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6" r:id="rId1"/>
  </p:sldMasterIdLst>
  <p:notesMasterIdLst>
    <p:notesMasterId r:id="rId26"/>
  </p:notesMasterIdLst>
  <p:handoutMasterIdLst>
    <p:handoutMasterId r:id="rId27"/>
  </p:handoutMasterIdLst>
  <p:sldIdLst>
    <p:sldId id="262" r:id="rId2"/>
    <p:sldId id="275" r:id="rId3"/>
    <p:sldId id="305" r:id="rId4"/>
    <p:sldId id="306" r:id="rId5"/>
    <p:sldId id="308" r:id="rId6"/>
    <p:sldId id="307" r:id="rId7"/>
    <p:sldId id="309" r:id="rId8"/>
    <p:sldId id="282" r:id="rId9"/>
    <p:sldId id="28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4" r:id="rId21"/>
    <p:sldId id="276" r:id="rId22"/>
    <p:sldId id="277" r:id="rId23"/>
    <p:sldId id="263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0" d="100"/>
          <a:sy n="50" d="100"/>
        </p:scale>
        <p:origin x="2886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F4AAF4-B8F3-33EC-52A9-9556E57E63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DEACF-F8D5-65D6-65E3-338B2B0A60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72621-8294-46A0-AF65-3F36575F232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97C6E-AD10-9E33-EB85-2BFA5B326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2DCF5-DD40-B594-C366-ED0E57DC23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D7F74-8BB9-4E0E-BFB9-27139482F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9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675D34-0415-4310-B568-590084F5D713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10430-A6ED-49DA-875F-FAA9313FE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29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D3E4401-654B-3331-0E2C-7406236D3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0"/>
            <a:ext cx="12191999" cy="685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C129550-DA5D-C130-73B9-F36251FB393F}"/>
              </a:ext>
            </a:extLst>
          </p:cNvPr>
          <p:cNvSpPr/>
          <p:nvPr userDrawn="1"/>
        </p:nvSpPr>
        <p:spPr>
          <a:xfrm>
            <a:off x="-2" y="0"/>
            <a:ext cx="12191999" cy="6857999"/>
          </a:xfrm>
          <a:prstGeom prst="rect">
            <a:avLst/>
          </a:prstGeom>
          <a:solidFill>
            <a:schemeClr val="accent1">
              <a:alpha val="69804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54939-1092-154C-F943-8221DCF2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8189D-CC24-D084-077F-1EC0EA310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Control Structures | Lecture 7</a:t>
            </a:r>
            <a:endParaRPr lang="en-US" dirty="0"/>
          </a:p>
        </p:txBody>
      </p:sp>
      <p:pic>
        <p:nvPicPr>
          <p:cNvPr id="8" name="Picture 7" descr="A logo with a star and a candle&#10;&#10;Description automatically generated">
            <a:extLst>
              <a:ext uri="{FF2B5EF4-FFF2-40B4-BE49-F238E27FC236}">
                <a16:creationId xmlns:a16="http://schemas.microsoft.com/office/drawing/2014/main" id="{5EE76DC0-94B7-A3AA-712F-BE98D17F082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77425" y="116127"/>
            <a:ext cx="2143125" cy="2143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584078-0138-E900-23EB-074EF062EF67}"/>
              </a:ext>
            </a:extLst>
          </p:cNvPr>
          <p:cNvSpPr txBox="1">
            <a:spLocks/>
          </p:cNvSpPr>
          <p:nvPr userDrawn="1"/>
        </p:nvSpPr>
        <p:spPr>
          <a:xfrm>
            <a:off x="1524000" y="3262581"/>
            <a:ext cx="914400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Programming in C</a:t>
            </a:r>
            <a:endParaRPr lang="en-US" sz="8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D25D32-6EF2-FAFE-2C36-BDD0330F818C}"/>
              </a:ext>
            </a:extLst>
          </p:cNvPr>
          <p:cNvSpPr txBox="1"/>
          <p:nvPr userDrawn="1"/>
        </p:nvSpPr>
        <p:spPr>
          <a:xfrm>
            <a:off x="1523999" y="4845050"/>
            <a:ext cx="9143999" cy="1301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Prepared by:  Er. Shiva Kunwar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Lecturer</a:t>
            </a:r>
          </a:p>
          <a:p>
            <a:pPr marL="0" indent="0" algn="ctr">
              <a:lnSpc>
                <a:spcPct val="110000"/>
              </a:lnSpc>
              <a:buNone/>
            </a:pPr>
            <a:r>
              <a:rPr lang="en-US" sz="2400" b="1" dirty="0">
                <a:solidFill>
                  <a:schemeClr val="bg1"/>
                </a:solidFill>
                <a:latin typeface="Nunito" pitchFamily="2" charset="0"/>
                <a:cs typeface="Aparajita" panose="02020603050405020304" pitchFamily="18" charset="0"/>
              </a:rPr>
              <a:t>Pokhara Engineering College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00811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6BBFC-EF9A-C646-B5B5-F5C0DD47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F1A4-33E3-F613-3519-62CEA6B22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1D3ACC-4224-5251-31EA-288878EA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40F6D9-39EC-170E-4E47-8CAB71BE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Control Structures | Lecture 7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4389B-9C3A-031E-F340-EE9BAC23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82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D533-58C8-E224-906F-5F88AEC5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8861-2083-0FF8-F733-4312C604A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B8EE7-49CE-F177-9BD3-AEC2ED7CF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67543"/>
            <a:ext cx="5181600" cy="46094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1A3136B-0A04-E73D-A86C-62CC7A64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F539BA5-8419-F704-BBF7-8E891AEB0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Control Structures | Lecture 7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03D6690-E203-8238-CF13-28FF7BAF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13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3D9C7D-7608-7B1C-1BBB-E09F972BE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D532F5-16FE-613A-417D-557E002A8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C6C6A9-0D82-2733-1B67-53F2A3D68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7D2052-25BC-843C-8ABA-792233D9D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DEE7CD1-BC72-3908-B52C-69C7274B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A488A3C-7FB9-1EFA-C60D-233DBBFE4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2167FE-1698-734C-2D0C-C2B40CC45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83735"/>
            <a:ext cx="10515600" cy="104276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DA9F9C-5A91-403E-36CE-69E3C9969308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57C64D1-0999-ECC9-556E-E526C78A7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able Placeholder 4">
            <a:extLst>
              <a:ext uri="{FF2B5EF4-FFF2-40B4-BE49-F238E27FC236}">
                <a16:creationId xmlns:a16="http://schemas.microsoft.com/office/drawing/2014/main" id="{EAAE7709-C365-F582-CF49-7517BDEB8387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838198" y="1663021"/>
            <a:ext cx="10515602" cy="45568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02AE79DA-186A-84AD-6417-2AF50B22119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78631A1-CFE6-FC37-DD8B-CF85C9A6B5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Control Structures | Lecture 7</a:t>
            </a:r>
            <a:endParaRPr lang="en-US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FC06309-9A51-B020-A8D4-5971C8D4AE19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3570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F6E645F8-F682-8D2D-268F-E5B7D5BF3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250187D5-3A16-AE1B-36DA-41D3FBE6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1264F6-BD23-F293-72FB-E32352573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6855AD-ABAC-8C19-8178-6EB8E5E72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B39B6C-6741-2C5E-B819-B3A425454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8738339-0671-5630-FEB8-CC9C67032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7484E4-73DD-0919-B58E-866F9070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DF8B04-BA4D-3137-EEFB-2C9F9614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09" y="615909"/>
            <a:ext cx="3204415" cy="3387497"/>
          </a:xfrm>
        </p:spPr>
        <p:txBody>
          <a:bodyPr anchor="b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B5711-9A41-EEE3-ECA8-3DF77654697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98655D1-315F-7D95-3B9A-EC74A727E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E923455B-4E0B-F709-CAC5-455517FBE60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9488" y="615950"/>
            <a:ext cx="6530975" cy="5603875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8E2C9B2-D028-1851-D295-A7E512015C1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A0438811-3905-6492-710E-10176F768B0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Control Structures | Lecture 7</a:t>
            </a:r>
            <a:endParaRPr lang="en-US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B4F07006-9B45-103E-A527-79090D22BB67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037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Heading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1818950-1BC0-79F8-F3A1-C793DF91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C4A06A-DC97-5499-2273-8019226EA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A9634D-9BDD-B374-6DD7-03C03290F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8769AA-85CF-4F16-36ED-08E81B006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837CB0-FBB5-1349-DFB4-563DF02B5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CCAB6FC-BE02-6F5E-8E9C-340FAC42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035E3B-ADC3-447C-17D8-2227F75D45AC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7808083-BCD1-7C29-51D7-C9EF69DBD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D367B66-BFAA-3DE9-8BD2-E64B46FC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2557"/>
            <a:ext cx="10515600" cy="4214406"/>
          </a:xfrm>
        </p:spPr>
        <p:txBody>
          <a:bodyPr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05F66-CBC7-1B4A-27DF-AD548BFCB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BEAE1-CD88-C63D-28CB-627E7362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Control Structures | Lecture 7</a:t>
            </a:r>
            <a:endParaRPr 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DCB705D3-6C2B-D188-8589-642D80E9BEE5}"/>
              </a:ext>
            </a:extLst>
          </p:cNvPr>
          <p:cNvPicPr/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545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B60013-C917-A93A-C451-8E8B6203F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5" y="10"/>
            <a:ext cx="4480553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0D3A4C7-B5F0-8B63-1ECA-C1481598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 anchor="ctr">
            <a:noAutofit/>
          </a:bodyPr>
          <a:lstStyle>
            <a:lvl1pPr algn="l">
              <a:defRPr sz="6000" b="0" cap="none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AutoShape 2" descr="A peaceful illustration for C programming set in a serene environment. The setting is a quiet lakeside scene during sunrise or sunset, with soft golden lighting reflecting on calm waters. A laptop or book displaying C programming code is open on a wooden bench near the water, surrounded by nature with gentle trees and soft grass. The sky is a gradient of warm colors, and there are small details like a steaming coffee mug and a few scattered notes or pens nearby, adding a cozy atmosphere. The dimensions are 7.5 inches in height and 4.9 inches in width.">
            <a:extLst>
              <a:ext uri="{FF2B5EF4-FFF2-40B4-BE49-F238E27FC236}">
                <a16:creationId xmlns:a16="http://schemas.microsoft.com/office/drawing/2014/main" id="{6A97A55F-F05A-431D-3CF6-E049935C3995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19B0B8-54EB-02A5-06D4-A123119246F4}"/>
              </a:ext>
            </a:extLst>
          </p:cNvPr>
          <p:cNvSpPr txBox="1"/>
          <p:nvPr userDrawn="1"/>
        </p:nvSpPr>
        <p:spPr>
          <a:xfrm>
            <a:off x="5020988" y="4019550"/>
            <a:ext cx="6028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000" dirty="0">
                <a:latin typeface="Nunito" pitchFamily="2" charset="0"/>
              </a:rPr>
              <a:t>shiva.kunwar@hotmail.com</a:t>
            </a:r>
            <a:br>
              <a:rPr lang="en-US" sz="3000" dirty="0">
                <a:latin typeface="Nunito" pitchFamily="2" charset="0"/>
              </a:rPr>
            </a:br>
            <a:r>
              <a:rPr lang="en-US" sz="3000" dirty="0">
                <a:latin typeface="Nunito" pitchFamily="2" charset="0"/>
              </a:rPr>
              <a:t>+977-9819123654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C54837-EF30-C07C-7DBF-3785A779A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B398BF1-D4F1-14BF-6E90-14E862C4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Control Structures | Lecture 7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E6851E3-ADEC-021C-ECF8-424A65A5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BBC59EA-BC3B-7C7B-21E3-340AEA5203E1}"/>
              </a:ext>
            </a:extLst>
          </p:cNvPr>
          <p:cNvPicPr/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051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review Card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8DA83DF1-A84E-B163-956C-25D3B807BE99}"/>
              </a:ext>
            </a:extLst>
          </p:cNvPr>
          <p:cNvSpPr txBox="1">
            <a:spLocks/>
          </p:cNvSpPr>
          <p:nvPr userDrawn="1"/>
        </p:nvSpPr>
        <p:spPr>
          <a:xfrm>
            <a:off x="838200" y="417727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j-cs"/>
              </a:defRPr>
            </a:lvl1pPr>
          </a:lstStyle>
          <a:p>
            <a:r>
              <a:rPr lang="en-US" dirty="0"/>
              <a:t>PREVIEW FOR NEXT LECTURE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F62B2-F92E-BBBB-879D-EAA2FC43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3315"/>
            <a:ext cx="10515600" cy="381725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E4F7403-710E-51F3-7202-7EBA53ED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68F32-D670-4F69-E235-F0CEF225A49C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70C1B-AFDE-0888-5054-C85A0E36556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r"/>
            <a:r>
              <a:rPr lang="en-US"/>
              <a:t>Control Structures | Lecture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579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B644-5741-8467-C89E-7A43CCB7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AA4B1-9CE0-549C-7B06-728134B2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3029"/>
            <a:ext cx="10515600" cy="4623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E655E-F829-BD76-B10A-3B85DA5FD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4BA3D-AF77-0CD3-E6C2-CDFE9BF54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91401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r>
              <a:rPr lang="en-US"/>
              <a:t>Control Structures | Lecture 7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EA662-E61B-0C38-8A92-8D9EA2250421}"/>
              </a:ext>
            </a:extLst>
          </p:cNvPr>
          <p:cNvSpPr txBox="1"/>
          <p:nvPr userDrawn="1"/>
        </p:nvSpPr>
        <p:spPr>
          <a:xfrm rot="10800000">
            <a:off x="11608817" y="-3090"/>
            <a:ext cx="584199" cy="548640"/>
          </a:xfrm>
          <a:prstGeom prst="round1Rect">
            <a:avLst>
              <a:gd name="adj" fmla="val 50000"/>
            </a:avLst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CFC56-D6E1-E077-A067-C2CA064D4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6201" y="88667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  <a:latin typeface="Nunito" pitchFamily="2" charset="0"/>
              </a:defRPr>
            </a:lvl1pPr>
          </a:lstStyle>
          <a:p>
            <a:fld id="{B64A917B-47FD-40E0-A121-9E586D961A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97EED82-E0F8-1C83-1DA9-0844CFDC5E10}"/>
              </a:ext>
            </a:extLst>
          </p:cNvPr>
          <p:cNvPicPr/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6056540"/>
            <a:ext cx="1023847" cy="801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3690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9" r:id="rId3"/>
    <p:sldLayoutId id="2147483670" r:id="rId4"/>
    <p:sldLayoutId id="2147483672" r:id="rId5"/>
    <p:sldLayoutId id="2147483673" r:id="rId6"/>
    <p:sldLayoutId id="2147483664" r:id="rId7"/>
    <p:sldLayoutId id="2147483665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unito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Nunito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Nunito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Nunito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626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E36C09"/>
              </a:buClr>
              <a:buSzPts val="2400"/>
            </a:pPr>
            <a:r>
              <a:rPr lang="en-US" sz="3200" b="1">
                <a:solidFill>
                  <a:srgbClr val="E36C09"/>
                </a:solidFill>
              </a:rPr>
              <a:t>Prog 3. WAP to enter a number and check if it is positive or not positive.</a:t>
            </a:r>
            <a:endParaRPr sz="2400" b="1">
              <a:solidFill>
                <a:srgbClr val="E36C09"/>
              </a:solidFill>
            </a:endParaRPr>
          </a:p>
        </p:txBody>
      </p:sp>
      <p:pic>
        <p:nvPicPr>
          <p:cNvPr id="186" name="Google Shape;186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9601" y="1377950"/>
            <a:ext cx="7213600" cy="378860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8" name="Google Shape;188;p10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10</a:t>
            </a:fld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  <p:pic>
        <p:nvPicPr>
          <p:cNvPr id="190" name="Google Shape;190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43333" y="3679242"/>
            <a:ext cx="3251200" cy="14045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26400" y="1335614"/>
            <a:ext cx="3251200" cy="1603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E36C09"/>
              </a:buClr>
              <a:buSzPts val="2400"/>
            </a:pPr>
            <a:r>
              <a:rPr lang="en-US" sz="3200" b="1">
                <a:solidFill>
                  <a:srgbClr val="E36C09"/>
                </a:solidFill>
              </a:rPr>
              <a:t>Prog 4. WAP to enter a number and check if it is multiple of 5 or not.</a:t>
            </a:r>
            <a:endParaRPr sz="2400" b="1">
              <a:solidFill>
                <a:srgbClr val="E36C09"/>
              </a:solidFill>
            </a:endParaRPr>
          </a:p>
        </p:txBody>
      </p:sp>
      <p:sp>
        <p:nvSpPr>
          <p:cNvPr id="197" name="Google Shape;197;p11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199" name="Google Shape;199;p1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11</a:t>
            </a:fld>
            <a:endParaRPr/>
          </a:p>
        </p:txBody>
      </p:sp>
      <p:sp>
        <p:nvSpPr>
          <p:cNvPr id="200" name="Google Shape;200;p1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  <p:pic>
        <p:nvPicPr>
          <p:cNvPr id="201" name="Google Shape;20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13600" y="4553813"/>
            <a:ext cx="4165600" cy="1572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400" y="1263649"/>
            <a:ext cx="7721600" cy="329016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E36C09"/>
              </a:buClr>
              <a:buSzPts val="2800"/>
            </a:pPr>
            <a:r>
              <a:rPr lang="en-US" sz="3733" b="1">
                <a:solidFill>
                  <a:srgbClr val="E36C09"/>
                </a:solidFill>
              </a:rPr>
              <a:t>Prog 5. WAP to enter a number and check if positive, negative or zero.</a:t>
            </a:r>
            <a:endParaRPr sz="2667" b="1">
              <a:solidFill>
                <a:srgbClr val="E36C09"/>
              </a:solidFill>
            </a:endParaRPr>
          </a:p>
        </p:txBody>
      </p:sp>
      <p:sp>
        <p:nvSpPr>
          <p:cNvPr id="208" name="Google Shape;208;p12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210" name="Google Shape;210;p1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12</a:t>
            </a:fld>
            <a:endParaRPr/>
          </a:p>
        </p:txBody>
      </p:sp>
      <p:sp>
        <p:nvSpPr>
          <p:cNvPr id="211" name="Google Shape;211;p1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  <p:pic>
        <p:nvPicPr>
          <p:cNvPr id="212" name="Google Shape;21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1" y="1295933"/>
            <a:ext cx="5892800" cy="36720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3" name="Google Shape;21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50616" y="4787901"/>
            <a:ext cx="3263955" cy="1338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16750" y="1322387"/>
            <a:ext cx="3297823" cy="1431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1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50617" y="3097875"/>
            <a:ext cx="3263956" cy="13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E36C09"/>
              </a:buClr>
              <a:buSzPts val="2400"/>
            </a:pPr>
            <a:r>
              <a:rPr lang="en-US" sz="3200" b="1">
                <a:solidFill>
                  <a:srgbClr val="E36C09"/>
                </a:solidFill>
              </a:rPr>
              <a:t>Prog 6. WAP to find the largest among three input integers.</a:t>
            </a:r>
            <a:endParaRPr sz="2400" b="1">
              <a:solidFill>
                <a:srgbClr val="E36C09"/>
              </a:solidFill>
            </a:endParaRPr>
          </a:p>
        </p:txBody>
      </p:sp>
      <p:sp>
        <p:nvSpPr>
          <p:cNvPr id="222" name="Google Shape;222;p1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13</a:t>
            </a:fld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  <p:pic>
        <p:nvPicPr>
          <p:cNvPr id="224" name="Google Shape;22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097" y="1180457"/>
            <a:ext cx="5892800" cy="53076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5" name="Google Shape;225;p1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858000" y="4597400"/>
            <a:ext cx="3098800" cy="1699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08800" y="1074209"/>
            <a:ext cx="2929992" cy="1554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58000" y="2763307"/>
            <a:ext cx="3081672" cy="1699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E36C09"/>
              </a:buClr>
              <a:buSzPts val="2800"/>
            </a:pPr>
            <a:r>
              <a:rPr lang="en-US" sz="3733" b="1">
                <a:solidFill>
                  <a:srgbClr val="E36C09"/>
                </a:solidFill>
              </a:rPr>
              <a:t>Prog 7. Using logical operators, WAP to find the greatest among three input numbers.</a:t>
            </a:r>
            <a:endParaRPr/>
          </a:p>
        </p:txBody>
      </p:sp>
      <p:sp>
        <p:nvSpPr>
          <p:cNvPr id="233" name="Google Shape;233;p14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235" name="Google Shape;235;p14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14</a:t>
            </a:fld>
            <a:endParaRPr/>
          </a:p>
        </p:txBody>
      </p:sp>
      <p:sp>
        <p:nvSpPr>
          <p:cNvPr id="236" name="Google Shape;236;p14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  <p:pic>
        <p:nvPicPr>
          <p:cNvPr id="237" name="Google Shape;237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295400"/>
            <a:ext cx="6712392" cy="493236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8" name="Google Shape;23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6400" y="4845579"/>
            <a:ext cx="2844800" cy="1280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77200" y="1322388"/>
            <a:ext cx="2689829" cy="1427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26401" y="3011486"/>
            <a:ext cx="2829076" cy="1560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5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E36C09"/>
              </a:buClr>
              <a:buSzPts val="2800"/>
            </a:pPr>
            <a:r>
              <a:rPr lang="en-US" sz="3733" b="1">
                <a:solidFill>
                  <a:srgbClr val="E36C09"/>
                </a:solidFill>
              </a:rPr>
              <a:t>Prog 8. Using logical operators, WAP to find the middle one among three input numbers.</a:t>
            </a:r>
            <a:endParaRPr/>
          </a:p>
        </p:txBody>
      </p:sp>
      <p:pic>
        <p:nvPicPr>
          <p:cNvPr id="246" name="Google Shape;246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170638" y="3437467"/>
            <a:ext cx="3086877" cy="153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15</a:t>
            </a:fld>
            <a:endParaRPr/>
          </a:p>
        </p:txBody>
      </p:sp>
      <p:sp>
        <p:nvSpPr>
          <p:cNvPr id="249" name="Google Shape;249;p15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  <p:pic>
        <p:nvPicPr>
          <p:cNvPr id="250" name="Google Shape;25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70637" y="1296987"/>
            <a:ext cx="3068864" cy="172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601" y="1296987"/>
            <a:ext cx="6633423" cy="493077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r>
              <a:rPr lang="en-US"/>
              <a:t>ii) Switch statement</a:t>
            </a:r>
          </a:p>
        </p:txBody>
      </p:sp>
      <p:sp>
        <p:nvSpPr>
          <p:cNvPr id="257" name="Google Shape;257;p16"/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r>
              <a:rPr lang="en-US" dirty="0"/>
              <a:t>Similar to if-else ladder</a:t>
            </a:r>
          </a:p>
          <a:p>
            <a:r>
              <a:rPr lang="en-US" dirty="0"/>
              <a:t>Tests for equality</a:t>
            </a:r>
          </a:p>
          <a:p>
            <a:endParaRPr lang="en-US" dirty="0"/>
          </a:p>
        </p:txBody>
      </p:sp>
      <p:sp>
        <p:nvSpPr>
          <p:cNvPr id="260" name="Google Shape;260;p16"/>
          <p:cNvSpPr txBox="1"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Control Structures | Lecture 7</a:t>
            </a:r>
          </a:p>
        </p:txBody>
      </p:sp>
      <p:sp>
        <p:nvSpPr>
          <p:cNvPr id="259" name="Google Shape;259;p16"/>
          <p:cNvSpPr txBox="1"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61" name="Google Shape;261;p16" descr="Flow chart of Switch Case Statemen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3536" y="688734"/>
            <a:ext cx="4064000" cy="57176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2" name="Google Shape;262;p16"/>
          <p:cNvGraphicFramePr/>
          <p:nvPr>
            <p:extLst>
              <p:ext uri="{D42A27DB-BD31-4B8C-83A1-F6EECF244321}">
                <p14:modId xmlns:p14="http://schemas.microsoft.com/office/powerpoint/2010/main" val="2375302983"/>
              </p:ext>
            </p:extLst>
          </p:nvPr>
        </p:nvGraphicFramePr>
        <p:xfrm>
          <a:off x="3672349" y="2212258"/>
          <a:ext cx="4003368" cy="4350773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4003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50773">
                <a:tc>
                  <a:txBody>
                    <a:bodyPr/>
                    <a:lstStyle/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latin typeface="Nunito" pitchFamily="2" charset="0"/>
                        </a:rPr>
                        <a:t>Syntax:</a:t>
                      </a:r>
                      <a:br>
                        <a:rPr lang="en-US" sz="2400" u="none" strike="noStrike" cap="none" dirty="0">
                          <a:latin typeface="Nunito" pitchFamily="2" charset="0"/>
                        </a:rPr>
                      </a:br>
                      <a:endParaRPr lang="en-US" sz="1800" u="none" strike="noStrike" cap="none" dirty="0">
                        <a:latin typeface="Nunito" pitchFamily="2" charset="0"/>
                      </a:endParaRPr>
                    </a:p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Nunito" pitchFamily="2" charset="0"/>
                        </a:rPr>
                        <a:t>switch (expression)</a:t>
                      </a:r>
                      <a:endParaRPr sz="2400" u="none" strike="noStrike" cap="none" dirty="0">
                        <a:latin typeface="Nunito" pitchFamily="2" charset="0"/>
                      </a:endParaRPr>
                    </a:p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Nunito" pitchFamily="2" charset="0"/>
                        </a:rPr>
                        <a:t>{</a:t>
                      </a:r>
                      <a:endParaRPr sz="2400" u="none" strike="noStrike" cap="none" dirty="0">
                        <a:latin typeface="Nunito" pitchFamily="2" charset="0"/>
                      </a:endParaRPr>
                    </a:p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Nunito" pitchFamily="2" charset="0"/>
                        </a:rPr>
                        <a:t>  case value 1:    statement block;</a:t>
                      </a:r>
                      <a:endParaRPr sz="2400" u="none" strike="noStrike" cap="none" dirty="0">
                        <a:latin typeface="Nunito" pitchFamily="2" charset="0"/>
                      </a:endParaRPr>
                    </a:p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Nunito" pitchFamily="2" charset="0"/>
                        </a:rPr>
                        <a:t>                             break;</a:t>
                      </a:r>
                      <a:endParaRPr sz="2400" u="none" strike="noStrike" cap="none" dirty="0">
                        <a:latin typeface="Nunito" pitchFamily="2" charset="0"/>
                      </a:endParaRPr>
                    </a:p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Nunito" pitchFamily="2" charset="0"/>
                        </a:rPr>
                        <a:t>   case value 2:</a:t>
                      </a:r>
                      <a:r>
                        <a:rPr lang="en-US" sz="2400" u="none" strike="noStrike" cap="none" dirty="0">
                          <a:latin typeface="Nunito" pitchFamily="2" charset="0"/>
                        </a:rPr>
                        <a:t>   </a:t>
                      </a:r>
                      <a:r>
                        <a:rPr lang="en-US" sz="1800" u="none" strike="noStrike" cap="none" dirty="0">
                          <a:latin typeface="Nunito" pitchFamily="2" charset="0"/>
                        </a:rPr>
                        <a:t>statement block;</a:t>
                      </a:r>
                      <a:endParaRPr sz="2400" u="none" strike="noStrike" cap="none" dirty="0">
                        <a:latin typeface="Nunito" pitchFamily="2" charset="0"/>
                      </a:endParaRPr>
                    </a:p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Nunito" pitchFamily="2" charset="0"/>
                        </a:rPr>
                        <a:t>                              break;</a:t>
                      </a:r>
                      <a:endParaRPr sz="2400" u="none" strike="noStrike" cap="none" dirty="0">
                        <a:latin typeface="Nunito" pitchFamily="2" charset="0"/>
                      </a:endParaRPr>
                    </a:p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Nunito" pitchFamily="2" charset="0"/>
                        </a:rPr>
                        <a:t>     .</a:t>
                      </a:r>
                      <a:endParaRPr sz="2400" u="none" strike="noStrike" cap="none" dirty="0">
                        <a:latin typeface="Nunito" pitchFamily="2" charset="0"/>
                      </a:endParaRPr>
                    </a:p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Nunito" pitchFamily="2" charset="0"/>
                        </a:rPr>
                        <a:t>     .</a:t>
                      </a:r>
                      <a:endParaRPr sz="2400" u="none" strike="noStrike" cap="none" dirty="0">
                        <a:latin typeface="Nunito" pitchFamily="2" charset="0"/>
                      </a:endParaRPr>
                    </a:p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Nunito" pitchFamily="2" charset="0"/>
                        </a:rPr>
                        <a:t>   case value N:</a:t>
                      </a:r>
                      <a:r>
                        <a:rPr lang="en-US" sz="2400" u="none" strike="noStrike" cap="none" dirty="0">
                          <a:latin typeface="Nunito" pitchFamily="2" charset="0"/>
                        </a:rPr>
                        <a:t>  </a:t>
                      </a:r>
                      <a:r>
                        <a:rPr lang="en-US" sz="1800" u="none" strike="noStrike" cap="none" dirty="0">
                          <a:latin typeface="Nunito" pitchFamily="2" charset="0"/>
                        </a:rPr>
                        <a:t>statement block;</a:t>
                      </a:r>
                      <a:endParaRPr sz="2400" u="none" strike="noStrike" cap="none" dirty="0">
                        <a:latin typeface="Nunito" pitchFamily="2" charset="0"/>
                      </a:endParaRPr>
                    </a:p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Nunito" pitchFamily="2" charset="0"/>
                        </a:rPr>
                        <a:t>                              break;</a:t>
                      </a:r>
                      <a:endParaRPr sz="2400" u="none" strike="noStrike" cap="none" dirty="0">
                        <a:latin typeface="Nunito" pitchFamily="2" charset="0"/>
                      </a:endParaRPr>
                    </a:p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Nunito" pitchFamily="2" charset="0"/>
                        </a:rPr>
                        <a:t>    default:           statement block; </a:t>
                      </a:r>
                      <a:endParaRPr sz="2800" dirty="0">
                        <a:latin typeface="Nunito" pitchFamily="2" charset="0"/>
                      </a:endParaRPr>
                    </a:p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Nunito" pitchFamily="2" charset="0"/>
                        </a:rPr>
                        <a:t>  }</a:t>
                      </a:r>
                      <a:endParaRPr sz="2400" u="none" strike="noStrike" cap="none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E36C09"/>
              </a:buClr>
              <a:buSzPts val="2800"/>
            </a:pPr>
            <a:r>
              <a:rPr lang="en-US" sz="3733" b="1">
                <a:solidFill>
                  <a:srgbClr val="E36C09"/>
                </a:solidFill>
              </a:rPr>
              <a:t>Prog 9. WAP to enter a character and display either excellent or good using switch statement.</a:t>
            </a:r>
            <a:endParaRPr sz="3733">
              <a:solidFill>
                <a:srgbClr val="E36C09"/>
              </a:solidFill>
            </a:endParaRPr>
          </a:p>
        </p:txBody>
      </p:sp>
      <p:sp>
        <p:nvSpPr>
          <p:cNvPr id="269" name="Google Shape;269;p17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271" name="Google Shape;271;p1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17</a:t>
            </a:fld>
            <a:endParaRPr/>
          </a:p>
        </p:txBody>
      </p:sp>
      <p:sp>
        <p:nvSpPr>
          <p:cNvPr id="272" name="Google Shape;272;p1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  <p:pic>
        <p:nvPicPr>
          <p:cNvPr id="273" name="Google Shape;27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3468" y="1322387"/>
            <a:ext cx="7763035" cy="476482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4" name="Google Shape;274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37600" y="3653206"/>
            <a:ext cx="2844800" cy="1807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E36C09"/>
              </a:buClr>
              <a:buSzPts val="2800"/>
            </a:pPr>
            <a:r>
              <a:rPr lang="en-US" sz="3733" b="1">
                <a:solidFill>
                  <a:srgbClr val="E36C09"/>
                </a:solidFill>
              </a:rPr>
              <a:t>Prog 10. WAP to enter percentage of a student and display his division.</a:t>
            </a:r>
            <a:endParaRPr sz="2667" b="1">
              <a:solidFill>
                <a:srgbClr val="E36C09"/>
              </a:solidFill>
            </a:endParaRPr>
          </a:p>
        </p:txBody>
      </p:sp>
      <p:sp>
        <p:nvSpPr>
          <p:cNvPr id="281" name="Google Shape;281;p1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18</a:t>
            </a:fld>
            <a:endParaRPr/>
          </a:p>
        </p:txBody>
      </p:sp>
      <p:sp>
        <p:nvSpPr>
          <p:cNvPr id="282" name="Google Shape;282;p1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  <p:pic>
        <p:nvPicPr>
          <p:cNvPr id="283" name="Google Shape;283;p18"/>
          <p:cNvPicPr preferRelativeResize="0"/>
          <p:nvPr/>
        </p:nvPicPr>
        <p:blipFill rotWithShape="1">
          <a:blip r:embed="rId3">
            <a:alphaModFix/>
          </a:blip>
          <a:srcRect b="28029"/>
          <a:stretch/>
        </p:blipFill>
        <p:spPr>
          <a:xfrm>
            <a:off x="660399" y="1243437"/>
            <a:ext cx="6176885" cy="482716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4" name="Google Shape;284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70000"/>
          <a:stretch/>
        </p:blipFill>
        <p:spPr>
          <a:xfrm>
            <a:off x="6197600" y="1243437"/>
            <a:ext cx="5780629" cy="188307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85" name="Google Shape;28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77355" y="3657019"/>
            <a:ext cx="3597044" cy="1600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9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200"/>
            </a:pPr>
            <a:r>
              <a:rPr lang="en-US" sz="4267" b="1">
                <a:solidFill>
                  <a:srgbClr val="FF0000"/>
                </a:solidFill>
              </a:rPr>
              <a:t>Assignment</a:t>
            </a:r>
            <a:endParaRPr/>
          </a:p>
        </p:txBody>
      </p:sp>
      <p:sp>
        <p:nvSpPr>
          <p:cNvPr id="291" name="Google Shape;291;p19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3200"/>
            </a:pPr>
            <a:r>
              <a:rPr lang="en-US"/>
              <a:t>WAP to display the following menu:</a:t>
            </a:r>
            <a:endParaRPr sz="5333"/>
          </a:p>
          <a:p>
            <a:pPr marL="0" indent="0">
              <a:spcBef>
                <a:spcPts val="853"/>
              </a:spcBef>
              <a:buClr>
                <a:schemeClr val="dk1"/>
              </a:buClr>
              <a:buSzPts val="3200"/>
              <a:buNone/>
            </a:pPr>
            <a:r>
              <a:rPr lang="en-US"/>
              <a:t>	</a:t>
            </a:r>
            <a:r>
              <a:rPr lang="en-US" b="1"/>
              <a:t>Menu</a:t>
            </a:r>
            <a:endParaRPr sz="5333" b="1"/>
          </a:p>
          <a:p>
            <a:pPr marL="1828754" lvl="2" indent="-609585">
              <a:spcBef>
                <a:spcPts val="640"/>
              </a:spcBef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b="1"/>
              <a:t>Conversion of ASCII code to char</a:t>
            </a:r>
            <a:endParaRPr sz="4267" b="1"/>
          </a:p>
          <a:p>
            <a:pPr marL="1828754" lvl="2" indent="-609585">
              <a:spcBef>
                <a:spcPts val="640"/>
              </a:spcBef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b="1"/>
              <a:t>To find the sum of n natural numbers</a:t>
            </a:r>
            <a:endParaRPr sz="4267" b="1"/>
          </a:p>
          <a:p>
            <a:pPr marL="1828754" lvl="2" indent="-609585">
              <a:spcBef>
                <a:spcPts val="640"/>
              </a:spcBef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b="1"/>
              <a:t>To find the greatest among two entered numbers.</a:t>
            </a:r>
            <a:endParaRPr sz="4267" b="1"/>
          </a:p>
          <a:p>
            <a:pPr marL="1828754" lvl="2" indent="-609585">
              <a:spcBef>
                <a:spcPts val="640"/>
              </a:spcBef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b="1"/>
              <a:t>Exit from program</a:t>
            </a:r>
            <a:endParaRPr sz="4267" b="1"/>
          </a:p>
          <a:p>
            <a:pPr marL="457189" indent="-457189">
              <a:spcBef>
                <a:spcPts val="853"/>
              </a:spcBef>
              <a:buClr>
                <a:schemeClr val="dk1"/>
              </a:buClr>
              <a:buSzPts val="3200"/>
            </a:pPr>
            <a:r>
              <a:rPr lang="en-US"/>
              <a:t>and to perform task as per user’s choice repeatedly until his/her Choice is to exit.</a:t>
            </a:r>
            <a:endParaRPr sz="5333"/>
          </a:p>
          <a:p>
            <a:pPr marL="457189" indent="-457189">
              <a:spcBef>
                <a:spcPts val="640"/>
              </a:spcBef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293" name="Google Shape;293;p1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19</a:t>
            </a:fld>
            <a:endParaRPr/>
          </a:p>
        </p:txBody>
      </p:sp>
      <p:sp>
        <p:nvSpPr>
          <p:cNvPr id="294" name="Google Shape;294;p1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C15B3-1011-3094-C557-EE18153C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Unit 3: Control Structures (6hrs)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FD919-B700-7537-7FA6-AA98852B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 anchor="t">
            <a:normAutofit/>
          </a:bodyPr>
          <a:lstStyle/>
          <a:p>
            <a:r>
              <a:rPr lang="en-US" b="1" dirty="0"/>
              <a:t>Introduction and types of control statements- sequential, branching, and looping statements</a:t>
            </a:r>
          </a:p>
          <a:p>
            <a:r>
              <a:rPr lang="en-US" b="1" dirty="0"/>
              <a:t>Branching statements- simple if statement, if-else, nested if. if-else-if ladder and switch statements</a:t>
            </a:r>
          </a:p>
          <a:p>
            <a:r>
              <a:rPr lang="en-US" dirty="0"/>
              <a:t>Looping statements- for loop, while loop, do-while loop, nested loop</a:t>
            </a:r>
          </a:p>
          <a:p>
            <a:r>
              <a:rPr lang="en-US" dirty="0"/>
              <a:t>The break, continue, and goto statements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0CAC79-7491-A7F8-44FB-8E0B6CF6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34" name="Footer Placeholder 133">
            <a:extLst>
              <a:ext uri="{FF2B5EF4-FFF2-40B4-BE49-F238E27FC236}">
                <a16:creationId xmlns:a16="http://schemas.microsoft.com/office/drawing/2014/main" id="{197BE062-2D72-B41A-5227-B412DFAF6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Control Structures | Lecture 7</a:t>
            </a:r>
          </a:p>
        </p:txBody>
      </p:sp>
    </p:spTree>
    <p:extLst>
      <p:ext uri="{BB962C8B-B14F-4D97-AF65-F5344CB8AC3E}">
        <p14:creationId xmlns:p14="http://schemas.microsoft.com/office/powerpoint/2010/main" val="325029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r>
              <a:rPr lang="en-US"/>
              <a:t>iii) Ternary statement</a:t>
            </a:r>
          </a:p>
        </p:txBody>
      </p:sp>
      <p:sp>
        <p:nvSpPr>
          <p:cNvPr id="300" name="Google Shape;300;p20"/>
          <p:cNvSpPr txBox="1"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r>
              <a:rPr lang="en-US" dirty="0"/>
              <a:t>uses ternary operators </a:t>
            </a:r>
          </a:p>
          <a:p>
            <a:r>
              <a:rPr lang="en-US" dirty="0"/>
              <a:t>Syntax:-</a:t>
            </a:r>
          </a:p>
          <a:p>
            <a:pPr lvl="1"/>
            <a:r>
              <a:rPr lang="en-US" b="1" dirty="0"/>
              <a:t>Conditional expression ? exp 1: exp 2;</a:t>
            </a:r>
          </a:p>
          <a:p>
            <a:pPr lvl="1"/>
            <a:r>
              <a:rPr lang="en-US" dirty="0"/>
              <a:t> If conditional expression is True:- exp 1 is evaluated.</a:t>
            </a:r>
          </a:p>
          <a:p>
            <a:pPr lvl="1"/>
            <a:r>
              <a:rPr lang="en-US" dirty="0"/>
              <a:t> If conditional expression is False:- exp 2 is evaluated.</a:t>
            </a:r>
          </a:p>
          <a:p>
            <a:endParaRPr lang="en-US" dirty="0"/>
          </a:p>
        </p:txBody>
      </p:sp>
      <p:sp>
        <p:nvSpPr>
          <p:cNvPr id="303" name="Google Shape;303;p20"/>
          <p:cNvSpPr txBox="1">
            <a:spLocks noGrp="1"/>
          </p:cNvSpPr>
          <p:nvPr>
            <p:ph type="ftr" sz="quarter" idx="11"/>
          </p:nvPr>
        </p:nvSpPr>
        <p:spPr>
          <a:xfrm>
            <a:off x="7391401" y="6356350"/>
            <a:ext cx="4114800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Control Structures | Lecture 7</a:t>
            </a:r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1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E36C09"/>
              </a:buClr>
              <a:buSzPts val="2800"/>
            </a:pPr>
            <a:r>
              <a:rPr lang="en-US" sz="3733" b="1">
                <a:solidFill>
                  <a:srgbClr val="E36C09"/>
                </a:solidFill>
              </a:rPr>
              <a:t>Prog 11. WAP to input an integer and check if positive or not. Make use of conditional operator.</a:t>
            </a:r>
            <a:endParaRPr sz="2667" b="1">
              <a:solidFill>
                <a:srgbClr val="E36C09"/>
              </a:solidFill>
            </a:endParaRPr>
          </a:p>
        </p:txBody>
      </p:sp>
      <p:sp>
        <p:nvSpPr>
          <p:cNvPr id="309" name="Google Shape;309;p21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311" name="Google Shape;311;p2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21</a:t>
            </a:fld>
            <a:endParaRPr/>
          </a:p>
        </p:txBody>
      </p:sp>
      <p:sp>
        <p:nvSpPr>
          <p:cNvPr id="312" name="Google Shape;312;p2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  <p:pic>
        <p:nvPicPr>
          <p:cNvPr id="313" name="Google Shape;31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3101" y="1322387"/>
            <a:ext cx="9486900" cy="2501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4" name="Google Shape;31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92800" y="4639099"/>
            <a:ext cx="3759200" cy="1487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2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E36C09"/>
              </a:buClr>
              <a:buSzPts val="2000"/>
            </a:pPr>
            <a:r>
              <a:rPr lang="en-US" sz="2667" b="1">
                <a:solidFill>
                  <a:srgbClr val="E36C09"/>
                </a:solidFill>
              </a:rPr>
              <a:t>Prog 12. Using conditional operator, WAP to enter an integer and display the result as calculated below:   Even:-n/2   Odd:-3n+1 </a:t>
            </a:r>
            <a:endParaRPr sz="2133" b="1">
              <a:solidFill>
                <a:srgbClr val="E36C09"/>
              </a:solidFill>
            </a:endParaRPr>
          </a:p>
        </p:txBody>
      </p:sp>
      <p:sp>
        <p:nvSpPr>
          <p:cNvPr id="321" name="Google Shape;321;p2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22</a:t>
            </a:fld>
            <a:endParaRPr/>
          </a:p>
        </p:txBody>
      </p:sp>
      <p:sp>
        <p:nvSpPr>
          <p:cNvPr id="322" name="Google Shape;322;p22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  <p:pic>
        <p:nvPicPr>
          <p:cNvPr id="323" name="Google Shape;323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801" y="1397000"/>
            <a:ext cx="7785100" cy="2667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24" name="Google Shape;324;p2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7112000" y="4064000"/>
            <a:ext cx="4044949" cy="1680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1EB86E-92CA-8425-23CB-1C912DD51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988" y="641377"/>
            <a:ext cx="5487841" cy="2540969"/>
          </a:xfrm>
        </p:spPr>
        <p:txBody>
          <a:bodyPr/>
          <a:lstStyle/>
          <a:p>
            <a:r>
              <a:rPr lang="en-US" dirty="0"/>
              <a:t>End of </a:t>
            </a:r>
            <a:br>
              <a:rPr lang="en-US" dirty="0"/>
            </a:br>
            <a:r>
              <a:rPr lang="en-US" dirty="0"/>
              <a:t>Lecture 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598789-ED0E-CA9B-FF87-C82F5863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/>
          <a:lstStyle/>
          <a:p>
            <a:fld id="{36AD3355-1A39-4F95-8D2D-9BA34F1D5DE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5032F37-907E-9C2E-C22C-C745CEE5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Control Structures | Lecture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943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FBA0-27E2-F622-221D-B1B9F6C3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Looping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08AA0D-2DA5-FCAB-B808-83012ED0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3355-1A39-4F95-8D2D-9BA34F1D5DE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48889-52EA-6797-57CD-59AEF91798C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Control Structures | Lecture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15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ED0C6B-BB6B-E3E7-CE99-CDDA5ADFF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BABA-AD8A-0736-BA9B-B5B8F5DDC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3.1 Control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41432-D2C1-1C5D-3F97-6647CFA72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 anchor="t">
            <a:normAutofit/>
          </a:bodyPr>
          <a:lstStyle/>
          <a:p>
            <a:r>
              <a:rPr lang="en-US" dirty="0"/>
              <a:t>Control structure refers to the structure of program that may be sequential or conditional or iterative.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BB960-7D4B-C9AD-F824-C486D5AC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34" name="Footer Placeholder 133">
            <a:extLst>
              <a:ext uri="{FF2B5EF4-FFF2-40B4-BE49-F238E27FC236}">
                <a16:creationId xmlns:a16="http://schemas.microsoft.com/office/drawing/2014/main" id="{4070727E-1AE5-ADCE-91B3-F88F5A5A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Control Structures | Lecture 7</a:t>
            </a:r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40000" y="2694858"/>
            <a:ext cx="7823200" cy="35825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372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08BCB-0B57-2611-1883-1772EC27D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B0C57-22D5-2617-6B4B-D38B8D82A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/>
              <a:t>3.2 Control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E0A31-BD9C-8A33-348B-5FF5F7D91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3029"/>
            <a:ext cx="10515600" cy="4623934"/>
          </a:xfrm>
        </p:spPr>
        <p:txBody>
          <a:bodyPr anchor="t">
            <a:normAutofit/>
          </a:bodyPr>
          <a:lstStyle/>
          <a:p>
            <a:r>
              <a:rPr lang="en-US" dirty="0"/>
              <a:t>The statement that alters the flow of execution of the program is known as control statement. </a:t>
            </a:r>
          </a:p>
          <a:p>
            <a:r>
              <a:rPr lang="en-US" dirty="0"/>
              <a:t>These control statements divert the control flow from one point to another point in a program. </a:t>
            </a:r>
          </a:p>
          <a:p>
            <a:r>
              <a:rPr lang="en-US" dirty="0"/>
              <a:t>There are three types of control statements in C-programming.</a:t>
            </a:r>
          </a:p>
          <a:p>
            <a:pPr lvl="1"/>
            <a:r>
              <a:rPr lang="en-US" dirty="0"/>
              <a:t>Branching Statement</a:t>
            </a:r>
          </a:p>
          <a:p>
            <a:pPr lvl="1"/>
            <a:r>
              <a:rPr lang="en-US" dirty="0"/>
              <a:t>Loop statements</a:t>
            </a:r>
          </a:p>
          <a:p>
            <a:pPr lvl="1"/>
            <a:r>
              <a:rPr lang="en-US" dirty="0"/>
              <a:t>Jumping statements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AFDAE-119B-B22C-D092-88D4CD02E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4" name="Footer Placeholder 133">
            <a:extLst>
              <a:ext uri="{FF2B5EF4-FFF2-40B4-BE49-F238E27FC236}">
                <a16:creationId xmlns:a16="http://schemas.microsoft.com/office/drawing/2014/main" id="{987940A2-DC1A-4689-12B9-52782D83F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Control Structures | Lecture 7</a:t>
            </a:r>
          </a:p>
        </p:txBody>
      </p:sp>
    </p:spTree>
    <p:extLst>
      <p:ext uri="{BB962C8B-B14F-4D97-AF65-F5344CB8AC3E}">
        <p14:creationId xmlns:p14="http://schemas.microsoft.com/office/powerpoint/2010/main" val="254689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FA43FF-DD0D-4800-8383-F76D8091B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641B-B6BC-1106-98F8-B36B43EA5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3.2.1 Branching Statements (Decision Making)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DC2E4-0CAF-095A-3F49-C366734F48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19CF-BC92-556B-AC7C-EFB1264CF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dirty="0"/>
              <a:t>Such statements checks condition if TRUE or FALSE and then branch the executions</a:t>
            </a:r>
          </a:p>
          <a:p>
            <a:pPr lvl="1"/>
            <a:r>
              <a:rPr lang="en-US" dirty="0"/>
              <a:t>If statements</a:t>
            </a:r>
          </a:p>
          <a:p>
            <a:pPr lvl="1"/>
            <a:r>
              <a:rPr lang="en-US" dirty="0"/>
              <a:t>Switch statements</a:t>
            </a:r>
          </a:p>
          <a:p>
            <a:pPr lvl="1"/>
            <a:r>
              <a:rPr lang="en-US" dirty="0"/>
              <a:t>Ternary statements</a:t>
            </a:r>
          </a:p>
        </p:txBody>
      </p:sp>
      <p:sp>
        <p:nvSpPr>
          <p:cNvPr id="134" name="Footer Placeholder 133">
            <a:extLst>
              <a:ext uri="{FF2B5EF4-FFF2-40B4-BE49-F238E27FC236}">
                <a16:creationId xmlns:a16="http://schemas.microsoft.com/office/drawing/2014/main" id="{A3AA5E0D-72B7-4E50-6F25-7EA9290CC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Control Structures | Lecture 7</a:t>
            </a:r>
          </a:p>
        </p:txBody>
      </p:sp>
      <p:pic>
        <p:nvPicPr>
          <p:cNvPr id="128" name="Google Shape;128;p5">
            <a:extLst>
              <a:ext uri="{FF2B5EF4-FFF2-40B4-BE49-F238E27FC236}">
                <a16:creationId xmlns:a16="http://schemas.microsoft.com/office/drawing/2014/main" id="{58299683-0C98-AEED-6695-93FBABDF769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4675" r="35064" b="14921"/>
          <a:stretch/>
        </p:blipFill>
        <p:spPr>
          <a:xfrm>
            <a:off x="6882580" y="1905000"/>
            <a:ext cx="4419600" cy="42770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588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0A924B-A89E-94AC-BC92-A9C5219A5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148DA-E840-0F5D-1F03-3C997F79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 err="1"/>
              <a:t>i</a:t>
            </a:r>
            <a:r>
              <a:rPr lang="en-US" dirty="0"/>
              <a:t>) If statements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779A5E-459C-B229-DB1E-9E037B92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34" name="Footer Placeholder 133">
            <a:extLst>
              <a:ext uri="{FF2B5EF4-FFF2-40B4-BE49-F238E27FC236}">
                <a16:creationId xmlns:a16="http://schemas.microsoft.com/office/drawing/2014/main" id="{279DF748-BB65-36AC-1928-944EC3BE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Control Structures | Lecture 7</a:t>
            </a:r>
          </a:p>
        </p:txBody>
      </p:sp>
      <p:pic>
        <p:nvPicPr>
          <p:cNvPr id="7" name="Google Shape;137;p6" descr="flowchart of if statement in C programming"/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tretch/>
        </p:blipFill>
        <p:spPr>
          <a:xfrm>
            <a:off x="484932" y="2120542"/>
            <a:ext cx="3258005" cy="2676899"/>
          </a:xfrm>
          <a:noFill/>
          <a:ln>
            <a:noFill/>
          </a:ln>
        </p:spPr>
      </p:pic>
      <p:pic>
        <p:nvPicPr>
          <p:cNvPr id="138" name="Google Shape;138;p6" descr="flowchart of if else statement in C programming"/>
          <p:cNvPicPr preferRelativeResize="0"/>
          <p:nvPr/>
        </p:nvPicPr>
        <p:blipFill rotWithShape="1">
          <a:blip r:embed="rId3">
            <a:alphaModFix/>
          </a:blip>
          <a:srcRect l="5506" r="6396"/>
          <a:stretch/>
        </p:blipFill>
        <p:spPr>
          <a:xfrm>
            <a:off x="4149557" y="2062306"/>
            <a:ext cx="2540000" cy="2735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 descr="flowchart for if...else if...else statement in C programming"/>
          <p:cNvPicPr preferRelativeResize="0"/>
          <p:nvPr/>
        </p:nvPicPr>
        <p:blipFill rotWithShape="1">
          <a:blip r:embed="rId4">
            <a:alphaModFix/>
          </a:blip>
          <a:srcRect l="2184" r="6417"/>
          <a:stretch/>
        </p:blipFill>
        <p:spPr>
          <a:xfrm>
            <a:off x="7112529" y="413401"/>
            <a:ext cx="4673600" cy="438404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6"/>
          <p:cNvSpPr txBox="1"/>
          <p:nvPr/>
        </p:nvSpPr>
        <p:spPr>
          <a:xfrm>
            <a:off x="858781" y="4863809"/>
            <a:ext cx="2670903" cy="8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Simple if statement</a:t>
            </a:r>
            <a:endParaRPr sz="2400" dirty="0">
              <a:latin typeface="Nunito" pitchFamily="2" charset="0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4149558" y="4863809"/>
            <a:ext cx="2418697" cy="8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if-else statement</a:t>
            </a:r>
            <a:endParaRPr sz="2400" dirty="0">
              <a:latin typeface="Nunito" pitchFamily="2" charset="0"/>
            </a:endParaRPr>
          </a:p>
        </p:txBody>
      </p:sp>
      <p:sp>
        <p:nvSpPr>
          <p:cNvPr id="142" name="Google Shape;142;p6"/>
          <p:cNvSpPr txBox="1"/>
          <p:nvPr/>
        </p:nvSpPr>
        <p:spPr>
          <a:xfrm>
            <a:off x="7823200" y="4863809"/>
            <a:ext cx="3252259" cy="8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if-else if- else statement</a:t>
            </a:r>
            <a:endParaRPr sz="2400" dirty="0"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0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63AFB4-65A7-A46A-B75D-3732C9F9E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B27C2-01A1-704F-C3A9-36B42DF6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2761"/>
          </a:xfrm>
        </p:spPr>
        <p:txBody>
          <a:bodyPr>
            <a:normAutofit/>
          </a:bodyPr>
          <a:lstStyle/>
          <a:p>
            <a:r>
              <a:rPr lang="en-US" dirty="0" err="1"/>
              <a:t>i</a:t>
            </a:r>
            <a:r>
              <a:rPr lang="en-US" dirty="0"/>
              <a:t>) If statements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975DF-DB19-D24B-732F-CBA8CC6D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6201" y="88667"/>
            <a:ext cx="584199" cy="365125"/>
          </a:xfrm>
        </p:spPr>
        <p:txBody>
          <a:bodyPr>
            <a:normAutofit/>
          </a:bodyPr>
          <a:lstStyle/>
          <a:p>
            <a:fld id="{36AD3355-1A39-4F95-8D2D-9BA34F1D5DE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34" name="Footer Placeholder 133">
            <a:extLst>
              <a:ext uri="{FF2B5EF4-FFF2-40B4-BE49-F238E27FC236}">
                <a16:creationId xmlns:a16="http://schemas.microsoft.com/office/drawing/2014/main" id="{265AE92E-823F-D379-0916-A5449D62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/>
          <a:p>
            <a:r>
              <a:rPr lang="en-US"/>
              <a:t>Control Structures | Lecture 7</a:t>
            </a:r>
          </a:p>
        </p:txBody>
      </p:sp>
      <p:pic>
        <p:nvPicPr>
          <p:cNvPr id="151" name="Google Shape;151;p7" descr="flowchart of if statement in C programming"/>
          <p:cNvPicPr preferRelativeResize="0">
            <a:picLocks/>
          </p:cNvPicPr>
          <p:nvPr/>
        </p:nvPicPr>
        <p:blipFill rotWithShape="1">
          <a:blip r:embed="rId2">
            <a:alphaModFix/>
          </a:blip>
          <a:srcRect r="6093" b="19192"/>
          <a:stretch/>
        </p:blipFill>
        <p:spPr>
          <a:xfrm>
            <a:off x="537894" y="1318753"/>
            <a:ext cx="2540000" cy="2486427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2" name="Google Shape;152;p7" descr="flowchart of if else statement in C programming"/>
          <p:cNvPicPr preferRelativeResize="0"/>
          <p:nvPr/>
        </p:nvPicPr>
        <p:blipFill rotWithShape="1">
          <a:blip r:embed="rId3">
            <a:alphaModFix/>
          </a:blip>
          <a:srcRect l="5506" r="6396" b="9093"/>
          <a:stretch/>
        </p:blipFill>
        <p:spPr>
          <a:xfrm>
            <a:off x="3635206" y="1298097"/>
            <a:ext cx="2540000" cy="2486427"/>
          </a:xfrm>
          <a:prstGeom prst="rect">
            <a:avLst/>
          </a:prstGeom>
          <a:noFill/>
          <a:ln w="9525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3" name="Google Shape;153;p7" descr="flowchart for if...else if...else statement in C programming"/>
          <p:cNvPicPr preferRelativeResize="0"/>
          <p:nvPr/>
        </p:nvPicPr>
        <p:blipFill rotWithShape="1">
          <a:blip r:embed="rId4">
            <a:alphaModFix/>
          </a:blip>
          <a:srcRect l="2184" r="6417" b="6997"/>
          <a:stretch/>
        </p:blipFill>
        <p:spPr>
          <a:xfrm>
            <a:off x="6280845" y="846914"/>
            <a:ext cx="4488213" cy="3820951"/>
          </a:xfrm>
          <a:prstGeom prst="rect">
            <a:avLst/>
          </a:prstGeom>
          <a:noFill/>
          <a:ln w="9525" cap="flat" cmpd="sng">
            <a:solidFill>
              <a:srgbClr val="FABF8E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4" name="Google Shape;154;p7"/>
          <p:cNvSpPr txBox="1"/>
          <p:nvPr/>
        </p:nvSpPr>
        <p:spPr>
          <a:xfrm>
            <a:off x="537894" y="3833299"/>
            <a:ext cx="2670903" cy="8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Simple if statement</a:t>
            </a:r>
            <a:endParaRPr sz="2400">
              <a:latin typeface="Nunito" pitchFamily="2" charset="0"/>
            </a:endParaRPr>
          </a:p>
        </p:txBody>
      </p:sp>
      <p:sp>
        <p:nvSpPr>
          <p:cNvPr id="155" name="Google Shape;155;p7"/>
          <p:cNvSpPr txBox="1"/>
          <p:nvPr/>
        </p:nvSpPr>
        <p:spPr>
          <a:xfrm>
            <a:off x="3695857" y="3833299"/>
            <a:ext cx="2418697" cy="8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if-else statement</a:t>
            </a:r>
            <a:endParaRPr sz="2400" dirty="0">
              <a:latin typeface="Nunito" pitchFamily="2" charset="0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7061584" y="4728907"/>
            <a:ext cx="1900520" cy="1231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if-else </a:t>
            </a:r>
            <a:r>
              <a:rPr lang="en-US" sz="2400" dirty="0" err="1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if-else</a:t>
            </a:r>
            <a:r>
              <a:rPr lang="en-US" sz="2400" dirty="0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 </a:t>
            </a:r>
            <a:endParaRPr sz="2400" dirty="0">
              <a:latin typeface="Nunito" pitchFamily="2" charset="0"/>
            </a:endParaRPr>
          </a:p>
          <a:p>
            <a:r>
              <a:rPr lang="en-US" sz="2400" dirty="0">
                <a:solidFill>
                  <a:schemeClr val="dk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statement</a:t>
            </a:r>
            <a:endParaRPr sz="2400" dirty="0">
              <a:latin typeface="Nunito" pitchFamily="2" charset="0"/>
            </a:endParaRPr>
          </a:p>
        </p:txBody>
      </p:sp>
      <p:sp>
        <p:nvSpPr>
          <p:cNvPr id="157" name="Google Shape;157;p7"/>
          <p:cNvSpPr txBox="1"/>
          <p:nvPr/>
        </p:nvSpPr>
        <p:spPr>
          <a:xfrm>
            <a:off x="839270" y="5010436"/>
            <a:ext cx="2065868" cy="1405112"/>
          </a:xfrm>
          <a:prstGeom prst="rect">
            <a:avLst/>
          </a:prstGeom>
          <a:solidFill>
            <a:srgbClr val="4F81BD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just">
              <a:buClr>
                <a:schemeClr val="lt1"/>
              </a:buClr>
              <a:buSzPts val="1000"/>
            </a:pPr>
            <a:r>
              <a:rPr lang="en-US" sz="1333" b="1" dirty="0">
                <a:solidFill>
                  <a:schemeClr val="lt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if(condition) </a:t>
            </a:r>
            <a:endParaRPr sz="2400" dirty="0">
              <a:latin typeface="Nunito" pitchFamily="2" charset="0"/>
            </a:endParaRPr>
          </a:p>
          <a:p>
            <a:pPr algn="just">
              <a:buClr>
                <a:schemeClr val="lt1"/>
              </a:buClr>
              <a:buSzPts val="1000"/>
            </a:pPr>
            <a:r>
              <a:rPr lang="en-US" sz="1333" b="1" dirty="0">
                <a:solidFill>
                  <a:schemeClr val="lt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{                                           </a:t>
            </a:r>
            <a:endParaRPr sz="1333" b="1" dirty="0">
              <a:solidFill>
                <a:schemeClr val="lt1"/>
              </a:solidFill>
              <a:latin typeface="Nunito" pitchFamily="2" charset="0"/>
              <a:ea typeface="Calibri"/>
              <a:cs typeface="Calibri"/>
              <a:sym typeface="Calibri"/>
            </a:endParaRPr>
          </a:p>
          <a:p>
            <a:pPr algn="just">
              <a:buClr>
                <a:schemeClr val="lt1"/>
              </a:buClr>
              <a:buSzPts val="1000"/>
            </a:pPr>
            <a:r>
              <a:rPr lang="en-US" sz="1333" b="1" dirty="0">
                <a:solidFill>
                  <a:schemeClr val="lt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    //code to be executed</a:t>
            </a:r>
            <a:endParaRPr sz="2400" dirty="0">
              <a:latin typeface="Nunito" pitchFamily="2" charset="0"/>
            </a:endParaRPr>
          </a:p>
          <a:p>
            <a:pPr algn="just">
              <a:buClr>
                <a:schemeClr val="lt1"/>
              </a:buClr>
              <a:buSzPts val="1000"/>
            </a:pPr>
            <a:r>
              <a:rPr lang="en-US" sz="1333" b="1" dirty="0">
                <a:solidFill>
                  <a:schemeClr val="lt1"/>
                </a:solidFill>
                <a:latin typeface="Nunito" pitchFamily="2" charset="0"/>
                <a:ea typeface="Calibri"/>
                <a:cs typeface="Calibri"/>
                <a:sym typeface="Calibri"/>
              </a:rPr>
              <a:t> }   </a:t>
            </a:r>
            <a:endParaRPr sz="2400" dirty="0">
              <a:latin typeface="Nunito" pitchFamily="2" charset="0"/>
            </a:endParaRPr>
          </a:p>
          <a:p>
            <a:pPr>
              <a:buClr>
                <a:schemeClr val="dk1"/>
              </a:buClr>
              <a:buSzPts val="1800"/>
            </a:pPr>
            <a:endParaRPr sz="2400" dirty="0">
              <a:solidFill>
                <a:schemeClr val="dk1"/>
              </a:solidFill>
              <a:latin typeface="Nunito" pitchFamily="2" charset="0"/>
              <a:ea typeface="Arial"/>
              <a:cs typeface="Arial"/>
              <a:sym typeface="Arial"/>
            </a:endParaRPr>
          </a:p>
        </p:txBody>
      </p:sp>
      <p:graphicFrame>
        <p:nvGraphicFramePr>
          <p:cNvPr id="158" name="Google Shape;158;p7"/>
          <p:cNvGraphicFramePr/>
          <p:nvPr>
            <p:extLst>
              <p:ext uri="{D42A27DB-BD31-4B8C-83A1-F6EECF244321}">
                <p14:modId xmlns:p14="http://schemas.microsoft.com/office/powerpoint/2010/main" val="95055542"/>
              </p:ext>
            </p:extLst>
          </p:nvPr>
        </p:nvGraphicFramePr>
        <p:xfrm>
          <a:off x="4312171" y="4646676"/>
          <a:ext cx="1836433" cy="1916356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836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16356">
                <a:tc>
                  <a:txBody>
                    <a:bodyPr/>
                    <a:lstStyle/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Nunito" pitchFamily="2" charset="0"/>
                        </a:rPr>
                        <a:t>if (test condition)</a:t>
                      </a:r>
                      <a:endParaRPr sz="1500" u="none" strike="noStrike" cap="none" dirty="0">
                        <a:latin typeface="Nunito" pitchFamily="2" charset="0"/>
                      </a:endParaRPr>
                    </a:p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Nunito" pitchFamily="2" charset="0"/>
                        </a:rPr>
                        <a:t>   {</a:t>
                      </a:r>
                      <a:endParaRPr sz="1500" u="none" strike="noStrike" cap="none" dirty="0">
                        <a:latin typeface="Nunito" pitchFamily="2" charset="0"/>
                      </a:endParaRPr>
                    </a:p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Nunito" pitchFamily="2" charset="0"/>
                        </a:rPr>
                        <a:t>     //statement 1;</a:t>
                      </a:r>
                      <a:endParaRPr sz="1500" u="none" strike="noStrike" cap="none" dirty="0">
                        <a:latin typeface="Nunito" pitchFamily="2" charset="0"/>
                      </a:endParaRPr>
                    </a:p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Nunito" pitchFamily="2" charset="0"/>
                        </a:rPr>
                        <a:t>    }</a:t>
                      </a:r>
                      <a:endParaRPr sz="1500" u="none" strike="noStrike" cap="none" dirty="0">
                        <a:latin typeface="Nunito" pitchFamily="2" charset="0"/>
                      </a:endParaRPr>
                    </a:p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Nunito" pitchFamily="2" charset="0"/>
                        </a:rPr>
                        <a:t>  else</a:t>
                      </a:r>
                      <a:endParaRPr sz="1500" u="none" strike="noStrike" cap="none" dirty="0">
                        <a:latin typeface="Nunito" pitchFamily="2" charset="0"/>
                      </a:endParaRPr>
                    </a:p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Nunito" pitchFamily="2" charset="0"/>
                        </a:rPr>
                        <a:t>     {</a:t>
                      </a:r>
                      <a:endParaRPr sz="1500" u="none" strike="noStrike" cap="none" dirty="0">
                        <a:latin typeface="Nunito" pitchFamily="2" charset="0"/>
                      </a:endParaRPr>
                    </a:p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Nunito" pitchFamily="2" charset="0"/>
                        </a:rPr>
                        <a:t>       //statement 2;</a:t>
                      </a:r>
                      <a:endParaRPr sz="1500" u="none" strike="noStrike" cap="none" dirty="0">
                        <a:latin typeface="Nunito" pitchFamily="2" charset="0"/>
                      </a:endParaRPr>
                    </a:p>
                    <a:p>
                      <a:pPr marL="11430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Nunito" pitchFamily="2" charset="0"/>
                        </a:rPr>
                        <a:t>      }</a:t>
                      </a:r>
                      <a:endParaRPr sz="1500" u="none" strike="noStrike" cap="none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" name="Google Shape;159;p7"/>
          <p:cNvGraphicFramePr/>
          <p:nvPr>
            <p:extLst>
              <p:ext uri="{D42A27DB-BD31-4B8C-83A1-F6EECF244321}">
                <p14:modId xmlns:p14="http://schemas.microsoft.com/office/powerpoint/2010/main" val="2897252020"/>
              </p:ext>
            </p:extLst>
          </p:nvPr>
        </p:nvGraphicFramePr>
        <p:xfrm>
          <a:off x="10154977" y="4407459"/>
          <a:ext cx="1905000" cy="2383367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83367">
                <a:tc>
                  <a:txBody>
                    <a:bodyPr/>
                    <a:lstStyle/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Nunito" pitchFamily="2" charset="0"/>
                        </a:rPr>
                        <a:t>if (condition 1)</a:t>
                      </a:r>
                      <a:endParaRPr sz="1500" u="none" strike="noStrike" cap="none" dirty="0">
                        <a:latin typeface="Nunito" pitchFamily="2" charset="0"/>
                      </a:endParaRPr>
                    </a:p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Nunito" pitchFamily="2" charset="0"/>
                        </a:rPr>
                        <a:t>           statement 1;</a:t>
                      </a:r>
                      <a:endParaRPr sz="1500" u="none" strike="noStrike" cap="none" dirty="0">
                        <a:latin typeface="Nunito" pitchFamily="2" charset="0"/>
                      </a:endParaRPr>
                    </a:p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Nunito" pitchFamily="2" charset="0"/>
                        </a:rPr>
                        <a:t>else if (condition 2)</a:t>
                      </a:r>
                      <a:endParaRPr sz="1500" u="none" strike="noStrike" cap="none" dirty="0">
                        <a:latin typeface="Nunito" pitchFamily="2" charset="0"/>
                      </a:endParaRPr>
                    </a:p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Nunito" pitchFamily="2" charset="0"/>
                        </a:rPr>
                        <a:t>            statement 2;</a:t>
                      </a:r>
                      <a:endParaRPr sz="1500" u="none" strike="noStrike" cap="none" dirty="0">
                        <a:latin typeface="Nunito" pitchFamily="2" charset="0"/>
                      </a:endParaRPr>
                    </a:p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Nunito" pitchFamily="2" charset="0"/>
                        </a:rPr>
                        <a:t>else if (condition 3)</a:t>
                      </a:r>
                      <a:endParaRPr sz="1500" u="none" strike="noStrike" cap="none" dirty="0">
                        <a:latin typeface="Nunito" pitchFamily="2" charset="0"/>
                      </a:endParaRPr>
                    </a:p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Nunito" pitchFamily="2" charset="0"/>
                        </a:rPr>
                        <a:t>             statement 3;</a:t>
                      </a:r>
                      <a:endParaRPr sz="1500" u="none" strike="noStrike" cap="none" dirty="0">
                        <a:latin typeface="Nunito" pitchFamily="2" charset="0"/>
                      </a:endParaRPr>
                    </a:p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Nunito" pitchFamily="2" charset="0"/>
                        </a:rPr>
                        <a:t>else</a:t>
                      </a:r>
                      <a:endParaRPr sz="1500" u="none" strike="noStrike" cap="none" dirty="0">
                        <a:latin typeface="Nunito" pitchFamily="2" charset="0"/>
                      </a:endParaRPr>
                    </a:p>
                    <a:p>
                      <a:pPr marL="10287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u="none" strike="noStrike" cap="none" dirty="0">
                          <a:latin typeface="Nunito" pitchFamily="2" charset="0"/>
                        </a:rPr>
                        <a:t>            last statement;</a:t>
                      </a:r>
                      <a:endParaRPr sz="1500" u="none" strike="noStrike" cap="none" dirty="0">
                        <a:latin typeface="Nunito" pitchFamily="2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33" marR="9143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3773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E36C09"/>
              </a:buClr>
              <a:buSzPts val="2800"/>
            </a:pPr>
            <a:r>
              <a:rPr lang="en-US" sz="3733" b="1">
                <a:solidFill>
                  <a:srgbClr val="E36C09"/>
                </a:solidFill>
              </a:rPr>
              <a:t>Prog 1. WAP to enter an integer and check if positive.</a:t>
            </a:r>
            <a:endParaRPr sz="3733">
              <a:solidFill>
                <a:srgbClr val="E36C09"/>
              </a:solidFill>
            </a:endParaRPr>
          </a:p>
        </p:txBody>
      </p:sp>
      <p:sp>
        <p:nvSpPr>
          <p:cNvPr id="166" name="Google Shape;166;p8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8</a:t>
            </a:fld>
            <a:endParaRPr/>
          </a:p>
        </p:txBody>
      </p:sp>
      <p:sp>
        <p:nvSpPr>
          <p:cNvPr id="167" name="Google Shape;167;p8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  <p:pic>
        <p:nvPicPr>
          <p:cNvPr id="168" name="Google Shape;16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801" y="1092201"/>
            <a:ext cx="7480300" cy="3721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9" name="Google Shape;169;p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6827520" y="4262966"/>
            <a:ext cx="4854787" cy="1807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>
            <a:spLocks noGrp="1"/>
          </p:cNvSpPr>
          <p:nvPr>
            <p:ph type="title"/>
          </p:nvPr>
        </p:nvSpPr>
        <p:spPr>
          <a:xfrm>
            <a:off x="609600" y="274640"/>
            <a:ext cx="10972800" cy="81756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E36C09"/>
              </a:buClr>
              <a:buSzPts val="2800"/>
            </a:pPr>
            <a:r>
              <a:rPr lang="en-US" sz="3733" b="1">
                <a:solidFill>
                  <a:srgbClr val="E36C09"/>
                </a:solidFill>
              </a:rPr>
              <a:t>Prog 2. WAP to enter a number and check if it is even.</a:t>
            </a:r>
            <a:endParaRPr sz="2667" b="1">
              <a:solidFill>
                <a:srgbClr val="E36C09"/>
              </a:solidFill>
            </a:endParaRPr>
          </a:p>
        </p:txBody>
      </p:sp>
      <p:sp>
        <p:nvSpPr>
          <p:cNvPr id="175" name="Google Shape;175;p9"/>
          <p:cNvSpPr txBox="1">
            <a:spLocks noGrp="1"/>
          </p:cNvSpPr>
          <p:nvPr>
            <p:ph type="body" idx="1"/>
          </p:nvPr>
        </p:nvSpPr>
        <p:spPr>
          <a:xfrm>
            <a:off x="609600" y="1193800"/>
            <a:ext cx="10972800" cy="49323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rmAutofit/>
          </a:bodyPr>
          <a:lstStyle/>
          <a:p>
            <a:pPr marL="457189" indent="-457189">
              <a:buClr>
                <a:schemeClr val="dk1"/>
              </a:buClr>
              <a:buSzPts val="2400"/>
              <a:buNone/>
            </a:pPr>
            <a:endParaRPr sz="3200"/>
          </a:p>
        </p:txBody>
      </p:sp>
      <p:sp>
        <p:nvSpPr>
          <p:cNvPr id="177" name="Google Shape;177;p9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/>
            <a:fld id="{00000000-1234-1234-1234-123412341234}" type="slidenum">
              <a:rPr lang="en-US" smtClean="0"/>
              <a:pPr algn="r"/>
              <a:t>9</a:t>
            </a:fld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/>
              <a:t>Control Structures | Lecture 7</a:t>
            </a:r>
            <a:endParaRPr/>
          </a:p>
        </p:txBody>
      </p:sp>
      <p:pic>
        <p:nvPicPr>
          <p:cNvPr id="179" name="Google Shape;17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193801"/>
            <a:ext cx="6045200" cy="34163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0" name="Google Shape;180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8000" y="3839634"/>
            <a:ext cx="4419600" cy="1824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</TotalTime>
  <Words>773</Words>
  <Application>Microsoft Office PowerPoint</Application>
  <PresentationFormat>Widescreen</PresentationFormat>
  <Paragraphs>138</Paragraphs>
  <Slides>24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Nunito</vt:lpstr>
      <vt:lpstr>Roboto</vt:lpstr>
      <vt:lpstr>2_Office Theme</vt:lpstr>
      <vt:lpstr>PowerPoint Presentation</vt:lpstr>
      <vt:lpstr>Unit 3: Control Structures (6hrs)</vt:lpstr>
      <vt:lpstr>3.1 Control Structures</vt:lpstr>
      <vt:lpstr>3.2 Control Statements</vt:lpstr>
      <vt:lpstr>3.2.1 Branching Statements (Decision Making)</vt:lpstr>
      <vt:lpstr>i) If statements</vt:lpstr>
      <vt:lpstr>i) If statements</vt:lpstr>
      <vt:lpstr>Prog 1. WAP to enter an integer and check if positive.</vt:lpstr>
      <vt:lpstr>Prog 2. WAP to enter a number and check if it is even.</vt:lpstr>
      <vt:lpstr>Prog 3. WAP to enter a number and check if it is positive or not positive.</vt:lpstr>
      <vt:lpstr>Prog 4. WAP to enter a number and check if it is multiple of 5 or not.</vt:lpstr>
      <vt:lpstr>Prog 5. WAP to enter a number and check if positive, negative or zero.</vt:lpstr>
      <vt:lpstr>Prog 6. WAP to find the largest among three input integers.</vt:lpstr>
      <vt:lpstr>Prog 7. Using logical operators, WAP to find the greatest among three input numbers.</vt:lpstr>
      <vt:lpstr>Prog 8. Using logical operators, WAP to find the middle one among three input numbers.</vt:lpstr>
      <vt:lpstr>ii) Switch statement</vt:lpstr>
      <vt:lpstr>Prog 9. WAP to enter a character and display either excellent or good using switch statement.</vt:lpstr>
      <vt:lpstr>Prog 10. WAP to enter percentage of a student and display his division.</vt:lpstr>
      <vt:lpstr>Assignment</vt:lpstr>
      <vt:lpstr>iii) Ternary statement</vt:lpstr>
      <vt:lpstr>Prog 11. WAP to input an integer and check if positive or not. Make use of conditional operator.</vt:lpstr>
      <vt:lpstr>Prog 12. Using conditional operator, WAP to enter an integer and display the result as calculated below:   Even:-n/2   Odd:-3n+1 </vt:lpstr>
      <vt:lpstr>End of  Lecture 7</vt:lpstr>
      <vt:lpstr>Looping Statements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</dc:title>
  <dc:creator>Shiva Kunwar</dc:creator>
  <cp:lastModifiedBy>Shiva Kunwar</cp:lastModifiedBy>
  <cp:revision>52</cp:revision>
  <dcterms:created xsi:type="dcterms:W3CDTF">2024-09-21T07:18:01Z</dcterms:created>
  <dcterms:modified xsi:type="dcterms:W3CDTF">2025-01-11T15:50:13Z</dcterms:modified>
</cp:coreProperties>
</file>