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0"/>
  </p:notesMasterIdLst>
  <p:handoutMasterIdLst>
    <p:handoutMasterId r:id="rId31"/>
  </p:handoutMasterIdLst>
  <p:sldIdLst>
    <p:sldId id="262" r:id="rId2"/>
    <p:sldId id="275" r:id="rId3"/>
    <p:sldId id="305" r:id="rId4"/>
    <p:sldId id="306" r:id="rId5"/>
    <p:sldId id="278" r:id="rId6"/>
    <p:sldId id="279" r:id="rId7"/>
    <p:sldId id="285" r:id="rId8"/>
    <p:sldId id="286" r:id="rId9"/>
    <p:sldId id="287" r:id="rId10"/>
    <p:sldId id="288" r:id="rId11"/>
    <p:sldId id="289" r:id="rId12"/>
    <p:sldId id="290" r:id="rId13"/>
    <p:sldId id="307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4" r:id="rId23"/>
    <p:sldId id="300" r:id="rId24"/>
    <p:sldId id="301" r:id="rId25"/>
    <p:sldId id="302" r:id="rId26"/>
    <p:sldId id="303" r:id="rId27"/>
    <p:sldId id="263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1D3ACC-4224-5251-31EA-288878E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F6D9-39EC-170E-4E47-8CAB71BE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4389B-9C3A-031E-F340-EE9BAC23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A3136B-0A04-E73D-A86C-62CC7A64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F539BA5-8419-F704-BBF7-8E891AEB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3D6690-E203-8238-CF13-28FF7BAF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2AE79DA-186A-84AD-6417-2AF50B22119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78631A1-CFE6-FC37-DD8B-CF85C9A6B5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DFD3CD0-D15D-E9A9-C01F-0CBE93AAC3FD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8E2C9B2-D028-1851-D295-A7E512015C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0438811-3905-6492-710E-10176F768B0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E58843ED-76FD-22AC-52AC-76E83FDF96E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05F66-CBC7-1B4A-27DF-AD548BF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EAE1-CD88-C63D-28CB-627E7362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A5BB57-E809-F111-9850-26D7931C9DC1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C54837-EF30-C07C-7DBF-3785A779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B398BF1-D4F1-14BF-6E90-14E862C4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6851E3-ADEC-021C-ECF8-424A65A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AE086D7-349B-827E-2806-453684451DB8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68F32-D670-4F69-E235-F0CEF225A4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70C1B-AFDE-0888-5054-C85A0E3655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1BC655D-1F25-088F-7C44-EBB3171AF849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>
                <a:solidFill>
                  <a:srgbClr val="E36C09"/>
                </a:solidFill>
              </a:rPr>
              <a:t>Prog 15. WAP to find the sum of N natural numbers using for loop.</a:t>
            </a:r>
            <a:endParaRPr sz="2400" b="1">
              <a:solidFill>
                <a:srgbClr val="E36C09"/>
              </a:solidFill>
            </a:endParaRPr>
          </a:p>
        </p:txBody>
      </p:sp>
      <p:sp>
        <p:nvSpPr>
          <p:cNvPr id="392" name="Google Shape;392;p28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94" name="Google Shape;394;p2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10</a:t>
            </a:fld>
            <a:endParaRPr/>
          </a:p>
        </p:txBody>
      </p:sp>
      <p:sp>
        <p:nvSpPr>
          <p:cNvPr id="395" name="Google Shape;395;p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396" name="Google Shape;39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100668"/>
            <a:ext cx="8339832" cy="34459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7" name="Google Shape;39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3600" y="4546601"/>
            <a:ext cx="6400800" cy="1579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>
                <a:solidFill>
                  <a:srgbClr val="E36C09"/>
                </a:solidFill>
              </a:rPr>
              <a:t>Prog 16. WAP to find the factorial of a given number.</a:t>
            </a:r>
            <a:endParaRPr sz="2667" b="1">
              <a:solidFill>
                <a:srgbClr val="E36C09"/>
              </a:solidFill>
            </a:endParaRPr>
          </a:p>
        </p:txBody>
      </p:sp>
      <p:sp>
        <p:nvSpPr>
          <p:cNvPr id="403" name="Google Shape;403;p2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405" name="Google Shape;405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11</a:t>
            </a:fld>
            <a:endParaRPr/>
          </a:p>
        </p:txBody>
      </p:sp>
      <p:sp>
        <p:nvSpPr>
          <p:cNvPr id="406" name="Google Shape;406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407" name="Google Shape;40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1" y="1322387"/>
            <a:ext cx="6286500" cy="35724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8" name="Google Shape;40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76533" y="4371443"/>
            <a:ext cx="4301067" cy="1292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000"/>
            </a:pPr>
            <a:r>
              <a:rPr lang="en-US" sz="2667" b="1">
                <a:solidFill>
                  <a:srgbClr val="E36C09"/>
                </a:solidFill>
              </a:rPr>
              <a:t>Prog 17. WAP to generate a Fibonacci series 1, 1, 2, 3, 5, 8, 13,…….n.</a:t>
            </a:r>
            <a:endParaRPr sz="2667">
              <a:solidFill>
                <a:srgbClr val="E36C09"/>
              </a:solidFill>
            </a:endParaRPr>
          </a:p>
        </p:txBody>
      </p:sp>
      <p:pic>
        <p:nvPicPr>
          <p:cNvPr id="414" name="Google Shape;414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2800" y="1134534"/>
            <a:ext cx="5283200" cy="485890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6" name="Google Shape;416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12</a:t>
            </a:fld>
            <a:endParaRPr/>
          </a:p>
        </p:txBody>
      </p:sp>
      <p:sp>
        <p:nvSpPr>
          <p:cNvPr id="417" name="Google Shape;417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418" name="Google Shape;41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5600" y="4851400"/>
            <a:ext cx="7213600" cy="114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94BA-DADD-C0A7-181D-4D5B434A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statement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467346-6976-6EDA-91ED-CA17742AC4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0F779-2BB7-D187-8B26-31C494D1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statements can control the continuous execution of the loop.</a:t>
            </a:r>
          </a:p>
          <a:p>
            <a:r>
              <a:rPr lang="en-US" dirty="0"/>
              <a:t>These are : </a:t>
            </a:r>
          </a:p>
          <a:p>
            <a:pPr lvl="1"/>
            <a:r>
              <a:rPr lang="en-US" dirty="0"/>
              <a:t>break, </a:t>
            </a:r>
          </a:p>
          <a:p>
            <a:pPr lvl="1"/>
            <a:r>
              <a:rPr lang="en-US" dirty="0"/>
              <a:t>continue </a:t>
            </a:r>
          </a:p>
          <a:p>
            <a:pPr lvl="1"/>
            <a:r>
              <a:rPr lang="en-US" dirty="0"/>
              <a:t>goto.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DB9BB-7067-B4C8-0E9F-21E4B2CF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216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i) Break statement</a:t>
            </a:r>
            <a:endParaRPr/>
          </a:p>
        </p:txBody>
      </p:sp>
      <p:sp>
        <p:nvSpPr>
          <p:cNvPr id="433" name="Google Shape;433;p32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/>
              <a:t>When a break is encountered in a program, 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remaining of the execution is terminated and 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control is passed to out of the loop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435" name="Google Shape;435;p3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/>
          </a:p>
        </p:txBody>
      </p:sp>
      <p:sp>
        <p:nvSpPr>
          <p:cNvPr id="436" name="Google Shape;436;p3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437" name="Google Shape;43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9239" y="3657600"/>
            <a:ext cx="4000500" cy="320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8" name="Google Shape;438;p32"/>
          <p:cNvPicPr preferRelativeResize="0"/>
          <p:nvPr/>
        </p:nvPicPr>
        <p:blipFill rotWithShape="1">
          <a:blip r:embed="rId4">
            <a:alphaModFix/>
          </a:blip>
          <a:srcRect t="-4626" r="31930"/>
          <a:stretch/>
        </p:blipFill>
        <p:spPr>
          <a:xfrm>
            <a:off x="6096000" y="5156201"/>
            <a:ext cx="3251200" cy="927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ii) Continue statement</a:t>
            </a:r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1176000" cy="5080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00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  <a:buNone/>
            </a:pPr>
            <a:r>
              <a:rPr lang="en-US" sz="2933" dirty="0"/>
              <a:t>Analyze this output:</a:t>
            </a:r>
            <a:endParaRPr dirty="0"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457189" indent="-457189">
              <a:spcBef>
                <a:spcPts val="543"/>
              </a:spcBef>
              <a:buClr>
                <a:schemeClr val="dk1"/>
              </a:buClr>
              <a:buSzPct val="100000"/>
              <a:buNone/>
            </a:pPr>
            <a:r>
              <a:rPr lang="en-US" sz="2933" dirty="0"/>
              <a:t>Analysis:       </a:t>
            </a:r>
            <a:r>
              <a:rPr lang="en-US" sz="2933" b="1" i="1" dirty="0"/>
              <a:t>continue  u</a:t>
            </a:r>
            <a:r>
              <a:rPr lang="en-US" sz="2933" dirty="0"/>
              <a:t>sed to block certain loop and then continue onwards.</a:t>
            </a:r>
            <a:endParaRPr dirty="0"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endParaRPr sz="3200" dirty="0"/>
          </a:p>
        </p:txBody>
      </p:sp>
      <p:sp>
        <p:nvSpPr>
          <p:cNvPr id="446" name="Google Shape;446;p3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15</a:t>
            </a:fld>
            <a:endParaRPr/>
          </a:p>
        </p:txBody>
      </p:sp>
      <p:sp>
        <p:nvSpPr>
          <p:cNvPr id="447" name="Google Shape;447;p3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448" name="Google Shape;44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645" y="1803226"/>
            <a:ext cx="4368800" cy="351702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9" name="Google Shape;449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90992" y="1894802"/>
            <a:ext cx="477447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iii) Goto statement</a:t>
            </a:r>
            <a:endParaRPr/>
          </a:p>
        </p:txBody>
      </p:sp>
      <p:sp>
        <p:nvSpPr>
          <p:cNvPr id="455" name="Google Shape;455;p34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000"/>
            </a:pPr>
            <a:r>
              <a:rPr lang="en-US" sz="2667"/>
              <a:t>When a </a:t>
            </a:r>
            <a:r>
              <a:rPr lang="en-US" sz="2667" b="1" i="1"/>
              <a:t>goto</a:t>
            </a:r>
            <a:r>
              <a:rPr lang="en-US" sz="2667"/>
              <a:t> statement is encountered in a loop,  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667"/>
              <a:t>the looping is terminated and 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667"/>
              <a:t>the control goes to the label specified by the </a:t>
            </a:r>
            <a:r>
              <a:rPr lang="en-US" sz="2667" b="1" i="1"/>
              <a:t>goto</a:t>
            </a:r>
            <a:r>
              <a:rPr lang="en-US" sz="2667"/>
              <a:t> statement.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None/>
            </a:pPr>
            <a:endParaRPr sz="2667"/>
          </a:p>
        </p:txBody>
      </p:sp>
      <p:sp>
        <p:nvSpPr>
          <p:cNvPr id="457" name="Google Shape;457;p3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16</a:t>
            </a:fld>
            <a:endParaRPr/>
          </a:p>
        </p:txBody>
      </p:sp>
      <p:sp>
        <p:nvSpPr>
          <p:cNvPr id="458" name="Google Shape;458;p3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459" name="Google Shape;4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8389" y="3466691"/>
            <a:ext cx="4152900" cy="3076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60" name="Google Shape;460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4067" y="4648200"/>
            <a:ext cx="6587067" cy="54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>
                <a:solidFill>
                  <a:srgbClr val="E36C09"/>
                </a:solidFill>
              </a:rPr>
              <a:t>Prog 18. WAP using goto statement to find the square root of positive integer.</a:t>
            </a:r>
            <a:endParaRPr sz="2400" b="1">
              <a:solidFill>
                <a:srgbClr val="E36C09"/>
              </a:solidFill>
            </a:endParaRPr>
          </a:p>
        </p:txBody>
      </p:sp>
      <p:pic>
        <p:nvPicPr>
          <p:cNvPr id="466" name="Google Shape;466;p3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60400" y="1498601"/>
            <a:ext cx="5994400" cy="46290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8" name="Google Shape;468;p3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17</a:t>
            </a:fld>
            <a:endParaRPr/>
          </a:p>
        </p:txBody>
      </p:sp>
      <p:sp>
        <p:nvSpPr>
          <p:cNvPr id="469" name="Google Shape;469;p3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470" name="Google Shape;470;p35"/>
          <p:cNvPicPr preferRelativeResize="0"/>
          <p:nvPr/>
        </p:nvPicPr>
        <p:blipFill rotWithShape="1">
          <a:blip r:embed="rId4">
            <a:alphaModFix/>
          </a:blip>
          <a:srcRect b="21311"/>
          <a:stretch/>
        </p:blipFill>
        <p:spPr>
          <a:xfrm>
            <a:off x="6739467" y="4992019"/>
            <a:ext cx="4842933" cy="1135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Assignment:</a:t>
            </a:r>
            <a:endParaRPr/>
          </a:p>
        </p:txBody>
      </p:sp>
      <p:sp>
        <p:nvSpPr>
          <p:cNvPr id="476" name="Google Shape;476;p36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/>
              <a:t>Differentiate between Entry-controlled loop and Exit-controlled loop in a tabular form.</a:t>
            </a:r>
            <a:endParaRPr/>
          </a:p>
        </p:txBody>
      </p:sp>
      <p:sp>
        <p:nvSpPr>
          <p:cNvPr id="478" name="Google Shape;478;p3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18</a:t>
            </a:fld>
            <a:endParaRPr/>
          </a:p>
        </p:txBody>
      </p:sp>
      <p:sp>
        <p:nvSpPr>
          <p:cNvPr id="479" name="Google Shape;479;p3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Nested Loop</a:t>
            </a:r>
            <a:endParaRPr/>
          </a:p>
        </p:txBody>
      </p:sp>
      <p:sp>
        <p:nvSpPr>
          <p:cNvPr id="485" name="Google Shape;485;p37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000"/>
            </a:pPr>
            <a:r>
              <a:rPr lang="en-US" sz="2667"/>
              <a:t>Loop inside another loop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667"/>
              <a:t>Outer loop called nesting loop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667"/>
              <a:t>Inner loop called Nested loop</a:t>
            </a:r>
            <a:endParaRPr/>
          </a:p>
          <a:p>
            <a:pPr marL="457189" indent="-287859">
              <a:spcBef>
                <a:spcPts val="533"/>
              </a:spcBef>
              <a:buClr>
                <a:schemeClr val="dk1"/>
              </a:buClr>
              <a:buSzPts val="2000"/>
              <a:buNone/>
            </a:pPr>
            <a:endParaRPr sz="2667"/>
          </a:p>
        </p:txBody>
      </p:sp>
      <p:sp>
        <p:nvSpPr>
          <p:cNvPr id="487" name="Google Shape;487;p3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19</a:t>
            </a:fld>
            <a:endParaRPr/>
          </a:p>
        </p:txBody>
      </p:sp>
      <p:sp>
        <p:nvSpPr>
          <p:cNvPr id="488" name="Google Shape;488;p3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489" name="Google Shape;489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336" y="3342963"/>
            <a:ext cx="7457229" cy="326977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90" name="Google Shape;490;p37" descr="Image result for nested loo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6801" y="308060"/>
            <a:ext cx="4398433" cy="2751616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3: Control Structures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/>
          </a:bodyPr>
          <a:lstStyle/>
          <a:p>
            <a:r>
              <a:rPr lang="en-US" dirty="0"/>
              <a:t>Introduction and types of control statements- sequential, branching, and looping statements</a:t>
            </a:r>
          </a:p>
          <a:p>
            <a:r>
              <a:rPr lang="en-US" dirty="0"/>
              <a:t>Branching statements- simple if statement, if-else, nested if. if-else-if ladder and switch statements</a:t>
            </a:r>
          </a:p>
          <a:p>
            <a:r>
              <a:rPr lang="en-US" b="1" dirty="0"/>
              <a:t>Looping statements- for loop, while loop, do-while loop, nested loop</a:t>
            </a:r>
          </a:p>
          <a:p>
            <a:r>
              <a:rPr lang="en-US" b="1"/>
              <a:t>The </a:t>
            </a:r>
            <a:r>
              <a:rPr lang="en-US" b="1" dirty="0"/>
              <a:t>break, continue, and goto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4" name="Footer Placeholder 133">
            <a:extLst>
              <a:ext uri="{FF2B5EF4-FFF2-40B4-BE49-F238E27FC236}">
                <a16:creationId xmlns:a16="http://schemas.microsoft.com/office/drawing/2014/main" id="{197BE062-2D72-B41A-5227-B412DFAF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</a:p>
        </p:txBody>
      </p:sp>
    </p:spTree>
    <p:extLst>
      <p:ext uri="{BB962C8B-B14F-4D97-AF65-F5344CB8AC3E}">
        <p14:creationId xmlns:p14="http://schemas.microsoft.com/office/powerpoint/2010/main" val="32502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800"/>
            </a:pPr>
            <a:r>
              <a:rPr lang="en-US" sz="3733" b="1">
                <a:solidFill>
                  <a:srgbClr val="FF0000"/>
                </a:solidFill>
              </a:rPr>
              <a:t>Trace the output of the below program:</a:t>
            </a:r>
            <a:endParaRPr sz="3733">
              <a:solidFill>
                <a:srgbClr val="FF0000"/>
              </a:solidFill>
            </a:endParaRPr>
          </a:p>
        </p:txBody>
      </p:sp>
      <p:pic>
        <p:nvPicPr>
          <p:cNvPr id="496" name="Google Shape;496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100667"/>
            <a:ext cx="4495800" cy="3594100"/>
          </a:xfrm>
          <a:prstGeom prst="rect">
            <a:avLst/>
          </a:prstGeom>
          <a:solidFill>
            <a:srgbClr val="24406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8" name="Google Shape;498;p3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20</a:t>
            </a:fld>
            <a:endParaRPr/>
          </a:p>
        </p:txBody>
      </p:sp>
      <p:sp>
        <p:nvSpPr>
          <p:cNvPr id="499" name="Google Shape;499;p3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500" name="Google Shape;500;p3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81601" y="1092200"/>
            <a:ext cx="6489700" cy="354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8"/>
          <p:cNvPicPr preferRelativeResize="0"/>
          <p:nvPr/>
        </p:nvPicPr>
        <p:blipFill rotWithShape="1">
          <a:blip r:embed="rId5">
            <a:alphaModFix/>
          </a:blip>
          <a:srcRect t="16312" r="32655" b="31205"/>
          <a:stretch/>
        </p:blipFill>
        <p:spPr>
          <a:xfrm>
            <a:off x="8704157" y="4694767"/>
            <a:ext cx="2911687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9"/>
          <p:cNvSpPr txBox="1">
            <a:spLocks noGrp="1"/>
          </p:cNvSpPr>
          <p:nvPr>
            <p:ph type="title"/>
          </p:nvPr>
        </p:nvSpPr>
        <p:spPr>
          <a:xfrm>
            <a:off x="609600" y="323054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>
                <a:solidFill>
                  <a:srgbClr val="E36C09"/>
                </a:solidFill>
              </a:rPr>
              <a:t>Prog 19. WAP to display the multiplication table of 1 to 10.</a:t>
            </a:r>
            <a:endParaRPr sz="2400" b="1">
              <a:solidFill>
                <a:srgbClr val="E36C09"/>
              </a:solidFill>
            </a:endParaRPr>
          </a:p>
        </p:txBody>
      </p:sp>
      <p:sp>
        <p:nvSpPr>
          <p:cNvPr id="507" name="Google Shape;507;p3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509" name="Google Shape;509;p3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21</a:t>
            </a:fld>
            <a:endParaRPr/>
          </a:p>
        </p:txBody>
      </p:sp>
      <p:sp>
        <p:nvSpPr>
          <p:cNvPr id="510" name="Google Shape;510;p3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511" name="Google Shape;51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371600"/>
            <a:ext cx="5486400" cy="34316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12" name="Google Shape;512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347786"/>
            <a:ext cx="2641600" cy="3239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3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45600" y="1386893"/>
            <a:ext cx="2445597" cy="32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 dirty="0">
                <a:solidFill>
                  <a:srgbClr val="E36C09"/>
                </a:solidFill>
              </a:rPr>
              <a:t>Prog 20. WAP to display the below pattern:</a:t>
            </a:r>
            <a:endParaRPr sz="2667" b="1" dirty="0">
              <a:solidFill>
                <a:srgbClr val="E36C09"/>
              </a:solidFill>
            </a:endParaRPr>
          </a:p>
        </p:txBody>
      </p:sp>
      <p:pic>
        <p:nvPicPr>
          <p:cNvPr id="560" name="Google Shape;560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34400" y="1077495"/>
            <a:ext cx="1486797" cy="2255832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22</a:t>
            </a:fld>
            <a:endParaRPr/>
          </a:p>
        </p:txBody>
      </p:sp>
      <p:sp>
        <p:nvSpPr>
          <p:cNvPr id="563" name="Google Shape;563;p4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564" name="Google Shape;564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6000" y="1397000"/>
            <a:ext cx="4941197" cy="47013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 dirty="0">
                <a:solidFill>
                  <a:srgbClr val="E36C09"/>
                </a:solidFill>
              </a:rPr>
              <a:t>Prog 21. WAP to print all the prime numbers up to N number. Also draw the flowchart.</a:t>
            </a:r>
            <a:endParaRPr sz="2400" b="1" dirty="0">
              <a:solidFill>
                <a:srgbClr val="E36C09"/>
              </a:solidFill>
            </a:endParaRPr>
          </a:p>
        </p:txBody>
      </p:sp>
      <p:pic>
        <p:nvPicPr>
          <p:cNvPr id="519" name="Google Shape;519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1200" y="1258360"/>
            <a:ext cx="5119059" cy="509799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21" name="Google Shape;521;p4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23</a:t>
            </a:fld>
            <a:endParaRPr/>
          </a:p>
        </p:txBody>
      </p:sp>
      <p:sp>
        <p:nvSpPr>
          <p:cNvPr id="522" name="Google Shape;522;p4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523" name="Google Shape;523;p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040" y="1397000"/>
            <a:ext cx="5420360" cy="1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 dirty="0">
                <a:solidFill>
                  <a:srgbClr val="E36C09"/>
                </a:solidFill>
              </a:rPr>
              <a:t>Prog 22. WAP to input an integer and print it in reverse order.</a:t>
            </a:r>
            <a:endParaRPr sz="3200" dirty="0">
              <a:solidFill>
                <a:srgbClr val="E36C09"/>
              </a:solidFill>
            </a:endParaRPr>
          </a:p>
        </p:txBody>
      </p:sp>
      <p:pic>
        <p:nvPicPr>
          <p:cNvPr id="529" name="Google Shape;529;p4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092200"/>
            <a:ext cx="6756400" cy="44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1" name="Google Shape;531;p4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24</a:t>
            </a:fld>
            <a:endParaRPr/>
          </a:p>
        </p:txBody>
      </p:sp>
      <p:sp>
        <p:nvSpPr>
          <p:cNvPr id="532" name="Google Shape;532;p4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533" name="Google Shape;533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12000" y="1860552"/>
            <a:ext cx="4267200" cy="207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 dirty="0">
                <a:solidFill>
                  <a:srgbClr val="E36C09"/>
                </a:solidFill>
              </a:rPr>
              <a:t>Prog 23. WAP to input an integer and check if it is palindrome or not.</a:t>
            </a:r>
            <a:endParaRPr sz="3200" dirty="0">
              <a:solidFill>
                <a:srgbClr val="E36C09"/>
              </a:solidFill>
            </a:endParaRPr>
          </a:p>
        </p:txBody>
      </p:sp>
      <p:pic>
        <p:nvPicPr>
          <p:cNvPr id="539" name="Google Shape;539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2801" y="1134534"/>
            <a:ext cx="8514391" cy="493183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41" name="Google Shape;541;p4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25</a:t>
            </a:fld>
            <a:endParaRPr/>
          </a:p>
        </p:txBody>
      </p:sp>
      <p:sp>
        <p:nvSpPr>
          <p:cNvPr id="542" name="Google Shape;542;p4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543" name="Google Shape;543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83201" y="2514600"/>
            <a:ext cx="6515100" cy="132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 dirty="0">
                <a:solidFill>
                  <a:srgbClr val="E36C09"/>
                </a:solidFill>
              </a:rPr>
              <a:t>Prog 24. WAP to print all the palindrome numbers </a:t>
            </a:r>
            <a:r>
              <a:rPr lang="en-US" sz="3200" b="1" dirty="0" err="1">
                <a:solidFill>
                  <a:srgbClr val="E36C09"/>
                </a:solidFill>
              </a:rPr>
              <a:t>upto</a:t>
            </a:r>
            <a:r>
              <a:rPr lang="en-US" sz="3200" b="1" dirty="0">
                <a:solidFill>
                  <a:srgbClr val="E36C09"/>
                </a:solidFill>
              </a:rPr>
              <a:t> N.</a:t>
            </a:r>
            <a:endParaRPr sz="2400" b="1" dirty="0">
              <a:solidFill>
                <a:srgbClr val="E36C09"/>
              </a:solidFill>
            </a:endParaRPr>
          </a:p>
        </p:txBody>
      </p:sp>
      <p:sp>
        <p:nvSpPr>
          <p:cNvPr id="550" name="Google Shape;550;p4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26</a:t>
            </a:fld>
            <a:endParaRPr/>
          </a:p>
        </p:txBody>
      </p:sp>
      <p:sp>
        <p:nvSpPr>
          <p:cNvPr id="551" name="Google Shape;551;p4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552" name="Google Shape;552;p43"/>
          <p:cNvPicPr preferRelativeResize="0"/>
          <p:nvPr/>
        </p:nvPicPr>
        <p:blipFill rotWithShape="1">
          <a:blip r:embed="rId3">
            <a:alphaModFix/>
          </a:blip>
          <a:srcRect b="46875"/>
          <a:stretch/>
        </p:blipFill>
        <p:spPr>
          <a:xfrm>
            <a:off x="448733" y="1068125"/>
            <a:ext cx="5943600" cy="34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3" name="Google Shape;553;p43"/>
          <p:cNvPicPr preferRelativeResize="0"/>
          <p:nvPr/>
        </p:nvPicPr>
        <p:blipFill rotWithShape="1">
          <a:blip r:embed="rId3">
            <a:alphaModFix/>
          </a:blip>
          <a:srcRect t="52364" r="24644"/>
          <a:stretch/>
        </p:blipFill>
        <p:spPr>
          <a:xfrm>
            <a:off x="6570133" y="1068125"/>
            <a:ext cx="4478867" cy="30974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54" name="Google Shape;554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220383" y="4959087"/>
            <a:ext cx="86995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355-1A39-4F95-8D2D-9BA34F1D5DE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D0C6B-BB6B-E3E7-CE99-CDDA5ADFF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ABA-AD8A-0736-BA9B-B5B8F5DD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1432-D2C1-1C5D-3F97-6647CFA7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/>
          </a:bodyPr>
          <a:lstStyle/>
          <a:p>
            <a:r>
              <a:rPr lang="en-US" dirty="0"/>
              <a:t>Control structure refers to the structure of program that may be sequential or conditional or iterative.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BB960-7D4B-C9AD-F824-C486D5AC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4" name="Footer Placeholder 133">
            <a:extLst>
              <a:ext uri="{FF2B5EF4-FFF2-40B4-BE49-F238E27FC236}">
                <a16:creationId xmlns:a16="http://schemas.microsoft.com/office/drawing/2014/main" id="{4070727E-1AE5-ADCE-91B3-F88F5A5A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40000" y="2694858"/>
            <a:ext cx="7823200" cy="3582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2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08BCB-0B57-2611-1883-1772EC27D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0C57-22D5-2617-6B4B-D38B8D82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0A31-BD9C-8A33-348B-5FF5F7D9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/>
          </a:bodyPr>
          <a:lstStyle/>
          <a:p>
            <a:r>
              <a:rPr lang="en-US" dirty="0"/>
              <a:t>The statement that alters the flow of execution of the program is known as control statement. </a:t>
            </a:r>
          </a:p>
          <a:p>
            <a:r>
              <a:rPr lang="en-US" dirty="0"/>
              <a:t>These control statements divert the control flow from one point to another point in a program. </a:t>
            </a:r>
          </a:p>
          <a:p>
            <a:r>
              <a:rPr lang="en-US" dirty="0"/>
              <a:t>There are three types of control statements in C-programming.</a:t>
            </a:r>
          </a:p>
          <a:p>
            <a:pPr lvl="1"/>
            <a:r>
              <a:rPr lang="en-US" dirty="0"/>
              <a:t>Branching Statement</a:t>
            </a:r>
          </a:p>
          <a:p>
            <a:pPr lvl="1"/>
            <a:r>
              <a:rPr lang="en-US" dirty="0"/>
              <a:t>Loop statements</a:t>
            </a:r>
          </a:p>
          <a:p>
            <a:pPr lvl="1"/>
            <a:r>
              <a:rPr lang="en-US" dirty="0"/>
              <a:t>Jumping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AFDAE-119B-B22C-D092-88D4CD02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4" name="Footer Placeholder 133">
            <a:extLst>
              <a:ext uri="{FF2B5EF4-FFF2-40B4-BE49-F238E27FC236}">
                <a16:creationId xmlns:a16="http://schemas.microsoft.com/office/drawing/2014/main" id="{987940A2-DC1A-4689-12B9-52782D83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</a:p>
        </p:txBody>
      </p:sp>
    </p:spTree>
    <p:extLst>
      <p:ext uri="{BB962C8B-B14F-4D97-AF65-F5344CB8AC3E}">
        <p14:creationId xmlns:p14="http://schemas.microsoft.com/office/powerpoint/2010/main" val="254689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Looping statements</a:t>
            </a:r>
          </a:p>
        </p:txBody>
      </p:sp>
      <p:sp>
        <p:nvSpPr>
          <p:cNvPr id="332" name="Google Shape;332;p2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0" name="Google Shape;330;p23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Loop statements are the control statements that allow us to execute a block of statements repeatedly until a certain termination condition is met.</a:t>
            </a:r>
          </a:p>
          <a:p>
            <a:r>
              <a:rPr lang="en-US" dirty="0"/>
              <a:t>Three looping statements:</a:t>
            </a:r>
          </a:p>
          <a:p>
            <a:pPr lvl="1"/>
            <a:r>
              <a:rPr lang="en-US" dirty="0"/>
              <a:t>while loop</a:t>
            </a:r>
          </a:p>
          <a:p>
            <a:pPr lvl="1"/>
            <a:r>
              <a:rPr lang="en-US" dirty="0"/>
              <a:t>do-while loop</a:t>
            </a:r>
          </a:p>
          <a:p>
            <a:pPr lvl="1"/>
            <a:r>
              <a:rPr lang="en-US" dirty="0"/>
              <a:t>for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2735579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3200"/>
            </a:pPr>
            <a:r>
              <a:rPr lang="en-US" sz="4267" b="1">
                <a:solidFill>
                  <a:srgbClr val="E36C09"/>
                </a:solidFill>
              </a:rPr>
              <a:t>while loop</a:t>
            </a:r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6</a:t>
            </a:fld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342" name="Google Shape;342;p24" descr="The while Loop – Programming with Python"/>
          <p:cNvPicPr preferRelativeResize="0"/>
          <p:nvPr/>
        </p:nvPicPr>
        <p:blipFill rotWithShape="1">
          <a:blip r:embed="rId3">
            <a:alphaModFix/>
          </a:blip>
          <a:srcRect r="10000"/>
          <a:stretch/>
        </p:blipFill>
        <p:spPr>
          <a:xfrm>
            <a:off x="461434" y="1539876"/>
            <a:ext cx="2735580" cy="2184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4"/>
          <p:cNvSpPr/>
          <p:nvPr/>
        </p:nvSpPr>
        <p:spPr>
          <a:xfrm>
            <a:off x="626533" y="4292363"/>
            <a:ext cx="2570480" cy="1754272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 (condition)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statements;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p24" descr="Image result for do while loop"/>
          <p:cNvPicPr preferRelativeResize="0"/>
          <p:nvPr/>
        </p:nvPicPr>
        <p:blipFill rotWithShape="1">
          <a:blip r:embed="rId4">
            <a:alphaModFix/>
          </a:blip>
          <a:srcRect l="13711" r="11528"/>
          <a:stretch/>
        </p:blipFill>
        <p:spPr>
          <a:xfrm>
            <a:off x="3755813" y="1273585"/>
            <a:ext cx="2570480" cy="287866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4"/>
          <p:cNvSpPr/>
          <p:nvPr/>
        </p:nvSpPr>
        <p:spPr>
          <a:xfrm>
            <a:off x="3684693" y="4283896"/>
            <a:ext cx="2570480" cy="1754272"/>
          </a:xfrm>
          <a:prstGeom prst="rect">
            <a:avLst/>
          </a:prstGeom>
          <a:solidFill>
            <a:srgbClr val="24406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statement;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}while(condtion);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6" name="Google Shape;346;p24" descr="Image result for for loop flowchar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 l="1986" r="4636"/>
          <a:stretch/>
        </p:blipFill>
        <p:spPr>
          <a:xfrm>
            <a:off x="8026400" y="1262265"/>
            <a:ext cx="3251200" cy="287866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/>
          <p:cNvSpPr/>
          <p:nvPr/>
        </p:nvSpPr>
        <p:spPr>
          <a:xfrm>
            <a:off x="6776720" y="4310998"/>
            <a:ext cx="5398347" cy="1426233"/>
          </a:xfrm>
          <a:prstGeom prst="rect">
            <a:avLst/>
          </a:prstGeom>
          <a:solidFill>
            <a:srgbClr val="244061"/>
          </a:solidFill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for(initialization; condition; increment/decrement)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</a:pPr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</a:pPr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statements;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just">
              <a:spcBef>
                <a:spcPts val="400"/>
              </a:spcBef>
            </a:pPr>
            <a:r>
              <a:rPr lang="en-US" sz="1867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4173221" y="300039"/>
            <a:ext cx="3040379" cy="89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85000" lnSpcReduction="10000"/>
          </a:bodyPr>
          <a:lstStyle/>
          <a:p>
            <a:pPr>
              <a:buClr>
                <a:srgbClr val="E36C09"/>
              </a:buClr>
              <a:buSzPct val="100000"/>
            </a:pPr>
            <a:r>
              <a:rPr lang="en-US" sz="4267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do-while loop</a:t>
            </a:r>
            <a:endParaRPr sz="2400"/>
          </a:p>
        </p:txBody>
      </p:sp>
      <p:sp>
        <p:nvSpPr>
          <p:cNvPr id="349" name="Google Shape;349;p24"/>
          <p:cNvSpPr txBox="1"/>
          <p:nvPr/>
        </p:nvSpPr>
        <p:spPr>
          <a:xfrm>
            <a:off x="8491221" y="461626"/>
            <a:ext cx="2583179" cy="63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92500" lnSpcReduction="20000"/>
          </a:bodyPr>
          <a:lstStyle/>
          <a:p>
            <a:pPr>
              <a:buClr>
                <a:srgbClr val="E36C09"/>
              </a:buClr>
              <a:buSzPct val="100000"/>
            </a:pPr>
            <a:r>
              <a:rPr lang="en-US" sz="4267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2735579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3200"/>
            </a:pPr>
            <a:r>
              <a:rPr lang="en-US" sz="4267" b="1">
                <a:solidFill>
                  <a:srgbClr val="E36C09"/>
                </a:solidFill>
              </a:rPr>
              <a:t>while loop</a:t>
            </a:r>
            <a:endParaRPr/>
          </a:p>
        </p:txBody>
      </p:sp>
      <p:sp>
        <p:nvSpPr>
          <p:cNvPr id="356" name="Google Shape;356;p2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7</a:t>
            </a:fld>
            <a:endParaRPr/>
          </a:p>
        </p:txBody>
      </p:sp>
      <p:sp>
        <p:nvSpPr>
          <p:cNvPr id="357" name="Google Shape;357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358" name="Google Shape;358;p25" descr="The while Loop – Programming with Python"/>
          <p:cNvPicPr preferRelativeResize="0"/>
          <p:nvPr/>
        </p:nvPicPr>
        <p:blipFill rotWithShape="1">
          <a:blip r:embed="rId3">
            <a:alphaModFix/>
          </a:blip>
          <a:srcRect r="10000"/>
          <a:stretch/>
        </p:blipFill>
        <p:spPr>
          <a:xfrm>
            <a:off x="586317" y="1092200"/>
            <a:ext cx="2735580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 descr="Image result for do while loop"/>
          <p:cNvPicPr preferRelativeResize="0"/>
          <p:nvPr/>
        </p:nvPicPr>
        <p:blipFill rotWithShape="1">
          <a:blip r:embed="rId4">
            <a:alphaModFix/>
          </a:blip>
          <a:srcRect l="13711" r="11528"/>
          <a:stretch/>
        </p:blipFill>
        <p:spPr>
          <a:xfrm>
            <a:off x="4403518" y="1239745"/>
            <a:ext cx="2211068" cy="22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 descr="Image result for for loop flowchart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 l="1986" r="4636"/>
          <a:stretch/>
        </p:blipFill>
        <p:spPr>
          <a:xfrm>
            <a:off x="8295221" y="1083734"/>
            <a:ext cx="2982379" cy="24196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5"/>
          <p:cNvSpPr txBox="1"/>
          <p:nvPr/>
        </p:nvSpPr>
        <p:spPr>
          <a:xfrm>
            <a:off x="4173221" y="300039"/>
            <a:ext cx="3040379" cy="892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85000" lnSpcReduction="10000"/>
          </a:bodyPr>
          <a:lstStyle/>
          <a:p>
            <a:pPr>
              <a:buClr>
                <a:srgbClr val="E36C09"/>
              </a:buClr>
              <a:buSzPct val="100000"/>
            </a:pPr>
            <a:r>
              <a:rPr lang="en-US" sz="4267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do-while loop</a:t>
            </a:r>
            <a:endParaRPr sz="2400"/>
          </a:p>
        </p:txBody>
      </p:sp>
      <p:sp>
        <p:nvSpPr>
          <p:cNvPr id="362" name="Google Shape;362;p25"/>
          <p:cNvSpPr txBox="1"/>
          <p:nvPr/>
        </p:nvSpPr>
        <p:spPr>
          <a:xfrm>
            <a:off x="8494821" y="393867"/>
            <a:ext cx="2583179" cy="63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rmAutofit fontScale="92500" lnSpcReduction="20000"/>
          </a:bodyPr>
          <a:lstStyle/>
          <a:p>
            <a:pPr>
              <a:buClr>
                <a:srgbClr val="E36C09"/>
              </a:buClr>
              <a:buSzPct val="100000"/>
            </a:pPr>
            <a:r>
              <a:rPr lang="en-US" sz="4267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for loop</a:t>
            </a:r>
            <a:endParaRPr sz="2400"/>
          </a:p>
        </p:txBody>
      </p:sp>
      <p:pic>
        <p:nvPicPr>
          <p:cNvPr id="363" name="Google Shape;363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8520" y="3506624"/>
            <a:ext cx="3175400" cy="261970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4" name="Google Shape;364;p2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49370" y="3710925"/>
            <a:ext cx="2927351" cy="24379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5" name="Google Shape;365;p2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620000" y="3710926"/>
            <a:ext cx="3040379" cy="21864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6" name="Google Shape;366;p2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08189" y="6083133"/>
            <a:ext cx="40640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000"/>
            </a:pPr>
            <a:r>
              <a:rPr lang="en-US" sz="2667" b="1">
                <a:solidFill>
                  <a:srgbClr val="E36C09"/>
                </a:solidFill>
              </a:rPr>
              <a:t>Prog 13. WAP to find the sum of N natural numbers using while loop.</a:t>
            </a:r>
            <a:endParaRPr sz="2133" b="1">
              <a:solidFill>
                <a:srgbClr val="E36C09"/>
              </a:solidFill>
            </a:endParaRPr>
          </a:p>
        </p:txBody>
      </p:sp>
      <p:sp>
        <p:nvSpPr>
          <p:cNvPr id="373" name="Google Shape;373;p2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/>
          </a:p>
        </p:txBody>
      </p:sp>
      <p:sp>
        <p:nvSpPr>
          <p:cNvPr id="374" name="Google Shape;374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375" name="Google Shape;37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00" y="1219200"/>
            <a:ext cx="9347200" cy="386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76" name="Google Shape;376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181600" y="4953000"/>
            <a:ext cx="5791200" cy="1403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>
                <a:solidFill>
                  <a:srgbClr val="E36C09"/>
                </a:solidFill>
              </a:rPr>
              <a:t>Prog 14. WAP to find the sum of N natural numbers using do-while loop.</a:t>
            </a:r>
            <a:endParaRPr sz="2400" b="1">
              <a:solidFill>
                <a:srgbClr val="E36C09"/>
              </a:solidFill>
            </a:endParaRPr>
          </a:p>
        </p:txBody>
      </p:sp>
      <p:pic>
        <p:nvPicPr>
          <p:cNvPr id="382" name="Google Shape;382;p2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00101" y="1397001"/>
            <a:ext cx="8242300" cy="33846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/>
          </a:p>
        </p:txBody>
      </p:sp>
      <p:sp>
        <p:nvSpPr>
          <p:cNvPr id="385" name="Google Shape;385;p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2240" y="4781627"/>
            <a:ext cx="5090160" cy="1288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705</Words>
  <Application>Microsoft Office PowerPoint</Application>
  <PresentationFormat>Widescreen</PresentationFormat>
  <Paragraphs>136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Nunito</vt:lpstr>
      <vt:lpstr>Roboto</vt:lpstr>
      <vt:lpstr>Times New Roman</vt:lpstr>
      <vt:lpstr>2_Office Theme</vt:lpstr>
      <vt:lpstr>PowerPoint Presentation</vt:lpstr>
      <vt:lpstr>Unit 3: Control Structures (6hrs)</vt:lpstr>
      <vt:lpstr>Control Structures</vt:lpstr>
      <vt:lpstr>Control Statements</vt:lpstr>
      <vt:lpstr>Looping statements</vt:lpstr>
      <vt:lpstr>while loop</vt:lpstr>
      <vt:lpstr>while loop</vt:lpstr>
      <vt:lpstr>Prog 13. WAP to find the sum of N natural numbers using while loop.</vt:lpstr>
      <vt:lpstr>Prog 14. WAP to find the sum of N natural numbers using do-while loop.</vt:lpstr>
      <vt:lpstr>Prog 15. WAP to find the sum of N natural numbers using for loop.</vt:lpstr>
      <vt:lpstr>Prog 16. WAP to find the factorial of a given number.</vt:lpstr>
      <vt:lpstr>Prog 17. WAP to generate a Fibonacci series 1, 1, 2, 3, 5, 8, 13,…….n.</vt:lpstr>
      <vt:lpstr>Loop control statement</vt:lpstr>
      <vt:lpstr>i) Break statement</vt:lpstr>
      <vt:lpstr>ii) Continue statement</vt:lpstr>
      <vt:lpstr>iii) Goto statement</vt:lpstr>
      <vt:lpstr>Prog 18. WAP using goto statement to find the square root of positive integer.</vt:lpstr>
      <vt:lpstr>Assignment:</vt:lpstr>
      <vt:lpstr>Nested Loop</vt:lpstr>
      <vt:lpstr>Trace the output of the below program:</vt:lpstr>
      <vt:lpstr>Prog 19. WAP to display the multiplication table of 1 to 10.</vt:lpstr>
      <vt:lpstr>Prog 20. WAP to display the below pattern:</vt:lpstr>
      <vt:lpstr>Prog 21. WAP to print all the prime numbers up to N number. Also draw the flowchart.</vt:lpstr>
      <vt:lpstr>Prog 22. WAP to input an integer and print it in reverse order.</vt:lpstr>
      <vt:lpstr>Prog 23. WAP to input an integer and check if it is palindrome or not.</vt:lpstr>
      <vt:lpstr>Prog 24. WAP to print all the palindrome numbers upto N.</vt:lpstr>
      <vt:lpstr>End of  Lecture 8</vt:lpstr>
      <vt:lpstr>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55</cp:revision>
  <dcterms:created xsi:type="dcterms:W3CDTF">2024-09-21T07:18:01Z</dcterms:created>
  <dcterms:modified xsi:type="dcterms:W3CDTF">2025-01-11T15:52:04Z</dcterms:modified>
</cp:coreProperties>
</file>