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5"/>
  </p:notesMasterIdLst>
  <p:handoutMasterIdLst>
    <p:handoutMasterId r:id="rId36"/>
  </p:handoutMasterIdLst>
  <p:sldIdLst>
    <p:sldId id="262" r:id="rId2"/>
    <p:sldId id="276" r:id="rId3"/>
    <p:sldId id="258" r:id="rId4"/>
    <p:sldId id="259" r:id="rId5"/>
    <p:sldId id="260" r:id="rId6"/>
    <p:sldId id="261" r:id="rId7"/>
    <p:sldId id="282" r:id="rId8"/>
    <p:sldId id="312" r:id="rId9"/>
    <p:sldId id="313" r:id="rId10"/>
    <p:sldId id="314" r:id="rId11"/>
    <p:sldId id="315" r:id="rId12"/>
    <p:sldId id="311" r:id="rId13"/>
    <p:sldId id="283" r:id="rId14"/>
    <p:sldId id="28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5" r:id="rId27"/>
    <p:sldId id="277" r:id="rId28"/>
    <p:sldId id="278" r:id="rId29"/>
    <p:sldId id="279" r:id="rId30"/>
    <p:sldId id="286" r:id="rId31"/>
    <p:sldId id="287" r:id="rId32"/>
    <p:sldId id="263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599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4B85E812-50AF-7D7F-3D1F-066909999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>
            <a:extLst>
              <a:ext uri="{FF2B5EF4-FFF2-40B4-BE49-F238E27FC236}">
                <a16:creationId xmlns:a16="http://schemas.microsoft.com/office/drawing/2014/main" id="{2F4C1468-9460-46A2-F6A5-EC1EA45A6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>
            <a:extLst>
              <a:ext uri="{FF2B5EF4-FFF2-40B4-BE49-F238E27FC236}">
                <a16:creationId xmlns:a16="http://schemas.microsoft.com/office/drawing/2014/main" id="{72E63F88-5E9B-892D-DD1B-F0361A329E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08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8699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740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43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634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28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815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425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943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44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4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8435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431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623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05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290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521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322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7440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904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80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18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15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35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4BBF8FF2-189B-FFEB-C5A1-C83C99564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>
            <a:extLst>
              <a:ext uri="{FF2B5EF4-FFF2-40B4-BE49-F238E27FC236}">
                <a16:creationId xmlns:a16="http://schemas.microsoft.com/office/drawing/2014/main" id="{CAC17080-5E88-2AD3-7CE8-1F2503755F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>
            <a:extLst>
              <a:ext uri="{FF2B5EF4-FFF2-40B4-BE49-F238E27FC236}">
                <a16:creationId xmlns:a16="http://schemas.microsoft.com/office/drawing/2014/main" id="{DB800739-133C-1E95-6FD7-87FB6CDD5F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49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7659587F-13CE-DF93-5A31-6752913E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>
            <a:extLst>
              <a:ext uri="{FF2B5EF4-FFF2-40B4-BE49-F238E27FC236}">
                <a16:creationId xmlns:a16="http://schemas.microsoft.com/office/drawing/2014/main" id="{98318562-EBE4-2F64-0D6D-74333FDCFD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>
            <a:extLst>
              <a:ext uri="{FF2B5EF4-FFF2-40B4-BE49-F238E27FC236}">
                <a16:creationId xmlns:a16="http://schemas.microsoft.com/office/drawing/2014/main" id="{19F800C1-9677-B531-2F4B-8CC467FE01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8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257720F8-263B-1AFD-56AA-DF8A2AB6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>
            <a:extLst>
              <a:ext uri="{FF2B5EF4-FFF2-40B4-BE49-F238E27FC236}">
                <a16:creationId xmlns:a16="http://schemas.microsoft.com/office/drawing/2014/main" id="{B0B136FC-A50A-6553-1F74-C4E35D1C0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>
            <a:extLst>
              <a:ext uri="{FF2B5EF4-FFF2-40B4-BE49-F238E27FC236}">
                <a16:creationId xmlns:a16="http://schemas.microsoft.com/office/drawing/2014/main" id="{43CD5D7A-724B-F316-0355-2D6E8388D5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670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E6A43487-C167-F176-9A49-3E0F2D23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>
            <a:extLst>
              <a:ext uri="{FF2B5EF4-FFF2-40B4-BE49-F238E27FC236}">
                <a16:creationId xmlns:a16="http://schemas.microsoft.com/office/drawing/2014/main" id="{4362B532-D4D9-1210-E3D5-629A29D92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>
            <a:extLst>
              <a:ext uri="{FF2B5EF4-FFF2-40B4-BE49-F238E27FC236}">
                <a16:creationId xmlns:a16="http://schemas.microsoft.com/office/drawing/2014/main" id="{32312D7C-4EA0-E409-7427-92353685B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8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1A5539-509F-6EFB-EE11-F9D6315B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49F60-5A6B-D72F-05EA-0A9C844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7C878-2773-AEC4-F84B-FF10F600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8E45E-C8E4-F0A9-FEC6-A93BB2B0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C176-5657-09C6-3A60-CFDBA484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99B2CB5-89C7-3122-7E8C-A24D0745AB9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5E215C3-DF2B-C95D-BE3A-B54668E1BC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2FAAF31-B63B-9ECE-A244-143AE503BF1A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2F2C4F-FB22-39F8-BB40-346092CCFA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B340643-D300-9914-F1D3-18051404E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DACE717-117C-27C5-060A-8F38312ED9F4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F71B-9761-F9CE-C0C5-30797619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CABB-9F6D-9E6B-1B33-D9F622F8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3C2650E-AC50-97C6-BEDA-FF786B2C4AA8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813D6-E687-A035-8E9A-B073C012D1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03DDA17-3A07-DC1E-8B18-6225C475B892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A6D89-1D10-8C02-29AA-DEAA55A680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41519-F615-89D6-411A-838B5D3180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0DFF849-38F1-49B2-977F-BB5BF4624700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12B6A604-A6F0-FB01-ECCF-DD4C828E2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>
            <a:extLst>
              <a:ext uri="{FF2B5EF4-FFF2-40B4-BE49-F238E27FC236}">
                <a16:creationId xmlns:a16="http://schemas.microsoft.com/office/drawing/2014/main" id="{B1950077-155C-A2EC-69DF-925EC5A95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4.1 Introduction to Arrays</a:t>
            </a:r>
          </a:p>
        </p:txBody>
      </p:sp>
      <p:sp>
        <p:nvSpPr>
          <p:cNvPr id="144" name="Google Shape;144;p7">
            <a:extLst>
              <a:ext uri="{FF2B5EF4-FFF2-40B4-BE49-F238E27FC236}">
                <a16:creationId xmlns:a16="http://schemas.microsoft.com/office/drawing/2014/main" id="{6778F13E-AF11-4382-B607-6F171218F1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lnSpcReduction="10000"/>
          </a:bodyPr>
          <a:lstStyle/>
          <a:p>
            <a:r>
              <a:rPr lang="en-US" b="1" dirty="0"/>
              <a:t>Set Array Size</a:t>
            </a:r>
          </a:p>
          <a:p>
            <a:r>
              <a:rPr lang="en-US" dirty="0"/>
              <a:t>Another common way to create arrays, is to specify the size of the array, and add elements later: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// Declare an array of four integers: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int </a:t>
            </a: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[4];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// Add elements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[0] = 25;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[1] = 50;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[2] = 75;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[3] = 100;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7971D7-62AC-4BE9-5861-D1AE2C7A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5FC40-AA7E-6058-9A8C-8EC83274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2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DF8B22B0-8B60-8AE7-D70C-1D58F150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>
            <a:extLst>
              <a:ext uri="{FF2B5EF4-FFF2-40B4-BE49-F238E27FC236}">
                <a16:creationId xmlns:a16="http://schemas.microsoft.com/office/drawing/2014/main" id="{4F852033-FF6B-559D-CE04-D8132ACAFF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4.1 Introduction to Arrays</a:t>
            </a:r>
          </a:p>
        </p:txBody>
      </p:sp>
      <p:sp>
        <p:nvSpPr>
          <p:cNvPr id="144" name="Google Shape;144;p7">
            <a:extLst>
              <a:ext uri="{FF2B5EF4-FFF2-40B4-BE49-F238E27FC236}">
                <a16:creationId xmlns:a16="http://schemas.microsoft.com/office/drawing/2014/main" id="{DA393B42-0BA2-8A55-B535-475EAD57B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b="1" dirty="0"/>
              <a:t>Avoid Mixing Data Types</a:t>
            </a:r>
          </a:p>
          <a:p>
            <a:r>
              <a:rPr lang="en-US" dirty="0"/>
              <a:t>It is important to note that all elements in an array must be of the same data type.</a:t>
            </a:r>
          </a:p>
          <a:p>
            <a:r>
              <a:rPr lang="en-US" dirty="0"/>
              <a:t>This means you cannot mix different types of values, like integers and floating point numbers, in the same array: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// Declare an array of four integers: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int </a:t>
            </a:r>
            <a:r>
              <a:rPr lang="en-US" i="1" dirty="0" err="1">
                <a:solidFill>
                  <a:srgbClr val="FF0000"/>
                </a:solidFill>
              </a:rPr>
              <a:t>myArray</a:t>
            </a:r>
            <a:r>
              <a:rPr lang="en-US" i="1" dirty="0">
                <a:solidFill>
                  <a:srgbClr val="FF0000"/>
                </a:solidFill>
              </a:rPr>
              <a:t>[] = {25, 50, 75, 3.15, 5.99, ‘Mark’};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DADD1-9B8C-CF72-74FC-2E256090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CE611-5244-DFAA-50EC-FC24E079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5EED1448-631B-DD9C-EA94-3D8AE4B18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>
            <a:extLst>
              <a:ext uri="{FF2B5EF4-FFF2-40B4-BE49-F238E27FC236}">
                <a16:creationId xmlns:a16="http://schemas.microsoft.com/office/drawing/2014/main" id="{D7EF96EA-6560-BE0E-8DC8-3BF4BA944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/>
              <a:t>4.2 Types of Arrays</a:t>
            </a:r>
            <a:endParaRPr lang="en-US" dirty="0"/>
          </a:p>
        </p:txBody>
      </p:sp>
      <p:sp>
        <p:nvSpPr>
          <p:cNvPr id="144" name="Google Shape;144;p7">
            <a:extLst>
              <a:ext uri="{FF2B5EF4-FFF2-40B4-BE49-F238E27FC236}">
                <a16:creationId xmlns:a16="http://schemas.microsoft.com/office/drawing/2014/main" id="{1E17F9FA-0DAF-2584-81C9-7E292C3385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/>
              <a:t>Two types:</a:t>
            </a:r>
          </a:p>
          <a:p>
            <a:r>
              <a:rPr lang="en-US"/>
              <a:t>Single Dimensional Array</a:t>
            </a:r>
          </a:p>
          <a:p>
            <a:r>
              <a:rPr lang="en-US"/>
              <a:t>Multidimensional Array</a:t>
            </a:r>
          </a:p>
          <a:p>
            <a:pPr lvl="1"/>
            <a:r>
              <a:rPr lang="en-US"/>
              <a:t>2-D</a:t>
            </a:r>
          </a:p>
          <a:p>
            <a:pPr lvl="1"/>
            <a:r>
              <a:rPr lang="en-US"/>
              <a:t>3-D </a:t>
            </a:r>
          </a:p>
          <a:p>
            <a:pPr lvl="1"/>
            <a:r>
              <a:rPr lang="en-US"/>
              <a:t>And so on.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DB3D3-2D4F-5837-A629-E1A7E6F2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3F9BF-F792-48A5-B140-F4F8BFA1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6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it-IT"/>
              <a:t>i) Single Dimensional (1D) array </a:t>
            </a:r>
          </a:p>
        </p:txBody>
      </p:sp>
      <p:sp>
        <p:nvSpPr>
          <p:cNvPr id="153" name="Google Shape;153;p8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Used to store a list of items that are of similar type.</a:t>
            </a:r>
          </a:p>
          <a:p>
            <a:r>
              <a:rPr lang="en-US" dirty="0"/>
              <a:t>General Syntax:</a:t>
            </a:r>
          </a:p>
          <a:p>
            <a:r>
              <a:rPr lang="en-US" dirty="0"/>
              <a:t>		</a:t>
            </a:r>
            <a:r>
              <a:rPr lang="en-US" i="1" dirty="0" err="1"/>
              <a:t>Dataype</a:t>
            </a:r>
            <a:r>
              <a:rPr lang="en-US" i="1" dirty="0"/>
              <a:t>  </a:t>
            </a:r>
            <a:r>
              <a:rPr lang="en-US" i="1" dirty="0" err="1"/>
              <a:t>arrayname</a:t>
            </a:r>
            <a:r>
              <a:rPr lang="en-US" i="1" dirty="0"/>
              <a:t>[size];</a:t>
            </a:r>
          </a:p>
          <a:p>
            <a:r>
              <a:rPr lang="en-US" dirty="0"/>
              <a:t>Eg: </a:t>
            </a:r>
            <a:r>
              <a:rPr lang="en-US" i="1" dirty="0">
                <a:solidFill>
                  <a:srgbClr val="FF0000"/>
                </a:solidFill>
              </a:rPr>
              <a:t>int num[5];</a:t>
            </a:r>
          </a:p>
          <a:p>
            <a:pPr lvl="3"/>
            <a:r>
              <a:rPr lang="en-US" dirty="0"/>
              <a:t>where, int specifies datatype of the variable,</a:t>
            </a:r>
          </a:p>
          <a:p>
            <a:pPr lvl="3"/>
            <a:r>
              <a:rPr lang="en-US" dirty="0"/>
              <a:t>num specifies array name,</a:t>
            </a:r>
          </a:p>
          <a:p>
            <a:pPr lvl="3"/>
            <a:r>
              <a:rPr lang="en-US" dirty="0"/>
              <a:t>size specifies the maximum no. of elements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91D72-7889-7002-81D7-C00B6C17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Arrays and Strings | Lecture 9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F81C4-76B2-1701-8277-EB07A42D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57" name="Google Shape;157;p8"/>
          <p:cNvGraphicFramePr/>
          <p:nvPr>
            <p:extLst>
              <p:ext uri="{D42A27DB-BD31-4B8C-83A1-F6EECF244321}">
                <p14:modId xmlns:p14="http://schemas.microsoft.com/office/powerpoint/2010/main" val="1831634163"/>
              </p:ext>
            </p:extLst>
          </p:nvPr>
        </p:nvGraphicFramePr>
        <p:xfrm>
          <a:off x="2076252" y="5397909"/>
          <a:ext cx="6184501" cy="91440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23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 dirty="0" err="1"/>
                        <a:t>num</a:t>
                      </a:r>
                      <a:r>
                        <a:rPr lang="en-US" sz="2700" b="1" u="none" strike="noStrike" cap="none" dirty="0"/>
                        <a:t>[0]</a:t>
                      </a:r>
                      <a:endParaRPr sz="53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 dirty="0" err="1"/>
                        <a:t>num</a:t>
                      </a:r>
                      <a:r>
                        <a:rPr lang="en-US" sz="2700" b="1" u="none" strike="noStrike" cap="none" dirty="0"/>
                        <a:t>[1]</a:t>
                      </a:r>
                      <a:endParaRPr sz="53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 dirty="0" err="1"/>
                        <a:t>num</a:t>
                      </a:r>
                      <a:r>
                        <a:rPr lang="en-US" sz="2700" b="1" u="none" strike="noStrike" cap="none" dirty="0"/>
                        <a:t>[2]</a:t>
                      </a:r>
                      <a:endParaRPr sz="53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 dirty="0" err="1"/>
                        <a:t>num</a:t>
                      </a:r>
                      <a:r>
                        <a:rPr lang="en-US" sz="2700" b="1" u="none" strike="noStrike" cap="none" dirty="0"/>
                        <a:t>[3]</a:t>
                      </a:r>
                      <a:endParaRPr sz="53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 dirty="0"/>
                        <a:t>num[4]</a:t>
                      </a:r>
                      <a:endParaRPr sz="53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/>
              <a:t>Initialization of 1-D array</a:t>
            </a:r>
          </a:p>
        </p:txBody>
      </p:sp>
      <p:sp>
        <p:nvSpPr>
          <p:cNvPr id="163" name="Google Shape;163;p9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5164394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lnSpcReduction="10000"/>
          </a:bodyPr>
          <a:lstStyle/>
          <a:p>
            <a:r>
              <a:rPr lang="pt-BR" b="1" u="sng"/>
              <a:t>Compile-time Initialization</a:t>
            </a:r>
          </a:p>
          <a:p>
            <a:r>
              <a:rPr lang="pt-BR"/>
              <a:t>Eg:</a:t>
            </a:r>
          </a:p>
          <a:p>
            <a:pPr lvl="1"/>
            <a:r>
              <a:rPr lang="pt-BR"/>
              <a:t>int num[3]= {10, 20, 30];</a:t>
            </a:r>
          </a:p>
          <a:p>
            <a:pPr lvl="1"/>
            <a:r>
              <a:rPr lang="pt-BR"/>
              <a:t>int num[ ]= {10, 20, 30};</a:t>
            </a:r>
          </a:p>
          <a:p>
            <a:r>
              <a:rPr lang="pt-BR"/>
              <a:t>Or</a:t>
            </a:r>
          </a:p>
          <a:p>
            <a:pPr lvl="1"/>
            <a:r>
              <a:rPr lang="pt-BR"/>
              <a:t>int num[3];</a:t>
            </a:r>
          </a:p>
          <a:p>
            <a:pPr lvl="1"/>
            <a:r>
              <a:rPr lang="pt-BR"/>
              <a:t>num[0]=10;</a:t>
            </a:r>
          </a:p>
          <a:p>
            <a:pPr lvl="1"/>
            <a:r>
              <a:rPr lang="pt-BR"/>
              <a:t>num[1]=20;</a:t>
            </a:r>
          </a:p>
          <a:p>
            <a:pPr lvl="1"/>
            <a:r>
              <a:rPr lang="pt-BR"/>
              <a:t>num[2]=30;</a:t>
            </a:r>
          </a:p>
          <a:p>
            <a:pPr marL="0" indent="0">
              <a:buNone/>
            </a:pPr>
            <a:endParaRPr lang="pt-BR"/>
          </a:p>
          <a:p>
            <a:endParaRPr lang="pt-B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CDF81-DFDE-4D4D-90A8-A70DBB8A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Google Shape;163;p9">
            <a:extLst>
              <a:ext uri="{FF2B5EF4-FFF2-40B4-BE49-F238E27FC236}">
                <a16:creationId xmlns:a16="http://schemas.microsoft.com/office/drawing/2014/main" id="{3051EE61-BE45-2A91-5CCE-A3918F9E446E}"/>
              </a:ext>
            </a:extLst>
          </p:cNvPr>
          <p:cNvSpPr txBox="1">
            <a:spLocks/>
          </p:cNvSpPr>
          <p:nvPr/>
        </p:nvSpPr>
        <p:spPr>
          <a:xfrm>
            <a:off x="6093543" y="1542743"/>
            <a:ext cx="5061155" cy="4624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dk1"/>
              </a:buClr>
              <a:buSzPts val="2000"/>
            </a:pPr>
            <a:r>
              <a:rPr lang="nn-NO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Run-time Initialization</a:t>
            </a:r>
            <a:endParaRPr lang="nn-NO" dirty="0"/>
          </a:p>
          <a:p>
            <a:pPr>
              <a:lnSpc>
                <a:spcPct val="130000"/>
              </a:lnSpc>
              <a:buClr>
                <a:schemeClr val="dk1"/>
              </a:buClr>
              <a:buSzPts val="2000"/>
            </a:pPr>
            <a:r>
              <a:rPr lang="nn-N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Eg:</a:t>
            </a:r>
            <a:endParaRPr lang="nn-NO" dirty="0"/>
          </a:p>
          <a:p>
            <a:pPr marL="457200" lvl="1" indent="0">
              <a:lnSpc>
                <a:spcPct val="130000"/>
              </a:lnSpc>
              <a:buClr>
                <a:schemeClr val="dk1"/>
              </a:buClr>
              <a:buSzPts val="2000"/>
              <a:buNone/>
            </a:pPr>
            <a:r>
              <a:rPr lang="nn-NO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( i=0 ; i&lt;10 ; i++)</a:t>
            </a:r>
            <a:endParaRPr lang="nn-NO" sz="2400" dirty="0"/>
          </a:p>
          <a:p>
            <a:pPr marL="457200" lvl="1" indent="0">
              <a:lnSpc>
                <a:spcPct val="130000"/>
              </a:lnSpc>
              <a:buClr>
                <a:schemeClr val="dk1"/>
              </a:buClr>
              <a:buSzPts val="2000"/>
              <a:buNone/>
            </a:pPr>
            <a:r>
              <a:rPr lang="nn-NO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{</a:t>
            </a:r>
            <a:endParaRPr lang="nn-NO" sz="2400" dirty="0"/>
          </a:p>
          <a:p>
            <a:pPr marL="457200" lvl="1" indent="0">
              <a:lnSpc>
                <a:spcPct val="130000"/>
              </a:lnSpc>
              <a:buClr>
                <a:schemeClr val="dk1"/>
              </a:buClr>
              <a:buSzPts val="2000"/>
              <a:buNone/>
            </a:pPr>
            <a:r>
              <a:rPr lang="nn-NO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scanf(“%d”,  &amp;num[i]);</a:t>
            </a:r>
            <a:endParaRPr lang="nn-NO" sz="2400" dirty="0"/>
          </a:p>
          <a:p>
            <a:pPr marL="457200" lvl="1" indent="0">
              <a:lnSpc>
                <a:spcPct val="130000"/>
              </a:lnSpc>
              <a:buClr>
                <a:schemeClr val="dk1"/>
              </a:buClr>
              <a:buSzPts val="2000"/>
              <a:buNone/>
            </a:pPr>
            <a:r>
              <a:rPr lang="nn-NO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}</a:t>
            </a:r>
            <a:endParaRPr lang="nn-NO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AB162-9673-4099-DD3B-7D9B84DB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667" b="1">
                <a:solidFill>
                  <a:srgbClr val="FF0000"/>
                </a:solidFill>
              </a:rPr>
              <a:t>Prog. 1: WAP to initialize a set of certain numbers to demonstrate compile time initialization of 1-D array. Also display those numbers.</a:t>
            </a:r>
            <a:endParaRPr sz="2667">
              <a:solidFill>
                <a:srgbClr val="FF0000"/>
              </a:solidFill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231110"/>
            <a:ext cx="5981700" cy="33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32550" y="4854180"/>
            <a:ext cx="31877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19159-D25D-721A-346A-28068E94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5C08E-D0BA-5FA5-6907-7B88F1E9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667" b="1">
                <a:solidFill>
                  <a:srgbClr val="FF0000"/>
                </a:solidFill>
              </a:rPr>
              <a:t>Prog. 2: WAP to read 10 numbers from the user and display them using array.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533" y="1092201"/>
            <a:ext cx="6079067" cy="46117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615267" y="5138758"/>
            <a:ext cx="8432800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CAE7E-E657-ED76-628F-A06EFEA5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7D7CE-F324-A5A8-8813-95AEC79B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3: WAP to input n numbers and find the largest among them.</a:t>
            </a:r>
            <a:endParaRPr sz="1467">
              <a:solidFill>
                <a:srgbClr val="FF0000"/>
              </a:solidFill>
            </a:endParaRPr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1720" y="1359960"/>
            <a:ext cx="5405360" cy="47286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7" name="Google Shape;19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3867" y="3491019"/>
            <a:ext cx="5181600" cy="255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F816CB-D39C-9C59-29D9-B968DB1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296F3-85AE-F55F-FC69-4F0A2513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ii) Multidimensional array</a:t>
            </a:r>
            <a:endParaRPr sz="4267">
              <a:solidFill>
                <a:srgbClr val="00B050"/>
              </a:solidFill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291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7500" lnSpcReduction="20000"/>
          </a:bodyPr>
          <a:lstStyle/>
          <a:p>
            <a:pPr marL="457189" indent="-457189">
              <a:buClr>
                <a:schemeClr val="dk1"/>
              </a:buClr>
              <a:buSzPts val="2600"/>
            </a:pPr>
            <a:r>
              <a:rPr lang="en-US" sz="3467" dirty="0"/>
              <a:t>Multidimensional arrays are those which have more than one dimension. </a:t>
            </a:r>
            <a:endParaRPr dirty="0"/>
          </a:p>
          <a:p>
            <a:pPr marL="457189" indent="-457189">
              <a:spcBef>
                <a:spcPts val="693"/>
              </a:spcBef>
              <a:buClr>
                <a:schemeClr val="dk1"/>
              </a:buClr>
              <a:buSzPts val="2600"/>
            </a:pPr>
            <a:r>
              <a:rPr lang="en-US" sz="3467" dirty="0"/>
              <a:t>It can be 2-D, 3-D and so on.</a:t>
            </a:r>
            <a:endParaRPr dirty="0"/>
          </a:p>
          <a:p>
            <a:pPr marL="457189" indent="-457189">
              <a:spcBef>
                <a:spcPts val="693"/>
              </a:spcBef>
              <a:buClr>
                <a:schemeClr val="dk1"/>
              </a:buClr>
              <a:buSzPts val="2600"/>
            </a:pPr>
            <a:r>
              <a:rPr lang="en-US" sz="3467" dirty="0"/>
              <a:t>They are defined in the same manner as 1-D array except that a separate pair of square bracket is required for each dimension.</a:t>
            </a:r>
            <a:endParaRPr dirty="0"/>
          </a:p>
          <a:p>
            <a:pPr marL="457189" indent="-457189">
              <a:spcBef>
                <a:spcPts val="693"/>
              </a:spcBef>
              <a:buClr>
                <a:schemeClr val="dk1"/>
              </a:buClr>
              <a:buSzPts val="2600"/>
            </a:pPr>
            <a:r>
              <a:rPr lang="en-US" sz="3467" dirty="0"/>
              <a:t>The general form is:</a:t>
            </a:r>
            <a:endParaRPr dirty="0"/>
          </a:p>
          <a:p>
            <a:pPr marL="533387" lvl="1" indent="0">
              <a:spcBef>
                <a:spcPts val="693"/>
              </a:spcBef>
              <a:buClr>
                <a:schemeClr val="dk1"/>
              </a:buClr>
              <a:buSzPts val="2600"/>
              <a:buNone/>
            </a:pPr>
            <a:r>
              <a:rPr lang="en-US" sz="3467" b="1" i="1" dirty="0"/>
              <a:t>Datatype  </a:t>
            </a:r>
            <a:r>
              <a:rPr lang="en-US" sz="3467" b="1" i="1" dirty="0" err="1"/>
              <a:t>arrayName</a:t>
            </a:r>
            <a:r>
              <a:rPr lang="en-US" sz="3467" b="1" i="1" dirty="0"/>
              <a:t> [size1] [size2]…[</a:t>
            </a:r>
            <a:r>
              <a:rPr lang="en-US" sz="3467" b="1" i="1" dirty="0" err="1"/>
              <a:t>sizeN</a:t>
            </a:r>
            <a:r>
              <a:rPr lang="en-US" sz="3467" b="1" i="1" dirty="0"/>
              <a:t>];</a:t>
            </a:r>
            <a:endParaRPr dirty="0"/>
          </a:p>
          <a:p>
            <a:pPr marL="457189" indent="-253994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CCFF0-9504-01A3-3F77-F2811E3C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8F535-333C-E1FB-91DB-2B39EAE5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7030A0"/>
              </a:buClr>
              <a:buSzPts val="3200"/>
            </a:pPr>
            <a:r>
              <a:rPr lang="en-US" sz="4267" b="1">
                <a:solidFill>
                  <a:srgbClr val="7030A0"/>
                </a:solidFill>
              </a:rPr>
              <a:t>2-D array</a:t>
            </a:r>
            <a:endParaRPr sz="4267">
              <a:solidFill>
                <a:srgbClr val="7030A0"/>
              </a:solidFill>
            </a:endParaRPr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291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 lnSpcReduction="10000"/>
          </a:bodyPr>
          <a:lstStyle/>
          <a:p>
            <a:pPr marL="457189" indent="-457189">
              <a:buClr>
                <a:schemeClr val="dk1"/>
              </a:buClr>
              <a:buSzPts val="2600"/>
            </a:pPr>
            <a:r>
              <a:rPr lang="en-US" sz="3467"/>
              <a:t>The simplest form of multidimensional array is the 2-D array.</a:t>
            </a:r>
            <a:endParaRPr/>
          </a:p>
          <a:p>
            <a:pPr marL="457189" indent="-457189">
              <a:spcBef>
                <a:spcPts val="693"/>
              </a:spcBef>
              <a:buClr>
                <a:schemeClr val="dk1"/>
              </a:buClr>
              <a:buSzPts val="2600"/>
            </a:pPr>
            <a:r>
              <a:rPr lang="en-US" sz="3467"/>
              <a:t>2-D array has two subscript.</a:t>
            </a:r>
            <a:endParaRPr/>
          </a:p>
          <a:p>
            <a:pPr marL="457189" indent="-457189">
              <a:spcBef>
                <a:spcPts val="693"/>
              </a:spcBef>
              <a:buClr>
                <a:schemeClr val="dk1"/>
              </a:buClr>
              <a:buSzPts val="2600"/>
            </a:pPr>
            <a:r>
              <a:rPr lang="en-US" sz="3467"/>
              <a:t>Eg:  </a:t>
            </a:r>
            <a:r>
              <a:rPr lang="en-US" sz="3467" b="1"/>
              <a:t>int n[2][3]</a:t>
            </a:r>
            <a:endParaRPr/>
          </a:p>
          <a:p>
            <a:pPr marL="0" indent="0">
              <a:spcBef>
                <a:spcPts val="693"/>
              </a:spcBef>
              <a:buClr>
                <a:schemeClr val="dk1"/>
              </a:buClr>
              <a:buSzPts val="2600"/>
              <a:buNone/>
            </a:pPr>
            <a:r>
              <a:rPr lang="en-US" sz="3467"/>
              <a:t>	Here </a:t>
            </a:r>
            <a:r>
              <a:rPr lang="en-US" sz="3467" b="1"/>
              <a:t>2 </a:t>
            </a:r>
            <a:r>
              <a:rPr lang="en-US" sz="3467"/>
              <a:t>represents two </a:t>
            </a:r>
            <a:r>
              <a:rPr lang="en-US" sz="3467" b="1"/>
              <a:t>rows</a:t>
            </a:r>
            <a:r>
              <a:rPr lang="en-US" sz="3467"/>
              <a:t> and </a:t>
            </a:r>
            <a:r>
              <a:rPr lang="en-US" sz="3467" b="1"/>
              <a:t>3</a:t>
            </a:r>
            <a:r>
              <a:rPr lang="en-US" sz="3467"/>
              <a:t> represents three </a:t>
            </a:r>
            <a:r>
              <a:rPr lang="en-US" sz="3467" b="1"/>
              <a:t>column</a:t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3282" y="5207000"/>
            <a:ext cx="80137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F43FFB-8CB7-B88E-DAB5-0B8DDCE8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98DA2-5288-0C2E-B97A-DFF98BBB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4: Arrays and Strings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to arrays</a:t>
            </a:r>
          </a:p>
          <a:p>
            <a:r>
              <a:rPr lang="en-US" b="1" dirty="0"/>
              <a:t>One-dimensional and Multidimensional arrays</a:t>
            </a:r>
          </a:p>
          <a:p>
            <a:r>
              <a:rPr lang="en-US" b="1" dirty="0"/>
              <a:t>Initialization of arrays and accessing the elements of arrays</a:t>
            </a:r>
          </a:p>
          <a:p>
            <a:r>
              <a:rPr lang="en-US" dirty="0"/>
              <a:t>Strings- the character arrays</a:t>
            </a:r>
          </a:p>
          <a:p>
            <a:r>
              <a:rPr lang="en-US" dirty="0"/>
              <a:t>Functions related to the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17BB4-7393-9C27-9CFD-C948C816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543F-7264-AAF3-14D1-EB5AB6C6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35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7030A0"/>
              </a:buClr>
              <a:buSzPts val="3200"/>
            </a:pPr>
            <a:r>
              <a:rPr lang="en-US" sz="4267" b="1">
                <a:solidFill>
                  <a:srgbClr val="7030A0"/>
                </a:solidFill>
              </a:rPr>
              <a:t>Initialization of 2-D array</a:t>
            </a: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57912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609585" indent="-609585">
              <a:lnSpc>
                <a:spcPct val="100000"/>
              </a:lnSpc>
              <a:buClr>
                <a:schemeClr val="dk1"/>
              </a:buClr>
              <a:buSzPts val="1800"/>
              <a:buAutoNum type="alphaLcParenR"/>
            </a:pPr>
            <a:r>
              <a:rPr lang="en-US" b="1" u="sng" dirty="0"/>
              <a:t>Compile-time Initialization</a:t>
            </a:r>
            <a:endParaRPr dirty="0"/>
          </a:p>
          <a:p>
            <a:pPr marL="457189" indent="-457189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dirty="0"/>
              <a:t>Eg:</a:t>
            </a:r>
            <a:endParaRPr dirty="0"/>
          </a:p>
          <a:p>
            <a:pPr marL="533387" lvl="1" indent="0">
              <a:lnSpc>
                <a:spcPct val="100000"/>
              </a:lnSpc>
              <a:spcBef>
                <a:spcPts val="427"/>
              </a:spcBef>
              <a:buClr>
                <a:schemeClr val="dk1"/>
              </a:buClr>
              <a:buSzPts val="1600"/>
              <a:buNone/>
            </a:pPr>
            <a:r>
              <a:rPr lang="en-US" sz="2133" b="1" dirty="0"/>
              <a:t>int num [3][3] = { {1,2,3} , {4,5,6} , {7,8,9} };</a:t>
            </a:r>
            <a:endParaRPr dirty="0"/>
          </a:p>
          <a:p>
            <a:pPr marL="533387" lvl="1" indent="0">
              <a:lnSpc>
                <a:spcPct val="100000"/>
              </a:lnSpc>
              <a:spcBef>
                <a:spcPts val="427"/>
              </a:spcBef>
              <a:buClr>
                <a:schemeClr val="dk1"/>
              </a:buClr>
              <a:buSzPts val="1600"/>
              <a:buNone/>
            </a:pPr>
            <a:r>
              <a:rPr lang="en-US" sz="2133" b="1" dirty="0"/>
              <a:t>int num [ ][3] = { {1,2,3} , {4,5,6} , {7,8,9} };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r>
              <a:rPr lang="en-US" dirty="0"/>
              <a:t>or</a:t>
            </a:r>
            <a:endParaRPr dirty="0"/>
          </a:p>
          <a:p>
            <a:pPr marL="609585" lvl="1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/>
              <a:t>int num[3][3];</a:t>
            </a:r>
            <a:endParaRPr dirty="0"/>
          </a:p>
          <a:p>
            <a:pPr marL="609585" lvl="1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/>
              <a:t>num[0][0]=1;</a:t>
            </a:r>
            <a:endParaRPr dirty="0"/>
          </a:p>
          <a:p>
            <a:pPr marL="609585" lvl="1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/>
              <a:t>num[0][1]=2;</a:t>
            </a:r>
            <a:endParaRPr dirty="0"/>
          </a:p>
          <a:p>
            <a:pPr marL="609585" lvl="1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/>
              <a:t>num[0][2]=3;</a:t>
            </a:r>
            <a:endParaRPr dirty="0"/>
          </a:p>
          <a:p>
            <a:pPr marL="609585" lvl="1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/>
              <a:t>………………….</a:t>
            </a:r>
            <a:endParaRPr dirty="0"/>
          </a:p>
          <a:p>
            <a:pPr marL="609585" lvl="1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r>
              <a:rPr lang="en-US" sz="2400" b="1" dirty="0"/>
              <a:t>num[3][3]=9;</a:t>
            </a:r>
            <a:endParaRPr dirty="0"/>
          </a:p>
        </p:txBody>
      </p:sp>
      <p:sp>
        <p:nvSpPr>
          <p:cNvPr id="226" name="Google Shape;226;p15"/>
          <p:cNvSpPr txBox="1"/>
          <p:nvPr/>
        </p:nvSpPr>
        <p:spPr>
          <a:xfrm>
            <a:off x="6570133" y="1088650"/>
            <a:ext cx="49784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66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lang="en-US" sz="2667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Initialization</a:t>
            </a:r>
            <a:endParaRPr sz="2400" dirty="0"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6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 sz="2400" dirty="0"/>
          </a:p>
          <a:p>
            <a:pPr marL="457189" indent="-287859">
              <a:spcBef>
                <a:spcPts val="533"/>
              </a:spcBef>
              <a:buClr>
                <a:schemeClr val="dk1"/>
              </a:buClr>
              <a:buSzPts val="2000"/>
            </a:pP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=0;i&lt;2;i++)</a:t>
            </a:r>
            <a:endParaRPr sz="2400" dirty="0"/>
          </a:p>
          <a:p>
            <a:pPr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 sz="2400" dirty="0"/>
          </a:p>
          <a:p>
            <a:pPr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for(j=0;j&lt;2;j++)</a:t>
            </a:r>
            <a:endParaRPr sz="2400" dirty="0"/>
          </a:p>
          <a:p>
            <a:pPr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</a:t>
            </a:r>
            <a:endParaRPr sz="2400" dirty="0"/>
          </a:p>
          <a:p>
            <a:pPr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("%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d",&amp;m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][j]);</a:t>
            </a:r>
            <a:endParaRPr sz="2400" dirty="0"/>
          </a:p>
          <a:p>
            <a:pPr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2400" dirty="0"/>
          </a:p>
          <a:p>
            <a:pPr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2400" dirty="0"/>
          </a:p>
          <a:p>
            <a:pPr marL="609585" indent="-406390">
              <a:spcBef>
                <a:spcPts val="640"/>
              </a:spcBef>
              <a:buClr>
                <a:schemeClr val="dk1"/>
              </a:buClr>
              <a:buSzPts val="2400"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C7A75A-3604-008C-4EC8-741F0EAA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B669B-7169-D913-1EB2-5230BD89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sz="3733" b="1">
                <a:solidFill>
                  <a:srgbClr val="FF0000"/>
                </a:solidFill>
              </a:rPr>
              <a:t>Prog. 4: WAP to read a matrix of size 2x3 from the user and display them on the screen.</a:t>
            </a:r>
            <a:endParaRPr sz="3733">
              <a:solidFill>
                <a:srgbClr val="FF0000"/>
              </a:solidFill>
            </a:endParaRPr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3">
            <a:alphaModFix/>
          </a:blip>
          <a:srcRect b="43704"/>
          <a:stretch/>
        </p:blipFill>
        <p:spPr>
          <a:xfrm>
            <a:off x="609601" y="1397000"/>
            <a:ext cx="5853625" cy="325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6" name="Google Shape;236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5864" r="19943"/>
          <a:stretch/>
        </p:blipFill>
        <p:spPr>
          <a:xfrm>
            <a:off x="6501511" y="1413936"/>
            <a:ext cx="5097823" cy="27728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7800" y="4303395"/>
            <a:ext cx="4038600" cy="20529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1D039-6553-6752-80A0-A3C68F3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431E3-F5B6-2835-5A70-69736199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Assignment 1: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291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685783" indent="-685783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/>
              <a:t>WAP to read values of 3 × 3 order matrix, then compute the sum of even elements.</a:t>
            </a:r>
            <a:endParaRPr/>
          </a:p>
          <a:p>
            <a:pPr marL="685783" indent="-685783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/>
              <a:t>WAP to find the sum of all elements of a 3 × 3 matrix.</a:t>
            </a:r>
            <a:endParaRPr/>
          </a:p>
          <a:p>
            <a:pPr marL="685783" indent="-685783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/>
              <a:t>WAP using array to enter n numbers and display the sum of those numbers which are greater than 10.</a:t>
            </a:r>
            <a:endParaRPr/>
          </a:p>
          <a:p>
            <a:pPr marL="457189" indent="-253994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CE418E-A1FD-2ED7-A544-AD8D8F74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27B9D-BD81-0F6C-CA2A-7A9B1C9A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5: WAP to read the elements of given two matrix of order 3x3 from the user and perform matrix addition.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t="-579" r="2024" b="37245"/>
          <a:stretch/>
        </p:blipFill>
        <p:spPr>
          <a:xfrm>
            <a:off x="247466" y="1257300"/>
            <a:ext cx="6051735" cy="434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3">
            <a:alphaModFix/>
          </a:blip>
          <a:srcRect t="62963" r="6621"/>
          <a:stretch/>
        </p:blipFill>
        <p:spPr>
          <a:xfrm>
            <a:off x="6299201" y="1287465"/>
            <a:ext cx="5767732" cy="25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7" name="Google Shape;257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620001" y="3708400"/>
            <a:ext cx="4480799" cy="2647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2A433-8246-75F3-5F43-6E325AC3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9C2D3-AA44-D6C5-A525-359FB53F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304800" y="136524"/>
            <a:ext cx="11480800" cy="346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sz="2133" b="1">
                <a:solidFill>
                  <a:srgbClr val="FF0000"/>
                </a:solidFill>
              </a:rPr>
              <a:t>Prog. 6: WAP to enter two matrix of mxn size and perform matrix multiplication, and display the result.</a:t>
            </a:r>
            <a:endParaRPr sz="2133">
              <a:solidFill>
                <a:srgbClr val="FF0000"/>
              </a:solidFill>
            </a:endParaRPr>
          </a:p>
        </p:txBody>
      </p:sp>
      <p:pic>
        <p:nvPicPr>
          <p:cNvPr id="266" name="Google Shape;26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626535"/>
            <a:ext cx="6604000" cy="4405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7" name="Google Shape;267;p19"/>
          <p:cNvPicPr preferRelativeResize="0"/>
          <p:nvPr/>
        </p:nvPicPr>
        <p:blipFill rotWithShape="1">
          <a:blip r:embed="rId4">
            <a:alphaModFix/>
          </a:blip>
          <a:srcRect t="24306"/>
          <a:stretch/>
        </p:blipFill>
        <p:spPr>
          <a:xfrm>
            <a:off x="6649658" y="626536"/>
            <a:ext cx="5542343" cy="48270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8" name="Google Shape;26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8266" y="4084716"/>
            <a:ext cx="3161391" cy="1807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4339A-85DB-6C7E-E372-528F22BF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E4BF3-07E9-91C4-8E22-C43C962D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203200" y="136524"/>
            <a:ext cx="11379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sz="2133" b="1">
                <a:solidFill>
                  <a:srgbClr val="FF0000"/>
                </a:solidFill>
              </a:rPr>
              <a:t>Prog. 7: WAP to read order of a matrix and its elements. Find the transpose matrix of the input matrix.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1"/>
          </p:nvPr>
        </p:nvSpPr>
        <p:spPr>
          <a:xfrm>
            <a:off x="609600" y="584200"/>
            <a:ext cx="10972800" cy="5541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186262"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78" name="Google Shape;27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678815"/>
            <a:ext cx="8816547" cy="586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DAD-061C-FA04-A425-3107D1D9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38D4F-E556-24AE-E52A-90A555E9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 t="59738"/>
          <a:stretch/>
        </p:blipFill>
        <p:spPr>
          <a:xfrm>
            <a:off x="6074443" y="406661"/>
            <a:ext cx="5830069" cy="30223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000"/>
            </a:pPr>
            <a:endParaRPr sz="2667">
              <a:solidFill>
                <a:srgbClr val="FF0000"/>
              </a:solidFill>
            </a:endParaRPr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 b="40138"/>
          <a:stretch/>
        </p:blipFill>
        <p:spPr>
          <a:xfrm>
            <a:off x="203199" y="406661"/>
            <a:ext cx="5766743" cy="44447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9" name="Google Shape;28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478402" y="3087160"/>
            <a:ext cx="4530612" cy="35284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0401D-2C8A-3154-963E-C1E72681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EE8C-B605-C0C5-1AAB-8BB0D52F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xfrm>
            <a:off x="582507" y="136524"/>
            <a:ext cx="10972800" cy="3556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en-US" sz="1867" b="1">
                <a:solidFill>
                  <a:srgbClr val="FF0000"/>
                </a:solidFill>
              </a:rPr>
              <a:t>Prog. 8: WAP to read a square matrix and its elements and find the sum of diagonal elements (i.e. trace of matrix).</a:t>
            </a:r>
            <a:endParaRPr sz="1867">
              <a:solidFill>
                <a:srgbClr val="FF0000"/>
              </a:solidFill>
            </a:endParaRPr>
          </a:p>
        </p:txBody>
      </p:sp>
      <p:pic>
        <p:nvPicPr>
          <p:cNvPr id="295" name="Google Shape;295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575" y="713378"/>
            <a:ext cx="6741452" cy="58170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9" name="Google Shape;299;p22"/>
          <p:cNvPicPr preferRelativeResize="0"/>
          <p:nvPr/>
        </p:nvPicPr>
        <p:blipFill rotWithShape="1">
          <a:blip r:embed="rId4">
            <a:alphaModFix/>
          </a:blip>
          <a:srcRect t="50726"/>
          <a:stretch/>
        </p:blipFill>
        <p:spPr>
          <a:xfrm>
            <a:off x="6902027" y="713377"/>
            <a:ext cx="5005493" cy="22600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0" name="Google Shape;30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3719" y="3102712"/>
            <a:ext cx="5357707" cy="2861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C8603-1A83-028C-7AC1-43ABF8F5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661A8-08B5-9AE2-AD3F-109FEBC4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9: WAP to enter a mxn matrix and display the matrix by increasing all the elements by power of 3.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06" name="Google Shape;306;p23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3757" y="3595063"/>
            <a:ext cx="4669831" cy="253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 rotWithShape="1">
          <a:blip r:embed="rId4">
            <a:alphaModFix/>
          </a:blip>
          <a:srcRect b="41255"/>
          <a:stretch/>
        </p:blipFill>
        <p:spPr>
          <a:xfrm>
            <a:off x="209127" y="1193800"/>
            <a:ext cx="6484156" cy="28819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2" name="Google Shape;312;p23"/>
          <p:cNvPicPr preferRelativeResize="0"/>
          <p:nvPr/>
        </p:nvPicPr>
        <p:blipFill rotWithShape="1">
          <a:blip r:embed="rId4">
            <a:alphaModFix/>
          </a:blip>
          <a:srcRect t="59258" r="21489"/>
          <a:stretch/>
        </p:blipFill>
        <p:spPr>
          <a:xfrm>
            <a:off x="6874933" y="1193800"/>
            <a:ext cx="5283200" cy="20691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71BA1-A165-0B6D-EAF2-2752C2D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C6C2F-9C68-F449-6956-19ED0384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Assignment 2: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291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685783" indent="-685783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/>
              <a:t>WAP to read a square matrix and display the upper triangular matrix.</a:t>
            </a:r>
            <a:endParaRPr/>
          </a:p>
          <a:p>
            <a:pPr marL="685783" indent="-685783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/>
              <a:t>WAP to read a square matrix and display the lower triangular matrix.</a:t>
            </a:r>
            <a:endParaRPr/>
          </a:p>
          <a:p>
            <a:pPr marL="685783" indent="-685783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/>
              <a:t>WAP to read a matrix and display the individual sum of each row of the matrix.</a:t>
            </a:r>
            <a:endParaRPr/>
          </a:p>
          <a:p>
            <a:pPr marL="685783" indent="-482588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  <a:p>
            <a:pPr marL="457189" indent="-253994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F4CAFA-13EE-E284-B252-7009D129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1D121-7256-CC92-B8FA-AEB60224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105" name="Google Shape;105;p3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Recap: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For loop, While loop, Do-while loop</a:t>
            </a:r>
          </a:p>
          <a:p>
            <a:pPr lvl="1"/>
            <a:r>
              <a:rPr lang="en-US" dirty="0"/>
              <a:t>If-else, If-else </a:t>
            </a:r>
            <a:r>
              <a:rPr lang="en-US" dirty="0" err="1"/>
              <a:t>if-else</a:t>
            </a:r>
            <a:r>
              <a:rPr lang="en-US" dirty="0"/>
              <a:t>, If-else </a:t>
            </a:r>
            <a:r>
              <a:rPr lang="en-US" dirty="0" err="1"/>
              <a:t>if-else</a:t>
            </a:r>
            <a:r>
              <a:rPr lang="en-US" dirty="0"/>
              <a:t> </a:t>
            </a:r>
            <a:r>
              <a:rPr lang="en-US" dirty="0" err="1"/>
              <a:t>if-else</a:t>
            </a:r>
            <a:r>
              <a:rPr lang="en-US" dirty="0"/>
              <a:t>, Switch statements.</a:t>
            </a:r>
          </a:p>
          <a:p>
            <a:r>
              <a:rPr lang="en-US" dirty="0"/>
              <a:t>WAP to enter two integers and display their sum.</a:t>
            </a:r>
          </a:p>
          <a:p>
            <a:r>
              <a:rPr lang="en-US" dirty="0"/>
              <a:t>WAP to enter one hundred integers and display their sum.</a:t>
            </a:r>
          </a:p>
          <a:p>
            <a:r>
              <a:rPr lang="en-US" dirty="0"/>
              <a:t>Do you have any difficulties solving this problem?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B6CBC2-250D-C9AA-FF60-A0FE731B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1DAF2-DC82-327F-56B7-189CC0FE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7030A0"/>
              </a:buClr>
              <a:buSzPts val="3200"/>
            </a:pPr>
            <a:r>
              <a:rPr lang="en-US" sz="4267" b="1">
                <a:solidFill>
                  <a:srgbClr val="7030A0"/>
                </a:solidFill>
              </a:rPr>
              <a:t>3-D Array</a:t>
            </a:r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000"/>
            </a:pPr>
            <a:r>
              <a:rPr lang="en-US" sz="2667"/>
              <a:t>has three subscripts. 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667"/>
              <a:t>The general syntax :</a:t>
            </a:r>
            <a:endParaRPr/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2000"/>
              <a:buNone/>
            </a:pPr>
            <a:r>
              <a:rPr lang="en-US" sz="2667"/>
              <a:t>	</a:t>
            </a:r>
            <a:r>
              <a:rPr lang="en-US" sz="2667" b="1"/>
              <a:t>Datatype ArrayName [sub1][sub2][sub3];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667"/>
              <a:t>Eg: </a:t>
            </a:r>
            <a:endParaRPr/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2000"/>
              <a:buNone/>
            </a:pPr>
            <a:r>
              <a:rPr lang="en-US" sz="2667"/>
              <a:t>	</a:t>
            </a:r>
            <a:r>
              <a:rPr lang="en-US" sz="2667" b="1"/>
              <a:t>int num[2][3][2];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5174" y="3200400"/>
            <a:ext cx="6723626" cy="315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7B332-6F0F-4103-3B20-90B1A15E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13C57-34A9-F7D2-BA70-7A547B34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Prog. 10: WAP to create a 3-D array of size 2x3x2 to accept elements from user, and finally display them.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37" name="Google Shape;337;p26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pic>
        <p:nvPicPr>
          <p:cNvPr id="341" name="Google Shape;3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34" y="1202267"/>
            <a:ext cx="6651597" cy="546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2" name="Google Shape;34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3667" y="1193800"/>
            <a:ext cx="4258733" cy="51625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3509D-C698-C152-2388-F0EB1C4D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62DBE-B777-42C0-2800-EBD7A87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580D-7D12-9249-2725-6DE78170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8A796-B819-4BC5-03D1-205123A98B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6EB4-4E24-FC3A-DA21-BCDFA429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1F30D-8BA4-3189-A4F7-6617BBAC1C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4.1 Introduction to Arrays</a:t>
            </a:r>
          </a:p>
        </p:txBody>
      </p:sp>
      <p:sp>
        <p:nvSpPr>
          <p:cNvPr id="114" name="Google Shape;114;p4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/>
              <a:t>Your basic solution could be: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879AF3-0C0E-4E05-935E-D51591B9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150" y="2325809"/>
            <a:ext cx="8022167" cy="35237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2C39C-8C31-2061-FE0D-5F679414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4.1 Introduction to Arrays</a:t>
            </a:r>
          </a:p>
        </p:txBody>
      </p:sp>
      <p:sp>
        <p:nvSpPr>
          <p:cNvPr id="124" name="Google Shape;124;p5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/>
              <a:t>Will this be better?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5392A-7264-31DF-0500-904CD85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622" y="2252255"/>
            <a:ext cx="6705600" cy="396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5"/>
          <p:cNvSpPr txBox="1"/>
          <p:nvPr/>
        </p:nvSpPr>
        <p:spPr>
          <a:xfrm>
            <a:off x="8026400" y="1322387"/>
            <a:ext cx="3572933" cy="477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n[5]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array.</a:t>
            </a:r>
            <a:endParaRPr sz="2400"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holds the last 5 integer data only.</a:t>
            </a:r>
            <a:endParaRPr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657F9-A3BF-29BB-14A6-0F2F24A1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4.1 Introduction to Arrays</a:t>
            </a:r>
          </a:p>
        </p:txBody>
      </p:sp>
      <p:sp>
        <p:nvSpPr>
          <p:cNvPr id="135" name="Google Shape;135;p6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An array is a </a:t>
            </a:r>
            <a:r>
              <a:rPr lang="en-US" b="1" dirty="0"/>
              <a:t>group of similar datatypes </a:t>
            </a:r>
            <a:r>
              <a:rPr lang="en-US" dirty="0"/>
              <a:t>with a common name. </a:t>
            </a:r>
          </a:p>
          <a:p>
            <a:r>
              <a:rPr lang="en-US" dirty="0"/>
              <a:t>This means that an array can store all integers, floating point numbers, or characters. </a:t>
            </a:r>
          </a:p>
          <a:p>
            <a:r>
              <a:rPr lang="en-US" dirty="0"/>
              <a:t>The individual data items stored in an array are called its elements.</a:t>
            </a:r>
          </a:p>
          <a:p>
            <a:pPr marL="457200" lvl="1" indent="0">
              <a:buNone/>
            </a:pPr>
            <a:r>
              <a:rPr lang="en-US" i="1" dirty="0"/>
              <a:t>Eg: </a:t>
            </a:r>
            <a:r>
              <a:rPr lang="en-US" i="1" dirty="0">
                <a:solidFill>
                  <a:srgbClr val="FF0000"/>
                </a:solidFill>
              </a:rPr>
              <a:t>int n[5]</a:t>
            </a:r>
          </a:p>
          <a:p>
            <a:pPr lvl="1"/>
            <a:r>
              <a:rPr lang="en-US" dirty="0"/>
              <a:t>This n is an array that can store five integer values.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E393C-DF12-2C07-3480-CC0CB1C3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9E620-3BDE-EBF4-8E9A-B46E5A33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4.1 Introduction to Arrays</a:t>
            </a:r>
          </a:p>
        </p:txBody>
      </p:sp>
      <p:sp>
        <p:nvSpPr>
          <p:cNvPr id="144" name="Google Shape;144;p7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b="1" dirty="0"/>
              <a:t>Creation of an Array</a:t>
            </a:r>
          </a:p>
          <a:p>
            <a:r>
              <a:rPr lang="en-US" dirty="0"/>
              <a:t>To create an array, define the data type (like int) and specify the name of the array followed by square brackets [].</a:t>
            </a:r>
          </a:p>
          <a:p>
            <a:r>
              <a:rPr lang="en-US" dirty="0"/>
              <a:t>To insert values to it, use a comma-separated list inside curly braces, and make sure all values are of the same data type:</a:t>
            </a:r>
          </a:p>
          <a:p>
            <a:pPr marL="457200" lvl="1" indent="0">
              <a:buNone/>
            </a:pPr>
            <a:r>
              <a:rPr lang="en-US" b="0" i="1" dirty="0">
                <a:solidFill>
                  <a:srgbClr val="FF0000"/>
                </a:solidFill>
                <a:effectLst/>
              </a:rPr>
              <a:t>int </a:t>
            </a:r>
            <a:r>
              <a:rPr lang="en-US" b="0" i="1" dirty="0" err="1">
                <a:solidFill>
                  <a:srgbClr val="FF0000"/>
                </a:solidFill>
                <a:effectLst/>
              </a:rPr>
              <a:t>myNumbers</a:t>
            </a:r>
            <a:r>
              <a:rPr lang="en-US" b="0" i="1" dirty="0">
                <a:solidFill>
                  <a:srgbClr val="FF0000"/>
                </a:solidFill>
                <a:effectLst/>
              </a:rPr>
              <a:t>[] = {25, 50, 75, 100};</a:t>
            </a:r>
          </a:p>
          <a:p>
            <a:r>
              <a:rPr lang="en-US" dirty="0"/>
              <a:t>We have created a variable with an array of four integers.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86565-F5A3-F017-E80F-27975901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88287-6AB4-7B6D-17EF-6DE10011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1CE0D87C-C11F-10D7-70D6-B433B31AE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>
            <a:extLst>
              <a:ext uri="{FF2B5EF4-FFF2-40B4-BE49-F238E27FC236}">
                <a16:creationId xmlns:a16="http://schemas.microsoft.com/office/drawing/2014/main" id="{25F8F329-A290-6624-11A5-65CCB6EB2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4.1 Introduction to Arrays</a:t>
            </a:r>
          </a:p>
        </p:txBody>
      </p:sp>
      <p:sp>
        <p:nvSpPr>
          <p:cNvPr id="144" name="Google Shape;144;p7">
            <a:extLst>
              <a:ext uri="{FF2B5EF4-FFF2-40B4-BE49-F238E27FC236}">
                <a16:creationId xmlns:a16="http://schemas.microsoft.com/office/drawing/2014/main" id="{986E0419-C31E-96EB-16D5-DFFD1BB34EC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b="1" dirty="0"/>
              <a:t>Access the Elements of an Array</a:t>
            </a:r>
          </a:p>
          <a:p>
            <a:r>
              <a:rPr lang="en-US" dirty="0"/>
              <a:t>To access an array element, refer to its </a:t>
            </a:r>
            <a:r>
              <a:rPr lang="en-US" b="1" dirty="0"/>
              <a:t>index number</a:t>
            </a:r>
            <a:r>
              <a:rPr lang="en-US" dirty="0"/>
              <a:t>.</a:t>
            </a:r>
          </a:p>
          <a:p>
            <a:r>
              <a:rPr lang="en-US" dirty="0"/>
              <a:t>Array indexes start with </a:t>
            </a:r>
            <a:r>
              <a:rPr lang="en-US" b="1" dirty="0"/>
              <a:t>0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[0] is the first element, [1] is the second element, etc.</a:t>
            </a:r>
          </a:p>
          <a:p>
            <a:r>
              <a:rPr lang="en-US" dirty="0"/>
              <a:t>This statement accesses the value of the first element [0] in </a:t>
            </a:r>
            <a:r>
              <a:rPr lang="en-US" dirty="0" err="1"/>
              <a:t>myNumbers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int </a:t>
            </a: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[] = {25, 50, 75, 100};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FF0000"/>
                </a:solidFill>
              </a:rPr>
              <a:t>printf</a:t>
            </a:r>
            <a:r>
              <a:rPr lang="en-US" i="1" dirty="0">
                <a:solidFill>
                  <a:srgbClr val="FF0000"/>
                </a:solidFill>
              </a:rPr>
              <a:t>("%d", </a:t>
            </a: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[0]);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// Outputs 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9992B-2FB8-63BB-D8CA-F21537C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1F61F-EFD7-BC2C-92FC-89F5F049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9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46A0C46B-91EF-1A7A-AA27-D40837728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>
            <a:extLst>
              <a:ext uri="{FF2B5EF4-FFF2-40B4-BE49-F238E27FC236}">
                <a16:creationId xmlns:a16="http://schemas.microsoft.com/office/drawing/2014/main" id="{CBE5E477-5A71-19DE-ADB7-B112D0468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4.1 Introduction to Arrays</a:t>
            </a:r>
          </a:p>
        </p:txBody>
      </p:sp>
      <p:sp>
        <p:nvSpPr>
          <p:cNvPr id="144" name="Google Shape;144;p7">
            <a:extLst>
              <a:ext uri="{FF2B5EF4-FFF2-40B4-BE49-F238E27FC236}">
                <a16:creationId xmlns:a16="http://schemas.microsoft.com/office/drawing/2014/main" id="{AB380D1E-A3FB-EC46-BB43-ABC7A7E92A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b="1" dirty="0"/>
              <a:t>Change an Array Element</a:t>
            </a:r>
          </a:p>
          <a:p>
            <a:r>
              <a:rPr lang="en-US" dirty="0"/>
              <a:t>To change the value of a specific element, refer to the index number: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int </a:t>
            </a: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[] = {25, 50, 75, 100};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[0] = 33;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FF0000"/>
                </a:solidFill>
              </a:rPr>
              <a:t>printf</a:t>
            </a:r>
            <a:r>
              <a:rPr lang="en-US" i="1" dirty="0">
                <a:solidFill>
                  <a:srgbClr val="FF0000"/>
                </a:solidFill>
              </a:rPr>
              <a:t>("%d", </a:t>
            </a:r>
            <a:r>
              <a:rPr lang="en-US" i="1" dirty="0" err="1">
                <a:solidFill>
                  <a:srgbClr val="FF0000"/>
                </a:solidFill>
              </a:rPr>
              <a:t>myNumbers</a:t>
            </a:r>
            <a:r>
              <a:rPr lang="en-US" i="1" dirty="0">
                <a:solidFill>
                  <a:srgbClr val="FF0000"/>
                </a:solidFill>
              </a:rPr>
              <a:t>[0]);</a:t>
            </a:r>
          </a:p>
          <a:p>
            <a:pPr marL="457200" lvl="1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// Now outputs 33 instead of 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2C03B-B237-5AA2-ABCA-996695C7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28462-0632-A6D8-FF8F-B2D94CDC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Arrays and Strings | 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35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1591</Words>
  <Application>Microsoft Office PowerPoint</Application>
  <PresentationFormat>Widescreen</PresentationFormat>
  <Paragraphs>225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Nunito</vt:lpstr>
      <vt:lpstr>Roboto</vt:lpstr>
      <vt:lpstr>2_Office Theme</vt:lpstr>
      <vt:lpstr>PowerPoint Presentation</vt:lpstr>
      <vt:lpstr>Unit 4: Arrays and Strings (6hrs)</vt:lpstr>
      <vt:lpstr>Recap</vt:lpstr>
      <vt:lpstr>4.1 Introduction to Arrays</vt:lpstr>
      <vt:lpstr>4.1 Introduction to Arrays</vt:lpstr>
      <vt:lpstr>4.1 Introduction to Arrays</vt:lpstr>
      <vt:lpstr>4.1 Introduction to Arrays</vt:lpstr>
      <vt:lpstr>4.1 Introduction to Arrays</vt:lpstr>
      <vt:lpstr>4.1 Introduction to Arrays</vt:lpstr>
      <vt:lpstr>4.1 Introduction to Arrays</vt:lpstr>
      <vt:lpstr>4.1 Introduction to Arrays</vt:lpstr>
      <vt:lpstr>4.2 Types of Arrays</vt:lpstr>
      <vt:lpstr>i) Single Dimensional (1D) array </vt:lpstr>
      <vt:lpstr>Initialization of 1-D array</vt:lpstr>
      <vt:lpstr>Prog. 1: WAP to initialize a set of certain numbers to demonstrate compile time initialization of 1-D array. Also display those numbers.</vt:lpstr>
      <vt:lpstr>Prog. 2: WAP to read 10 numbers from the user and display them using array.</vt:lpstr>
      <vt:lpstr>Prog. 3: WAP to input n numbers and find the largest among them.</vt:lpstr>
      <vt:lpstr>ii) Multidimensional array</vt:lpstr>
      <vt:lpstr>2-D array</vt:lpstr>
      <vt:lpstr>Initialization of 2-D array</vt:lpstr>
      <vt:lpstr>Prog. 4: WAP to read a matrix of size 2x3 from the user and display them on the screen.</vt:lpstr>
      <vt:lpstr>Assignment 1:</vt:lpstr>
      <vt:lpstr>Prog. 5: WAP to read the elements of given two matrix of order 3x3 from the user and perform matrix addition.</vt:lpstr>
      <vt:lpstr>Prog. 6: WAP to enter two matrix of mxn size and perform matrix multiplication, and display the result.</vt:lpstr>
      <vt:lpstr>Prog. 7: WAP to read order of a matrix and its elements. Find the transpose matrix of the input matrix.</vt:lpstr>
      <vt:lpstr>PowerPoint Presentation</vt:lpstr>
      <vt:lpstr>Prog. 8: WAP to read a square matrix and its elements and find the sum of diagonal elements (i.e. trace of matrix).</vt:lpstr>
      <vt:lpstr>Prog. 9: WAP to enter a mxn matrix and display the matrix by increasing all the elements by power of 3.</vt:lpstr>
      <vt:lpstr>Assignment 2:</vt:lpstr>
      <vt:lpstr>3-D Array</vt:lpstr>
      <vt:lpstr>Prog. 10: WAP to create a 3-D array of size 2x3x2 to accept elements from user, and finally display them.</vt:lpstr>
      <vt:lpstr>End of  Lecture 9</vt:lpstr>
      <vt:lpstr>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59</cp:revision>
  <dcterms:created xsi:type="dcterms:W3CDTF">2024-09-21T07:18:01Z</dcterms:created>
  <dcterms:modified xsi:type="dcterms:W3CDTF">2025-01-11T15:56:01Z</dcterms:modified>
</cp:coreProperties>
</file>