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9"/>
  </p:notesMasterIdLst>
  <p:handoutMasterIdLst>
    <p:handoutMasterId r:id="rId30"/>
  </p:handoutMasterIdLst>
  <p:sldIdLst>
    <p:sldId id="262" r:id="rId2"/>
    <p:sldId id="27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55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21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1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94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95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75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11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88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31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13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089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0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81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01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1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00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44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90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35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7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77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1A5539-509F-6EFB-EE11-F9D6315B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49F60-5A6B-D72F-05EA-0A9C844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7C878-2773-AEC4-F84B-FF10F600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E45E-C8E4-F0A9-FEC6-A93BB2B0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C176-5657-09C6-3A60-CFDBA48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99B2CB5-89C7-3122-7E8C-A24D0745AB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E215C3-DF2B-C95D-BE3A-B54668E1BC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3E6756C-DA18-FB38-F4DD-DA1C2A143B7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2F2C4F-FB22-39F8-BB40-346092CCFA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340643-D300-9914-F1D3-18051404E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A013570-432D-DCB2-854E-8DB2815BA85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F71B-9761-F9CE-C0C5-30797619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CABB-9F6D-9E6B-1B33-D9F622F8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76DFEE1-A407-17A1-38CC-C92866F5FCBA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813D6-E687-A035-8E9A-B073C012D1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2E6A4C4-7391-C679-2386-81D978ACC75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A6D89-1D10-8C02-29AA-DEAA55A680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41519-F615-89D6-411A-838B5D3180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553249-9C36-2397-4E62-7414189633A0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13: WAP to initialize a string and display its length.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419" name="Google Shape;419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092200"/>
            <a:ext cx="9480176" cy="342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3" name="Google Shape;423;p34"/>
          <p:cNvPicPr preferRelativeResize="0"/>
          <p:nvPr/>
        </p:nvPicPr>
        <p:blipFill rotWithShape="1">
          <a:blip r:embed="rId4">
            <a:alphaModFix/>
          </a:blip>
          <a:srcRect t="24181" r="43883" b="37886"/>
          <a:stretch/>
        </p:blipFill>
        <p:spPr>
          <a:xfrm>
            <a:off x="5080000" y="4759749"/>
            <a:ext cx="4978400" cy="13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11579-DE14-4FD9-AD21-9438EA60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8EBD1-B964-A791-3CD3-0DA253F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14: WAP to demonstrate the use of strcpy().</a:t>
            </a:r>
            <a:endParaRPr sz="2667" b="1">
              <a:solidFill>
                <a:srgbClr val="FF0000"/>
              </a:solidFill>
            </a:endParaRPr>
          </a:p>
        </p:txBody>
      </p:sp>
      <p:sp>
        <p:nvSpPr>
          <p:cNvPr id="429" name="Google Shape;429;p3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00" y="1229253"/>
            <a:ext cx="9171488" cy="33173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5"/>
          <p:cNvPicPr preferRelativeResize="0"/>
          <p:nvPr/>
        </p:nvPicPr>
        <p:blipFill rotWithShape="1">
          <a:blip r:embed="rId4">
            <a:alphaModFix/>
          </a:blip>
          <a:srcRect t="37770" r="25223" b="33735"/>
          <a:stretch/>
        </p:blipFill>
        <p:spPr>
          <a:xfrm>
            <a:off x="5413587" y="4648200"/>
            <a:ext cx="5254413" cy="157956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9956800" y="2311401"/>
            <a:ext cx="1793568" cy="11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 sz="2400"/>
          </a:p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1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copied</a:t>
            </a:r>
            <a:endParaRPr sz="2400"/>
          </a:p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1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/>
          </a:p>
        </p:txBody>
      </p:sp>
      <p:cxnSp>
        <p:nvCxnSpPr>
          <p:cNvPr id="436" name="Google Shape;436;p35"/>
          <p:cNvCxnSpPr/>
          <p:nvPr/>
        </p:nvCxnSpPr>
        <p:spPr>
          <a:xfrm rot="10800000" flipH="1">
            <a:off x="4064000" y="2514600"/>
            <a:ext cx="5892800" cy="387352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8648C-854E-9404-9D1E-7E80E397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179C-9D89-5F45-AFFC-4965915F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15: WAP to concatenate a string to another string.</a:t>
            </a:r>
            <a:endParaRPr/>
          </a:p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192664"/>
            <a:ext cx="9106855" cy="30771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7498" r="4645" b="39684"/>
          <a:stretch/>
        </p:blipFill>
        <p:spPr>
          <a:xfrm>
            <a:off x="3403600" y="4648200"/>
            <a:ext cx="76708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10075333" y="2070748"/>
            <a:ext cx="1793568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 sz="2400"/>
          </a:p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1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 sz="2400"/>
          </a:p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</a:t>
            </a:r>
            <a:endParaRPr sz="2400"/>
          </a:p>
          <a:p>
            <a:r>
              <a:rPr lang="en-US" sz="2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1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sz="2400"/>
          </a:p>
        </p:txBody>
      </p:sp>
      <p:cxnSp>
        <p:nvCxnSpPr>
          <p:cNvPr id="448" name="Google Shape;448;p36"/>
          <p:cNvCxnSpPr/>
          <p:nvPr/>
        </p:nvCxnSpPr>
        <p:spPr>
          <a:xfrm rot="10800000" flipH="1">
            <a:off x="4165600" y="2339059"/>
            <a:ext cx="5791200" cy="83968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1BEA6-ED1E-AC3D-36F8-0126F1FD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40BFF-0516-7CB0-5BC1-695D305A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16: WAP to reverse an input string using strrev()</a:t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1322387"/>
            <a:ext cx="7767132" cy="36306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8" name="Google Shape;45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940" r="32051" b="43079"/>
          <a:stretch/>
        </p:blipFill>
        <p:spPr>
          <a:xfrm>
            <a:off x="5181600" y="4645427"/>
            <a:ext cx="5994400" cy="152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F5C59-6C42-CC21-339A-F2744764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B6344-9500-E28F-6266-A50669A0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17: WAP to change the case of strings.</a:t>
            </a:r>
            <a:endParaRPr/>
          </a:p>
        </p:txBody>
      </p:sp>
      <p:pic>
        <p:nvPicPr>
          <p:cNvPr id="467" name="Google Shape;4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349" y="1322386"/>
            <a:ext cx="7054851" cy="38026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8" name="Google Shape;468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840" t="23020" r="57974" b="49428"/>
          <a:stretch/>
        </p:blipFill>
        <p:spPr>
          <a:xfrm>
            <a:off x="6807200" y="4764619"/>
            <a:ext cx="3860800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5BB20-B311-604F-7F16-9899E6DA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67DE2-1879-75AF-04F1-34C7B203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String comparison</a:t>
            </a:r>
          </a:p>
        </p:txBody>
      </p:sp>
      <p:sp>
        <p:nvSpPr>
          <p:cNvPr id="474" name="Google Shape;474;p39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 err="1"/>
              <a:t>strcmp</a:t>
            </a:r>
            <a:r>
              <a:rPr lang="en-US" dirty="0"/>
              <a:t>() is used for string comparison.</a:t>
            </a:r>
          </a:p>
          <a:p>
            <a:r>
              <a:rPr lang="en-US" dirty="0"/>
              <a:t>Compared as per dictionary case.</a:t>
            </a:r>
          </a:p>
          <a:p>
            <a:r>
              <a:rPr lang="en-US" dirty="0"/>
              <a:t>Actually, ASCII value of characters taken and then compared.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A-Z -&gt; 65-90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a-z -&gt; 97-122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0-9 -&gt; 48-57</a:t>
            </a:r>
          </a:p>
          <a:p>
            <a:r>
              <a:rPr lang="en-US" dirty="0"/>
              <a:t>If 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string &gt; Second string  -&gt; 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string &lt; Second string  -&gt; 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string = Second string  -&gt; 0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B1B01-B17D-835F-7F5C-9E5E43FA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E7323-2C25-C853-3CAC-0E3A1ED7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Prog. 18: WAP to compare two input strings.</a:t>
            </a:r>
            <a:endParaRPr/>
          </a:p>
        </p:txBody>
      </p:sp>
      <p:pic>
        <p:nvPicPr>
          <p:cNvPr id="483" name="Google Shape;483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58360"/>
            <a:ext cx="5927917" cy="49318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7" name="Google Shape;487;p40"/>
          <p:cNvPicPr preferRelativeResize="0"/>
          <p:nvPr/>
        </p:nvPicPr>
        <p:blipFill rotWithShape="1">
          <a:blip r:embed="rId4">
            <a:alphaModFix/>
          </a:blip>
          <a:srcRect t="18364" r="52643" b="28716"/>
          <a:stretch/>
        </p:blipFill>
        <p:spPr>
          <a:xfrm>
            <a:off x="6822440" y="1258360"/>
            <a:ext cx="4658360" cy="145944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0"/>
          <p:cNvSpPr/>
          <p:nvPr/>
        </p:nvSpPr>
        <p:spPr>
          <a:xfrm>
            <a:off x="6554451" y="3041619"/>
            <a:ext cx="4876800" cy="32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189" indent="-457189" algn="just"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output is 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aa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just">
              <a:spcBef>
                <a:spcPts val="400"/>
              </a:spcBef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ramesh.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just">
              <a:spcBef>
                <a:spcPts val="400"/>
              </a:spcBef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algn="just">
              <a:spcBef>
                <a:spcPts val="400"/>
              </a:spcBef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same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FC1DB-3967-C33A-F936-25B9F37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36803-3243-8319-F5C2-4FE5BAB1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4.7  Array of String</a:t>
            </a:r>
          </a:p>
        </p:txBody>
      </p:sp>
      <p:sp>
        <p:nvSpPr>
          <p:cNvPr id="494" name="Google Shape;494;p41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An array of strings is a 2-D array of character of character. </a:t>
            </a:r>
          </a:p>
          <a:p>
            <a:r>
              <a:rPr lang="en-US" dirty="0"/>
              <a:t>So, 2-D character array can be used to store list of name’s string.</a:t>
            </a:r>
          </a:p>
          <a:p>
            <a:r>
              <a:rPr lang="en-US" dirty="0"/>
              <a:t>Eg: </a:t>
            </a:r>
            <a:r>
              <a:rPr lang="en-US" b="1" dirty="0"/>
              <a:t>char name[5][30]; </a:t>
            </a:r>
          </a:p>
          <a:p>
            <a:r>
              <a:rPr lang="en-US" dirty="0"/>
              <a:t>This may be used to store a list of 5 names  each of maximum length of 30 characters.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8D53-A533-12FB-2A99-07F89AC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8E770-DC3F-C8A7-68B1-3A8046D9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19: WAP to read names of 5 persons and sort  in ascending order, i.e. alphabetical order.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503" name="Google Shape;503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8615" b="62339"/>
          <a:stretch/>
        </p:blipFill>
        <p:spPr>
          <a:xfrm>
            <a:off x="686946" y="1151013"/>
            <a:ext cx="4470548" cy="2989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7" name="Google Shape;507;p42"/>
          <p:cNvPicPr preferRelativeResize="0"/>
          <p:nvPr/>
        </p:nvPicPr>
        <p:blipFill rotWithShape="1">
          <a:blip r:embed="rId3">
            <a:alphaModFix/>
          </a:blip>
          <a:srcRect t="35772"/>
          <a:stretch/>
        </p:blipFill>
        <p:spPr>
          <a:xfrm>
            <a:off x="5486400" y="1166573"/>
            <a:ext cx="5791200" cy="51897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8" name="Google Shape;508;p42"/>
          <p:cNvPicPr preferRelativeResize="0"/>
          <p:nvPr/>
        </p:nvPicPr>
        <p:blipFill rotWithShape="1">
          <a:blip r:embed="rId4">
            <a:alphaModFix/>
          </a:blip>
          <a:srcRect t="11486" r="45675" b="22443"/>
          <a:stretch/>
        </p:blipFill>
        <p:spPr>
          <a:xfrm>
            <a:off x="1952838" y="4272599"/>
            <a:ext cx="3211829" cy="239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95B10-74E8-1440-C821-813AC3D1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6EB5C-B74E-A0C9-8EF3-6F7FB142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20: WAP to input a string and check if it is palindrome.</a:t>
            </a:r>
            <a:endParaRPr sz="2667" b="1">
              <a:solidFill>
                <a:srgbClr val="FF0000"/>
              </a:solidFill>
            </a:endParaRPr>
          </a:p>
        </p:txBody>
      </p:sp>
      <p:pic>
        <p:nvPicPr>
          <p:cNvPr id="514" name="Google Shape;514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390714"/>
            <a:ext cx="7382933" cy="465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8" name="Google Shape;518;p43"/>
          <p:cNvPicPr preferRelativeResize="0"/>
          <p:nvPr/>
        </p:nvPicPr>
        <p:blipFill rotWithShape="1">
          <a:blip r:embed="rId4">
            <a:alphaModFix/>
          </a:blip>
          <a:srcRect t="23490" r="48853" b="39927"/>
          <a:stretch/>
        </p:blipFill>
        <p:spPr>
          <a:xfrm>
            <a:off x="6604000" y="1317286"/>
            <a:ext cx="4978400" cy="144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AC126-0491-0BDA-1CF4-15A85FE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8DAFB-3416-C183-8F2D-08EAECA5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4: Arrays and Strings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arrays</a:t>
            </a:r>
          </a:p>
          <a:p>
            <a:r>
              <a:rPr lang="en-US" dirty="0"/>
              <a:t>One-dimensional and Multidimensional arrays</a:t>
            </a:r>
          </a:p>
          <a:p>
            <a:r>
              <a:rPr lang="en-US" dirty="0"/>
              <a:t>Initialization of arrays and accessing the elements of arrays</a:t>
            </a:r>
          </a:p>
          <a:p>
            <a:r>
              <a:rPr lang="en-US" b="1" dirty="0"/>
              <a:t>Strings- the character arrays</a:t>
            </a:r>
          </a:p>
          <a:p>
            <a:r>
              <a:rPr lang="en-US" b="1" dirty="0"/>
              <a:t>Functions </a:t>
            </a:r>
            <a:r>
              <a:rPr lang="en-US" dirty="0"/>
              <a:t>related</a:t>
            </a:r>
            <a:r>
              <a:rPr lang="en-US" b="1" dirty="0"/>
              <a:t> to the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17BB4-7393-9C27-9CFD-C948C816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543F-7264-AAF3-14D1-EB5AB6C6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 dirty="0">
                <a:solidFill>
                  <a:srgbClr val="FF0000"/>
                </a:solidFill>
              </a:rPr>
              <a:t>Prog. 21: WAP to display NEPAL as: </a:t>
            </a:r>
            <a:endParaRPr sz="3200" b="1" dirty="0">
              <a:solidFill>
                <a:srgbClr val="FF0000"/>
              </a:solidFill>
            </a:endParaRPr>
          </a:p>
        </p:txBody>
      </p:sp>
      <p:pic>
        <p:nvPicPr>
          <p:cNvPr id="527" name="Google Shape;5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67" y="1177926"/>
            <a:ext cx="4507279" cy="4815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8" name="Google Shape;528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759201" y="1177925"/>
            <a:ext cx="2133601" cy="2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5946" y="1209676"/>
            <a:ext cx="4507279" cy="4804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0" name="Google Shape;53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7513" y="1209675"/>
            <a:ext cx="1844887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F9606-A5A6-9004-0DF1-D6E2033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FAC4-BF45-C352-FB90-9D843C7A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22: WAP to take out only the first three characters from the entered string.</a:t>
            </a:r>
            <a:endParaRPr sz="2667" b="1">
              <a:solidFill>
                <a:srgbClr val="FF0000"/>
              </a:solidFill>
            </a:endParaRPr>
          </a:p>
        </p:txBody>
      </p:sp>
      <p:pic>
        <p:nvPicPr>
          <p:cNvPr id="536" name="Google Shape;536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413468"/>
            <a:ext cx="7620000" cy="4367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0" name="Google Shape;540;p45"/>
          <p:cNvPicPr preferRelativeResize="0"/>
          <p:nvPr/>
        </p:nvPicPr>
        <p:blipFill rotWithShape="1">
          <a:blip r:embed="rId4">
            <a:alphaModFix/>
          </a:blip>
          <a:srcRect t="19333" r="43201" b="36151"/>
          <a:stretch/>
        </p:blipFill>
        <p:spPr>
          <a:xfrm>
            <a:off x="6908800" y="1413467"/>
            <a:ext cx="4876800" cy="17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49E6C-91F0-6F81-835E-9A546AD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F2672-1BAE-25B7-3FD4-BE636DD0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23: WAP to enter a sentence (i.e. string) and count out the number of words in it.</a:t>
            </a:r>
            <a:endParaRPr sz="2667" b="1">
              <a:solidFill>
                <a:srgbClr val="FF0000"/>
              </a:solidFill>
            </a:endParaRPr>
          </a:p>
        </p:txBody>
      </p:sp>
      <p:pic>
        <p:nvPicPr>
          <p:cNvPr id="546" name="Google Shape;546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0408" y="1249893"/>
            <a:ext cx="7195992" cy="49318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0" name="Google Shape;550;p46"/>
          <p:cNvPicPr preferRelativeResize="0"/>
          <p:nvPr/>
        </p:nvPicPr>
        <p:blipFill rotWithShape="1">
          <a:blip r:embed="rId4">
            <a:alphaModFix/>
          </a:blip>
          <a:srcRect t="20379" r="54320" b="47897"/>
          <a:stretch/>
        </p:blipFill>
        <p:spPr>
          <a:xfrm>
            <a:off x="7581053" y="1249893"/>
            <a:ext cx="4001347" cy="151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F213E-6204-102D-32FD-B4323351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F542-4FC0-C1EB-2CDF-D88E1817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351150"/>
            <a:ext cx="10769600" cy="4575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6" name="Google Shape;556;p4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24: WAP to enter a string and count the number of vowels present in it.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560" name="Google Shape;560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20006" r="55484" b="49068"/>
          <a:stretch/>
        </p:blipFill>
        <p:spPr>
          <a:xfrm>
            <a:off x="8043334" y="1580094"/>
            <a:ext cx="3640793" cy="9701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D0987-538C-1698-BA52-E5F5C11D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B5DC-CD3A-957C-0F9B-A4D964A2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25: WAP to enter any five names and display only the names that begins from A.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566" name="Google Shape;566;p4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pic>
        <p:nvPicPr>
          <p:cNvPr id="570" name="Google Shape;57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201" y="3178517"/>
            <a:ext cx="4124113" cy="330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8"/>
          <p:cNvPicPr preferRelativeResize="0"/>
          <p:nvPr/>
        </p:nvPicPr>
        <p:blipFill rotWithShape="1">
          <a:blip r:embed="rId4">
            <a:alphaModFix/>
          </a:blip>
          <a:srcRect b="31235"/>
          <a:stretch/>
        </p:blipFill>
        <p:spPr>
          <a:xfrm>
            <a:off x="609601" y="1253067"/>
            <a:ext cx="5472691" cy="39031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2" name="Google Shape;572;p48"/>
          <p:cNvPicPr preferRelativeResize="0"/>
          <p:nvPr/>
        </p:nvPicPr>
        <p:blipFill rotWithShape="1">
          <a:blip r:embed="rId4">
            <a:alphaModFix/>
          </a:blip>
          <a:srcRect t="68519"/>
          <a:stretch/>
        </p:blipFill>
        <p:spPr>
          <a:xfrm>
            <a:off x="6299200" y="1236134"/>
            <a:ext cx="5689600" cy="18577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016EB-0BD6-F3E5-D0EF-983BEFA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C196-EDD8-D047-84E3-D6AF08B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 3:</a:t>
            </a:r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685783" indent="-685783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input any five names and sort them in ascending order.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input any five names and sort them in descending order.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WAP, using array, to input any 10 numbers and display only the prime numbers from there.</a:t>
            </a:r>
            <a:endParaRPr/>
          </a:p>
          <a:p>
            <a:pPr marL="685783" indent="-482588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253994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07B75-3C8D-3F91-3E54-5DCA24C4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1860-404B-4201-8B15-C60527FF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580D-7D12-9249-2725-6DE7817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8A796-B819-4BC5-03D1-205123A98B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6EB4-4E24-FC3A-DA21-BCDFA42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F30D-8BA4-3189-A4F7-6617BBAC1C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Character I/O statements</a:t>
            </a:r>
          </a:p>
        </p:txBody>
      </p:sp>
      <p:sp>
        <p:nvSpPr>
          <p:cNvPr id="348" name="Google Shape;348;p27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Character is any symbol that we give to the computer through the keyboard.</a:t>
            </a:r>
          </a:p>
          <a:p>
            <a:r>
              <a:rPr lang="en-US" dirty="0"/>
              <a:t>We use </a:t>
            </a:r>
            <a:r>
              <a:rPr lang="en-US" dirty="0" err="1"/>
              <a:t>getchar</a:t>
            </a:r>
            <a:r>
              <a:rPr lang="en-US" dirty="0"/>
              <a:t>() and </a:t>
            </a:r>
            <a:r>
              <a:rPr lang="en-US" dirty="0" err="1"/>
              <a:t>putchar</a:t>
            </a:r>
            <a:r>
              <a:rPr lang="en-US" dirty="0"/>
              <a:t>() for character input and output purpose.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1C1BA-0A46-C32C-EF0A-C1A3D8C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800D4-3364-68F6-8F4F-C3E7958B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52" name="Google Shape;352;p27"/>
          <p:cNvGraphicFramePr/>
          <p:nvPr>
            <p:extLst>
              <p:ext uri="{D42A27DB-BD31-4B8C-83A1-F6EECF244321}">
                <p14:modId xmlns:p14="http://schemas.microsoft.com/office/powerpoint/2010/main" val="3831664954"/>
              </p:ext>
            </p:extLst>
          </p:nvPr>
        </p:nvGraphicFramePr>
        <p:xfrm>
          <a:off x="1091385" y="3460135"/>
          <a:ext cx="10176934" cy="293266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Statement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Purpose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Syntax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Example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734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getchar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()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used to enter character from keyboard.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Variable=</a:t>
                      </a: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getchar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();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lett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=</a:t>
                      </a: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getchar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();</a:t>
                      </a:r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where </a:t>
                      </a:r>
                      <a:r>
                        <a:rPr lang="en-US" sz="2400" b="1" i="1" u="none" strike="noStrike" cap="none" dirty="0" err="1">
                          <a:latin typeface="Nunito" pitchFamily="2" charset="0"/>
                        </a:rPr>
                        <a:t>lett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  is a variable.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734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putchar()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used to display character on the screen.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putchar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( variable or character);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putchar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 (</a:t>
                      </a: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lett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);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 err="1">
                          <a:latin typeface="Nunito" pitchFamily="2" charset="0"/>
                        </a:rPr>
                        <a:t>putchar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(‘A’);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11: WAP to enter a character and display it using character I/O statements.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358" name="Google Shape;35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1933" y="1171576"/>
            <a:ext cx="8889907" cy="3070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2" name="Google Shape;362;p28"/>
          <p:cNvPicPr preferRelativeResize="0"/>
          <p:nvPr/>
        </p:nvPicPr>
        <p:blipFill rotWithShape="1">
          <a:blip r:embed="rId4">
            <a:alphaModFix/>
          </a:blip>
          <a:srcRect l="1" t="20826" r="30920" b="41739"/>
          <a:stretch/>
        </p:blipFill>
        <p:spPr>
          <a:xfrm>
            <a:off x="4775200" y="4379173"/>
            <a:ext cx="6400800" cy="14882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8CC05-0D40-1030-161C-9BCD178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0E642-22AE-988F-B365-EAC186F7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array of characters (i.e. character array is known as string). </a:t>
            </a:r>
          </a:p>
          <a:p>
            <a:r>
              <a:rPr lang="en-US" dirty="0"/>
              <a:t>A string is a sequence of characters that is treated as a single data item.</a:t>
            </a:r>
          </a:p>
          <a:p>
            <a:r>
              <a:rPr lang="en-US" dirty="0"/>
              <a:t>A string is always terminated by a NULL character (i.e. \0).</a:t>
            </a:r>
          </a:p>
          <a:p>
            <a:r>
              <a:rPr lang="en-US" dirty="0"/>
              <a:t>Syntax for declaring strings:</a:t>
            </a:r>
          </a:p>
          <a:p>
            <a:pPr lvl="1"/>
            <a:r>
              <a:rPr lang="en-US" b="1" dirty="0"/>
              <a:t>char </a:t>
            </a:r>
            <a:r>
              <a:rPr lang="en-US" b="1" dirty="0" err="1"/>
              <a:t>stringName</a:t>
            </a:r>
            <a:r>
              <a:rPr lang="en-US" b="1" dirty="0"/>
              <a:t> [size];</a:t>
            </a:r>
          </a:p>
          <a:p>
            <a:r>
              <a:rPr lang="en-US" dirty="0"/>
              <a:t>Eg:</a:t>
            </a:r>
          </a:p>
          <a:p>
            <a:pPr lvl="1"/>
            <a:r>
              <a:rPr lang="en-US" b="1" dirty="0"/>
              <a:t>char name[20];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3A5A1-5777-BC71-19A6-1ABC4F13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CE0D2-B116-98E4-D3CA-3577EBF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77" name="Google Shape;377;p30"/>
          <p:cNvSpPr txBox="1">
            <a:spLocks noGrp="1"/>
          </p:cNvSpPr>
          <p:nvPr>
            <p:ph idx="1"/>
          </p:nvPr>
        </p:nvSpPr>
        <p:spPr>
          <a:xfrm>
            <a:off x="838200" y="1552575"/>
            <a:ext cx="5592097" cy="4624388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b="1" u="sng" dirty="0"/>
              <a:t>Compile-time initialization of string:</a:t>
            </a:r>
          </a:p>
          <a:p>
            <a:r>
              <a:rPr lang="en-US" dirty="0"/>
              <a:t>Strings can be initialized as:</a:t>
            </a:r>
          </a:p>
          <a:p>
            <a:pPr marL="457200" lvl="1" indent="0">
              <a:buNone/>
            </a:pPr>
            <a:r>
              <a:rPr lang="en-US" b="1" dirty="0"/>
              <a:t>char name[]= [‘R’, ‘A’, ‘M’, ‘\0’];</a:t>
            </a:r>
          </a:p>
          <a:p>
            <a:r>
              <a:rPr lang="en-US" dirty="0"/>
              <a:t>or, we equivalently can write as:</a:t>
            </a:r>
          </a:p>
          <a:p>
            <a:pPr marL="457200" lvl="1" indent="0">
              <a:buNone/>
            </a:pPr>
            <a:r>
              <a:rPr lang="en-US" b="1" dirty="0"/>
              <a:t>char name[]= “RAM”;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15925-BF48-6022-B330-76566BF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AC1A-5432-D524-4440-75BA2A7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1" name="Google Shape;381;p30"/>
          <p:cNvSpPr txBox="1"/>
          <p:nvPr/>
        </p:nvSpPr>
        <p:spPr>
          <a:xfrm>
            <a:off x="6400800" y="1578077"/>
            <a:ext cx="5486400" cy="461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400" b="1" u="sng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Run-time initialization of string:</a:t>
            </a:r>
            <a:endParaRPr sz="2400" u="sng" dirty="0">
              <a:solidFill>
                <a:schemeClr val="dk1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Strings can be initialized as:</a:t>
            </a:r>
            <a:endParaRPr lang="en-US" sz="2400" dirty="0">
              <a:latin typeface="Nunito" pitchFamily="2" charset="0"/>
              <a:sym typeface="Calibri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400" b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char name[20];</a:t>
            </a:r>
            <a:endParaRPr lang="en-US" sz="2400" dirty="0">
              <a:latin typeface="Nunito" pitchFamily="2" charset="0"/>
              <a:sym typeface="Calibri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400" b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gets(name);</a:t>
            </a:r>
            <a:endParaRPr sz="2400" dirty="0">
              <a:latin typeface="Nunito" pitchFamily="2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endParaRPr sz="2400" dirty="0">
              <a:solidFill>
                <a:schemeClr val="dk1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String I/O statement</a:t>
            </a:r>
          </a:p>
        </p:txBody>
      </p:sp>
      <p:sp>
        <p:nvSpPr>
          <p:cNvPr id="387" name="Google Shape;387;p31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/>
              <a:t>The gets() and puts() are used for input and output of strings.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EF13-3CCF-956B-D0BC-71B8320F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34087-59AD-1253-12CB-A2BABFF8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91" name="Google Shape;391;p31"/>
          <p:cNvGraphicFramePr/>
          <p:nvPr>
            <p:extLst>
              <p:ext uri="{D42A27DB-BD31-4B8C-83A1-F6EECF244321}">
                <p14:modId xmlns:p14="http://schemas.microsoft.com/office/powerpoint/2010/main" val="799745469"/>
              </p:ext>
            </p:extLst>
          </p:nvPr>
        </p:nvGraphicFramePr>
        <p:xfrm>
          <a:off x="871793" y="2460523"/>
          <a:ext cx="10566400" cy="325120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Statements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Purpose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Syntax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Example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gets()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It reads a string from keyboard.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gets( variable name);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gets( name);</a:t>
                      </a:r>
                      <a:endParaRPr sz="2400" u="none" strike="noStrike" cap="none">
                        <a:latin typeface="Nunito" pitchFamily="2" charset="0"/>
                      </a:endParaRPr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where name is a variable.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puts()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It displays string on display.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Nunito" pitchFamily="2" charset="0"/>
                        </a:rPr>
                        <a:t>puts( variable name or string data);</a:t>
                      </a:r>
                      <a:endParaRPr sz="2400" u="none" strike="noStrike" cap="none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puts (name);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0" marR="0" lvl="0" indent="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puts(“RAM”);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12: WAP to enter any string from keyboard and display it using string I/O statements.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400" name="Google Shape;4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322387"/>
            <a:ext cx="6366933" cy="2390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1" name="Google Shape;401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036" r="30493" b="42892"/>
          <a:stretch/>
        </p:blipFill>
        <p:spPr>
          <a:xfrm>
            <a:off x="7061200" y="1501603"/>
            <a:ext cx="4690533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3068" y="4108193"/>
            <a:ext cx="6536267" cy="216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32"/>
          <p:cNvSpPr txBox="1"/>
          <p:nvPr/>
        </p:nvSpPr>
        <p:spPr>
          <a:xfrm>
            <a:off x="7718409" y="3466598"/>
            <a:ext cx="626667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074F9D-3859-E381-7B65-58FDDE60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2986D-60D4-BBE7-3024-4BFB0ACC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09" name="Google Shape;409;p33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/>
              <a:t>Inbuilt functions defined in &lt;string.h&gt;</a:t>
            </a:r>
          </a:p>
          <a:p>
            <a:r>
              <a:rPr lang="en-US"/>
              <a:t>Used to manipulate string data.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64EA-3F12-DF22-70B8-BF4411AF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10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13393-A7DB-2D4B-2093-1B381C5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13" name="Google Shape;413;p33"/>
          <p:cNvGraphicFramePr/>
          <p:nvPr>
            <p:extLst>
              <p:ext uri="{D42A27DB-BD31-4B8C-83A1-F6EECF244321}">
                <p14:modId xmlns:p14="http://schemas.microsoft.com/office/powerpoint/2010/main" val="2030586957"/>
              </p:ext>
            </p:extLst>
          </p:nvPr>
        </p:nvGraphicFramePr>
        <p:xfrm>
          <a:off x="1296219" y="2691581"/>
          <a:ext cx="9719840" cy="352044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en-US" sz="2700" b="0" u="none" strike="noStrike" cap="none" dirty="0" err="1"/>
                        <a:t>strlen</a:t>
                      </a:r>
                      <a:r>
                        <a:rPr lang="en-US" sz="2700" b="0" u="none" strike="noStrike" cap="none" dirty="0"/>
                        <a:t>()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 dirty="0">
                          <a:solidFill>
                            <a:schemeClr val="dk1"/>
                          </a:solidFill>
                        </a:rPr>
                        <a:t>Returns the length of the string</a:t>
                      </a:r>
                      <a:endParaRPr sz="37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 dirty="0"/>
                        <a:t>2.  </a:t>
                      </a:r>
                      <a:r>
                        <a:rPr lang="en-US" sz="2700" b="0" u="none" strike="noStrike" cap="none" dirty="0" err="1"/>
                        <a:t>strcpy</a:t>
                      </a:r>
                      <a:r>
                        <a:rPr lang="en-US" sz="2700" b="0" u="none" strike="noStrike" cap="none" dirty="0"/>
                        <a:t>()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 dirty="0"/>
                        <a:t>Copies the content of one string into another string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 dirty="0"/>
                        <a:t>3.  </a:t>
                      </a:r>
                      <a:r>
                        <a:rPr lang="en-US" sz="2700" b="0" u="none" strike="noStrike" cap="none" dirty="0" err="1"/>
                        <a:t>strcat</a:t>
                      </a:r>
                      <a:r>
                        <a:rPr lang="en-US" sz="2700" b="0" u="none" strike="noStrike" cap="none" dirty="0"/>
                        <a:t>()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 dirty="0"/>
                        <a:t>Joins two strings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/>
                        <a:t>4.  strrev()</a:t>
                      </a:r>
                      <a:endParaRPr sz="37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 dirty="0"/>
                        <a:t>Returns the string in reverse order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 dirty="0"/>
                        <a:t>5.  </a:t>
                      </a:r>
                      <a:r>
                        <a:rPr lang="en-US" sz="2700" b="0" u="none" strike="noStrike" cap="none" dirty="0" err="1"/>
                        <a:t>strlwr</a:t>
                      </a:r>
                      <a:r>
                        <a:rPr lang="en-US" sz="2700" b="0" u="none" strike="noStrike" cap="none" dirty="0"/>
                        <a:t>() 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/>
                        <a:t>Changes the characters of string in lower case</a:t>
                      </a:r>
                      <a:endParaRPr sz="37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 dirty="0"/>
                        <a:t>6.  </a:t>
                      </a:r>
                      <a:r>
                        <a:rPr lang="en-US" sz="2700" b="0" u="none" strike="noStrike" cap="none" dirty="0" err="1"/>
                        <a:t>strupr</a:t>
                      </a:r>
                      <a:r>
                        <a:rPr lang="en-US" sz="2700" b="0" u="none" strike="noStrike" cap="none" dirty="0"/>
                        <a:t>()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/>
                        <a:t>Changes the characters of string in upper case</a:t>
                      </a:r>
                      <a:endParaRPr sz="37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700" b="0" u="none" strike="noStrike" cap="none" dirty="0"/>
                        <a:t>7.  </a:t>
                      </a:r>
                      <a:r>
                        <a:rPr lang="en-US" sz="2700" b="0" u="none" strike="noStrike" cap="none" dirty="0" err="1"/>
                        <a:t>strcmp</a:t>
                      </a:r>
                      <a:r>
                        <a:rPr lang="en-US" sz="2700" b="0" u="none" strike="noStrike" cap="none" dirty="0"/>
                        <a:t>()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0" u="none" strike="noStrike" cap="none" dirty="0"/>
                        <a:t>Compare two strings</a:t>
                      </a:r>
                      <a:endParaRPr sz="37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1080</Words>
  <Application>Microsoft Office PowerPoint</Application>
  <PresentationFormat>Widescreen</PresentationFormat>
  <Paragraphs>175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 Symbols</vt:lpstr>
      <vt:lpstr>Nunito</vt:lpstr>
      <vt:lpstr>Roboto</vt:lpstr>
      <vt:lpstr>Times New Roman</vt:lpstr>
      <vt:lpstr>2_Office Theme</vt:lpstr>
      <vt:lpstr>PowerPoint Presentation</vt:lpstr>
      <vt:lpstr>Unit 4: Arrays and Strings (6hrs)</vt:lpstr>
      <vt:lpstr>Character I/O statements</vt:lpstr>
      <vt:lpstr>Prog. 11: WAP to enter a character and display it using character I/O statements.</vt:lpstr>
      <vt:lpstr>Strings</vt:lpstr>
      <vt:lpstr>Strings</vt:lpstr>
      <vt:lpstr>String I/O statement</vt:lpstr>
      <vt:lpstr>Prog. 12: WAP to enter any string from keyboard and display it using string I/O statements.</vt:lpstr>
      <vt:lpstr>String Handling Functions</vt:lpstr>
      <vt:lpstr>Prog. 13: WAP to initialize a string and display its length.</vt:lpstr>
      <vt:lpstr>Prog. 14: WAP to demonstrate the use of strcpy().</vt:lpstr>
      <vt:lpstr>Prog. 15: WAP to concatenate a string to another string.</vt:lpstr>
      <vt:lpstr>Prog. 16: WAP to reverse an input string using strrev()</vt:lpstr>
      <vt:lpstr>Prog. 17: WAP to change the case of strings.</vt:lpstr>
      <vt:lpstr>String comparison</vt:lpstr>
      <vt:lpstr>Prog. 18: WAP to compare two input strings.</vt:lpstr>
      <vt:lpstr>4.7  Array of String</vt:lpstr>
      <vt:lpstr>Prog. 19: WAP to read names of 5 persons and sort  in ascending order, i.e. alphabetical order.</vt:lpstr>
      <vt:lpstr>Prog. 20: WAP to input a string and check if it is palindrome.</vt:lpstr>
      <vt:lpstr>Prog. 21: WAP to display NEPAL as: </vt:lpstr>
      <vt:lpstr>Prog. 22: WAP to take out only the first three characters from the entered string.</vt:lpstr>
      <vt:lpstr>Prog. 23: WAP to enter a sentence (i.e. string) and count out the number of words in it.</vt:lpstr>
      <vt:lpstr>Prog. 24: WAP to enter a string and count the number of vowels present in it.</vt:lpstr>
      <vt:lpstr>Prog. 25: WAP to enter any five names and display only the names that begins from A.</vt:lpstr>
      <vt:lpstr>Assignment 3:</vt:lpstr>
      <vt:lpstr>End of  Lecture 10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62</cp:revision>
  <dcterms:created xsi:type="dcterms:W3CDTF">2024-09-21T07:18:01Z</dcterms:created>
  <dcterms:modified xsi:type="dcterms:W3CDTF">2025-01-11T15:51:39Z</dcterms:modified>
</cp:coreProperties>
</file>