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</p:sldMasterIdLst>
  <p:notesMasterIdLst>
    <p:notesMasterId r:id="rId27"/>
  </p:notesMasterIdLst>
  <p:handoutMasterIdLst>
    <p:handoutMasterId r:id="rId28"/>
  </p:handoutMasterIdLst>
  <p:sldIdLst>
    <p:sldId id="262" r:id="rId2"/>
    <p:sldId id="277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263" r:id="rId25"/>
    <p:sldId id="26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F4AAF4-B8F3-33EC-52A9-9556E57E63B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8DEACF-F8D5-65D6-65E3-338B2B0A60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72621-8294-46A0-AF65-3F36575F2326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497C6E-AD10-9E33-EB85-2BFA5B3262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E2DCF5-DD40-B594-C366-ED0E57DC23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D7F74-8BB9-4E0E-BFB9-27139482F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9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75D34-0415-4310-B568-590084F5D713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10430-A6ED-49DA-875F-FAA9313FE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29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D3E4401-654B-3331-0E2C-7406236D3B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1"/>
            <a:ext cx="12191999" cy="685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C129550-DA5D-C130-73B9-F36251FB393F}"/>
              </a:ext>
            </a:extLst>
          </p:cNvPr>
          <p:cNvSpPr/>
          <p:nvPr userDrawn="1"/>
        </p:nvSpPr>
        <p:spPr>
          <a:xfrm>
            <a:off x="-2" y="0"/>
            <a:ext cx="12191999" cy="6857999"/>
          </a:xfrm>
          <a:prstGeom prst="rect">
            <a:avLst/>
          </a:prstGeom>
          <a:solidFill>
            <a:schemeClr val="accent1">
              <a:alpha val="6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54939-1092-154C-F943-8221DCF25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8189D-CC24-D084-077F-1EC0EA310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Functions | Lecture 11</a:t>
            </a:r>
            <a:endParaRPr lang="en-US" dirty="0"/>
          </a:p>
        </p:txBody>
      </p:sp>
      <p:pic>
        <p:nvPicPr>
          <p:cNvPr id="8" name="Picture 7" descr="A logo with a star and a candle&#10;&#10;Description automatically generated">
            <a:extLst>
              <a:ext uri="{FF2B5EF4-FFF2-40B4-BE49-F238E27FC236}">
                <a16:creationId xmlns:a16="http://schemas.microsoft.com/office/drawing/2014/main" id="{5EE76DC0-94B7-A3AA-712F-BE98D17F08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77425" y="116127"/>
            <a:ext cx="2143125" cy="2143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584078-0138-E900-23EB-074EF062EF67}"/>
              </a:ext>
            </a:extLst>
          </p:cNvPr>
          <p:cNvSpPr txBox="1">
            <a:spLocks/>
          </p:cNvSpPr>
          <p:nvPr userDrawn="1"/>
        </p:nvSpPr>
        <p:spPr>
          <a:xfrm>
            <a:off x="1524000" y="3262581"/>
            <a:ext cx="9144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</a:rPr>
              <a:t>Programming in C</a:t>
            </a:r>
            <a:endParaRPr lang="en-US" sz="8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D25D32-6EF2-FAFE-2C36-BDD0330F818C}"/>
              </a:ext>
            </a:extLst>
          </p:cNvPr>
          <p:cNvSpPr txBox="1"/>
          <p:nvPr userDrawn="1"/>
        </p:nvSpPr>
        <p:spPr>
          <a:xfrm>
            <a:off x="1523999" y="4845050"/>
            <a:ext cx="9143999" cy="1301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Nunito" pitchFamily="2" charset="0"/>
                <a:cs typeface="Aparajita" panose="02020603050405020304" pitchFamily="18" charset="0"/>
              </a:rPr>
              <a:t>Prepared by:  Er. Shiva Kunwar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Nunito" pitchFamily="2" charset="0"/>
                <a:cs typeface="Aparajita" panose="02020603050405020304" pitchFamily="18" charset="0"/>
              </a:rPr>
              <a:t>Lecturer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Nunito" pitchFamily="2" charset="0"/>
                <a:cs typeface="Aparajita" panose="02020603050405020304" pitchFamily="18" charset="0"/>
              </a:rPr>
              <a:t>Pokhara Engineering College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081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6BBFC-EF9A-C646-B5B5-F5C0DD47C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4F1A4-33E3-F613-3519-62CEA6B22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FA88D5E-9061-83D6-AE7A-F5CD89D9B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8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5D533-58C8-E224-906F-5F88AEC5E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F8861-2083-0FF8-F733-4312C604A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67543"/>
            <a:ext cx="5181600" cy="46094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B8EE7-49CE-F177-9BD3-AEC2ED7CF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67543"/>
            <a:ext cx="5181600" cy="46094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6E4342B-97D9-6ABA-CD59-6FC12B2DFF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11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3D9C7D-7608-7B1C-1BBB-E09F972BE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D532F5-16FE-613A-417D-557E002A8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BC6C6A9-0D82-2733-1B67-53F2A3D68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B7D2052-25BC-843C-8ABA-792233D9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DEE7CD1-BC72-3908-B52C-69C7274B0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A488A3C-7FB9-1EFA-C60D-233DBBFE4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12167FE-1698-734C-2D0C-C2B40CC45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483735"/>
            <a:ext cx="10515600" cy="104276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DA9F9C-5A91-403E-36CE-69E3C9969308}"/>
              </a:ext>
            </a:extLst>
          </p:cNvPr>
          <p:cNvSpPr txBox="1"/>
          <p:nvPr userDrawn="1"/>
        </p:nvSpPr>
        <p:spPr>
          <a:xfrm rot="10800000">
            <a:off x="11608817" y="-3090"/>
            <a:ext cx="584199" cy="548640"/>
          </a:xfrm>
          <a:prstGeom prst="round1Rect">
            <a:avLst>
              <a:gd name="adj" fmla="val 5000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57C64D1-0999-ECC9-556E-E526C78A7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able Placeholder 4">
            <a:extLst>
              <a:ext uri="{FF2B5EF4-FFF2-40B4-BE49-F238E27FC236}">
                <a16:creationId xmlns:a16="http://schemas.microsoft.com/office/drawing/2014/main" id="{EAAE7709-C365-F582-CF49-7517BDEB8387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838198" y="1663021"/>
            <a:ext cx="10515602" cy="455680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D38D96D4-1352-2688-9188-622DEB5D4BE4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056540"/>
            <a:ext cx="1023847" cy="80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57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Head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F6E645F8-F682-8D2D-268F-E5B7D5BF3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250187D5-3A16-AE1B-36DA-41D3FBE6D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1264F6-BD23-F293-72FB-E32352573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6855AD-ABAC-8C19-8178-6EB8E5E72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B39B6C-6741-2C5E-B819-B3A425454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8738339-0671-5630-FEB8-CC9C67032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7484E4-73DD-0919-B58E-866F90700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3DF8B04-BA4D-3137-EEFB-2C9F9614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09" y="615909"/>
            <a:ext cx="3204415" cy="3387497"/>
          </a:xfrm>
        </p:spPr>
        <p:txBody>
          <a:bodyPr anchor="b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CB5711-9A41-EEE3-ECA8-3DF776546971}"/>
              </a:ext>
            </a:extLst>
          </p:cNvPr>
          <p:cNvSpPr txBox="1"/>
          <p:nvPr userDrawn="1"/>
        </p:nvSpPr>
        <p:spPr>
          <a:xfrm rot="10800000">
            <a:off x="11608817" y="-3090"/>
            <a:ext cx="584199" cy="548640"/>
          </a:xfrm>
          <a:prstGeom prst="round1Rect">
            <a:avLst>
              <a:gd name="adj" fmla="val 5000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98655D1-315F-7D95-3B9A-EC74A727E5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E923455B-4E0B-F709-CAC5-455517FBE60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89488" y="615950"/>
            <a:ext cx="6530975" cy="5603875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FC14C9B3-AB48-4FA0-0800-E845EF2C00E4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056540"/>
            <a:ext cx="1023847" cy="80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037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ead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21818950-1BC0-79F8-F3A1-C793DF91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C4A06A-DC97-5499-2273-8019226EA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A9634D-9BDD-B374-6DD7-03C03290F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8769AA-85CF-4F16-36ED-08E81B006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837CB0-FBB5-1349-DFB4-563DF02B53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CCAB6FC-BE02-6F5E-8E9C-340FAC424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035E3B-ADC3-447C-17D8-2227F75D45AC}"/>
              </a:ext>
            </a:extLst>
          </p:cNvPr>
          <p:cNvSpPr txBox="1"/>
          <p:nvPr userDrawn="1"/>
        </p:nvSpPr>
        <p:spPr>
          <a:xfrm rot="10800000">
            <a:off x="11608817" y="-3090"/>
            <a:ext cx="584199" cy="548640"/>
          </a:xfrm>
          <a:prstGeom prst="round1Rect">
            <a:avLst>
              <a:gd name="adj" fmla="val 5000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7808083-BCD1-7C29-51D7-C9EF69DBD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D367B66-BFAA-3DE9-8BD2-E64B46FC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2557"/>
            <a:ext cx="10515600" cy="4214406"/>
          </a:xfrm>
        </p:spPr>
        <p:txBody>
          <a:bodyPr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2BDBCC-CA1F-6A7A-115B-D53DD5C6B463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056540"/>
            <a:ext cx="1023847" cy="80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54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A94531-650E-5195-CBA1-5B3978F0A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B60013-C917-A93A-C451-8E8B6203FC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5" y="10"/>
            <a:ext cx="4480553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0D3A4C7-B5F0-8B63-1ECA-C14815983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988" y="641377"/>
            <a:ext cx="5487841" cy="2540969"/>
          </a:xfrm>
        </p:spPr>
        <p:txBody>
          <a:bodyPr anchor="ctr">
            <a:noAutofit/>
          </a:bodyPr>
          <a:lstStyle>
            <a:lvl1pPr algn="l">
              <a:defRPr sz="6000" b="0" cap="none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1">
            <a:extLst>
              <a:ext uri="{FF2B5EF4-FFF2-40B4-BE49-F238E27FC236}">
                <a16:creationId xmlns:a16="http://schemas.microsoft.com/office/drawing/2014/main" id="{FD99D63D-0492-7C66-0370-0040336A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AutoShape 2" descr="A peaceful illustration for C programming set in a serene environment. The setting is a quiet lakeside scene during sunrise or sunset, with soft golden lighting reflecting on calm waters. A laptop or book displaying C programming code is open on a wooden bench near the water, surrounded by nature with gentle trees and soft grass. The sky is a gradient of warm colors, and there are small details like a steaming coffee mug and a few scattered notes or pens nearby, adding a cozy atmosphere. The dimensions are 7.5 inches in height and 4.9 inches in width.">
            <a:extLst>
              <a:ext uri="{FF2B5EF4-FFF2-40B4-BE49-F238E27FC236}">
                <a16:creationId xmlns:a16="http://schemas.microsoft.com/office/drawing/2014/main" id="{6A97A55F-F05A-431D-3CF6-E049935C3995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19B0B8-54EB-02A5-06D4-A123119246F4}"/>
              </a:ext>
            </a:extLst>
          </p:cNvPr>
          <p:cNvSpPr txBox="1"/>
          <p:nvPr userDrawn="1"/>
        </p:nvSpPr>
        <p:spPr>
          <a:xfrm>
            <a:off x="5020988" y="4019550"/>
            <a:ext cx="60280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dirty="0">
                <a:latin typeface="Nunito" pitchFamily="2" charset="0"/>
              </a:rPr>
              <a:t>shiva.kunwar@hotmail.com</a:t>
            </a:r>
            <a:br>
              <a:rPr lang="en-US" sz="3000" dirty="0">
                <a:latin typeface="Nunito" pitchFamily="2" charset="0"/>
              </a:rPr>
            </a:br>
            <a:r>
              <a:rPr lang="en-US" sz="3000" dirty="0">
                <a:latin typeface="Nunito" pitchFamily="2" charset="0"/>
              </a:rPr>
              <a:t>+977-9819123654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92BEDBD-630D-2254-D8E1-7D154AA79119}"/>
              </a:ext>
            </a:extLst>
          </p:cNvPr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056540"/>
            <a:ext cx="1023847" cy="80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5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review Card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DA83DF1-A84E-B163-956C-25D3B807BE99}"/>
              </a:ext>
            </a:extLst>
          </p:cNvPr>
          <p:cNvSpPr txBox="1">
            <a:spLocks/>
          </p:cNvSpPr>
          <p:nvPr userDrawn="1"/>
        </p:nvSpPr>
        <p:spPr>
          <a:xfrm>
            <a:off x="838200" y="417727"/>
            <a:ext cx="10515600" cy="1042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r>
              <a:rPr lang="en-US" dirty="0"/>
              <a:t>PREVIEW FOR NEXT LECTURE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F62B2-F92E-BBBB-879D-EAA2FC432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3315"/>
            <a:ext cx="10515600" cy="381725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E4F7403-710E-51F3-7202-7EBA53ED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57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3B644-5741-8467-C89E-7A43CCB7C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AA4B1-9CE0-549C-7B06-728134B28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53029"/>
            <a:ext cx="10515600" cy="4623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E655E-F829-BD76-B10A-3B85DA5FD6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4BA3D-AF77-0CD3-E6C2-CDFE9BF54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91401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r>
              <a:rPr lang="en-US"/>
              <a:t>Functions | Lecture 11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3EA662-E61B-0C38-8A92-8D9EA2250421}"/>
              </a:ext>
            </a:extLst>
          </p:cNvPr>
          <p:cNvSpPr txBox="1"/>
          <p:nvPr userDrawn="1"/>
        </p:nvSpPr>
        <p:spPr>
          <a:xfrm rot="10800000">
            <a:off x="11608817" y="-3090"/>
            <a:ext cx="584199" cy="548640"/>
          </a:xfrm>
          <a:prstGeom prst="round1Rect">
            <a:avLst>
              <a:gd name="adj" fmla="val 5000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CFC56-D6E1-E077-A067-C2CA064D4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A5DFE815-C295-6F2E-D8EB-5648D5367543}"/>
              </a:ext>
            </a:extLst>
          </p:cNvPr>
          <p:cNvPicPr/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056540"/>
            <a:ext cx="1023847" cy="80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69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9" r:id="rId3"/>
    <p:sldLayoutId id="2147483670" r:id="rId4"/>
    <p:sldLayoutId id="2147483672" r:id="rId5"/>
    <p:sldLayoutId id="2147483673" r:id="rId6"/>
    <p:sldLayoutId id="2147483664" r:id="rId7"/>
    <p:sldLayoutId id="2147483665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unito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Nunito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Nunito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Nunito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unito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626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3CCC82-F31A-A87D-0DFE-A36C92302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7C09B-8197-9269-72C4-B0B237CB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Classification of Function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A30E5-1F64-6983-4D99-5DEAD453F7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0708211B-D8F9-A292-41DB-D6432289538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Functions | Lecture 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09E76DD-B1C3-DAF1-B24A-84E24D10C6EF}"/>
              </a:ext>
            </a:extLst>
          </p:cNvPr>
          <p:cNvGrpSpPr/>
          <p:nvPr/>
        </p:nvGrpSpPr>
        <p:grpSpPr>
          <a:xfrm>
            <a:off x="529507" y="1167990"/>
            <a:ext cx="10797253" cy="5151669"/>
            <a:chOff x="603249" y="1079500"/>
            <a:chExt cx="10797253" cy="5151669"/>
          </a:xfrm>
        </p:grpSpPr>
        <p:grpSp>
          <p:nvGrpSpPr>
            <p:cNvPr id="4" name="object 3">
              <a:extLst>
                <a:ext uri="{FF2B5EF4-FFF2-40B4-BE49-F238E27FC236}">
                  <a16:creationId xmlns:a16="http://schemas.microsoft.com/office/drawing/2014/main" id="{CB50F833-FB75-9852-6E8F-14D4B314BF74}"/>
                </a:ext>
              </a:extLst>
            </p:cNvPr>
            <p:cNvGrpSpPr/>
            <p:nvPr/>
          </p:nvGrpSpPr>
          <p:grpSpPr>
            <a:xfrm>
              <a:off x="6591300" y="1079500"/>
              <a:ext cx="4699000" cy="3994573"/>
              <a:chOff x="4943475" y="809625"/>
              <a:chExt cx="3524250" cy="2995930"/>
            </a:xfrm>
          </p:grpSpPr>
          <p:pic>
            <p:nvPicPr>
              <p:cNvPr id="12" name="object 4">
                <a:extLst>
                  <a:ext uri="{FF2B5EF4-FFF2-40B4-BE49-F238E27FC236}">
                    <a16:creationId xmlns:a16="http://schemas.microsoft.com/office/drawing/2014/main" id="{0E0C9AAB-EAD6-9319-FF74-FF48A62A4770}"/>
                  </a:ext>
                </a:extLst>
              </p:cNvPr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953000" y="819150"/>
                <a:ext cx="3505199" cy="2976842"/>
              </a:xfrm>
              <a:prstGeom prst="rect">
                <a:avLst/>
              </a:prstGeom>
            </p:spPr>
          </p:pic>
          <p:sp>
            <p:nvSpPr>
              <p:cNvPr id="13" name="object 5">
                <a:extLst>
                  <a:ext uri="{FF2B5EF4-FFF2-40B4-BE49-F238E27FC236}">
                    <a16:creationId xmlns:a16="http://schemas.microsoft.com/office/drawing/2014/main" id="{327E8930-C735-EBA4-A265-883EA8820B0E}"/>
                  </a:ext>
                </a:extLst>
              </p:cNvPr>
              <p:cNvSpPr/>
              <p:nvPr/>
            </p:nvSpPr>
            <p:spPr>
              <a:xfrm>
                <a:off x="4948237" y="814387"/>
                <a:ext cx="3514725" cy="2986405"/>
              </a:xfrm>
              <a:custGeom>
                <a:avLst/>
                <a:gdLst/>
                <a:ahLst/>
                <a:cxnLst/>
                <a:rect l="l" t="t" r="r" b="b"/>
                <a:pathLst>
                  <a:path w="3514725" h="2986404">
                    <a:moveTo>
                      <a:pt x="0" y="0"/>
                    </a:moveTo>
                    <a:lnTo>
                      <a:pt x="3514724" y="0"/>
                    </a:lnTo>
                    <a:lnTo>
                      <a:pt x="3514724" y="2986367"/>
                    </a:lnTo>
                    <a:lnTo>
                      <a:pt x="0" y="2986367"/>
                    </a:lnTo>
                    <a:lnTo>
                      <a:pt x="0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</p:grpSp>
        <p:grpSp>
          <p:nvGrpSpPr>
            <p:cNvPr id="7" name="object 6">
              <a:extLst>
                <a:ext uri="{FF2B5EF4-FFF2-40B4-BE49-F238E27FC236}">
                  <a16:creationId xmlns:a16="http://schemas.microsoft.com/office/drawing/2014/main" id="{0193EDD3-0D0E-060C-3797-B0DC34BDECC8}"/>
                </a:ext>
              </a:extLst>
            </p:cNvPr>
            <p:cNvGrpSpPr/>
            <p:nvPr/>
          </p:nvGrpSpPr>
          <p:grpSpPr>
            <a:xfrm>
              <a:off x="603249" y="1240356"/>
              <a:ext cx="5194300" cy="3721740"/>
              <a:chOff x="452437" y="930267"/>
              <a:chExt cx="3895725" cy="2791305"/>
            </a:xfrm>
          </p:grpSpPr>
          <p:pic>
            <p:nvPicPr>
              <p:cNvPr id="10" name="object 7">
                <a:extLst>
                  <a:ext uri="{FF2B5EF4-FFF2-40B4-BE49-F238E27FC236}">
                    <a16:creationId xmlns:a16="http://schemas.microsoft.com/office/drawing/2014/main" id="{2CC52E4A-050D-48FD-8755-6525C57C4966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57200" y="930267"/>
                <a:ext cx="3886199" cy="2753027"/>
              </a:xfrm>
              <a:prstGeom prst="rect">
                <a:avLst/>
              </a:prstGeom>
            </p:spPr>
          </p:pic>
          <p:sp>
            <p:nvSpPr>
              <p:cNvPr id="11" name="object 8">
                <a:extLst>
                  <a:ext uri="{FF2B5EF4-FFF2-40B4-BE49-F238E27FC236}">
                    <a16:creationId xmlns:a16="http://schemas.microsoft.com/office/drawing/2014/main" id="{3BC557C9-F48B-9D2F-3E8C-915FE311C575}"/>
                  </a:ext>
                </a:extLst>
              </p:cNvPr>
              <p:cNvSpPr/>
              <p:nvPr/>
            </p:nvSpPr>
            <p:spPr>
              <a:xfrm>
                <a:off x="452437" y="958687"/>
                <a:ext cx="3895725" cy="2762885"/>
              </a:xfrm>
              <a:custGeom>
                <a:avLst/>
                <a:gdLst/>
                <a:ahLst/>
                <a:cxnLst/>
                <a:rect l="l" t="t" r="r" b="b"/>
                <a:pathLst>
                  <a:path w="3895725" h="2762885">
                    <a:moveTo>
                      <a:pt x="0" y="0"/>
                    </a:moveTo>
                    <a:lnTo>
                      <a:pt x="3895724" y="0"/>
                    </a:lnTo>
                    <a:lnTo>
                      <a:pt x="3895724" y="2762552"/>
                    </a:lnTo>
                    <a:lnTo>
                      <a:pt x="0" y="2762552"/>
                    </a:lnTo>
                    <a:lnTo>
                      <a:pt x="0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</p:grpSp>
        <p:sp>
          <p:nvSpPr>
            <p:cNvPr id="8" name="object 9">
              <a:extLst>
                <a:ext uri="{FF2B5EF4-FFF2-40B4-BE49-F238E27FC236}">
                  <a16:creationId xmlns:a16="http://schemas.microsoft.com/office/drawing/2014/main" id="{D3865482-299A-4A8F-913C-97FCD3FECE7E}"/>
                </a:ext>
              </a:extLst>
            </p:cNvPr>
            <p:cNvSpPr txBox="1"/>
            <p:nvPr/>
          </p:nvSpPr>
          <p:spPr>
            <a:xfrm>
              <a:off x="729538" y="5506739"/>
              <a:ext cx="5346797" cy="715366"/>
            </a:xfrm>
            <a:prstGeom prst="rect">
              <a:avLst/>
            </a:prstGeom>
          </p:spPr>
          <p:txBody>
            <a:bodyPr vert="horz" wrap="square" lIns="0" tIns="16933" rIns="0" bIns="0" rtlCol="0">
              <a:spAutoFit/>
            </a:bodyPr>
            <a:lstStyle/>
            <a:p>
              <a:pPr marL="16933">
                <a:lnSpc>
                  <a:spcPts val="2740"/>
                </a:lnSpc>
                <a:spcBef>
                  <a:spcPts val="133"/>
                </a:spcBef>
                <a:tabLst>
                  <a:tab pos="469042" algn="l"/>
                </a:tabLst>
              </a:pPr>
              <a:r>
                <a:rPr sz="2400" spc="-33" dirty="0">
                  <a:latin typeface="Nunito" pitchFamily="2" charset="0"/>
                  <a:cs typeface="Calibri"/>
                </a:rPr>
                <a:t>1.</a:t>
              </a:r>
              <a:r>
                <a:rPr sz="2400" dirty="0">
                  <a:latin typeface="Nunito" pitchFamily="2" charset="0"/>
                  <a:cs typeface="Calibri"/>
                </a:rPr>
                <a:t>	</a:t>
              </a:r>
              <a:r>
                <a:rPr sz="2400" spc="-13" dirty="0">
                  <a:latin typeface="Nunito" pitchFamily="2" charset="0"/>
                  <a:cs typeface="Calibri"/>
                </a:rPr>
                <a:t>Function</a:t>
              </a:r>
              <a:r>
                <a:rPr sz="2400" spc="-47" dirty="0">
                  <a:latin typeface="Nunito" pitchFamily="2" charset="0"/>
                  <a:cs typeface="Calibri"/>
                </a:rPr>
                <a:t> </a:t>
              </a:r>
              <a:r>
                <a:rPr sz="2400" dirty="0">
                  <a:latin typeface="Nunito" pitchFamily="2" charset="0"/>
                  <a:cs typeface="Calibri"/>
                </a:rPr>
                <a:t>with</a:t>
              </a:r>
              <a:r>
                <a:rPr sz="2400" spc="-40" dirty="0">
                  <a:latin typeface="Nunito" pitchFamily="2" charset="0"/>
                  <a:cs typeface="Calibri"/>
                </a:rPr>
                <a:t> </a:t>
              </a:r>
              <a:r>
                <a:rPr sz="2400" b="1" i="1" u="heavy" dirty="0">
                  <a:uFill>
                    <a:solidFill>
                      <a:srgbClr val="000000"/>
                    </a:solidFill>
                  </a:uFill>
                  <a:latin typeface="Nunito" pitchFamily="2" charset="0"/>
                  <a:cs typeface="Calibri"/>
                </a:rPr>
                <a:t>no</a:t>
              </a:r>
              <a:r>
                <a:rPr sz="2400" b="1" i="1" u="heavy" spc="-47" dirty="0">
                  <a:uFill>
                    <a:solidFill>
                      <a:srgbClr val="000000"/>
                    </a:solidFill>
                  </a:uFill>
                  <a:latin typeface="Nunito" pitchFamily="2" charset="0"/>
                  <a:cs typeface="Calibri"/>
                </a:rPr>
                <a:t> </a:t>
              </a:r>
              <a:r>
                <a:rPr sz="2400" b="1" i="1" u="heavy" spc="-13" dirty="0">
                  <a:uFill>
                    <a:solidFill>
                      <a:srgbClr val="000000"/>
                    </a:solidFill>
                  </a:uFill>
                  <a:latin typeface="Nunito" pitchFamily="2" charset="0"/>
                  <a:cs typeface="Calibri"/>
                </a:rPr>
                <a:t>arguments</a:t>
              </a:r>
              <a:endParaRPr sz="2400" dirty="0">
                <a:latin typeface="Nunito" pitchFamily="2" charset="0"/>
                <a:cs typeface="Calibri"/>
              </a:endParaRPr>
            </a:p>
            <a:p>
              <a:pPr marL="400463">
                <a:lnSpc>
                  <a:spcPts val="2740"/>
                </a:lnSpc>
              </a:pPr>
              <a:r>
                <a:rPr sz="2400" dirty="0">
                  <a:latin typeface="Nunito" pitchFamily="2" charset="0"/>
                  <a:cs typeface="Calibri"/>
                </a:rPr>
                <a:t>and</a:t>
              </a:r>
              <a:r>
                <a:rPr sz="2400" spc="-60" dirty="0">
                  <a:latin typeface="Nunito" pitchFamily="2" charset="0"/>
                  <a:cs typeface="Calibri"/>
                </a:rPr>
                <a:t> </a:t>
              </a:r>
              <a:r>
                <a:rPr sz="2400" b="1" i="1" u="heavy" dirty="0">
                  <a:uFill>
                    <a:solidFill>
                      <a:srgbClr val="000000"/>
                    </a:solidFill>
                  </a:uFill>
                  <a:latin typeface="Nunito" pitchFamily="2" charset="0"/>
                  <a:cs typeface="Calibri"/>
                </a:rPr>
                <a:t>no</a:t>
              </a:r>
              <a:r>
                <a:rPr sz="2400" b="1" i="1" u="heavy" spc="-67" dirty="0">
                  <a:uFill>
                    <a:solidFill>
                      <a:srgbClr val="000000"/>
                    </a:solidFill>
                  </a:uFill>
                  <a:latin typeface="Nunito" pitchFamily="2" charset="0"/>
                  <a:cs typeface="Calibri"/>
                </a:rPr>
                <a:t> </a:t>
              </a:r>
              <a:r>
                <a:rPr sz="2400" b="1" i="1" u="heavy" dirty="0">
                  <a:uFill>
                    <a:solidFill>
                      <a:srgbClr val="000000"/>
                    </a:solidFill>
                  </a:uFill>
                  <a:latin typeface="Nunito" pitchFamily="2" charset="0"/>
                  <a:cs typeface="Calibri"/>
                </a:rPr>
                <a:t>return</a:t>
              </a:r>
              <a:r>
                <a:rPr sz="2400" b="1" i="1" u="heavy" spc="-67" dirty="0">
                  <a:uFill>
                    <a:solidFill>
                      <a:srgbClr val="000000"/>
                    </a:solidFill>
                  </a:uFill>
                  <a:latin typeface="Nunito" pitchFamily="2" charset="0"/>
                  <a:cs typeface="Calibri"/>
                </a:rPr>
                <a:t> </a:t>
              </a:r>
              <a:r>
                <a:rPr sz="2400" b="1" i="1" u="heavy" spc="-13" dirty="0">
                  <a:uFill>
                    <a:solidFill>
                      <a:srgbClr val="000000"/>
                    </a:solidFill>
                  </a:uFill>
                  <a:latin typeface="Nunito" pitchFamily="2" charset="0"/>
                  <a:cs typeface="Calibri"/>
                </a:rPr>
                <a:t>value</a:t>
              </a:r>
              <a:endParaRPr sz="2400" dirty="0">
                <a:latin typeface="Nunito" pitchFamily="2" charset="0"/>
                <a:cs typeface="Calibri"/>
              </a:endParaRPr>
            </a:p>
          </p:txBody>
        </p:sp>
        <p:sp>
          <p:nvSpPr>
            <p:cNvPr id="9" name="object 10">
              <a:extLst>
                <a:ext uri="{FF2B5EF4-FFF2-40B4-BE49-F238E27FC236}">
                  <a16:creationId xmlns:a16="http://schemas.microsoft.com/office/drawing/2014/main" id="{ACF1283F-1EE1-4BFA-C10F-812CAE1F2A21}"/>
                </a:ext>
              </a:extLst>
            </p:cNvPr>
            <p:cNvSpPr txBox="1"/>
            <p:nvPr/>
          </p:nvSpPr>
          <p:spPr>
            <a:xfrm>
              <a:off x="6729985" y="5558122"/>
              <a:ext cx="4670517" cy="673047"/>
            </a:xfrm>
            <a:prstGeom prst="rect">
              <a:avLst/>
            </a:prstGeom>
          </p:spPr>
          <p:txBody>
            <a:bodyPr vert="horz" wrap="square" lIns="0" tIns="19473" rIns="0" bIns="0" rtlCol="0">
              <a:spAutoFit/>
            </a:bodyPr>
            <a:lstStyle/>
            <a:p>
              <a:pPr marL="16933">
                <a:lnSpc>
                  <a:spcPts val="2519"/>
                </a:lnSpc>
                <a:spcBef>
                  <a:spcPts val="153"/>
                </a:spcBef>
                <a:tabLst>
                  <a:tab pos="610430" algn="l"/>
                </a:tabLst>
              </a:pPr>
              <a:r>
                <a:rPr sz="2400" spc="-33" dirty="0">
                  <a:latin typeface="Nunito" pitchFamily="2" charset="0"/>
                  <a:cs typeface="Calibri"/>
                </a:rPr>
                <a:t>2.</a:t>
              </a:r>
              <a:r>
                <a:rPr sz="2400" dirty="0">
                  <a:latin typeface="Nunito" pitchFamily="2" charset="0"/>
                  <a:cs typeface="Calibri"/>
                </a:rPr>
                <a:t>	Function</a:t>
              </a:r>
              <a:r>
                <a:rPr sz="2400" spc="13" dirty="0">
                  <a:latin typeface="Nunito" pitchFamily="2" charset="0"/>
                  <a:cs typeface="Calibri"/>
                </a:rPr>
                <a:t> </a:t>
              </a:r>
              <a:r>
                <a:rPr sz="2400" dirty="0">
                  <a:latin typeface="Nunito" pitchFamily="2" charset="0"/>
                  <a:cs typeface="Calibri"/>
                </a:rPr>
                <a:t>with</a:t>
              </a:r>
              <a:r>
                <a:rPr sz="2400" spc="20" dirty="0">
                  <a:latin typeface="Nunito" pitchFamily="2" charset="0"/>
                  <a:cs typeface="Calibri"/>
                </a:rPr>
                <a:t> </a:t>
              </a:r>
              <a:r>
                <a:rPr sz="2400" b="1" i="1" u="heavy" dirty="0">
                  <a:uFill>
                    <a:solidFill>
                      <a:srgbClr val="000000"/>
                    </a:solidFill>
                  </a:uFill>
                  <a:latin typeface="Nunito" pitchFamily="2" charset="0"/>
                  <a:cs typeface="Calibri"/>
                </a:rPr>
                <a:t>no</a:t>
              </a:r>
              <a:r>
                <a:rPr sz="2400" b="1" i="1" u="heavy" spc="13" dirty="0">
                  <a:uFill>
                    <a:solidFill>
                      <a:srgbClr val="000000"/>
                    </a:solidFill>
                  </a:uFill>
                  <a:latin typeface="Nunito" pitchFamily="2" charset="0"/>
                  <a:cs typeface="Calibri"/>
                </a:rPr>
                <a:t> </a:t>
              </a:r>
              <a:r>
                <a:rPr sz="2400" b="1" i="1" u="heavy" spc="-13" dirty="0">
                  <a:uFill>
                    <a:solidFill>
                      <a:srgbClr val="000000"/>
                    </a:solidFill>
                  </a:uFill>
                  <a:latin typeface="Nunito" pitchFamily="2" charset="0"/>
                  <a:cs typeface="Calibri"/>
                </a:rPr>
                <a:t>arguments</a:t>
              </a:r>
              <a:endParaRPr sz="2400" dirty="0">
                <a:latin typeface="Nunito" pitchFamily="2" charset="0"/>
                <a:cs typeface="Calibri"/>
              </a:endParaRPr>
            </a:p>
            <a:p>
              <a:pPr marL="546932">
                <a:lnSpc>
                  <a:spcPts val="2519"/>
                </a:lnSpc>
              </a:pPr>
              <a:r>
                <a:rPr sz="2400" dirty="0">
                  <a:latin typeface="Nunito" pitchFamily="2" charset="0"/>
                  <a:cs typeface="Calibri"/>
                </a:rPr>
                <a:t>but</a:t>
              </a:r>
              <a:r>
                <a:rPr sz="2400" spc="-7" dirty="0">
                  <a:latin typeface="Nunito" pitchFamily="2" charset="0"/>
                  <a:cs typeface="Calibri"/>
                </a:rPr>
                <a:t> </a:t>
              </a:r>
              <a:r>
                <a:rPr sz="2400" b="1" i="1" u="heavy" dirty="0">
                  <a:uFill>
                    <a:solidFill>
                      <a:srgbClr val="000000"/>
                    </a:solidFill>
                  </a:uFill>
                  <a:latin typeface="Nunito" pitchFamily="2" charset="0"/>
                  <a:cs typeface="Calibri"/>
                </a:rPr>
                <a:t>return</a:t>
              </a:r>
              <a:r>
                <a:rPr sz="2400" b="1" i="1" u="heavy" spc="-7" dirty="0">
                  <a:uFill>
                    <a:solidFill>
                      <a:srgbClr val="000000"/>
                    </a:solidFill>
                  </a:uFill>
                  <a:latin typeface="Nunito" pitchFamily="2" charset="0"/>
                  <a:cs typeface="Calibri"/>
                </a:rPr>
                <a:t> </a:t>
              </a:r>
              <a:r>
                <a:rPr sz="2400" b="1" i="1" u="heavy" spc="-13" dirty="0">
                  <a:uFill>
                    <a:solidFill>
                      <a:srgbClr val="000000"/>
                    </a:solidFill>
                  </a:uFill>
                  <a:latin typeface="Nunito" pitchFamily="2" charset="0"/>
                  <a:cs typeface="Calibri"/>
                </a:rPr>
                <a:t>value</a:t>
              </a:r>
              <a:endParaRPr sz="2400" dirty="0">
                <a:latin typeface="Nunito" pitchFamily="2" charset="0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4664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0D14D6-987E-CD42-B5DD-3B0D5043B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4A86A-3046-517C-13FD-50A367F44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Classification of Function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DE659E-2409-A264-562C-F5FB285D9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87782BDD-F4A1-C654-FC76-CE00ED5F70D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Functions | Lecture 11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6DC9CE1-33EF-16E1-B3DF-2BE8AF91B8E9}"/>
              </a:ext>
            </a:extLst>
          </p:cNvPr>
          <p:cNvGrpSpPr/>
          <p:nvPr/>
        </p:nvGrpSpPr>
        <p:grpSpPr>
          <a:xfrm>
            <a:off x="596897" y="1197485"/>
            <a:ext cx="11286408" cy="5018850"/>
            <a:chOff x="596897" y="1197485"/>
            <a:chExt cx="11286408" cy="5018850"/>
          </a:xfrm>
        </p:grpSpPr>
        <p:sp>
          <p:nvSpPr>
            <p:cNvPr id="6" name="object 3"/>
            <p:cNvSpPr txBox="1"/>
            <p:nvPr/>
          </p:nvSpPr>
          <p:spPr>
            <a:xfrm>
              <a:off x="808567" y="5506739"/>
              <a:ext cx="4958052" cy="709596"/>
            </a:xfrm>
            <a:prstGeom prst="rect">
              <a:avLst/>
            </a:prstGeom>
          </p:spPr>
          <p:txBody>
            <a:bodyPr vert="horz" wrap="square" lIns="0" tIns="16933" rIns="0" bIns="0" rtlCol="0">
              <a:spAutoFit/>
            </a:bodyPr>
            <a:lstStyle/>
            <a:p>
              <a:pPr marL="16933">
                <a:lnSpc>
                  <a:spcPts val="2740"/>
                </a:lnSpc>
                <a:spcBef>
                  <a:spcPts val="133"/>
                </a:spcBef>
              </a:pPr>
              <a:r>
                <a:rPr sz="2400" dirty="0">
                  <a:latin typeface="Nunito" pitchFamily="2" charset="0"/>
                  <a:cs typeface="Calibri"/>
                </a:rPr>
                <a:t>3.</a:t>
              </a:r>
              <a:r>
                <a:rPr sz="2400" spc="480" dirty="0">
                  <a:latin typeface="Nunito" pitchFamily="2" charset="0"/>
                  <a:cs typeface="Calibri"/>
                </a:rPr>
                <a:t> </a:t>
              </a:r>
              <a:r>
                <a:rPr sz="2400" spc="-13" dirty="0">
                  <a:latin typeface="Nunito" pitchFamily="2" charset="0"/>
                  <a:cs typeface="Calibri"/>
                </a:rPr>
                <a:t>Function</a:t>
              </a:r>
              <a:r>
                <a:rPr sz="2400" spc="-33" dirty="0">
                  <a:latin typeface="Nunito" pitchFamily="2" charset="0"/>
                  <a:cs typeface="Calibri"/>
                </a:rPr>
                <a:t> </a:t>
              </a:r>
              <a:r>
                <a:rPr sz="2400" dirty="0">
                  <a:latin typeface="Nunito" pitchFamily="2" charset="0"/>
                  <a:cs typeface="Calibri"/>
                </a:rPr>
                <a:t>with</a:t>
              </a:r>
              <a:r>
                <a:rPr sz="2400" spc="-20" dirty="0">
                  <a:latin typeface="Nunito" pitchFamily="2" charset="0"/>
                  <a:cs typeface="Calibri"/>
                </a:rPr>
                <a:t> </a:t>
              </a:r>
              <a:r>
                <a:rPr sz="2400" b="1" i="1" u="heavy" spc="-13" dirty="0">
                  <a:uFill>
                    <a:solidFill>
                      <a:srgbClr val="000000"/>
                    </a:solidFill>
                  </a:uFill>
                  <a:latin typeface="Nunito" pitchFamily="2" charset="0"/>
                  <a:cs typeface="Calibri"/>
                </a:rPr>
                <a:t>arguments</a:t>
              </a:r>
              <a:r>
                <a:rPr sz="2400" b="1" i="1" spc="-27" dirty="0">
                  <a:latin typeface="Nunito" pitchFamily="2" charset="0"/>
                  <a:cs typeface="Calibri"/>
                </a:rPr>
                <a:t> </a:t>
              </a:r>
              <a:r>
                <a:rPr sz="2400" spc="-33" dirty="0">
                  <a:latin typeface="Nunito" pitchFamily="2" charset="0"/>
                  <a:cs typeface="Calibri"/>
                </a:rPr>
                <a:t>but</a:t>
              </a:r>
              <a:endParaRPr sz="2400" dirty="0">
                <a:latin typeface="Nunito" pitchFamily="2" charset="0"/>
                <a:cs typeface="Calibri"/>
              </a:endParaRPr>
            </a:p>
            <a:p>
              <a:pPr marL="16933">
                <a:lnSpc>
                  <a:spcPts val="2740"/>
                </a:lnSpc>
              </a:pPr>
              <a:r>
                <a:rPr sz="2400" b="1" i="1" u="heavy" dirty="0">
                  <a:uFill>
                    <a:solidFill>
                      <a:srgbClr val="000000"/>
                    </a:solidFill>
                  </a:uFill>
                  <a:latin typeface="Nunito" pitchFamily="2" charset="0"/>
                  <a:cs typeface="Calibri"/>
                </a:rPr>
                <a:t>no</a:t>
              </a:r>
              <a:r>
                <a:rPr sz="2400" b="1" i="1" u="heavy" spc="-73" dirty="0">
                  <a:uFill>
                    <a:solidFill>
                      <a:srgbClr val="000000"/>
                    </a:solidFill>
                  </a:uFill>
                  <a:latin typeface="Nunito" pitchFamily="2" charset="0"/>
                  <a:cs typeface="Calibri"/>
                </a:rPr>
                <a:t> </a:t>
              </a:r>
              <a:r>
                <a:rPr sz="2400" b="1" i="1" u="heavy" dirty="0">
                  <a:uFill>
                    <a:solidFill>
                      <a:srgbClr val="000000"/>
                    </a:solidFill>
                  </a:uFill>
                  <a:latin typeface="Nunito" pitchFamily="2" charset="0"/>
                  <a:cs typeface="Calibri"/>
                </a:rPr>
                <a:t>return</a:t>
              </a:r>
              <a:r>
                <a:rPr sz="2400" b="1" i="1" u="heavy" spc="-73" dirty="0">
                  <a:uFill>
                    <a:solidFill>
                      <a:srgbClr val="000000"/>
                    </a:solidFill>
                  </a:uFill>
                  <a:latin typeface="Nunito" pitchFamily="2" charset="0"/>
                  <a:cs typeface="Calibri"/>
                </a:rPr>
                <a:t> </a:t>
              </a:r>
              <a:r>
                <a:rPr sz="2400" b="1" i="1" u="heavy" spc="-13" dirty="0">
                  <a:uFill>
                    <a:solidFill>
                      <a:srgbClr val="000000"/>
                    </a:solidFill>
                  </a:uFill>
                  <a:latin typeface="Nunito" pitchFamily="2" charset="0"/>
                  <a:cs typeface="Calibri"/>
                </a:rPr>
                <a:t>value</a:t>
              </a:r>
              <a:endParaRPr sz="2400" dirty="0">
                <a:latin typeface="Nunito" pitchFamily="2" charset="0"/>
                <a:cs typeface="Calibri"/>
              </a:endParaRPr>
            </a:p>
          </p:txBody>
        </p:sp>
        <p:sp>
          <p:nvSpPr>
            <p:cNvPr id="14" name="object 4"/>
            <p:cNvSpPr txBox="1"/>
            <p:nvPr/>
          </p:nvSpPr>
          <p:spPr>
            <a:xfrm>
              <a:off x="6445045" y="5584273"/>
              <a:ext cx="5397910" cy="386430"/>
            </a:xfrm>
            <a:prstGeom prst="rect">
              <a:avLst/>
            </a:prstGeom>
          </p:spPr>
          <p:txBody>
            <a:bodyPr vert="horz" wrap="square" lIns="0" tIns="16933" rIns="0" bIns="0" rtlCol="0">
              <a:spAutoFit/>
            </a:bodyPr>
            <a:lstStyle/>
            <a:p>
              <a:pPr marL="16933">
                <a:spcBef>
                  <a:spcPts val="133"/>
                </a:spcBef>
              </a:pPr>
              <a:r>
                <a:rPr sz="2400" i="1" dirty="0">
                  <a:latin typeface="Nunito" pitchFamily="2" charset="0"/>
                  <a:cs typeface="Calibri"/>
                </a:rPr>
                <a:t>4.</a:t>
              </a:r>
              <a:r>
                <a:rPr sz="2400" i="1" spc="460" dirty="0">
                  <a:latin typeface="Nunito" pitchFamily="2" charset="0"/>
                  <a:cs typeface="Calibri"/>
                </a:rPr>
                <a:t> </a:t>
              </a:r>
              <a:r>
                <a:rPr sz="2400" b="1" i="1" u="heavy" dirty="0">
                  <a:uFill>
                    <a:solidFill>
                      <a:srgbClr val="000000"/>
                    </a:solidFill>
                  </a:uFill>
                  <a:latin typeface="Nunito" pitchFamily="2" charset="0"/>
                  <a:cs typeface="Calibri"/>
                </a:rPr>
                <a:t>both</a:t>
              </a:r>
              <a:r>
                <a:rPr sz="2400" b="1" i="1" u="heavy" spc="-53" dirty="0">
                  <a:uFill>
                    <a:solidFill>
                      <a:srgbClr val="000000"/>
                    </a:solidFill>
                  </a:uFill>
                  <a:latin typeface="Nunito" pitchFamily="2" charset="0"/>
                  <a:cs typeface="Calibri"/>
                </a:rPr>
                <a:t> </a:t>
              </a:r>
              <a:r>
                <a:rPr sz="2400" b="1" i="1" u="heavy" spc="-13" dirty="0">
                  <a:uFill>
                    <a:solidFill>
                      <a:srgbClr val="000000"/>
                    </a:solidFill>
                  </a:uFill>
                  <a:latin typeface="Nunito" pitchFamily="2" charset="0"/>
                  <a:cs typeface="Calibri"/>
                </a:rPr>
                <a:t>arguments</a:t>
              </a:r>
              <a:r>
                <a:rPr sz="2400" b="1" i="1" spc="-40" dirty="0">
                  <a:latin typeface="Nunito" pitchFamily="2" charset="0"/>
                  <a:cs typeface="Calibri"/>
                </a:rPr>
                <a:t> </a:t>
              </a:r>
              <a:r>
                <a:rPr sz="2400" dirty="0">
                  <a:latin typeface="Nunito" pitchFamily="2" charset="0"/>
                  <a:cs typeface="Calibri"/>
                </a:rPr>
                <a:t>and</a:t>
              </a:r>
              <a:r>
                <a:rPr sz="2400" spc="-47" dirty="0">
                  <a:latin typeface="Nunito" pitchFamily="2" charset="0"/>
                  <a:cs typeface="Calibri"/>
                </a:rPr>
                <a:t> </a:t>
              </a:r>
              <a:r>
                <a:rPr sz="2400" b="1" i="1" u="heavy" dirty="0">
                  <a:uFill>
                    <a:solidFill>
                      <a:srgbClr val="000000"/>
                    </a:solidFill>
                  </a:uFill>
                  <a:latin typeface="Nunito" pitchFamily="2" charset="0"/>
                  <a:cs typeface="Calibri"/>
                </a:rPr>
                <a:t>return</a:t>
              </a:r>
              <a:r>
                <a:rPr sz="2400" b="1" i="1" u="heavy" spc="-47" dirty="0">
                  <a:uFill>
                    <a:solidFill>
                      <a:srgbClr val="000000"/>
                    </a:solidFill>
                  </a:uFill>
                  <a:latin typeface="Nunito" pitchFamily="2" charset="0"/>
                  <a:cs typeface="Calibri"/>
                </a:rPr>
                <a:t> </a:t>
              </a:r>
              <a:r>
                <a:rPr sz="2400" b="1" i="1" u="heavy" spc="-13" dirty="0">
                  <a:uFill>
                    <a:solidFill>
                      <a:srgbClr val="000000"/>
                    </a:solidFill>
                  </a:uFill>
                  <a:latin typeface="Nunito" pitchFamily="2" charset="0"/>
                  <a:cs typeface="Calibri"/>
                </a:rPr>
                <a:t>value</a:t>
              </a:r>
              <a:endParaRPr sz="2400" dirty="0">
                <a:latin typeface="Nunito" pitchFamily="2" charset="0"/>
                <a:cs typeface="Calibri"/>
              </a:endParaRPr>
            </a:p>
          </p:txBody>
        </p:sp>
        <p:grpSp>
          <p:nvGrpSpPr>
            <p:cNvPr id="16" name="object 5"/>
            <p:cNvGrpSpPr/>
            <p:nvPr/>
          </p:nvGrpSpPr>
          <p:grpSpPr>
            <a:xfrm>
              <a:off x="596897" y="1245755"/>
              <a:ext cx="5511800" cy="3620347"/>
              <a:chOff x="447673" y="845828"/>
              <a:chExt cx="4133850" cy="2715260"/>
            </a:xfrm>
          </p:grpSpPr>
          <p:pic>
            <p:nvPicPr>
              <p:cNvPr id="20" name="object 6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57198" y="855354"/>
                <a:ext cx="4065225" cy="2695690"/>
              </a:xfrm>
              <a:prstGeom prst="rect">
                <a:avLst/>
              </a:prstGeom>
            </p:spPr>
          </p:pic>
          <p:sp>
            <p:nvSpPr>
              <p:cNvPr id="21" name="object 7"/>
              <p:cNvSpPr/>
              <p:nvPr/>
            </p:nvSpPr>
            <p:spPr>
              <a:xfrm>
                <a:off x="452436" y="850591"/>
                <a:ext cx="4124325" cy="2705735"/>
              </a:xfrm>
              <a:custGeom>
                <a:avLst/>
                <a:gdLst/>
                <a:ahLst/>
                <a:cxnLst/>
                <a:rect l="l" t="t" r="r" b="b"/>
                <a:pathLst>
                  <a:path w="4124325" h="2705735">
                    <a:moveTo>
                      <a:pt x="0" y="0"/>
                    </a:moveTo>
                    <a:lnTo>
                      <a:pt x="4124325" y="0"/>
                    </a:lnTo>
                    <a:lnTo>
                      <a:pt x="4124325" y="2705215"/>
                    </a:lnTo>
                    <a:lnTo>
                      <a:pt x="0" y="2705215"/>
                    </a:lnTo>
                    <a:lnTo>
                      <a:pt x="0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</p:grpSp>
        <p:grpSp>
          <p:nvGrpSpPr>
            <p:cNvPr id="17" name="object 8"/>
            <p:cNvGrpSpPr/>
            <p:nvPr/>
          </p:nvGrpSpPr>
          <p:grpSpPr>
            <a:xfrm>
              <a:off x="6250432" y="1197485"/>
              <a:ext cx="5632873" cy="3583940"/>
              <a:chOff x="4687823" y="809625"/>
              <a:chExt cx="4224655" cy="2687955"/>
            </a:xfrm>
          </p:grpSpPr>
          <p:pic>
            <p:nvPicPr>
              <p:cNvPr id="18" name="object 9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697348" y="819150"/>
                <a:ext cx="4205351" cy="2668431"/>
              </a:xfrm>
              <a:prstGeom prst="rect">
                <a:avLst/>
              </a:prstGeom>
            </p:spPr>
          </p:pic>
          <p:sp>
            <p:nvSpPr>
              <p:cNvPr id="19" name="object 10"/>
              <p:cNvSpPr/>
              <p:nvPr/>
            </p:nvSpPr>
            <p:spPr>
              <a:xfrm>
                <a:off x="4692586" y="814387"/>
                <a:ext cx="4215130" cy="2678430"/>
              </a:xfrm>
              <a:custGeom>
                <a:avLst/>
                <a:gdLst/>
                <a:ahLst/>
                <a:cxnLst/>
                <a:rect l="l" t="t" r="r" b="b"/>
                <a:pathLst>
                  <a:path w="4215130" h="2678429">
                    <a:moveTo>
                      <a:pt x="0" y="0"/>
                    </a:moveTo>
                    <a:lnTo>
                      <a:pt x="4214876" y="0"/>
                    </a:lnTo>
                    <a:lnTo>
                      <a:pt x="4214876" y="2677956"/>
                    </a:lnTo>
                    <a:lnTo>
                      <a:pt x="0" y="2677956"/>
                    </a:lnTo>
                    <a:lnTo>
                      <a:pt x="0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85814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57F232-D84A-C92B-5475-B9E369164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AA993-2453-3CCF-2F56-DE646F86A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Ways Of Passing Arguments To The Function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581EAA-C80D-B662-3ED4-A5E2324BB6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744ABC-8F25-2103-9A94-C50B34E1A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Passing by Value</a:t>
            </a:r>
          </a:p>
          <a:p>
            <a:r>
              <a:rPr lang="en-US" dirty="0"/>
              <a:t>Passing by reference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2E805612-DEF2-3917-E7C3-FE8C9A3501B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Functions | Lecture 11</a:t>
            </a:r>
          </a:p>
        </p:txBody>
      </p:sp>
    </p:spTree>
    <p:extLst>
      <p:ext uri="{BB962C8B-B14F-4D97-AF65-F5344CB8AC3E}">
        <p14:creationId xmlns:p14="http://schemas.microsoft.com/office/powerpoint/2010/main" val="265757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45D788-1899-5855-57AE-D34F075534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82A4B-687F-C5AD-8465-FED812714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Passing by Value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9B29A3-3816-0E7F-905A-36DFB229C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5474110" cy="4623934"/>
          </a:xfrm>
        </p:spPr>
        <p:txBody>
          <a:bodyPr>
            <a:normAutofit fontScale="92500"/>
          </a:bodyPr>
          <a:lstStyle/>
          <a:p>
            <a:r>
              <a:rPr lang="en-US" dirty="0"/>
              <a:t>Only the value is passed</a:t>
            </a:r>
          </a:p>
          <a:p>
            <a:r>
              <a:rPr lang="en-US" dirty="0"/>
              <a:t>One-way transfer of information</a:t>
            </a:r>
          </a:p>
          <a:p>
            <a:r>
              <a:rPr lang="en-US" dirty="0"/>
              <a:t>Any change made in the called function does not make a change in the calling function.</a:t>
            </a:r>
          </a:p>
          <a:p>
            <a:r>
              <a:rPr lang="en-US" b="1" dirty="0"/>
              <a:t>Advantage</a:t>
            </a:r>
            <a:r>
              <a:rPr lang="en-US" dirty="0"/>
              <a:t>: original value remains unchanged</a:t>
            </a:r>
          </a:p>
          <a:p>
            <a:r>
              <a:rPr lang="en-US" b="1" dirty="0"/>
              <a:t>Disadvantage</a:t>
            </a:r>
            <a:r>
              <a:rPr lang="en-US" dirty="0"/>
              <a:t>: only one return value is possible at a single time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CA321-1A5C-6BE7-5752-16F9A7DD8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8F6C7D71-BF05-1C90-4C6F-E23BCC1CBEB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Functions | Lecture 11</a:t>
            </a:r>
          </a:p>
        </p:txBody>
      </p:sp>
      <p:grpSp>
        <p:nvGrpSpPr>
          <p:cNvPr id="3" name="object 4">
            <a:extLst>
              <a:ext uri="{FF2B5EF4-FFF2-40B4-BE49-F238E27FC236}">
                <a16:creationId xmlns:a16="http://schemas.microsoft.com/office/drawing/2014/main" id="{FEB658DC-005D-1CD1-275C-7D7EA385503A}"/>
              </a:ext>
            </a:extLst>
          </p:cNvPr>
          <p:cNvGrpSpPr/>
          <p:nvPr/>
        </p:nvGrpSpPr>
        <p:grpSpPr>
          <a:xfrm>
            <a:off x="6341806" y="766918"/>
            <a:ext cx="5383162" cy="4513006"/>
            <a:chOff x="4105275" y="352425"/>
            <a:chExt cx="4733925" cy="3307079"/>
          </a:xfrm>
        </p:grpSpPr>
        <p:pic>
          <p:nvPicPr>
            <p:cNvPr id="4" name="object 5">
              <a:extLst>
                <a:ext uri="{FF2B5EF4-FFF2-40B4-BE49-F238E27FC236}">
                  <a16:creationId xmlns:a16="http://schemas.microsoft.com/office/drawing/2014/main" id="{F9EF7CB6-3FFD-80F2-385A-CFDB26BF2C2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14800" y="361950"/>
              <a:ext cx="4714874" cy="3287435"/>
            </a:xfrm>
            <a:prstGeom prst="rect">
              <a:avLst/>
            </a:prstGeom>
          </p:spPr>
        </p:pic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76D07935-EE62-6522-0525-243E1D813E36}"/>
                </a:ext>
              </a:extLst>
            </p:cNvPr>
            <p:cNvSpPr/>
            <p:nvPr/>
          </p:nvSpPr>
          <p:spPr>
            <a:xfrm>
              <a:off x="4110037" y="357187"/>
              <a:ext cx="4724400" cy="3297554"/>
            </a:xfrm>
            <a:custGeom>
              <a:avLst/>
              <a:gdLst/>
              <a:ahLst/>
              <a:cxnLst/>
              <a:rect l="l" t="t" r="r" b="b"/>
              <a:pathLst>
                <a:path w="4724400" h="3297554">
                  <a:moveTo>
                    <a:pt x="0" y="0"/>
                  </a:moveTo>
                  <a:lnTo>
                    <a:pt x="4724399" y="0"/>
                  </a:lnTo>
                  <a:lnTo>
                    <a:pt x="4724399" y="3296960"/>
                  </a:lnTo>
                  <a:lnTo>
                    <a:pt x="0" y="329696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pic>
        <p:nvPicPr>
          <p:cNvPr id="8" name="object 7">
            <a:extLst>
              <a:ext uri="{FF2B5EF4-FFF2-40B4-BE49-F238E27FC236}">
                <a16:creationId xmlns:a16="http://schemas.microsoft.com/office/drawing/2014/main" id="{B03D2C8B-6C2F-D3F2-525B-9E55F788904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58196" y="5340256"/>
            <a:ext cx="4349134" cy="103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836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41F201-F9EF-7C83-4B4F-63065CC49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A47A5-6C1E-492C-6D47-27461462D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Passing by Reference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4A48C3B-866C-72A3-8699-A5DBE240A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5474110" cy="4623934"/>
          </a:xfrm>
        </p:spPr>
        <p:txBody>
          <a:bodyPr>
            <a:normAutofit fontScale="92500"/>
          </a:bodyPr>
          <a:lstStyle/>
          <a:p>
            <a:r>
              <a:rPr lang="en-US" dirty="0"/>
              <a:t>The address itself is passed</a:t>
            </a:r>
          </a:p>
          <a:p>
            <a:r>
              <a:rPr lang="en-US" dirty="0"/>
              <a:t>Two-way transfer of information</a:t>
            </a:r>
          </a:p>
          <a:p>
            <a:r>
              <a:rPr lang="en-US" dirty="0"/>
              <a:t>Any change made in the called function changes the calling function.</a:t>
            </a:r>
          </a:p>
          <a:p>
            <a:r>
              <a:rPr lang="en-US" b="1" dirty="0"/>
              <a:t>Advantage</a:t>
            </a:r>
            <a:r>
              <a:rPr lang="en-US" dirty="0"/>
              <a:t>: multiple value return possible</a:t>
            </a:r>
          </a:p>
          <a:p>
            <a:r>
              <a:rPr lang="en-US" b="1" dirty="0"/>
              <a:t>Disadvantage</a:t>
            </a:r>
            <a:r>
              <a:rPr lang="en-US" dirty="0"/>
              <a:t>: Alteration of original value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879E8-3A8A-828D-2F8B-843617E24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C7D8F9F3-19FF-7266-8272-9E925377D4C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Functions | Lecture 11</a:t>
            </a:r>
          </a:p>
        </p:txBody>
      </p:sp>
      <p:grpSp>
        <p:nvGrpSpPr>
          <p:cNvPr id="9" name="object 4">
            <a:extLst>
              <a:ext uri="{FF2B5EF4-FFF2-40B4-BE49-F238E27FC236}">
                <a16:creationId xmlns:a16="http://schemas.microsoft.com/office/drawing/2014/main" id="{F92F9B3B-24FB-FA5E-37CF-65C535419216}"/>
              </a:ext>
            </a:extLst>
          </p:cNvPr>
          <p:cNvGrpSpPr/>
          <p:nvPr/>
        </p:nvGrpSpPr>
        <p:grpSpPr>
          <a:xfrm>
            <a:off x="6341805" y="929148"/>
            <a:ext cx="5623835" cy="4134875"/>
            <a:chOff x="4333875" y="352425"/>
            <a:chExt cx="4385945" cy="2914650"/>
          </a:xfrm>
        </p:grpSpPr>
        <p:pic>
          <p:nvPicPr>
            <p:cNvPr id="10" name="object 5">
              <a:extLst>
                <a:ext uri="{FF2B5EF4-FFF2-40B4-BE49-F238E27FC236}">
                  <a16:creationId xmlns:a16="http://schemas.microsoft.com/office/drawing/2014/main" id="{8236D09C-D87A-D9C7-1089-05D31AE5D7EC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43400" y="361950"/>
              <a:ext cx="4346712" cy="2895599"/>
            </a:xfrm>
            <a:prstGeom prst="rect">
              <a:avLst/>
            </a:prstGeom>
          </p:spPr>
        </p:pic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131097E6-BA1D-806D-FAA7-D4B96CB4D429}"/>
                </a:ext>
              </a:extLst>
            </p:cNvPr>
            <p:cNvSpPr/>
            <p:nvPr/>
          </p:nvSpPr>
          <p:spPr>
            <a:xfrm>
              <a:off x="4338637" y="357187"/>
              <a:ext cx="4376420" cy="2905125"/>
            </a:xfrm>
            <a:custGeom>
              <a:avLst/>
              <a:gdLst/>
              <a:ahLst/>
              <a:cxnLst/>
              <a:rect l="l" t="t" r="r" b="b"/>
              <a:pathLst>
                <a:path w="4376420" h="2905125">
                  <a:moveTo>
                    <a:pt x="0" y="0"/>
                  </a:moveTo>
                  <a:lnTo>
                    <a:pt x="4376115" y="0"/>
                  </a:lnTo>
                  <a:lnTo>
                    <a:pt x="4376115" y="2905124"/>
                  </a:lnTo>
                  <a:lnTo>
                    <a:pt x="0" y="29051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pic>
        <p:nvPicPr>
          <p:cNvPr id="12" name="object 7">
            <a:extLst>
              <a:ext uri="{FF2B5EF4-FFF2-40B4-BE49-F238E27FC236}">
                <a16:creationId xmlns:a16="http://schemas.microsoft.com/office/drawing/2014/main" id="{CCC7D595-E30E-499B-A470-FF7F5605D42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51174" y="5148007"/>
            <a:ext cx="4165515" cy="121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43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A64F74-4AF9-85B6-C1A9-BC2E74BCC8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28943-24BC-7093-BA8A-B663E1C62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Recursive</a:t>
            </a:r>
            <a:r>
              <a:rPr lang="en-US" sz="4400" spc="-80" dirty="0"/>
              <a:t> </a:t>
            </a:r>
            <a:r>
              <a:rPr lang="en-US" sz="4400" spc="-13" dirty="0"/>
              <a:t>Function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BC530D-FAF6-26FE-E904-787A84433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E7F06-DE5E-84D7-5172-5B12858AE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that calls to itself.</a:t>
            </a:r>
          </a:p>
          <a:p>
            <a:r>
              <a:rPr lang="en-US" dirty="0"/>
              <a:t>It is done to solve a smaller version of its tasks until a final call which does not require a self-call.</a:t>
            </a:r>
          </a:p>
          <a:p>
            <a:r>
              <a:rPr lang="en-US" dirty="0"/>
              <a:t>Thus, a function that calls itself is known as a recursive function and this technique is called recursion.</a:t>
            </a:r>
          </a:p>
          <a:p>
            <a:r>
              <a:rPr lang="en-US" dirty="0"/>
              <a:t>Many iterative or repetitive problems can be written in recursive form.</a:t>
            </a:r>
          </a:p>
          <a:p>
            <a:endParaRPr lang="en-US" dirty="0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A83A542A-8B13-31CE-7BC2-3D2C88FD70D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Functions | Lecture 11</a:t>
            </a:r>
          </a:p>
        </p:txBody>
      </p:sp>
    </p:spTree>
    <p:extLst>
      <p:ext uri="{BB962C8B-B14F-4D97-AF65-F5344CB8AC3E}">
        <p14:creationId xmlns:p14="http://schemas.microsoft.com/office/powerpoint/2010/main" val="3982808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6D2CC2-9131-2D05-26A7-730C84120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DAA88-840A-9A31-9FF6-1305D754D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sz="4400" dirty="0"/>
              <a:t>Recursive</a:t>
            </a:r>
            <a:r>
              <a:rPr lang="en-US" sz="4400" spc="-80" dirty="0"/>
              <a:t> </a:t>
            </a:r>
            <a:r>
              <a:rPr lang="en-US" sz="4400" spc="-13" dirty="0"/>
              <a:t>Function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ABFD65-64F0-DB19-48E0-4E2EB8112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Base Criteria:</a:t>
            </a:r>
          </a:p>
          <a:p>
            <a:pPr lvl="1"/>
            <a:r>
              <a:rPr lang="en-US" dirty="0"/>
              <a:t>Each time a function calls itself, it must be closer to a solution.</a:t>
            </a:r>
          </a:p>
          <a:p>
            <a:pPr lvl="1"/>
            <a:r>
              <a:rPr lang="en-US" dirty="0"/>
              <a:t>There must be a decision criterion for stopping the process, also called a base criterion.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D5A567-4F9E-A5C8-F633-040D2C4AC4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15028D98-41E3-BED0-6CEB-E5C0856924A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Functions | Lecture 11</a:t>
            </a:r>
          </a:p>
        </p:txBody>
      </p:sp>
    </p:spTree>
    <p:extLst>
      <p:ext uri="{BB962C8B-B14F-4D97-AF65-F5344CB8AC3E}">
        <p14:creationId xmlns:p14="http://schemas.microsoft.com/office/powerpoint/2010/main" val="2280166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E73945-2467-C2C8-E2B4-75A22B504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BB78-021A-D3DC-C490-6122FD675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sz="4400" dirty="0"/>
              <a:t>Basic Structure Of Recursion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8A0EB6-5743-CD04-48D3-59AAB18D7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ADAE4F26-2D4D-24FB-95FE-FD0B8CF508A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Functions | Lecture 11</a:t>
            </a: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81A94945-BE01-4FE7-A196-EA23E79E6F6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95831" y="1516942"/>
            <a:ext cx="7600338" cy="469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020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C486CC-00AB-5FBA-5EC0-28DFC2C20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E4CE6-BF8B-BB34-B4CC-28955EA7D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139"/>
            <a:ext cx="7553632" cy="1042761"/>
          </a:xfrm>
        </p:spPr>
        <p:txBody>
          <a:bodyPr>
            <a:noAutofit/>
          </a:bodyPr>
          <a:lstStyle/>
          <a:p>
            <a:r>
              <a:rPr lang="en-US" sz="2800" dirty="0"/>
              <a:t>WAP</a:t>
            </a:r>
            <a:r>
              <a:rPr lang="en-US" sz="2800" spc="-60" dirty="0"/>
              <a:t> </a:t>
            </a:r>
            <a:r>
              <a:rPr lang="en-US" sz="2800" dirty="0"/>
              <a:t>using</a:t>
            </a:r>
            <a:r>
              <a:rPr lang="en-US" sz="2800" spc="-60" dirty="0"/>
              <a:t> </a:t>
            </a:r>
            <a:r>
              <a:rPr lang="en-US" sz="2800" spc="-13" dirty="0"/>
              <a:t>recursion</a:t>
            </a:r>
            <a:r>
              <a:rPr lang="en-US" sz="2800" spc="-60" dirty="0"/>
              <a:t> </a:t>
            </a:r>
            <a:r>
              <a:rPr lang="en-US" sz="2800" dirty="0"/>
              <a:t>to</a:t>
            </a:r>
            <a:r>
              <a:rPr lang="en-US" sz="2800" spc="-60" dirty="0"/>
              <a:t> </a:t>
            </a:r>
            <a:r>
              <a:rPr lang="en-US" sz="2800" dirty="0"/>
              <a:t>enter</a:t>
            </a:r>
            <a:r>
              <a:rPr lang="en-US" sz="2800" spc="-53" dirty="0"/>
              <a:t> </a:t>
            </a:r>
            <a:r>
              <a:rPr lang="en-US" sz="2800" dirty="0"/>
              <a:t>a</a:t>
            </a:r>
            <a:r>
              <a:rPr lang="en-US" sz="2800" spc="-60" dirty="0"/>
              <a:t> </a:t>
            </a:r>
            <a:r>
              <a:rPr lang="en-US" sz="2800" dirty="0"/>
              <a:t>number</a:t>
            </a:r>
            <a:r>
              <a:rPr lang="en-US" sz="2800" spc="-60" dirty="0"/>
              <a:t> </a:t>
            </a:r>
            <a:r>
              <a:rPr lang="en-US" sz="2800" spc="-33" dirty="0"/>
              <a:t>and </a:t>
            </a:r>
            <a:r>
              <a:rPr lang="en-US" sz="2800" dirty="0"/>
              <a:t>find</a:t>
            </a:r>
            <a:r>
              <a:rPr lang="en-US" sz="2800" spc="-47" dirty="0"/>
              <a:t> </a:t>
            </a:r>
            <a:r>
              <a:rPr lang="en-US" sz="2800" dirty="0"/>
              <a:t>its</a:t>
            </a:r>
            <a:r>
              <a:rPr lang="en-US" sz="2800" spc="-47" dirty="0"/>
              <a:t> </a:t>
            </a:r>
            <a:r>
              <a:rPr lang="en-US" sz="2800" spc="-13" dirty="0"/>
              <a:t>factorial.</a:t>
            </a:r>
            <a:endParaRPr lang="en-US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3BAD37-858C-2BE1-C76E-F59D8CF10B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40F5ADFD-8332-00D9-D601-44BD0D4C9C5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Functions | Lecture 11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8187DA-EB1B-3332-91D4-76DB882CDC26}"/>
              </a:ext>
            </a:extLst>
          </p:cNvPr>
          <p:cNvGrpSpPr/>
          <p:nvPr/>
        </p:nvGrpSpPr>
        <p:grpSpPr>
          <a:xfrm>
            <a:off x="918377" y="225889"/>
            <a:ext cx="10426409" cy="6417065"/>
            <a:chOff x="918377" y="225889"/>
            <a:chExt cx="10426409" cy="6417065"/>
          </a:xfrm>
        </p:grpSpPr>
        <p:pic>
          <p:nvPicPr>
            <p:cNvPr id="7" name="object 3">
              <a:extLst>
                <a:ext uri="{FF2B5EF4-FFF2-40B4-BE49-F238E27FC236}">
                  <a16:creationId xmlns:a16="http://schemas.microsoft.com/office/drawing/2014/main" id="{6DD2BD95-ECE3-9E61-2D93-BB8EAEB9D0C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76549" y="225889"/>
              <a:ext cx="2968237" cy="6417065"/>
            </a:xfrm>
            <a:prstGeom prst="rect">
              <a:avLst/>
            </a:prstGeom>
          </p:spPr>
        </p:pic>
        <p:grpSp>
          <p:nvGrpSpPr>
            <p:cNvPr id="8" name="object 4">
              <a:extLst>
                <a:ext uri="{FF2B5EF4-FFF2-40B4-BE49-F238E27FC236}">
                  <a16:creationId xmlns:a16="http://schemas.microsoft.com/office/drawing/2014/main" id="{D77A5097-05F4-DE43-DB67-50FAEE55EA20}"/>
                </a:ext>
              </a:extLst>
            </p:cNvPr>
            <p:cNvGrpSpPr/>
            <p:nvPr/>
          </p:nvGrpSpPr>
          <p:grpSpPr>
            <a:xfrm>
              <a:off x="918377" y="1210597"/>
              <a:ext cx="5809827" cy="5283200"/>
              <a:chOff x="224208" y="885825"/>
              <a:chExt cx="4357370" cy="3962400"/>
            </a:xfrm>
          </p:grpSpPr>
          <p:pic>
            <p:nvPicPr>
              <p:cNvPr id="9" name="object 5">
                <a:extLst>
                  <a:ext uri="{FF2B5EF4-FFF2-40B4-BE49-F238E27FC236}">
                    <a16:creationId xmlns:a16="http://schemas.microsoft.com/office/drawing/2014/main" id="{502640E2-03AD-7EFF-6A34-E121ABF402F9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33733" y="895350"/>
                <a:ext cx="4338265" cy="3943349"/>
              </a:xfrm>
              <a:prstGeom prst="rect">
                <a:avLst/>
              </a:prstGeom>
            </p:spPr>
          </p:pic>
          <p:sp>
            <p:nvSpPr>
              <p:cNvPr id="10" name="object 6">
                <a:extLst>
                  <a:ext uri="{FF2B5EF4-FFF2-40B4-BE49-F238E27FC236}">
                    <a16:creationId xmlns:a16="http://schemas.microsoft.com/office/drawing/2014/main" id="{7001F4FE-160B-4604-701E-DA4C3F2D944D}"/>
                  </a:ext>
                </a:extLst>
              </p:cNvPr>
              <p:cNvSpPr/>
              <p:nvPr/>
            </p:nvSpPr>
            <p:spPr>
              <a:xfrm>
                <a:off x="228971" y="890587"/>
                <a:ext cx="4347845" cy="3952875"/>
              </a:xfrm>
              <a:custGeom>
                <a:avLst/>
                <a:gdLst/>
                <a:ahLst/>
                <a:cxnLst/>
                <a:rect l="l" t="t" r="r" b="b"/>
                <a:pathLst>
                  <a:path w="4347845" h="3952875">
                    <a:moveTo>
                      <a:pt x="0" y="0"/>
                    </a:moveTo>
                    <a:lnTo>
                      <a:pt x="4347790" y="0"/>
                    </a:lnTo>
                    <a:lnTo>
                      <a:pt x="4347790" y="3952874"/>
                    </a:lnTo>
                    <a:lnTo>
                      <a:pt x="0" y="3952874"/>
                    </a:lnTo>
                    <a:lnTo>
                      <a:pt x="0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4403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F76F21-B42D-81F4-D285-3B3AB901D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B9631-6AFB-4B4A-DC49-84E643850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888"/>
            <a:ext cx="10515600" cy="1042761"/>
          </a:xfrm>
        </p:spPr>
        <p:txBody>
          <a:bodyPr>
            <a:noAutofit/>
          </a:bodyPr>
          <a:lstStyle/>
          <a:p>
            <a:r>
              <a:rPr lang="en-US" sz="2800" dirty="0"/>
              <a:t>WAP</a:t>
            </a:r>
            <a:r>
              <a:rPr lang="en-US" sz="2800" spc="-60" dirty="0"/>
              <a:t> </a:t>
            </a:r>
            <a:r>
              <a:rPr lang="en-US" sz="2800" dirty="0"/>
              <a:t>using</a:t>
            </a:r>
            <a:r>
              <a:rPr lang="en-US" sz="2800" spc="-53" dirty="0"/>
              <a:t> </a:t>
            </a:r>
            <a:r>
              <a:rPr lang="en-US" sz="2800" dirty="0"/>
              <a:t>recursion</a:t>
            </a:r>
            <a:r>
              <a:rPr lang="en-US" sz="2800" spc="-53" dirty="0"/>
              <a:t> </a:t>
            </a:r>
            <a:r>
              <a:rPr lang="en-US" sz="2800" dirty="0"/>
              <a:t>to</a:t>
            </a:r>
            <a:r>
              <a:rPr lang="en-US" sz="2800" spc="-53" dirty="0"/>
              <a:t> </a:t>
            </a:r>
            <a:r>
              <a:rPr lang="en-US" sz="2800" dirty="0"/>
              <a:t>print</a:t>
            </a:r>
            <a:r>
              <a:rPr lang="en-US" sz="2800" spc="-53" dirty="0"/>
              <a:t> </a:t>
            </a:r>
            <a:r>
              <a:rPr lang="en-US" sz="2800" dirty="0"/>
              <a:t>Fibonacci</a:t>
            </a:r>
            <a:r>
              <a:rPr lang="en-US" sz="2800" spc="-60" dirty="0"/>
              <a:t> </a:t>
            </a:r>
            <a:r>
              <a:rPr lang="en-US" sz="2800" dirty="0"/>
              <a:t>series</a:t>
            </a:r>
            <a:r>
              <a:rPr lang="en-US" sz="2800" spc="-53" dirty="0"/>
              <a:t> </a:t>
            </a:r>
            <a:r>
              <a:rPr lang="en-US" sz="2800" dirty="0"/>
              <a:t>up</a:t>
            </a:r>
            <a:r>
              <a:rPr lang="en-US" sz="2800" spc="-53" dirty="0"/>
              <a:t> </a:t>
            </a:r>
            <a:r>
              <a:rPr lang="en-US" sz="2800" dirty="0"/>
              <a:t>to</a:t>
            </a:r>
            <a:r>
              <a:rPr lang="en-US" sz="2800" spc="-53" dirty="0"/>
              <a:t> </a:t>
            </a:r>
            <a:r>
              <a:rPr lang="en-US" sz="2800" spc="-33" dirty="0"/>
              <a:t>n</a:t>
            </a:r>
            <a:r>
              <a:rPr lang="en-US" sz="2800" spc="-49" baseline="31250" dirty="0"/>
              <a:t>th </a:t>
            </a:r>
            <a:r>
              <a:rPr lang="en-US" sz="2800" spc="-13" dirty="0"/>
              <a:t>terms.</a:t>
            </a:r>
            <a:endParaRPr lang="en-US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126A03-15FA-B3FB-35FF-E1BA4975E9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561CE688-F6AE-7268-B62D-3483445E448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Functions | Lecture 11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0DB251-7155-C7C7-8370-83BD736A1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A0A1FE6-6D55-6004-5DE6-7E6C39D16E24}"/>
              </a:ext>
            </a:extLst>
          </p:cNvPr>
          <p:cNvGrpSpPr/>
          <p:nvPr/>
        </p:nvGrpSpPr>
        <p:grpSpPr>
          <a:xfrm>
            <a:off x="140134" y="1079500"/>
            <a:ext cx="11912168" cy="4886114"/>
            <a:chOff x="140134" y="1079500"/>
            <a:chExt cx="11912168" cy="4886114"/>
          </a:xfrm>
        </p:grpSpPr>
        <p:grpSp>
          <p:nvGrpSpPr>
            <p:cNvPr id="7" name="object 3">
              <a:extLst>
                <a:ext uri="{FF2B5EF4-FFF2-40B4-BE49-F238E27FC236}">
                  <a16:creationId xmlns:a16="http://schemas.microsoft.com/office/drawing/2014/main" id="{856C6261-EF33-11EB-8F4B-6B852487EE7F}"/>
                </a:ext>
              </a:extLst>
            </p:cNvPr>
            <p:cNvGrpSpPr/>
            <p:nvPr/>
          </p:nvGrpSpPr>
          <p:grpSpPr>
            <a:xfrm>
              <a:off x="140134" y="1079501"/>
              <a:ext cx="11442700" cy="4886113"/>
              <a:chOff x="105100" y="809625"/>
              <a:chExt cx="8582025" cy="3664585"/>
            </a:xfrm>
          </p:grpSpPr>
          <p:pic>
            <p:nvPicPr>
              <p:cNvPr id="8" name="object 4">
                <a:extLst>
                  <a:ext uri="{FF2B5EF4-FFF2-40B4-BE49-F238E27FC236}">
                    <a16:creationId xmlns:a16="http://schemas.microsoft.com/office/drawing/2014/main" id="{F375FABE-BA4A-B388-6B8A-621A6A061506}"/>
                  </a:ext>
                </a:extLst>
              </p:cNvPr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14626" y="819150"/>
                <a:ext cx="4230168" cy="3041649"/>
              </a:xfrm>
              <a:prstGeom prst="rect">
                <a:avLst/>
              </a:prstGeom>
            </p:spPr>
          </p:pic>
          <p:sp>
            <p:nvSpPr>
              <p:cNvPr id="9" name="object 5">
                <a:extLst>
                  <a:ext uri="{FF2B5EF4-FFF2-40B4-BE49-F238E27FC236}">
                    <a16:creationId xmlns:a16="http://schemas.microsoft.com/office/drawing/2014/main" id="{3111F005-27C3-6006-9612-3B8600FF890D}"/>
                  </a:ext>
                </a:extLst>
              </p:cNvPr>
              <p:cNvSpPr/>
              <p:nvPr/>
            </p:nvSpPr>
            <p:spPr>
              <a:xfrm>
                <a:off x="109863" y="814387"/>
                <a:ext cx="4432300" cy="3051175"/>
              </a:xfrm>
              <a:custGeom>
                <a:avLst/>
                <a:gdLst/>
                <a:ahLst/>
                <a:cxnLst/>
                <a:rect l="l" t="t" r="r" b="b"/>
                <a:pathLst>
                  <a:path w="4432300" h="3051175">
                    <a:moveTo>
                      <a:pt x="0" y="0"/>
                    </a:moveTo>
                    <a:lnTo>
                      <a:pt x="4431973" y="0"/>
                    </a:lnTo>
                    <a:lnTo>
                      <a:pt x="4431973" y="3051174"/>
                    </a:lnTo>
                    <a:lnTo>
                      <a:pt x="0" y="3051174"/>
                    </a:lnTo>
                    <a:lnTo>
                      <a:pt x="0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pic>
            <p:nvPicPr>
              <p:cNvPr id="10" name="object 6">
                <a:extLst>
                  <a:ext uri="{FF2B5EF4-FFF2-40B4-BE49-F238E27FC236}">
                    <a16:creationId xmlns:a16="http://schemas.microsoft.com/office/drawing/2014/main" id="{BFC4DDA4-BB82-6437-BB85-BE2D29C20282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805237" y="3547244"/>
                <a:ext cx="4881562" cy="926725"/>
              </a:xfrm>
              <a:prstGeom prst="rect">
                <a:avLst/>
              </a:prstGeom>
            </p:spPr>
          </p:pic>
        </p:grpSp>
        <p:grpSp>
          <p:nvGrpSpPr>
            <p:cNvPr id="11" name="object 7">
              <a:extLst>
                <a:ext uri="{FF2B5EF4-FFF2-40B4-BE49-F238E27FC236}">
                  <a16:creationId xmlns:a16="http://schemas.microsoft.com/office/drawing/2014/main" id="{9EEA270C-51EC-5BD9-F62A-792A911F47E1}"/>
                </a:ext>
              </a:extLst>
            </p:cNvPr>
            <p:cNvGrpSpPr/>
            <p:nvPr/>
          </p:nvGrpSpPr>
          <p:grpSpPr>
            <a:xfrm>
              <a:off x="6129869" y="1079500"/>
              <a:ext cx="5922433" cy="2937933"/>
              <a:chOff x="4597401" y="809625"/>
              <a:chExt cx="4441825" cy="2203450"/>
            </a:xfrm>
          </p:grpSpPr>
          <p:pic>
            <p:nvPicPr>
              <p:cNvPr id="12" name="object 8">
                <a:extLst>
                  <a:ext uri="{FF2B5EF4-FFF2-40B4-BE49-F238E27FC236}">
                    <a16:creationId xmlns:a16="http://schemas.microsoft.com/office/drawing/2014/main" id="{D75AD1E2-49C6-0586-8CC5-75B30BDEE94A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606927" y="819150"/>
                <a:ext cx="4358355" cy="2184399"/>
              </a:xfrm>
              <a:prstGeom prst="rect">
                <a:avLst/>
              </a:prstGeom>
            </p:spPr>
          </p:pic>
          <p:sp>
            <p:nvSpPr>
              <p:cNvPr id="13" name="object 9">
                <a:extLst>
                  <a:ext uri="{FF2B5EF4-FFF2-40B4-BE49-F238E27FC236}">
                    <a16:creationId xmlns:a16="http://schemas.microsoft.com/office/drawing/2014/main" id="{7A513939-8B81-506A-78EE-F3C8E67E31AD}"/>
                  </a:ext>
                </a:extLst>
              </p:cNvPr>
              <p:cNvSpPr/>
              <p:nvPr/>
            </p:nvSpPr>
            <p:spPr>
              <a:xfrm>
                <a:off x="4602164" y="814387"/>
                <a:ext cx="4432300" cy="2193925"/>
              </a:xfrm>
              <a:custGeom>
                <a:avLst/>
                <a:gdLst/>
                <a:ahLst/>
                <a:cxnLst/>
                <a:rect l="l" t="t" r="r" b="b"/>
                <a:pathLst>
                  <a:path w="4432300" h="2193925">
                    <a:moveTo>
                      <a:pt x="0" y="0"/>
                    </a:moveTo>
                    <a:lnTo>
                      <a:pt x="4431973" y="0"/>
                    </a:lnTo>
                    <a:lnTo>
                      <a:pt x="4431973" y="2193924"/>
                    </a:lnTo>
                    <a:lnTo>
                      <a:pt x="0" y="2193924"/>
                    </a:lnTo>
                    <a:lnTo>
                      <a:pt x="0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0588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C15B3-1011-3094-C557-EE18153CB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 5: Functions (6hrs)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FD919-B700-7537-7FA6-AA98852B7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Importance of functions</a:t>
            </a:r>
          </a:p>
          <a:p>
            <a:r>
              <a:rPr lang="en-US" dirty="0"/>
              <a:t>Returning a value from a function and sending a value to a function</a:t>
            </a:r>
          </a:p>
          <a:p>
            <a:r>
              <a:rPr lang="en-US" dirty="0"/>
              <a:t>Function prototypes</a:t>
            </a:r>
          </a:p>
          <a:p>
            <a:r>
              <a:rPr lang="en-US" dirty="0"/>
              <a:t>Calling a function- Call by value and Call by reference</a:t>
            </a:r>
          </a:p>
          <a:p>
            <a:r>
              <a:rPr lang="en-US" dirty="0"/>
              <a:t>Recursive functions</a:t>
            </a:r>
          </a:p>
          <a:p>
            <a:r>
              <a:rPr lang="en-US" dirty="0"/>
              <a:t>Passing an array to a function</a:t>
            </a:r>
          </a:p>
          <a:p>
            <a:r>
              <a:rPr lang="en-US" dirty="0"/>
              <a:t>Local variables, formal parameters, and global variables</a:t>
            </a:r>
          </a:p>
          <a:p>
            <a:r>
              <a:rPr lang="en-US" dirty="0"/>
              <a:t>Storage classes</a:t>
            </a:r>
          </a:p>
          <a:p>
            <a:r>
              <a:rPr lang="en-US" dirty="0"/>
              <a:t>Pre-processor directives- C libraries, macros, and header files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CAC79-7491-A7F8-44FB-8E0B6CF63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2" name="Footer Placeholder 51">
            <a:extLst>
              <a:ext uri="{FF2B5EF4-FFF2-40B4-BE49-F238E27FC236}">
                <a16:creationId xmlns:a16="http://schemas.microsoft.com/office/drawing/2014/main" id="{292B35F0-1CB3-69F8-F0EF-7F91DAC3257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Functions | Lecture 11</a:t>
            </a:r>
          </a:p>
        </p:txBody>
      </p:sp>
    </p:spTree>
    <p:extLst>
      <p:ext uri="{BB962C8B-B14F-4D97-AF65-F5344CB8AC3E}">
        <p14:creationId xmlns:p14="http://schemas.microsoft.com/office/powerpoint/2010/main" val="1750136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B57EC8-C437-0CC5-2FA1-48E5D3A7D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1B94D-BEFD-92E4-F328-031ED96AA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689" y="202893"/>
            <a:ext cx="11164529" cy="1042761"/>
          </a:xfrm>
        </p:spPr>
        <p:txBody>
          <a:bodyPr>
            <a:noAutofit/>
          </a:bodyPr>
          <a:lstStyle/>
          <a:p>
            <a:r>
              <a:rPr lang="en-US" sz="2800" dirty="0"/>
              <a:t>WAP</a:t>
            </a:r>
            <a:r>
              <a:rPr lang="en-US" sz="2800" spc="-67" dirty="0"/>
              <a:t> </a:t>
            </a:r>
            <a:r>
              <a:rPr lang="en-US" sz="2800" dirty="0"/>
              <a:t>to</a:t>
            </a:r>
            <a:r>
              <a:rPr lang="en-US" sz="2800" spc="-60" dirty="0"/>
              <a:t> </a:t>
            </a:r>
            <a:r>
              <a:rPr lang="en-US" sz="2800" dirty="0"/>
              <a:t>input</a:t>
            </a:r>
            <a:r>
              <a:rPr lang="en-US" sz="2800" spc="-60" dirty="0"/>
              <a:t> </a:t>
            </a:r>
            <a:r>
              <a:rPr lang="en-US" sz="2800" dirty="0"/>
              <a:t>any</a:t>
            </a:r>
            <a:r>
              <a:rPr lang="en-US" sz="2800" spc="-67" dirty="0"/>
              <a:t> </a:t>
            </a:r>
            <a:r>
              <a:rPr lang="en-US" sz="2800" dirty="0"/>
              <a:t>positive</a:t>
            </a:r>
            <a:r>
              <a:rPr lang="en-US" sz="2800" spc="-60" dirty="0"/>
              <a:t> </a:t>
            </a:r>
            <a:r>
              <a:rPr lang="en-US" sz="2800" dirty="0"/>
              <a:t>integer</a:t>
            </a:r>
            <a:r>
              <a:rPr lang="en-US" sz="2800" spc="-60" dirty="0"/>
              <a:t> </a:t>
            </a:r>
            <a:r>
              <a:rPr lang="en-US" sz="2800" dirty="0"/>
              <a:t>and</a:t>
            </a:r>
            <a:r>
              <a:rPr lang="en-US" sz="2800" spc="-60" dirty="0"/>
              <a:t> </a:t>
            </a:r>
            <a:r>
              <a:rPr lang="en-US" sz="2800" dirty="0"/>
              <a:t>find</a:t>
            </a:r>
            <a:r>
              <a:rPr lang="en-US" sz="2800" spc="-67" dirty="0"/>
              <a:t> </a:t>
            </a:r>
            <a:r>
              <a:rPr lang="en-US" sz="2800" dirty="0"/>
              <a:t>its</a:t>
            </a:r>
            <a:r>
              <a:rPr lang="en-US" sz="2800" spc="-60" dirty="0"/>
              <a:t> </a:t>
            </a:r>
            <a:r>
              <a:rPr lang="en-US" sz="2800" dirty="0"/>
              <a:t>reverse</a:t>
            </a:r>
            <a:r>
              <a:rPr lang="en-US" sz="2800" spc="-60" dirty="0"/>
              <a:t> </a:t>
            </a:r>
            <a:r>
              <a:rPr lang="en-US" sz="2800" dirty="0"/>
              <a:t>using</a:t>
            </a:r>
            <a:r>
              <a:rPr lang="en-US" sz="2800" spc="-60" dirty="0"/>
              <a:t> </a:t>
            </a:r>
            <a:r>
              <a:rPr lang="en-US" sz="2800" spc="-13" dirty="0"/>
              <a:t>recursion.</a:t>
            </a:r>
            <a:endParaRPr lang="en-US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CBE838-590C-B6E5-968D-46CD7C78C5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417FCAAD-F88A-1A4B-8304-81732E77100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Functions | Lecture 11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A3CC9-6436-9C4B-B8D6-B466D0A61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20D55F3-859F-2C4C-036E-883FC3B05450}"/>
              </a:ext>
            </a:extLst>
          </p:cNvPr>
          <p:cNvGrpSpPr/>
          <p:nvPr/>
        </p:nvGrpSpPr>
        <p:grpSpPr>
          <a:xfrm>
            <a:off x="471243" y="1081210"/>
            <a:ext cx="11477818" cy="4671479"/>
            <a:chOff x="471243" y="1081210"/>
            <a:chExt cx="11477818" cy="4671479"/>
          </a:xfrm>
        </p:grpSpPr>
        <p:grpSp>
          <p:nvGrpSpPr>
            <p:cNvPr id="3" name="object 3">
              <a:extLst>
                <a:ext uri="{FF2B5EF4-FFF2-40B4-BE49-F238E27FC236}">
                  <a16:creationId xmlns:a16="http://schemas.microsoft.com/office/drawing/2014/main" id="{EE3B2F11-CC89-C439-A60A-52B215937FD9}"/>
                </a:ext>
              </a:extLst>
            </p:cNvPr>
            <p:cNvGrpSpPr/>
            <p:nvPr/>
          </p:nvGrpSpPr>
          <p:grpSpPr>
            <a:xfrm>
              <a:off x="471243" y="1125658"/>
              <a:ext cx="7172113" cy="2810933"/>
              <a:chOff x="430861" y="777875"/>
              <a:chExt cx="5379085" cy="2108200"/>
            </a:xfrm>
          </p:grpSpPr>
          <p:pic>
            <p:nvPicPr>
              <p:cNvPr id="4" name="object 4">
                <a:extLst>
                  <a:ext uri="{FF2B5EF4-FFF2-40B4-BE49-F238E27FC236}">
                    <a16:creationId xmlns:a16="http://schemas.microsoft.com/office/drawing/2014/main" id="{C905EFAC-D413-854E-B2D1-83E2EBC1FE06}"/>
                  </a:ext>
                </a:extLst>
              </p:cNvPr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40386" y="787400"/>
                <a:ext cx="5331384" cy="2089149"/>
              </a:xfrm>
              <a:prstGeom prst="rect">
                <a:avLst/>
              </a:prstGeom>
            </p:spPr>
          </p:pic>
          <p:sp>
            <p:nvSpPr>
              <p:cNvPr id="14" name="object 5">
                <a:extLst>
                  <a:ext uri="{FF2B5EF4-FFF2-40B4-BE49-F238E27FC236}">
                    <a16:creationId xmlns:a16="http://schemas.microsoft.com/office/drawing/2014/main" id="{635DCD3C-D919-1763-B7DA-55E0B5D12E9E}"/>
                  </a:ext>
                </a:extLst>
              </p:cNvPr>
              <p:cNvSpPr/>
              <p:nvPr/>
            </p:nvSpPr>
            <p:spPr>
              <a:xfrm>
                <a:off x="435623" y="782637"/>
                <a:ext cx="5369560" cy="2098675"/>
              </a:xfrm>
              <a:custGeom>
                <a:avLst/>
                <a:gdLst/>
                <a:ahLst/>
                <a:cxnLst/>
                <a:rect l="l" t="t" r="r" b="b"/>
                <a:pathLst>
                  <a:path w="5369560" h="2098675">
                    <a:moveTo>
                      <a:pt x="0" y="0"/>
                    </a:moveTo>
                    <a:lnTo>
                      <a:pt x="5369267" y="0"/>
                    </a:lnTo>
                    <a:lnTo>
                      <a:pt x="5369267" y="2098674"/>
                    </a:lnTo>
                    <a:lnTo>
                      <a:pt x="0" y="2098674"/>
                    </a:lnTo>
                    <a:lnTo>
                      <a:pt x="0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</p:grpSp>
        <p:grpSp>
          <p:nvGrpSpPr>
            <p:cNvPr id="15" name="object 6">
              <a:extLst>
                <a:ext uri="{FF2B5EF4-FFF2-40B4-BE49-F238E27FC236}">
                  <a16:creationId xmlns:a16="http://schemas.microsoft.com/office/drawing/2014/main" id="{831AC86B-F4D7-E206-1A41-D7D7E896E4CB}"/>
                </a:ext>
              </a:extLst>
            </p:cNvPr>
            <p:cNvGrpSpPr/>
            <p:nvPr/>
          </p:nvGrpSpPr>
          <p:grpSpPr>
            <a:xfrm>
              <a:off x="7859661" y="1081210"/>
              <a:ext cx="4089400" cy="4359487"/>
              <a:chOff x="5972175" y="744539"/>
              <a:chExt cx="3067050" cy="3269615"/>
            </a:xfrm>
          </p:grpSpPr>
          <p:pic>
            <p:nvPicPr>
              <p:cNvPr id="16" name="object 7">
                <a:extLst>
                  <a:ext uri="{FF2B5EF4-FFF2-40B4-BE49-F238E27FC236}">
                    <a16:creationId xmlns:a16="http://schemas.microsoft.com/office/drawing/2014/main" id="{3EDB98E3-C1A1-E4E3-715B-8A933C462341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981700" y="754064"/>
                <a:ext cx="2731008" cy="3250406"/>
              </a:xfrm>
              <a:prstGeom prst="rect">
                <a:avLst/>
              </a:prstGeom>
            </p:spPr>
          </p:pic>
          <p:sp>
            <p:nvSpPr>
              <p:cNvPr id="17" name="object 8">
                <a:extLst>
                  <a:ext uri="{FF2B5EF4-FFF2-40B4-BE49-F238E27FC236}">
                    <a16:creationId xmlns:a16="http://schemas.microsoft.com/office/drawing/2014/main" id="{D06FD437-D08E-FE8F-AB5E-179D6B8D1504}"/>
                  </a:ext>
                </a:extLst>
              </p:cNvPr>
              <p:cNvSpPr/>
              <p:nvPr/>
            </p:nvSpPr>
            <p:spPr>
              <a:xfrm>
                <a:off x="5976937" y="749301"/>
                <a:ext cx="3057525" cy="3260090"/>
              </a:xfrm>
              <a:custGeom>
                <a:avLst/>
                <a:gdLst/>
                <a:ahLst/>
                <a:cxnLst/>
                <a:rect l="l" t="t" r="r" b="b"/>
                <a:pathLst>
                  <a:path w="3057525" h="3260090">
                    <a:moveTo>
                      <a:pt x="0" y="0"/>
                    </a:moveTo>
                    <a:lnTo>
                      <a:pt x="3057525" y="0"/>
                    </a:lnTo>
                    <a:lnTo>
                      <a:pt x="3057525" y="3259931"/>
                    </a:lnTo>
                    <a:lnTo>
                      <a:pt x="0" y="3259931"/>
                    </a:lnTo>
                    <a:lnTo>
                      <a:pt x="0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</p:grpSp>
        <p:pic>
          <p:nvPicPr>
            <p:cNvPr id="18" name="object 9">
              <a:extLst>
                <a:ext uri="{FF2B5EF4-FFF2-40B4-BE49-F238E27FC236}">
                  <a16:creationId xmlns:a16="http://schemas.microsoft.com/office/drawing/2014/main" id="{A680ECC2-39EB-AFD3-9C56-91D42D5A351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50222" y="4468086"/>
              <a:ext cx="4353736" cy="1284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631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9059E6-298F-A337-7944-34E9B457B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96A47-8208-9575-AC68-D83F507E4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689" y="202893"/>
            <a:ext cx="11164529" cy="1042761"/>
          </a:xfrm>
        </p:spPr>
        <p:txBody>
          <a:bodyPr>
            <a:noAutofit/>
          </a:bodyPr>
          <a:lstStyle/>
          <a:p>
            <a:r>
              <a:rPr lang="en-US" sz="2800" dirty="0"/>
              <a:t>WAP</a:t>
            </a:r>
            <a:r>
              <a:rPr lang="en-US" sz="2800" spc="-53" dirty="0"/>
              <a:t> </a:t>
            </a:r>
            <a:r>
              <a:rPr lang="en-US" sz="2800" dirty="0"/>
              <a:t>to</a:t>
            </a:r>
            <a:r>
              <a:rPr lang="en-US" sz="2800" spc="-53" dirty="0"/>
              <a:t> </a:t>
            </a:r>
            <a:r>
              <a:rPr lang="en-US" sz="2800" dirty="0"/>
              <a:t>input</a:t>
            </a:r>
            <a:r>
              <a:rPr lang="en-US" sz="2800" spc="-47" dirty="0"/>
              <a:t> </a:t>
            </a:r>
            <a:r>
              <a:rPr lang="en-US" sz="2800" dirty="0"/>
              <a:t>any</a:t>
            </a:r>
            <a:r>
              <a:rPr lang="en-US" sz="2800" spc="-53" dirty="0"/>
              <a:t> </a:t>
            </a:r>
            <a:r>
              <a:rPr lang="en-US" sz="2800" dirty="0"/>
              <a:t>positive</a:t>
            </a:r>
            <a:r>
              <a:rPr lang="en-US" sz="2800" spc="-47" dirty="0"/>
              <a:t> </a:t>
            </a:r>
            <a:r>
              <a:rPr lang="en-US" sz="2800" dirty="0"/>
              <a:t>integer</a:t>
            </a:r>
            <a:r>
              <a:rPr lang="en-US" sz="2800" spc="-53" dirty="0"/>
              <a:t> </a:t>
            </a:r>
            <a:r>
              <a:rPr lang="en-US" sz="2800" dirty="0"/>
              <a:t>and</a:t>
            </a:r>
            <a:r>
              <a:rPr lang="en-US" sz="2800" spc="-47" dirty="0"/>
              <a:t> </a:t>
            </a:r>
            <a:r>
              <a:rPr lang="en-US" sz="2800" dirty="0"/>
              <a:t>find</a:t>
            </a:r>
            <a:r>
              <a:rPr lang="en-US" sz="2800" spc="-53" dirty="0"/>
              <a:t> </a:t>
            </a:r>
            <a:r>
              <a:rPr lang="en-US" sz="2800" dirty="0"/>
              <a:t>the</a:t>
            </a:r>
            <a:r>
              <a:rPr lang="en-US" sz="2800" spc="-47" dirty="0"/>
              <a:t> </a:t>
            </a:r>
            <a:r>
              <a:rPr lang="en-US" sz="2800" dirty="0"/>
              <a:t>sum</a:t>
            </a:r>
            <a:r>
              <a:rPr lang="en-US" sz="2800" spc="-53" dirty="0"/>
              <a:t> </a:t>
            </a:r>
            <a:r>
              <a:rPr lang="en-US" sz="2800" dirty="0"/>
              <a:t>of</a:t>
            </a:r>
            <a:r>
              <a:rPr lang="en-US" sz="2800" spc="-47" dirty="0"/>
              <a:t> </a:t>
            </a:r>
            <a:r>
              <a:rPr lang="en-US" sz="2800" dirty="0"/>
              <a:t>digits</a:t>
            </a:r>
            <a:r>
              <a:rPr lang="en-US" sz="2800" spc="-53" dirty="0"/>
              <a:t> </a:t>
            </a:r>
            <a:r>
              <a:rPr lang="en-US" sz="2800" dirty="0"/>
              <a:t>in</a:t>
            </a:r>
            <a:r>
              <a:rPr lang="en-US" sz="2800" spc="-47" dirty="0"/>
              <a:t> </a:t>
            </a:r>
            <a:r>
              <a:rPr lang="en-US" sz="2800" spc="-33" dirty="0"/>
              <a:t>it.</a:t>
            </a:r>
            <a:endParaRPr lang="en-US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A995B1-A4F3-A196-CC12-B451DCF9D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CDE1D52F-C7BF-7423-D5D0-8A550D4B695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Functions | Lecture 11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129437-4DEE-BF3B-3259-E92827B06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74E1202-4914-2D10-E2FC-3FD91F6E9A8B}"/>
              </a:ext>
            </a:extLst>
          </p:cNvPr>
          <p:cNvGrpSpPr/>
          <p:nvPr/>
        </p:nvGrpSpPr>
        <p:grpSpPr>
          <a:xfrm>
            <a:off x="433610" y="988142"/>
            <a:ext cx="11527980" cy="4869016"/>
            <a:chOff x="393700" y="950913"/>
            <a:chExt cx="11607800" cy="4943473"/>
          </a:xfrm>
        </p:grpSpPr>
        <p:grpSp>
          <p:nvGrpSpPr>
            <p:cNvPr id="8" name="object 3"/>
            <p:cNvGrpSpPr/>
            <p:nvPr/>
          </p:nvGrpSpPr>
          <p:grpSpPr>
            <a:xfrm>
              <a:off x="393700" y="950913"/>
              <a:ext cx="7645400" cy="3015827"/>
              <a:chOff x="295275" y="713185"/>
              <a:chExt cx="5734050" cy="2261870"/>
            </a:xfrm>
          </p:grpSpPr>
          <p:pic>
            <p:nvPicPr>
              <p:cNvPr id="13" name="object 4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04800" y="722710"/>
                <a:ext cx="5714999" cy="2242390"/>
              </a:xfrm>
              <a:prstGeom prst="rect">
                <a:avLst/>
              </a:prstGeom>
            </p:spPr>
          </p:pic>
          <p:sp>
            <p:nvSpPr>
              <p:cNvPr id="20" name="object 5"/>
              <p:cNvSpPr/>
              <p:nvPr/>
            </p:nvSpPr>
            <p:spPr>
              <a:xfrm>
                <a:off x="300037" y="717947"/>
                <a:ext cx="5724525" cy="2252345"/>
              </a:xfrm>
              <a:custGeom>
                <a:avLst/>
                <a:gdLst/>
                <a:ahLst/>
                <a:cxnLst/>
                <a:rect l="l" t="t" r="r" b="b"/>
                <a:pathLst>
                  <a:path w="5724525" h="2252345">
                    <a:moveTo>
                      <a:pt x="0" y="0"/>
                    </a:moveTo>
                    <a:lnTo>
                      <a:pt x="5724524" y="0"/>
                    </a:lnTo>
                    <a:lnTo>
                      <a:pt x="5724524" y="2251915"/>
                    </a:lnTo>
                    <a:lnTo>
                      <a:pt x="0" y="2251915"/>
                    </a:lnTo>
                    <a:lnTo>
                      <a:pt x="0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</p:grpSp>
        <p:grpSp>
          <p:nvGrpSpPr>
            <p:cNvPr id="9" name="object 6"/>
            <p:cNvGrpSpPr/>
            <p:nvPr/>
          </p:nvGrpSpPr>
          <p:grpSpPr>
            <a:xfrm>
              <a:off x="8216900" y="950914"/>
              <a:ext cx="3784600" cy="4296833"/>
              <a:chOff x="6162675" y="713185"/>
              <a:chExt cx="2838450" cy="3222625"/>
            </a:xfrm>
          </p:grpSpPr>
          <p:pic>
            <p:nvPicPr>
              <p:cNvPr id="11" name="object 7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172200" y="722710"/>
                <a:ext cx="2819399" cy="3203256"/>
              </a:xfrm>
              <a:prstGeom prst="rect">
                <a:avLst/>
              </a:prstGeom>
            </p:spPr>
          </p:pic>
          <p:sp>
            <p:nvSpPr>
              <p:cNvPr id="12" name="object 8"/>
              <p:cNvSpPr/>
              <p:nvPr/>
            </p:nvSpPr>
            <p:spPr>
              <a:xfrm>
                <a:off x="6167437" y="717947"/>
                <a:ext cx="2828925" cy="3213100"/>
              </a:xfrm>
              <a:custGeom>
                <a:avLst/>
                <a:gdLst/>
                <a:ahLst/>
                <a:cxnLst/>
                <a:rect l="l" t="t" r="r" b="b"/>
                <a:pathLst>
                  <a:path w="2828925" h="3213100">
                    <a:moveTo>
                      <a:pt x="0" y="0"/>
                    </a:moveTo>
                    <a:lnTo>
                      <a:pt x="2828924" y="0"/>
                    </a:lnTo>
                    <a:lnTo>
                      <a:pt x="2828924" y="3212782"/>
                    </a:lnTo>
                    <a:lnTo>
                      <a:pt x="0" y="3212782"/>
                    </a:lnTo>
                    <a:lnTo>
                      <a:pt x="0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</p:grpSp>
        <p:pic>
          <p:nvPicPr>
            <p:cNvPr id="10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48934" y="4316710"/>
              <a:ext cx="5672665" cy="15776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898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926093-D640-8C5E-3A75-77C89AB2D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270B3-9911-FB3C-8306-01A8489E1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689" y="202893"/>
            <a:ext cx="11164529" cy="1042761"/>
          </a:xfrm>
        </p:spPr>
        <p:txBody>
          <a:bodyPr>
            <a:noAutofit/>
          </a:bodyPr>
          <a:lstStyle/>
          <a:p>
            <a:r>
              <a:rPr lang="en-US" sz="2800" dirty="0"/>
              <a:t>WAP</a:t>
            </a:r>
            <a:r>
              <a:rPr lang="en-US" sz="2800" spc="-73" dirty="0"/>
              <a:t> </a:t>
            </a:r>
            <a:r>
              <a:rPr lang="en-US" sz="2800" dirty="0"/>
              <a:t>to</a:t>
            </a:r>
            <a:r>
              <a:rPr lang="en-US" sz="2800" spc="-67" dirty="0"/>
              <a:t> </a:t>
            </a:r>
            <a:r>
              <a:rPr lang="en-US" sz="2800" dirty="0"/>
              <a:t>find</a:t>
            </a:r>
            <a:r>
              <a:rPr lang="en-US" sz="2800" spc="-67" dirty="0"/>
              <a:t> </a:t>
            </a:r>
            <a:r>
              <a:rPr lang="en-US" sz="2800" dirty="0"/>
              <a:t>the</a:t>
            </a:r>
            <a:r>
              <a:rPr lang="en-US" sz="2800" spc="-73" dirty="0"/>
              <a:t> </a:t>
            </a:r>
            <a:r>
              <a:rPr lang="en-US" sz="2800" dirty="0"/>
              <a:t>sum</a:t>
            </a:r>
            <a:r>
              <a:rPr lang="en-US" sz="2800" spc="-67" dirty="0"/>
              <a:t> </a:t>
            </a:r>
            <a:r>
              <a:rPr lang="en-US" sz="2800" dirty="0"/>
              <a:t>of</a:t>
            </a:r>
            <a:r>
              <a:rPr lang="en-US" sz="2800" spc="-67" dirty="0"/>
              <a:t> </a:t>
            </a:r>
            <a:r>
              <a:rPr lang="en-US" sz="2800" dirty="0"/>
              <a:t>n</a:t>
            </a:r>
            <a:r>
              <a:rPr lang="en-US" sz="2800" spc="-73" dirty="0"/>
              <a:t> </a:t>
            </a:r>
            <a:r>
              <a:rPr lang="en-US" sz="2800" dirty="0"/>
              <a:t>natural</a:t>
            </a:r>
            <a:r>
              <a:rPr lang="en-US" sz="2800" spc="-67" dirty="0"/>
              <a:t> </a:t>
            </a:r>
            <a:r>
              <a:rPr lang="en-US" sz="2800" dirty="0"/>
              <a:t>numbers</a:t>
            </a:r>
            <a:r>
              <a:rPr lang="en-US" sz="2800" spc="-67" dirty="0"/>
              <a:t> </a:t>
            </a:r>
            <a:r>
              <a:rPr lang="en-US" sz="2800" dirty="0"/>
              <a:t>using</a:t>
            </a:r>
            <a:r>
              <a:rPr lang="en-US" sz="2800" spc="-73" dirty="0"/>
              <a:t> </a:t>
            </a:r>
            <a:r>
              <a:rPr lang="en-US" sz="2800" spc="-13" dirty="0"/>
              <a:t>recursion.</a:t>
            </a:r>
            <a:endParaRPr lang="en-US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8BF3C-1DF9-B4EC-3CA5-7A0BF6725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6BC83773-6E2D-FE27-7949-0B657F05FB5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Functions | Lecture 11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57C2F0-9456-7E97-E1CD-6EF6561C9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42E34415-3E23-B2CA-33AC-4751FABA1574}"/>
              </a:ext>
            </a:extLst>
          </p:cNvPr>
          <p:cNvGrpSpPr/>
          <p:nvPr/>
        </p:nvGrpSpPr>
        <p:grpSpPr>
          <a:xfrm>
            <a:off x="579370" y="1122309"/>
            <a:ext cx="10776888" cy="5204356"/>
            <a:chOff x="368045" y="809625"/>
            <a:chExt cx="8215630" cy="3967479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69113086-D90F-3E33-3298-7379BB2057E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7571" y="819150"/>
              <a:ext cx="7118856" cy="1991319"/>
            </a:xfrm>
            <a:prstGeom prst="rect">
              <a:avLst/>
            </a:prstGeom>
          </p:spPr>
        </p:pic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D39E3E30-583A-ACE9-FD05-F93A9AF39ED1}"/>
                </a:ext>
              </a:extLst>
            </p:cNvPr>
            <p:cNvSpPr/>
            <p:nvPr/>
          </p:nvSpPr>
          <p:spPr>
            <a:xfrm>
              <a:off x="372808" y="814387"/>
              <a:ext cx="7128509" cy="2000885"/>
            </a:xfrm>
            <a:custGeom>
              <a:avLst/>
              <a:gdLst/>
              <a:ahLst/>
              <a:cxnLst/>
              <a:rect l="l" t="t" r="r" b="b"/>
              <a:pathLst>
                <a:path w="7128509" h="2000885">
                  <a:moveTo>
                    <a:pt x="0" y="0"/>
                  </a:moveTo>
                  <a:lnTo>
                    <a:pt x="7128381" y="0"/>
                  </a:lnTo>
                  <a:lnTo>
                    <a:pt x="7128381" y="2000844"/>
                  </a:lnTo>
                  <a:lnTo>
                    <a:pt x="0" y="200084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5" name="object 6">
              <a:extLst>
                <a:ext uri="{FF2B5EF4-FFF2-40B4-BE49-F238E27FC236}">
                  <a16:creationId xmlns:a16="http://schemas.microsoft.com/office/drawing/2014/main" id="{F0F316ED-3914-667D-2DF0-609905CE2F28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50185" y="2322116"/>
              <a:ext cx="4523427" cy="2445146"/>
            </a:xfrm>
            <a:prstGeom prst="rect">
              <a:avLst/>
            </a:prstGeom>
          </p:spPr>
        </p:pic>
        <p:sp>
          <p:nvSpPr>
            <p:cNvPr id="16" name="object 7">
              <a:extLst>
                <a:ext uri="{FF2B5EF4-FFF2-40B4-BE49-F238E27FC236}">
                  <a16:creationId xmlns:a16="http://schemas.microsoft.com/office/drawing/2014/main" id="{784FB49B-E217-1179-4D8E-1B7C718966B8}"/>
                </a:ext>
              </a:extLst>
            </p:cNvPr>
            <p:cNvSpPr/>
            <p:nvPr/>
          </p:nvSpPr>
          <p:spPr>
            <a:xfrm>
              <a:off x="4045423" y="2317354"/>
              <a:ext cx="4533265" cy="2454910"/>
            </a:xfrm>
            <a:custGeom>
              <a:avLst/>
              <a:gdLst/>
              <a:ahLst/>
              <a:cxnLst/>
              <a:rect l="l" t="t" r="r" b="b"/>
              <a:pathLst>
                <a:path w="4533265" h="2454910">
                  <a:moveTo>
                    <a:pt x="0" y="0"/>
                  </a:moveTo>
                  <a:lnTo>
                    <a:pt x="4532952" y="0"/>
                  </a:lnTo>
                  <a:lnTo>
                    <a:pt x="4532952" y="2454671"/>
                  </a:lnTo>
                  <a:lnTo>
                    <a:pt x="0" y="245467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7" name="object 8">
              <a:extLst>
                <a:ext uri="{FF2B5EF4-FFF2-40B4-BE49-F238E27FC236}">
                  <a16:creationId xmlns:a16="http://schemas.microsoft.com/office/drawing/2014/main" id="{DC55A299-0C1D-D2F6-7EFB-7CA5BCB2255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7570" y="3417291"/>
              <a:ext cx="3432428" cy="8308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5559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F6709B-5FAF-A417-7BA6-B6930387C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F07F0-89E0-94BF-6E7C-0D32184E9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Autofit/>
          </a:bodyPr>
          <a:lstStyle/>
          <a:p>
            <a:r>
              <a:rPr lang="en-US" dirty="0"/>
              <a:t>Returning multiple values by function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C24FEE1-442B-4A97-14E4-FDA45E700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return multiple values to the calling function by the use of address operator (&amp;) and indirect operator (*).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103A9-2AE9-A603-3051-9E80DDD46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EF30DAB8-5FBF-9FDC-8229-61204E94CCC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Functions | Lecture 11</a:t>
            </a:r>
          </a:p>
        </p:txBody>
      </p:sp>
      <p:grpSp>
        <p:nvGrpSpPr>
          <p:cNvPr id="8" name="object 4">
            <a:extLst>
              <a:ext uri="{FF2B5EF4-FFF2-40B4-BE49-F238E27FC236}">
                <a16:creationId xmlns:a16="http://schemas.microsoft.com/office/drawing/2014/main" id="{BD930E2C-0DCF-C300-7F4B-6736A12D2BBE}"/>
              </a:ext>
            </a:extLst>
          </p:cNvPr>
          <p:cNvGrpSpPr/>
          <p:nvPr/>
        </p:nvGrpSpPr>
        <p:grpSpPr>
          <a:xfrm>
            <a:off x="886952" y="2874221"/>
            <a:ext cx="10680700" cy="3365500"/>
            <a:chOff x="676275" y="1735336"/>
            <a:chExt cx="8010525" cy="2524125"/>
          </a:xfrm>
        </p:grpSpPr>
        <p:pic>
          <p:nvPicPr>
            <p:cNvPr id="9" name="object 5">
              <a:extLst>
                <a:ext uri="{FF2B5EF4-FFF2-40B4-BE49-F238E27FC236}">
                  <a16:creationId xmlns:a16="http://schemas.microsoft.com/office/drawing/2014/main" id="{23805634-0709-3E27-6FC8-2CFBF0144177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0" y="1744861"/>
              <a:ext cx="6686549" cy="2505074"/>
            </a:xfrm>
            <a:prstGeom prst="rect">
              <a:avLst/>
            </a:prstGeom>
          </p:spPr>
        </p:pic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6B395E09-CFD5-CCA1-784D-3624EF64D29D}"/>
                </a:ext>
              </a:extLst>
            </p:cNvPr>
            <p:cNvSpPr/>
            <p:nvPr/>
          </p:nvSpPr>
          <p:spPr>
            <a:xfrm>
              <a:off x="681037" y="1740099"/>
              <a:ext cx="6696075" cy="2514600"/>
            </a:xfrm>
            <a:custGeom>
              <a:avLst/>
              <a:gdLst/>
              <a:ahLst/>
              <a:cxnLst/>
              <a:rect l="l" t="t" r="r" b="b"/>
              <a:pathLst>
                <a:path w="6696075" h="2514600">
                  <a:moveTo>
                    <a:pt x="0" y="0"/>
                  </a:moveTo>
                  <a:lnTo>
                    <a:pt x="6696074" y="0"/>
                  </a:lnTo>
                  <a:lnTo>
                    <a:pt x="6696074" y="2514599"/>
                  </a:lnTo>
                  <a:lnTo>
                    <a:pt x="0" y="2514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90DBEE78-70E3-C4E5-D6A6-4DB40D5FFDF6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91201" y="3333751"/>
              <a:ext cx="2895599" cy="9143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0552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1EB86E-92CA-8425-23CB-1C912DD51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988" y="641377"/>
            <a:ext cx="5487841" cy="2540969"/>
          </a:xfrm>
        </p:spPr>
        <p:txBody>
          <a:bodyPr/>
          <a:lstStyle/>
          <a:p>
            <a:r>
              <a:rPr lang="en-US" dirty="0"/>
              <a:t>End of </a:t>
            </a:r>
            <a:br>
              <a:rPr lang="en-US" dirty="0"/>
            </a:br>
            <a:r>
              <a:rPr lang="en-US"/>
              <a:t>Lecture 11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598789-ED0E-CA9B-FF87-C82F58631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36AD3355-1A39-4F95-8D2D-9BA34F1D5DE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032F37-907E-9C2E-C22C-C745CEE55F2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Functions | Lecture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9434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0FBA0-27E2-F622-221D-B1B9F6C3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Array to Function</a:t>
            </a:r>
            <a:br>
              <a:rPr lang="en-US" dirty="0"/>
            </a:br>
            <a:r>
              <a:rPr lang="en-US" dirty="0"/>
              <a:t>Storage</a:t>
            </a:r>
            <a:br>
              <a:rPr lang="en-US"/>
            </a:br>
            <a:r>
              <a:rPr lang="en-US"/>
              <a:t>Directives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8AA0D-2DA5-FCAB-B808-83012ED0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3355-1A39-4F95-8D2D-9BA34F1D5DE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548889-52EA-6797-57CD-59AEF91798C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Functions | Lecture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152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E2AE2A-57D7-51BC-C745-FD04A9023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69D5E-4038-7310-A9FB-2B684E3DF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7DE82-9A5F-3F5E-1864-16C148742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7273413" cy="4623934"/>
          </a:xfrm>
        </p:spPr>
        <p:txBody>
          <a:bodyPr>
            <a:normAutofit/>
          </a:bodyPr>
          <a:lstStyle/>
          <a:p>
            <a:pPr marL="410623" marR="157476" indent="-394537" algn="just">
              <a:buFont typeface="Arial"/>
              <a:buChar char="•"/>
              <a:tabLst>
                <a:tab pos="413163" algn="l"/>
              </a:tabLst>
            </a:pPr>
            <a:r>
              <a:rPr lang="en-US" sz="2400">
                <a:cs typeface="Calibri"/>
              </a:rPr>
              <a:t>A</a:t>
            </a:r>
            <a:r>
              <a:rPr lang="en-US" sz="2400" spc="-27">
                <a:cs typeface="Calibri"/>
              </a:rPr>
              <a:t> </a:t>
            </a:r>
            <a:r>
              <a:rPr lang="en-US" sz="2400">
                <a:cs typeface="Calibri"/>
              </a:rPr>
              <a:t>function</a:t>
            </a:r>
            <a:r>
              <a:rPr lang="en-US" sz="2400" spc="-27">
                <a:cs typeface="Calibri"/>
              </a:rPr>
              <a:t> </a:t>
            </a:r>
            <a:r>
              <a:rPr lang="en-US" sz="2400">
                <a:cs typeface="Calibri"/>
              </a:rPr>
              <a:t>is</a:t>
            </a:r>
            <a:r>
              <a:rPr lang="en-US" sz="2400" spc="-27">
                <a:cs typeface="Calibri"/>
              </a:rPr>
              <a:t> </a:t>
            </a:r>
            <a:r>
              <a:rPr lang="en-US" sz="2400">
                <a:cs typeface="Calibri"/>
              </a:rPr>
              <a:t>a</a:t>
            </a:r>
            <a:r>
              <a:rPr lang="en-US" sz="2400" spc="-27">
                <a:cs typeface="Calibri"/>
              </a:rPr>
              <a:t> self-</a:t>
            </a:r>
            <a:r>
              <a:rPr lang="en-US" sz="2400" spc="-13">
                <a:cs typeface="Calibri"/>
              </a:rPr>
              <a:t>contained</a:t>
            </a:r>
            <a:r>
              <a:rPr lang="en-US" sz="2400" spc="-27">
                <a:cs typeface="Calibri"/>
              </a:rPr>
              <a:t> </a:t>
            </a:r>
            <a:r>
              <a:rPr lang="en-US" sz="2400">
                <a:cs typeface="Calibri"/>
              </a:rPr>
              <a:t>block</a:t>
            </a:r>
            <a:r>
              <a:rPr lang="en-US" sz="2400" spc="-27">
                <a:cs typeface="Calibri"/>
              </a:rPr>
              <a:t> </a:t>
            </a:r>
            <a:r>
              <a:rPr lang="en-US" sz="2400" spc="-33">
                <a:cs typeface="Calibri"/>
              </a:rPr>
              <a:t>of </a:t>
            </a:r>
            <a:r>
              <a:rPr lang="en-US" sz="2400">
                <a:cs typeface="Calibri"/>
              </a:rPr>
              <a:t>statements</a:t>
            </a:r>
            <a:r>
              <a:rPr lang="en-US" sz="2400" spc="-73">
                <a:cs typeface="Calibri"/>
              </a:rPr>
              <a:t> </a:t>
            </a:r>
            <a:r>
              <a:rPr lang="en-US" sz="2400">
                <a:cs typeface="Calibri"/>
              </a:rPr>
              <a:t>that</a:t>
            </a:r>
            <a:r>
              <a:rPr lang="en-US" sz="2400" spc="-73">
                <a:cs typeface="Calibri"/>
              </a:rPr>
              <a:t> </a:t>
            </a:r>
            <a:r>
              <a:rPr lang="en-US" sz="2400">
                <a:cs typeface="Calibri"/>
              </a:rPr>
              <a:t>performs</a:t>
            </a:r>
            <a:r>
              <a:rPr lang="en-US" sz="2400" spc="-73">
                <a:cs typeface="Calibri"/>
              </a:rPr>
              <a:t> </a:t>
            </a:r>
            <a:r>
              <a:rPr lang="en-US" sz="2400">
                <a:cs typeface="Calibri"/>
              </a:rPr>
              <a:t>a</a:t>
            </a:r>
            <a:r>
              <a:rPr lang="en-US" sz="2400" spc="-73">
                <a:cs typeface="Calibri"/>
              </a:rPr>
              <a:t> </a:t>
            </a:r>
            <a:r>
              <a:rPr lang="en-US" sz="2400" spc="-13">
                <a:cs typeface="Calibri"/>
              </a:rPr>
              <a:t>particular </a:t>
            </a:r>
            <a:r>
              <a:rPr lang="en-US" sz="2400">
                <a:cs typeface="Calibri"/>
              </a:rPr>
              <a:t>specified</a:t>
            </a:r>
            <a:r>
              <a:rPr lang="en-US" sz="2400" spc="-67">
                <a:cs typeface="Calibri"/>
              </a:rPr>
              <a:t> </a:t>
            </a:r>
            <a:r>
              <a:rPr lang="en-US" sz="2400">
                <a:cs typeface="Calibri"/>
              </a:rPr>
              <a:t>task</a:t>
            </a:r>
            <a:r>
              <a:rPr lang="en-US" sz="2400" spc="-67">
                <a:cs typeface="Calibri"/>
              </a:rPr>
              <a:t> </a:t>
            </a:r>
            <a:r>
              <a:rPr lang="en-US" sz="2400">
                <a:cs typeface="Calibri"/>
              </a:rPr>
              <a:t>in</a:t>
            </a:r>
            <a:r>
              <a:rPr lang="en-US" sz="2400" spc="-67">
                <a:cs typeface="Calibri"/>
              </a:rPr>
              <a:t> </a:t>
            </a:r>
            <a:r>
              <a:rPr lang="en-US" sz="2400">
                <a:cs typeface="Calibri"/>
              </a:rPr>
              <a:t>a</a:t>
            </a:r>
            <a:r>
              <a:rPr lang="en-US" sz="2400" spc="-67">
                <a:cs typeface="Calibri"/>
              </a:rPr>
              <a:t> </a:t>
            </a:r>
            <a:r>
              <a:rPr lang="en-US" sz="2400" spc="-13">
                <a:cs typeface="Calibri"/>
              </a:rPr>
              <a:t>program.</a:t>
            </a:r>
            <a:endParaRPr lang="en-US" sz="2400">
              <a:cs typeface="Calibri"/>
            </a:endParaRPr>
          </a:p>
          <a:p>
            <a:pPr marL="413163" marR="6773" indent="-397077" algn="just">
              <a:buFont typeface="Arial"/>
              <a:buChar char="•"/>
              <a:tabLst>
                <a:tab pos="413163" algn="l"/>
              </a:tabLst>
            </a:pPr>
            <a:r>
              <a:rPr lang="en-US" sz="2400">
                <a:cs typeface="Calibri"/>
              </a:rPr>
              <a:t>When</a:t>
            </a:r>
            <a:r>
              <a:rPr lang="en-US" sz="2400" spc="-87">
                <a:cs typeface="Calibri"/>
              </a:rPr>
              <a:t> </a:t>
            </a:r>
            <a:r>
              <a:rPr lang="en-US" sz="2400">
                <a:cs typeface="Calibri"/>
              </a:rPr>
              <a:t>the</a:t>
            </a:r>
            <a:r>
              <a:rPr lang="en-US" sz="2400" spc="-80">
                <a:cs typeface="Calibri"/>
              </a:rPr>
              <a:t> </a:t>
            </a:r>
            <a:r>
              <a:rPr lang="en-US" sz="2400">
                <a:cs typeface="Calibri"/>
              </a:rPr>
              <a:t>functions</a:t>
            </a:r>
            <a:r>
              <a:rPr lang="en-US" sz="2400" spc="-80">
                <a:cs typeface="Calibri"/>
              </a:rPr>
              <a:t> </a:t>
            </a:r>
            <a:r>
              <a:rPr lang="en-US" sz="2400">
                <a:cs typeface="Calibri"/>
              </a:rPr>
              <a:t>are</a:t>
            </a:r>
            <a:r>
              <a:rPr lang="en-US" sz="2400" spc="-80">
                <a:cs typeface="Calibri"/>
              </a:rPr>
              <a:t> </a:t>
            </a:r>
            <a:r>
              <a:rPr lang="en-US" sz="2400">
                <a:cs typeface="Calibri"/>
              </a:rPr>
              <a:t>called</a:t>
            </a:r>
            <a:r>
              <a:rPr lang="en-US" sz="2400" spc="-87">
                <a:cs typeface="Calibri"/>
              </a:rPr>
              <a:t> </a:t>
            </a:r>
            <a:r>
              <a:rPr lang="en-US" sz="2400" spc="-13">
                <a:cs typeface="Calibri"/>
              </a:rPr>
              <a:t>through </a:t>
            </a:r>
            <a:r>
              <a:rPr lang="en-US" sz="2400">
                <a:cs typeface="Calibri"/>
              </a:rPr>
              <a:t>the</a:t>
            </a:r>
            <a:r>
              <a:rPr lang="en-US" sz="2400" spc="-80">
                <a:cs typeface="Calibri"/>
              </a:rPr>
              <a:t> </a:t>
            </a:r>
            <a:r>
              <a:rPr lang="en-US" sz="2400" i="1">
                <a:cs typeface="Calibri"/>
              </a:rPr>
              <a:t>main()</a:t>
            </a:r>
            <a:r>
              <a:rPr lang="en-US" sz="2400" i="1" spc="-67">
                <a:cs typeface="Calibri"/>
              </a:rPr>
              <a:t> </a:t>
            </a:r>
            <a:r>
              <a:rPr lang="en-US" sz="2400">
                <a:cs typeface="Calibri"/>
              </a:rPr>
              <a:t>or</a:t>
            </a:r>
            <a:r>
              <a:rPr lang="en-US" sz="2400" spc="-67">
                <a:cs typeface="Calibri"/>
              </a:rPr>
              <a:t> </a:t>
            </a:r>
            <a:r>
              <a:rPr lang="en-US" sz="2400">
                <a:cs typeface="Calibri"/>
              </a:rPr>
              <a:t>other</a:t>
            </a:r>
            <a:r>
              <a:rPr lang="en-US" sz="2400" spc="-73">
                <a:cs typeface="Calibri"/>
              </a:rPr>
              <a:t> </a:t>
            </a:r>
            <a:r>
              <a:rPr lang="en-US" sz="2400">
                <a:cs typeface="Calibri"/>
              </a:rPr>
              <a:t>calling</a:t>
            </a:r>
            <a:r>
              <a:rPr lang="en-US" sz="2400" spc="-67">
                <a:cs typeface="Calibri"/>
              </a:rPr>
              <a:t> </a:t>
            </a:r>
            <a:r>
              <a:rPr lang="en-US" sz="2400" spc="-13">
                <a:cs typeface="Calibri"/>
              </a:rPr>
              <a:t>procedure, </a:t>
            </a:r>
            <a:r>
              <a:rPr lang="en-US" sz="2400">
                <a:cs typeface="Calibri"/>
              </a:rPr>
              <a:t>the</a:t>
            </a:r>
            <a:r>
              <a:rPr lang="en-US" sz="2400" spc="-93">
                <a:cs typeface="Calibri"/>
              </a:rPr>
              <a:t> </a:t>
            </a:r>
            <a:r>
              <a:rPr lang="en-US" sz="2400">
                <a:cs typeface="Calibri"/>
              </a:rPr>
              <a:t>functions</a:t>
            </a:r>
            <a:r>
              <a:rPr lang="en-US" sz="2400" spc="-93">
                <a:cs typeface="Calibri"/>
              </a:rPr>
              <a:t> </a:t>
            </a:r>
            <a:r>
              <a:rPr lang="en-US" sz="2400">
                <a:cs typeface="Calibri"/>
              </a:rPr>
              <a:t>perform</a:t>
            </a:r>
            <a:r>
              <a:rPr lang="en-US" sz="2400" spc="-93">
                <a:cs typeface="Calibri"/>
              </a:rPr>
              <a:t> </a:t>
            </a:r>
            <a:r>
              <a:rPr lang="en-US" sz="2400">
                <a:cs typeface="Calibri"/>
              </a:rPr>
              <a:t>their</a:t>
            </a:r>
            <a:r>
              <a:rPr lang="en-US" sz="2400" spc="-93">
                <a:cs typeface="Calibri"/>
              </a:rPr>
              <a:t> </a:t>
            </a:r>
            <a:r>
              <a:rPr lang="en-US" sz="2400" spc="-13">
                <a:cs typeface="Calibri"/>
              </a:rPr>
              <a:t>task.</a:t>
            </a:r>
            <a:endParaRPr lang="en-US" sz="2400" dirty="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E961F6-22CD-ECEF-E60A-F2FDCCC65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C4B4E3B4-39C9-FFF5-FDF6-A0CDF62AA0D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Functions | Lecture 11</a:t>
            </a: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BB650C63-A95E-DB21-F433-D1B020976CA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38889" y="1917292"/>
            <a:ext cx="3012882" cy="287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11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0E89A0-E9A0-1F38-9671-937456E7A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5AA79-3F70-93B6-D074-91E486571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Advantages of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00F81-2395-211D-419D-1E66FE21D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623934"/>
          </a:xfrm>
        </p:spPr>
        <p:txBody>
          <a:bodyPr>
            <a:normAutofit/>
          </a:bodyPr>
          <a:lstStyle/>
          <a:p>
            <a:r>
              <a:rPr lang="en-US" dirty="0"/>
              <a:t>Manageability</a:t>
            </a:r>
          </a:p>
          <a:p>
            <a:r>
              <a:rPr lang="en-US" dirty="0"/>
              <a:t>Code Reusability</a:t>
            </a:r>
          </a:p>
          <a:p>
            <a:r>
              <a:rPr lang="en-US" dirty="0"/>
              <a:t>Logical clarity</a:t>
            </a:r>
          </a:p>
          <a:p>
            <a:r>
              <a:rPr lang="en-US" dirty="0"/>
              <a:t>Minimize workload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3D29D-8AB9-1268-625F-626D9A8A1E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317FCF2B-0F0E-2B30-9518-1D6C97D2E02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Functions | Lecture 11</a:t>
            </a:r>
          </a:p>
        </p:txBody>
      </p:sp>
    </p:spTree>
    <p:extLst>
      <p:ext uri="{BB962C8B-B14F-4D97-AF65-F5344CB8AC3E}">
        <p14:creationId xmlns:p14="http://schemas.microsoft.com/office/powerpoint/2010/main" val="1798309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54D069-AB0B-2FD2-B8F3-8B72F96CA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1929C-578F-6D21-43CC-4D0474143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User-defined Vs Library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41567-93AE-CB3F-C4E4-6E93F7EA7A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Defined by user.</a:t>
            </a:r>
          </a:p>
          <a:p>
            <a:r>
              <a:rPr lang="en-US" dirty="0"/>
              <a:t>User puts the name, return-type, and arguments themselves.</a:t>
            </a:r>
          </a:p>
          <a:p>
            <a:r>
              <a:rPr lang="en-US" dirty="0"/>
              <a:t>Eg:</a:t>
            </a:r>
            <a:endParaRPr lang="en-US" sz="2400" dirty="0">
              <a:latin typeface="Calibri"/>
              <a:cs typeface="Calibri"/>
            </a:endParaRPr>
          </a:p>
          <a:p>
            <a:pPr lvl="1"/>
            <a:r>
              <a:rPr lang="en-US" dirty="0"/>
              <a:t>add()</a:t>
            </a:r>
          </a:p>
          <a:p>
            <a:pPr lvl="1"/>
            <a:r>
              <a:rPr lang="en-US" dirty="0"/>
              <a:t>main()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492A31-7840-65D4-738F-9496A96F83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Built-in functions</a:t>
            </a:r>
          </a:p>
          <a:p>
            <a:r>
              <a:rPr lang="en-US" dirty="0"/>
              <a:t>Already available functions in C-library.</a:t>
            </a:r>
          </a:p>
          <a:p>
            <a:r>
              <a:rPr lang="en-US" dirty="0"/>
              <a:t>Eg:</a:t>
            </a:r>
          </a:p>
          <a:p>
            <a:pPr lvl="1"/>
            <a:r>
              <a:rPr lang="en-US" dirty="0"/>
              <a:t>print()</a:t>
            </a:r>
          </a:p>
          <a:p>
            <a:pPr lvl="1"/>
            <a:r>
              <a:rPr lang="en-US" dirty="0" err="1"/>
              <a:t>scanf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pow()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6A39FE-EF89-776C-46F5-6F4C95DC9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D9EAE626-0736-FB72-1465-699CFC6DAC0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Functions | Lecture 11</a:t>
            </a:r>
          </a:p>
        </p:txBody>
      </p:sp>
    </p:spTree>
    <p:extLst>
      <p:ext uri="{BB962C8B-B14F-4D97-AF65-F5344CB8AC3E}">
        <p14:creationId xmlns:p14="http://schemas.microsoft.com/office/powerpoint/2010/main" val="541420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7EC2A1-4947-9950-FBDD-698DC06C24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C9856-BB71-A382-FD1C-54AE1609C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Structure of a Function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623CA82-4A20-CFC2-5BC4-4422EC130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88AD49-D8EE-647D-EEB8-896E3D10E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BE3D4F14-00D4-3730-6FFD-0D7205A5E31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Functions | Lecture 11</a:t>
            </a:r>
          </a:p>
        </p:txBody>
      </p:sp>
      <p:grpSp>
        <p:nvGrpSpPr>
          <p:cNvPr id="6" name="object 3">
            <a:extLst>
              <a:ext uri="{FF2B5EF4-FFF2-40B4-BE49-F238E27FC236}">
                <a16:creationId xmlns:a16="http://schemas.microsoft.com/office/drawing/2014/main" id="{29DA21D7-02C0-6A03-D691-C8483EC7CE71}"/>
              </a:ext>
            </a:extLst>
          </p:cNvPr>
          <p:cNvGrpSpPr/>
          <p:nvPr/>
        </p:nvGrpSpPr>
        <p:grpSpPr>
          <a:xfrm>
            <a:off x="817764" y="1337051"/>
            <a:ext cx="9878060" cy="4949613"/>
            <a:chOff x="727075" y="892175"/>
            <a:chExt cx="7408545" cy="3712210"/>
          </a:xfrm>
        </p:grpSpPr>
        <p:pic>
          <p:nvPicPr>
            <p:cNvPr id="7" name="object 4">
              <a:extLst>
                <a:ext uri="{FF2B5EF4-FFF2-40B4-BE49-F238E27FC236}">
                  <a16:creationId xmlns:a16="http://schemas.microsoft.com/office/drawing/2014/main" id="{9A3FB100-CCB5-DAA4-E293-A57758CEE233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6600" y="901700"/>
              <a:ext cx="7388961" cy="3663380"/>
            </a:xfrm>
            <a:prstGeom prst="rect">
              <a:avLst/>
            </a:prstGeom>
          </p:spPr>
        </p:pic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C6B2F7C7-F446-9AE7-B366-7B78140D3C68}"/>
                </a:ext>
              </a:extLst>
            </p:cNvPr>
            <p:cNvSpPr/>
            <p:nvPr/>
          </p:nvSpPr>
          <p:spPr>
            <a:xfrm>
              <a:off x="731837" y="896937"/>
              <a:ext cx="7399020" cy="3702685"/>
            </a:xfrm>
            <a:custGeom>
              <a:avLst/>
              <a:gdLst/>
              <a:ahLst/>
              <a:cxnLst/>
              <a:rect l="l" t="t" r="r" b="b"/>
              <a:pathLst>
                <a:path w="7399020" h="3702685">
                  <a:moveTo>
                    <a:pt x="0" y="0"/>
                  </a:moveTo>
                  <a:lnTo>
                    <a:pt x="7398486" y="0"/>
                  </a:lnTo>
                  <a:lnTo>
                    <a:pt x="7398486" y="3702448"/>
                  </a:lnTo>
                  <a:lnTo>
                    <a:pt x="0" y="370244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847361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D03328-E2A3-5A32-C9CB-62A0664227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F9FD1-85C5-3012-718C-B30A05977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Components of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BF940-2356-CFDE-3570-4B81F969C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declaration</a:t>
            </a:r>
          </a:p>
          <a:p>
            <a:r>
              <a:rPr lang="en-US" dirty="0"/>
              <a:t>Function definition</a:t>
            </a:r>
          </a:p>
          <a:p>
            <a:r>
              <a:rPr lang="en-US" dirty="0"/>
              <a:t>Function call</a:t>
            </a:r>
          </a:p>
          <a:p>
            <a:r>
              <a:rPr lang="en-US" dirty="0"/>
              <a:t>Function arguments/parameters</a:t>
            </a:r>
          </a:p>
          <a:p>
            <a:r>
              <a:rPr lang="en-US" dirty="0"/>
              <a:t>Return statement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DAB614-1A6F-FE71-818B-4B36056B4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27543A23-95D3-BB8B-C49F-E83AA28AE15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Functions | Lecture 11</a:t>
            </a:r>
          </a:p>
        </p:txBody>
      </p:sp>
    </p:spTree>
    <p:extLst>
      <p:ext uri="{BB962C8B-B14F-4D97-AF65-F5344CB8AC3E}">
        <p14:creationId xmlns:p14="http://schemas.microsoft.com/office/powerpoint/2010/main" val="1285560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3FA9F6-D067-CA35-3BC7-AB56EC867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1C86B-E0B1-587C-C1CB-8C552510B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Components of a function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76E8A7-22FD-0FB9-A5FC-D48DEDEAC3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DF89B577-428F-2832-4C97-5EDC6CBB5F8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Functions | Lecture 11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51F7E00-E1E3-C8F8-54CF-BED7B91A39BA}"/>
              </a:ext>
            </a:extLst>
          </p:cNvPr>
          <p:cNvGrpSpPr/>
          <p:nvPr/>
        </p:nvGrpSpPr>
        <p:grpSpPr>
          <a:xfrm>
            <a:off x="1568654" y="1307595"/>
            <a:ext cx="10244803" cy="4897120"/>
            <a:chOff x="1568654" y="1307595"/>
            <a:chExt cx="10244803" cy="4897120"/>
          </a:xfrm>
        </p:grpSpPr>
        <p:grpSp>
          <p:nvGrpSpPr>
            <p:cNvPr id="33" name="object 3">
              <a:extLst>
                <a:ext uri="{FF2B5EF4-FFF2-40B4-BE49-F238E27FC236}">
                  <a16:creationId xmlns:a16="http://schemas.microsoft.com/office/drawing/2014/main" id="{4DFBC147-CE9B-0755-96C6-FE47DB88AB4A}"/>
                </a:ext>
              </a:extLst>
            </p:cNvPr>
            <p:cNvGrpSpPr/>
            <p:nvPr/>
          </p:nvGrpSpPr>
          <p:grpSpPr>
            <a:xfrm>
              <a:off x="1568654" y="1307595"/>
              <a:ext cx="6019800" cy="4897120"/>
              <a:chOff x="866775" y="925390"/>
              <a:chExt cx="4514850" cy="3672840"/>
            </a:xfrm>
          </p:grpSpPr>
          <p:pic>
            <p:nvPicPr>
              <p:cNvPr id="52" name="object 4">
                <a:extLst>
                  <a:ext uri="{FF2B5EF4-FFF2-40B4-BE49-F238E27FC236}">
                    <a16:creationId xmlns:a16="http://schemas.microsoft.com/office/drawing/2014/main" id="{D453CB49-B901-FE5D-6242-54960CAB4AD0}"/>
                  </a:ext>
                </a:extLst>
              </p:cNvPr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876300" y="934915"/>
                <a:ext cx="4404048" cy="3653358"/>
              </a:xfrm>
              <a:prstGeom prst="rect">
                <a:avLst/>
              </a:prstGeom>
            </p:spPr>
          </p:pic>
          <p:sp>
            <p:nvSpPr>
              <p:cNvPr id="53" name="object 5">
                <a:extLst>
                  <a:ext uri="{FF2B5EF4-FFF2-40B4-BE49-F238E27FC236}">
                    <a16:creationId xmlns:a16="http://schemas.microsoft.com/office/drawing/2014/main" id="{32BC3149-561B-FEE6-64C0-1198EFA902F7}"/>
                  </a:ext>
                </a:extLst>
              </p:cNvPr>
              <p:cNvSpPr/>
              <p:nvPr/>
            </p:nvSpPr>
            <p:spPr>
              <a:xfrm>
                <a:off x="871537" y="930152"/>
                <a:ext cx="4505325" cy="3663315"/>
              </a:xfrm>
              <a:custGeom>
                <a:avLst/>
                <a:gdLst/>
                <a:ahLst/>
                <a:cxnLst/>
                <a:rect l="l" t="t" r="r" b="b"/>
                <a:pathLst>
                  <a:path w="4505325" h="3663315">
                    <a:moveTo>
                      <a:pt x="0" y="0"/>
                    </a:moveTo>
                    <a:lnTo>
                      <a:pt x="4505324" y="0"/>
                    </a:lnTo>
                    <a:lnTo>
                      <a:pt x="4505324" y="3662883"/>
                    </a:lnTo>
                    <a:lnTo>
                      <a:pt x="0" y="3662883"/>
                    </a:lnTo>
                    <a:lnTo>
                      <a:pt x="0" y="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</p:grpSp>
        <p:sp>
          <p:nvSpPr>
            <p:cNvPr id="34" name="object 6">
              <a:extLst>
                <a:ext uri="{FF2B5EF4-FFF2-40B4-BE49-F238E27FC236}">
                  <a16:creationId xmlns:a16="http://schemas.microsoft.com/office/drawing/2014/main" id="{39DEC231-4CC9-CC71-E709-5F8DE0A1BAA0}"/>
                </a:ext>
              </a:extLst>
            </p:cNvPr>
            <p:cNvSpPr txBox="1"/>
            <p:nvPr/>
          </p:nvSpPr>
          <p:spPr>
            <a:xfrm>
              <a:off x="8943122" y="1350437"/>
              <a:ext cx="2826091" cy="386430"/>
            </a:xfrm>
            <a:prstGeom prst="rect">
              <a:avLst/>
            </a:prstGeom>
          </p:spPr>
          <p:txBody>
            <a:bodyPr vert="horz" wrap="square" lIns="0" tIns="16933" rIns="0" bIns="0" rtlCol="0">
              <a:spAutoFit/>
            </a:bodyPr>
            <a:lstStyle/>
            <a:p>
              <a:pPr marL="16933">
                <a:spcBef>
                  <a:spcPts val="133"/>
                </a:spcBef>
              </a:pPr>
              <a:r>
                <a:rPr sz="2400" spc="-13" dirty="0">
                  <a:latin typeface="Nunito" pitchFamily="2" charset="0"/>
                  <a:cs typeface="Calibri"/>
                </a:rPr>
                <a:t>Function</a:t>
              </a:r>
              <a:r>
                <a:rPr sz="2400" spc="-33" dirty="0">
                  <a:latin typeface="Nunito" pitchFamily="2" charset="0"/>
                  <a:cs typeface="Calibri"/>
                </a:rPr>
                <a:t> </a:t>
              </a:r>
              <a:r>
                <a:rPr sz="2400" spc="-13" dirty="0">
                  <a:latin typeface="Nunito" pitchFamily="2" charset="0"/>
                  <a:cs typeface="Calibri"/>
                </a:rPr>
                <a:t>declaration</a:t>
              </a:r>
              <a:endParaRPr sz="2400" dirty="0">
                <a:latin typeface="Nunito" pitchFamily="2" charset="0"/>
                <a:cs typeface="Calibri"/>
              </a:endParaRPr>
            </a:p>
          </p:txBody>
        </p:sp>
        <p:sp>
          <p:nvSpPr>
            <p:cNvPr id="35" name="object 7">
              <a:extLst>
                <a:ext uri="{FF2B5EF4-FFF2-40B4-BE49-F238E27FC236}">
                  <a16:creationId xmlns:a16="http://schemas.microsoft.com/office/drawing/2014/main" id="{A22612A1-79E2-5294-3897-EDA7572842A0}"/>
                </a:ext>
              </a:extLst>
            </p:cNvPr>
            <p:cNvSpPr txBox="1"/>
            <p:nvPr/>
          </p:nvSpPr>
          <p:spPr>
            <a:xfrm>
              <a:off x="8247418" y="2839340"/>
              <a:ext cx="3566039" cy="3032411"/>
            </a:xfrm>
            <a:prstGeom prst="rect">
              <a:avLst/>
            </a:prstGeom>
          </p:spPr>
          <p:txBody>
            <a:bodyPr vert="horz" wrap="square" lIns="0" tIns="16933" rIns="0" bIns="0" rtlCol="0">
              <a:spAutoFit/>
            </a:bodyPr>
            <a:lstStyle/>
            <a:p>
              <a:pPr marL="738275">
                <a:spcBef>
                  <a:spcPts val="133"/>
                </a:spcBef>
              </a:pPr>
              <a:r>
                <a:rPr lang="en-US" sz="2400" spc="-13" dirty="0">
                  <a:latin typeface="Nunito" pitchFamily="2" charset="0"/>
                  <a:cs typeface="Calibri"/>
                </a:rPr>
                <a:t>F</a:t>
              </a:r>
              <a:r>
                <a:rPr sz="2400" spc="-13" dirty="0">
                  <a:latin typeface="Nunito" pitchFamily="2" charset="0"/>
                  <a:cs typeface="Calibri"/>
                </a:rPr>
                <a:t>unction</a:t>
              </a:r>
              <a:r>
                <a:rPr sz="2400" spc="-33" dirty="0">
                  <a:latin typeface="Nunito" pitchFamily="2" charset="0"/>
                  <a:cs typeface="Calibri"/>
                </a:rPr>
                <a:t> </a:t>
              </a:r>
              <a:r>
                <a:rPr sz="2400" spc="-27" dirty="0">
                  <a:latin typeface="Nunito" pitchFamily="2" charset="0"/>
                  <a:cs typeface="Calibri"/>
                </a:rPr>
                <a:t>call</a:t>
              </a:r>
              <a:endParaRPr lang="en-US" sz="2400" dirty="0">
                <a:latin typeface="Nunito" pitchFamily="2" charset="0"/>
                <a:cs typeface="Calibri"/>
              </a:endParaRPr>
            </a:p>
            <a:p>
              <a:pPr>
                <a:spcBef>
                  <a:spcPts val="1880"/>
                </a:spcBef>
              </a:pPr>
              <a:endParaRPr lang="en-US" sz="2400" dirty="0">
                <a:latin typeface="Nunito" pitchFamily="2" charset="0"/>
                <a:cs typeface="Calibri"/>
              </a:endParaRPr>
            </a:p>
            <a:p>
              <a:pPr marL="16933" indent="567252">
                <a:spcBef>
                  <a:spcPts val="7"/>
                </a:spcBef>
              </a:pPr>
              <a:r>
                <a:rPr sz="2400" spc="-13" dirty="0">
                  <a:latin typeface="Nunito" pitchFamily="2" charset="0"/>
                  <a:cs typeface="Calibri"/>
                </a:rPr>
                <a:t>Function</a:t>
              </a:r>
              <a:r>
                <a:rPr sz="2400" spc="-33" dirty="0">
                  <a:latin typeface="Nunito" pitchFamily="2" charset="0"/>
                  <a:cs typeface="Calibri"/>
                </a:rPr>
                <a:t> </a:t>
              </a:r>
              <a:r>
                <a:rPr sz="2400" spc="-13" dirty="0">
                  <a:latin typeface="Nunito" pitchFamily="2" charset="0"/>
                  <a:cs typeface="Calibri"/>
                </a:rPr>
                <a:t>definition</a:t>
              </a:r>
              <a:endParaRPr sz="2400" dirty="0">
                <a:latin typeface="Nunito" pitchFamily="2" charset="0"/>
                <a:cs typeface="Calibri"/>
              </a:endParaRPr>
            </a:p>
            <a:p>
              <a:pPr>
                <a:spcBef>
                  <a:spcPts val="240"/>
                </a:spcBef>
              </a:pPr>
              <a:endParaRPr sz="2400" dirty="0">
                <a:latin typeface="Nunito" pitchFamily="2" charset="0"/>
                <a:cs typeface="Calibri"/>
              </a:endParaRPr>
            </a:p>
            <a:p>
              <a:pPr marL="584185" marR="8466" indent="-568098">
                <a:lnSpc>
                  <a:spcPct val="182000"/>
                </a:lnSpc>
              </a:pPr>
              <a:r>
                <a:rPr sz="2400" spc="-13" dirty="0">
                  <a:latin typeface="Nunito" pitchFamily="2" charset="0"/>
                  <a:cs typeface="Calibri"/>
                </a:rPr>
                <a:t>Arguments/parameters </a:t>
              </a:r>
              <a:r>
                <a:rPr sz="2400" dirty="0">
                  <a:latin typeface="Nunito" pitchFamily="2" charset="0"/>
                  <a:cs typeface="Calibri"/>
                </a:rPr>
                <a:t>Return</a:t>
              </a:r>
              <a:r>
                <a:rPr sz="2400" spc="-107" dirty="0">
                  <a:latin typeface="Nunito" pitchFamily="2" charset="0"/>
                  <a:cs typeface="Calibri"/>
                </a:rPr>
                <a:t> </a:t>
              </a:r>
              <a:r>
                <a:rPr sz="2400" spc="-13" dirty="0">
                  <a:latin typeface="Nunito" pitchFamily="2" charset="0"/>
                  <a:cs typeface="Calibri"/>
                </a:rPr>
                <a:t>statement</a:t>
              </a:r>
              <a:endParaRPr sz="2400" dirty="0">
                <a:latin typeface="Nunito" pitchFamily="2" charset="0"/>
                <a:cs typeface="Calibri"/>
              </a:endParaRPr>
            </a:p>
          </p:txBody>
        </p:sp>
        <p:grpSp>
          <p:nvGrpSpPr>
            <p:cNvPr id="36" name="object 8">
              <a:extLst>
                <a:ext uri="{FF2B5EF4-FFF2-40B4-BE49-F238E27FC236}">
                  <a16:creationId xmlns:a16="http://schemas.microsoft.com/office/drawing/2014/main" id="{FDC7A33B-8000-29FD-344D-F8DA9FC69B12}"/>
                </a:ext>
              </a:extLst>
            </p:cNvPr>
            <p:cNvGrpSpPr/>
            <p:nvPr/>
          </p:nvGrpSpPr>
          <p:grpSpPr>
            <a:xfrm>
              <a:off x="4050635" y="1554350"/>
              <a:ext cx="4662593" cy="4211320"/>
              <a:chOff x="2728260" y="1110456"/>
              <a:chExt cx="3496945" cy="3158490"/>
            </a:xfrm>
          </p:grpSpPr>
          <p:sp>
            <p:nvSpPr>
              <p:cNvPr id="37" name="object 9">
                <a:extLst>
                  <a:ext uri="{FF2B5EF4-FFF2-40B4-BE49-F238E27FC236}">
                    <a16:creationId xmlns:a16="http://schemas.microsoft.com/office/drawing/2014/main" id="{86079EB3-C3AB-12C2-FAEB-BF0C092C8954}"/>
                  </a:ext>
                </a:extLst>
              </p:cNvPr>
              <p:cNvSpPr/>
              <p:nvPr/>
            </p:nvSpPr>
            <p:spPr>
              <a:xfrm>
                <a:off x="4114800" y="1130892"/>
                <a:ext cx="2062480" cy="179705"/>
              </a:xfrm>
              <a:custGeom>
                <a:avLst/>
                <a:gdLst/>
                <a:ahLst/>
                <a:cxnLst/>
                <a:rect l="l" t="t" r="r" b="b"/>
                <a:pathLst>
                  <a:path w="2062479" h="179705">
                    <a:moveTo>
                      <a:pt x="0" y="179704"/>
                    </a:moveTo>
                    <a:lnTo>
                      <a:pt x="2062292" y="0"/>
                    </a:lnTo>
                  </a:path>
                </a:pathLst>
              </a:custGeom>
              <a:ln w="9524">
                <a:solidFill>
                  <a:srgbClr val="4A7DBA"/>
                </a:solidFill>
              </a:ln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38" name="object 10">
                <a:extLst>
                  <a:ext uri="{FF2B5EF4-FFF2-40B4-BE49-F238E27FC236}">
                    <a16:creationId xmlns:a16="http://schemas.microsoft.com/office/drawing/2014/main" id="{74B35D04-DD18-2A08-E261-181A50BE5E90}"/>
                  </a:ext>
                </a:extLst>
              </p:cNvPr>
              <p:cNvSpPr/>
              <p:nvPr/>
            </p:nvSpPr>
            <p:spPr>
              <a:xfrm>
                <a:off x="6175727" y="1115218"/>
                <a:ext cx="444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44450" h="31750">
                    <a:moveTo>
                      <a:pt x="2731" y="31346"/>
                    </a:moveTo>
                    <a:lnTo>
                      <a:pt x="0" y="0"/>
                    </a:lnTo>
                    <a:lnTo>
                      <a:pt x="44427" y="11920"/>
                    </a:lnTo>
                    <a:lnTo>
                      <a:pt x="2731" y="31346"/>
                    </a:lnTo>
                    <a:close/>
                  </a:path>
                </a:pathLst>
              </a:custGeom>
              <a:solidFill>
                <a:srgbClr val="4A7DBA"/>
              </a:solid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39" name="object 11">
                <a:extLst>
                  <a:ext uri="{FF2B5EF4-FFF2-40B4-BE49-F238E27FC236}">
                    <a16:creationId xmlns:a16="http://schemas.microsoft.com/office/drawing/2014/main" id="{66E34FCA-C454-463B-D889-D9221EBB8117}"/>
                  </a:ext>
                </a:extLst>
              </p:cNvPr>
              <p:cNvSpPr/>
              <p:nvPr/>
            </p:nvSpPr>
            <p:spPr>
              <a:xfrm>
                <a:off x="6175727" y="1115218"/>
                <a:ext cx="444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44450" h="31750">
                    <a:moveTo>
                      <a:pt x="2731" y="31346"/>
                    </a:moveTo>
                    <a:lnTo>
                      <a:pt x="44427" y="11920"/>
                    </a:lnTo>
                    <a:lnTo>
                      <a:pt x="0" y="0"/>
                    </a:lnTo>
                    <a:lnTo>
                      <a:pt x="2731" y="31346"/>
                    </a:lnTo>
                    <a:close/>
                  </a:path>
                </a:pathLst>
              </a:custGeom>
              <a:ln w="9524">
                <a:solidFill>
                  <a:srgbClr val="4A7DBA"/>
                </a:solidFill>
              </a:ln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40" name="object 12">
                <a:extLst>
                  <a:ext uri="{FF2B5EF4-FFF2-40B4-BE49-F238E27FC236}">
                    <a16:creationId xmlns:a16="http://schemas.microsoft.com/office/drawing/2014/main" id="{F7981375-92D7-065A-7A48-9CDAC67339F6}"/>
                  </a:ext>
                </a:extLst>
              </p:cNvPr>
              <p:cNvSpPr/>
              <p:nvPr/>
            </p:nvSpPr>
            <p:spPr>
              <a:xfrm>
                <a:off x="3962357" y="2982742"/>
                <a:ext cx="2209800" cy="280035"/>
              </a:xfrm>
              <a:custGeom>
                <a:avLst/>
                <a:gdLst/>
                <a:ahLst/>
                <a:cxnLst/>
                <a:rect l="l" t="t" r="r" b="b"/>
                <a:pathLst>
                  <a:path w="2209800" h="280035">
                    <a:moveTo>
                      <a:pt x="0" y="279625"/>
                    </a:moveTo>
                    <a:lnTo>
                      <a:pt x="2209801" y="0"/>
                    </a:lnTo>
                  </a:path>
                </a:pathLst>
              </a:custGeom>
              <a:ln w="9524">
                <a:solidFill>
                  <a:srgbClr val="4A7DBA"/>
                </a:solidFill>
              </a:ln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41" name="object 13">
                <a:extLst>
                  <a:ext uri="{FF2B5EF4-FFF2-40B4-BE49-F238E27FC236}">
                    <a16:creationId xmlns:a16="http://schemas.microsoft.com/office/drawing/2014/main" id="{57B0FEA8-6313-7348-520E-B4C4AEEB8A0F}"/>
                  </a:ext>
                </a:extLst>
              </p:cNvPr>
              <p:cNvSpPr/>
              <p:nvPr/>
            </p:nvSpPr>
            <p:spPr>
              <a:xfrm>
                <a:off x="6170184" y="2967134"/>
                <a:ext cx="45085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45085" h="31750">
                    <a:moveTo>
                      <a:pt x="3950" y="31216"/>
                    </a:moveTo>
                    <a:lnTo>
                      <a:pt x="0" y="0"/>
                    </a:lnTo>
                    <a:lnTo>
                      <a:pt x="44858" y="10181"/>
                    </a:lnTo>
                    <a:lnTo>
                      <a:pt x="3950" y="31216"/>
                    </a:lnTo>
                    <a:close/>
                  </a:path>
                </a:pathLst>
              </a:custGeom>
              <a:solidFill>
                <a:srgbClr val="4A7DBA"/>
              </a:solid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42" name="object 14">
                <a:extLst>
                  <a:ext uri="{FF2B5EF4-FFF2-40B4-BE49-F238E27FC236}">
                    <a16:creationId xmlns:a16="http://schemas.microsoft.com/office/drawing/2014/main" id="{641BAFCE-42EC-4C5A-27D6-1A5C98756301}"/>
                  </a:ext>
                </a:extLst>
              </p:cNvPr>
              <p:cNvSpPr/>
              <p:nvPr/>
            </p:nvSpPr>
            <p:spPr>
              <a:xfrm>
                <a:off x="6170184" y="2967134"/>
                <a:ext cx="45085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45085" h="31750">
                    <a:moveTo>
                      <a:pt x="3950" y="31216"/>
                    </a:moveTo>
                    <a:lnTo>
                      <a:pt x="44858" y="10181"/>
                    </a:lnTo>
                    <a:lnTo>
                      <a:pt x="0" y="0"/>
                    </a:lnTo>
                    <a:lnTo>
                      <a:pt x="3950" y="31216"/>
                    </a:lnTo>
                    <a:close/>
                  </a:path>
                </a:pathLst>
              </a:custGeom>
              <a:ln w="9524">
                <a:solidFill>
                  <a:srgbClr val="4A7DBA"/>
                </a:solidFill>
              </a:ln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43" name="object 15">
                <a:extLst>
                  <a:ext uri="{FF2B5EF4-FFF2-40B4-BE49-F238E27FC236}">
                    <a16:creationId xmlns:a16="http://schemas.microsoft.com/office/drawing/2014/main" id="{023A4B57-927D-BD79-AE48-37B914133B2A}"/>
                  </a:ext>
                </a:extLst>
              </p:cNvPr>
              <p:cNvSpPr/>
              <p:nvPr/>
            </p:nvSpPr>
            <p:spPr>
              <a:xfrm>
                <a:off x="3429000" y="2251116"/>
                <a:ext cx="2743835" cy="413384"/>
              </a:xfrm>
              <a:custGeom>
                <a:avLst/>
                <a:gdLst/>
                <a:ahLst/>
                <a:cxnLst/>
                <a:rect l="l" t="t" r="r" b="b"/>
                <a:pathLst>
                  <a:path w="2743835" h="413385">
                    <a:moveTo>
                      <a:pt x="0" y="412966"/>
                    </a:moveTo>
                    <a:lnTo>
                      <a:pt x="2743344" y="0"/>
                    </a:lnTo>
                  </a:path>
                </a:pathLst>
              </a:custGeom>
              <a:ln w="9524">
                <a:solidFill>
                  <a:srgbClr val="4A7DBA"/>
                </a:solidFill>
              </a:ln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44" name="object 16">
                <a:extLst>
                  <a:ext uri="{FF2B5EF4-FFF2-40B4-BE49-F238E27FC236}">
                    <a16:creationId xmlns:a16="http://schemas.microsoft.com/office/drawing/2014/main" id="{374FA8F3-4D3D-2839-F578-6ABEBDDE96F7}"/>
                  </a:ext>
                </a:extLst>
              </p:cNvPr>
              <p:cNvSpPr/>
              <p:nvPr/>
            </p:nvSpPr>
            <p:spPr>
              <a:xfrm>
                <a:off x="6170002" y="2235558"/>
                <a:ext cx="45085" cy="31115"/>
              </a:xfrm>
              <a:custGeom>
                <a:avLst/>
                <a:gdLst/>
                <a:ahLst/>
                <a:cxnLst/>
                <a:rect l="l" t="t" r="r" b="b"/>
                <a:pathLst>
                  <a:path w="45085" h="31114">
                    <a:moveTo>
                      <a:pt x="4683" y="31115"/>
                    </a:moveTo>
                    <a:lnTo>
                      <a:pt x="0" y="0"/>
                    </a:lnTo>
                    <a:lnTo>
                      <a:pt x="45085" y="9123"/>
                    </a:lnTo>
                    <a:lnTo>
                      <a:pt x="4683" y="31115"/>
                    </a:lnTo>
                    <a:close/>
                  </a:path>
                </a:pathLst>
              </a:custGeom>
              <a:solidFill>
                <a:srgbClr val="4A7DBA"/>
              </a:solid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45" name="object 17">
                <a:extLst>
                  <a:ext uri="{FF2B5EF4-FFF2-40B4-BE49-F238E27FC236}">
                    <a16:creationId xmlns:a16="http://schemas.microsoft.com/office/drawing/2014/main" id="{CE351F40-3F20-0835-4136-6D11001E9450}"/>
                  </a:ext>
                </a:extLst>
              </p:cNvPr>
              <p:cNvSpPr/>
              <p:nvPr/>
            </p:nvSpPr>
            <p:spPr>
              <a:xfrm>
                <a:off x="6170002" y="2235558"/>
                <a:ext cx="45085" cy="31115"/>
              </a:xfrm>
              <a:custGeom>
                <a:avLst/>
                <a:gdLst/>
                <a:ahLst/>
                <a:cxnLst/>
                <a:rect l="l" t="t" r="r" b="b"/>
                <a:pathLst>
                  <a:path w="45085" h="31114">
                    <a:moveTo>
                      <a:pt x="4683" y="31115"/>
                    </a:moveTo>
                    <a:lnTo>
                      <a:pt x="45085" y="9123"/>
                    </a:lnTo>
                    <a:lnTo>
                      <a:pt x="0" y="0"/>
                    </a:lnTo>
                    <a:lnTo>
                      <a:pt x="4683" y="31115"/>
                    </a:lnTo>
                    <a:close/>
                  </a:path>
                </a:pathLst>
              </a:custGeom>
              <a:ln w="9524">
                <a:solidFill>
                  <a:srgbClr val="4A7DBA"/>
                </a:solidFill>
              </a:ln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46" name="object 18">
                <a:extLst>
                  <a:ext uri="{FF2B5EF4-FFF2-40B4-BE49-F238E27FC236}">
                    <a16:creationId xmlns:a16="http://schemas.microsoft.com/office/drawing/2014/main" id="{183990C3-DF47-4E7B-3953-71FE9C731DFB}"/>
                  </a:ext>
                </a:extLst>
              </p:cNvPr>
              <p:cNvSpPr/>
              <p:nvPr/>
            </p:nvSpPr>
            <p:spPr>
              <a:xfrm>
                <a:off x="2728260" y="4248150"/>
                <a:ext cx="3443604" cy="0"/>
              </a:xfrm>
              <a:custGeom>
                <a:avLst/>
                <a:gdLst/>
                <a:ahLst/>
                <a:cxnLst/>
                <a:rect l="l" t="t" r="r" b="b"/>
                <a:pathLst>
                  <a:path w="3443604">
                    <a:moveTo>
                      <a:pt x="0" y="1"/>
                    </a:moveTo>
                    <a:lnTo>
                      <a:pt x="3443447" y="0"/>
                    </a:lnTo>
                  </a:path>
                </a:pathLst>
              </a:custGeom>
              <a:ln w="9524">
                <a:solidFill>
                  <a:srgbClr val="4A7DBA"/>
                </a:solidFill>
              </a:ln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47" name="object 19">
                <a:extLst>
                  <a:ext uri="{FF2B5EF4-FFF2-40B4-BE49-F238E27FC236}">
                    <a16:creationId xmlns:a16="http://schemas.microsoft.com/office/drawing/2014/main" id="{EC778E27-6123-55BA-6E4E-251CD2200D4E}"/>
                  </a:ext>
                </a:extLst>
              </p:cNvPr>
              <p:cNvSpPr/>
              <p:nvPr/>
            </p:nvSpPr>
            <p:spPr>
              <a:xfrm>
                <a:off x="6171707" y="4232417"/>
                <a:ext cx="43815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43814" h="31750">
                    <a:moveTo>
                      <a:pt x="0" y="31465"/>
                    </a:moveTo>
                    <a:lnTo>
                      <a:pt x="0" y="0"/>
                    </a:lnTo>
                    <a:lnTo>
                      <a:pt x="43225" y="15732"/>
                    </a:lnTo>
                    <a:lnTo>
                      <a:pt x="0" y="31465"/>
                    </a:lnTo>
                    <a:close/>
                  </a:path>
                </a:pathLst>
              </a:custGeom>
              <a:solidFill>
                <a:srgbClr val="4A7DBA"/>
              </a:solid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48" name="object 20">
                <a:extLst>
                  <a:ext uri="{FF2B5EF4-FFF2-40B4-BE49-F238E27FC236}">
                    <a16:creationId xmlns:a16="http://schemas.microsoft.com/office/drawing/2014/main" id="{BAC18664-71D7-F7B5-AF9D-DCB2734DD606}"/>
                  </a:ext>
                </a:extLst>
              </p:cNvPr>
              <p:cNvSpPr/>
              <p:nvPr/>
            </p:nvSpPr>
            <p:spPr>
              <a:xfrm>
                <a:off x="6171707" y="4232417"/>
                <a:ext cx="43815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43814" h="31750">
                    <a:moveTo>
                      <a:pt x="0" y="31465"/>
                    </a:moveTo>
                    <a:lnTo>
                      <a:pt x="43225" y="15732"/>
                    </a:lnTo>
                    <a:lnTo>
                      <a:pt x="0" y="0"/>
                    </a:lnTo>
                    <a:lnTo>
                      <a:pt x="0" y="31465"/>
                    </a:lnTo>
                    <a:close/>
                  </a:path>
                </a:pathLst>
              </a:custGeom>
              <a:ln w="9524">
                <a:solidFill>
                  <a:srgbClr val="4A7DBA"/>
                </a:solidFill>
              </a:ln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49" name="object 21">
                <a:extLst>
                  <a:ext uri="{FF2B5EF4-FFF2-40B4-BE49-F238E27FC236}">
                    <a16:creationId xmlns:a16="http://schemas.microsoft.com/office/drawing/2014/main" id="{AD9E27B3-7040-F394-2035-14E1CA203CA5}"/>
                  </a:ext>
                </a:extLst>
              </p:cNvPr>
              <p:cNvSpPr/>
              <p:nvPr/>
            </p:nvSpPr>
            <p:spPr>
              <a:xfrm>
                <a:off x="2895600" y="3495756"/>
                <a:ext cx="2862580" cy="276225"/>
              </a:xfrm>
              <a:custGeom>
                <a:avLst/>
                <a:gdLst/>
                <a:ahLst/>
                <a:cxnLst/>
                <a:rect l="l" t="t" r="r" b="b"/>
                <a:pathLst>
                  <a:path w="2862579" h="276225">
                    <a:moveTo>
                      <a:pt x="0" y="0"/>
                    </a:moveTo>
                    <a:lnTo>
                      <a:pt x="2862507" y="275751"/>
                    </a:lnTo>
                  </a:path>
                </a:pathLst>
              </a:custGeom>
              <a:ln w="9524">
                <a:solidFill>
                  <a:srgbClr val="4A7DBA"/>
                </a:solidFill>
              </a:ln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50" name="object 22">
                <a:extLst>
                  <a:ext uri="{FF2B5EF4-FFF2-40B4-BE49-F238E27FC236}">
                    <a16:creationId xmlns:a16="http://schemas.microsoft.com/office/drawing/2014/main" id="{22E88FD8-72E1-F666-857D-DA66B15302A2}"/>
                  </a:ext>
                </a:extLst>
              </p:cNvPr>
              <p:cNvSpPr/>
              <p:nvPr/>
            </p:nvSpPr>
            <p:spPr>
              <a:xfrm>
                <a:off x="5756598" y="3755848"/>
                <a:ext cx="45085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45085" h="31750">
                    <a:moveTo>
                      <a:pt x="0" y="31320"/>
                    </a:moveTo>
                    <a:lnTo>
                      <a:pt x="3017" y="0"/>
                    </a:lnTo>
                    <a:lnTo>
                      <a:pt x="44534" y="19805"/>
                    </a:lnTo>
                    <a:lnTo>
                      <a:pt x="0" y="31320"/>
                    </a:lnTo>
                    <a:close/>
                  </a:path>
                </a:pathLst>
              </a:custGeom>
              <a:solidFill>
                <a:srgbClr val="4A7DBA"/>
              </a:solid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51" name="object 23">
                <a:extLst>
                  <a:ext uri="{FF2B5EF4-FFF2-40B4-BE49-F238E27FC236}">
                    <a16:creationId xmlns:a16="http://schemas.microsoft.com/office/drawing/2014/main" id="{CCF719F1-0877-FB56-EB44-1FEE9C8C90AD}"/>
                  </a:ext>
                </a:extLst>
              </p:cNvPr>
              <p:cNvSpPr/>
              <p:nvPr/>
            </p:nvSpPr>
            <p:spPr>
              <a:xfrm>
                <a:off x="5756598" y="3755848"/>
                <a:ext cx="45085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45085" h="31750">
                    <a:moveTo>
                      <a:pt x="0" y="31320"/>
                    </a:moveTo>
                    <a:lnTo>
                      <a:pt x="44534" y="19805"/>
                    </a:lnTo>
                    <a:lnTo>
                      <a:pt x="3017" y="0"/>
                    </a:lnTo>
                    <a:lnTo>
                      <a:pt x="0" y="31320"/>
                    </a:lnTo>
                    <a:close/>
                  </a:path>
                </a:pathLst>
              </a:custGeom>
              <a:ln w="9524">
                <a:solidFill>
                  <a:srgbClr val="4A7DBA"/>
                </a:solidFill>
              </a:ln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6672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6B202D-EEB7-6E08-A7A7-AE340CA01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2B250-0807-5DC4-17F4-0FC3B32B4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Classification of Function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6B1948-5BFB-2EE4-1B8D-CDE0B85F5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Function with </a:t>
            </a:r>
            <a:r>
              <a:rPr lang="en-US" b="1" dirty="0"/>
              <a:t>no arguments </a:t>
            </a:r>
            <a:r>
              <a:rPr lang="en-US" dirty="0"/>
              <a:t>and </a:t>
            </a:r>
            <a:r>
              <a:rPr lang="en-US" b="1" dirty="0"/>
              <a:t>no return value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Function with </a:t>
            </a:r>
            <a:r>
              <a:rPr lang="en-US" b="1" dirty="0"/>
              <a:t>no arguments </a:t>
            </a:r>
            <a:r>
              <a:rPr lang="en-US" dirty="0"/>
              <a:t>but </a:t>
            </a:r>
            <a:r>
              <a:rPr lang="en-US" b="1" dirty="0"/>
              <a:t>return value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Function with </a:t>
            </a:r>
            <a:r>
              <a:rPr lang="en-US" b="1" dirty="0"/>
              <a:t>arguments</a:t>
            </a:r>
            <a:r>
              <a:rPr lang="en-US" dirty="0"/>
              <a:t> but </a:t>
            </a:r>
            <a:r>
              <a:rPr lang="en-US" b="1" dirty="0"/>
              <a:t>no return value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Function with </a:t>
            </a:r>
            <a:r>
              <a:rPr lang="en-US" b="1" dirty="0"/>
              <a:t>both arguments </a:t>
            </a:r>
            <a:r>
              <a:rPr lang="en-US" dirty="0"/>
              <a:t>and </a:t>
            </a:r>
            <a:r>
              <a:rPr lang="en-US" b="1" dirty="0"/>
              <a:t>return value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F3D3E2-4D03-9D2A-FFBC-2CE49B7AB9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2236669C-CB28-D9F8-BF4F-650F65B6063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Functions | Lecture 11</a:t>
            </a:r>
          </a:p>
        </p:txBody>
      </p:sp>
    </p:spTree>
    <p:extLst>
      <p:ext uri="{BB962C8B-B14F-4D97-AF65-F5344CB8AC3E}">
        <p14:creationId xmlns:p14="http://schemas.microsoft.com/office/powerpoint/2010/main" val="2740285206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</TotalTime>
  <Words>688</Words>
  <Application>Microsoft Office PowerPoint</Application>
  <PresentationFormat>Widescreen</PresentationFormat>
  <Paragraphs>141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Nunito</vt:lpstr>
      <vt:lpstr>Roboto</vt:lpstr>
      <vt:lpstr>2_Office Theme</vt:lpstr>
      <vt:lpstr>PowerPoint Presentation</vt:lpstr>
      <vt:lpstr>Unit 5: Functions (6hrs)</vt:lpstr>
      <vt:lpstr>Function</vt:lpstr>
      <vt:lpstr>Advantages of function</vt:lpstr>
      <vt:lpstr>User-defined Vs Library Function</vt:lpstr>
      <vt:lpstr>Structure of a Function</vt:lpstr>
      <vt:lpstr>Components of a function</vt:lpstr>
      <vt:lpstr>Components of a function</vt:lpstr>
      <vt:lpstr>Classification of Function</vt:lpstr>
      <vt:lpstr>Classification of Function</vt:lpstr>
      <vt:lpstr>Classification of Function</vt:lpstr>
      <vt:lpstr>Ways Of Passing Arguments To The Function</vt:lpstr>
      <vt:lpstr>Passing by Value</vt:lpstr>
      <vt:lpstr>Passing by Reference</vt:lpstr>
      <vt:lpstr>Recursive Function</vt:lpstr>
      <vt:lpstr>Recursive Function</vt:lpstr>
      <vt:lpstr>Basic Structure Of Recursion</vt:lpstr>
      <vt:lpstr>WAP using recursion to enter a number and find its factorial.</vt:lpstr>
      <vt:lpstr>WAP using recursion to print Fibonacci series up to nth terms.</vt:lpstr>
      <vt:lpstr>WAP to input any positive integer and find its reverse using recursion.</vt:lpstr>
      <vt:lpstr>WAP to input any positive integer and find the sum of digits in it.</vt:lpstr>
      <vt:lpstr>WAP to find the sum of n natural numbers using recursion.</vt:lpstr>
      <vt:lpstr>Returning multiple values by function</vt:lpstr>
      <vt:lpstr>End of  Lecture 11</vt:lpstr>
      <vt:lpstr>Passing Array to Function Storage Directives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C</dc:title>
  <dc:creator>Shiva Kunwar</dc:creator>
  <cp:lastModifiedBy>Shiva Kunwar</cp:lastModifiedBy>
  <cp:revision>47</cp:revision>
  <dcterms:created xsi:type="dcterms:W3CDTF">2024-09-21T07:18:01Z</dcterms:created>
  <dcterms:modified xsi:type="dcterms:W3CDTF">2025-01-11T15:58:21Z</dcterms:modified>
</cp:coreProperties>
</file>