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1"/>
  </p:notesMasterIdLst>
  <p:handoutMasterIdLst>
    <p:handoutMasterId r:id="rId32"/>
  </p:handoutMasterIdLst>
  <p:sldIdLst>
    <p:sldId id="262" r:id="rId2"/>
    <p:sldId id="277" r:id="rId3"/>
    <p:sldId id="330" r:id="rId4"/>
    <p:sldId id="331" r:id="rId5"/>
    <p:sldId id="332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1" r:id="rId23"/>
    <p:sldId id="352" r:id="rId24"/>
    <p:sldId id="353" r:id="rId25"/>
    <p:sldId id="350" r:id="rId26"/>
    <p:sldId id="354" r:id="rId27"/>
    <p:sldId id="355" r:id="rId28"/>
    <p:sldId id="263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4AAF4-B8F3-33EC-52A9-9556E57E6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DEACF-F8D5-65D6-65E3-338B2B0A6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2621-8294-46A0-AF65-3F36575F232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97C6E-AD10-9E33-EB85-2BFA5B326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DCF5-DD40-B594-C366-ED0E57DC2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7F74-8BB9-4E0E-BFB9-27139482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5D34-0415-4310-B568-590084F5D713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0430-A6ED-49DA-875F-FAA9313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3E4401-654B-3331-0E2C-7406236D3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1999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129550-DA5D-C130-73B9-F36251FB393F}"/>
              </a:ext>
            </a:extLst>
          </p:cNvPr>
          <p:cNvSpPr/>
          <p:nvPr userDrawn="1"/>
        </p:nvSpPr>
        <p:spPr>
          <a:xfrm>
            <a:off x="-2" y="0"/>
            <a:ext cx="12191999" cy="6857999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4939-1092-154C-F943-8221DCF2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89D-CC24-D084-077F-1EC0EA3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Functions | Lecture 12</a:t>
            </a:r>
            <a:endParaRPr lang="en-US" dirty="0"/>
          </a:p>
        </p:txBody>
      </p:sp>
      <p:pic>
        <p:nvPicPr>
          <p:cNvPr id="8" name="Picture 7" descr="A logo with a star and a candle&#10;&#10;Description automatically generated">
            <a:extLst>
              <a:ext uri="{FF2B5EF4-FFF2-40B4-BE49-F238E27FC236}">
                <a16:creationId xmlns:a16="http://schemas.microsoft.com/office/drawing/2014/main" id="{5EE76DC0-94B7-A3AA-712F-BE98D17F08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425" y="116127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84078-0138-E900-23EB-074EF062EF67}"/>
              </a:ext>
            </a:extLst>
          </p:cNvPr>
          <p:cNvSpPr txBox="1">
            <a:spLocks/>
          </p:cNvSpPr>
          <p:nvPr userDrawn="1"/>
        </p:nvSpPr>
        <p:spPr>
          <a:xfrm>
            <a:off x="1524000" y="3262581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Programming in C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25D32-6EF2-FAFE-2C36-BDD0330F818C}"/>
              </a:ext>
            </a:extLst>
          </p:cNvPr>
          <p:cNvSpPr txBox="1"/>
          <p:nvPr userDrawn="1"/>
        </p:nvSpPr>
        <p:spPr>
          <a:xfrm>
            <a:off x="1523999" y="4845050"/>
            <a:ext cx="9143999" cy="130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Prepared by:  Er. Shiva Kunwar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Lecturer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Pokhara Engineering College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8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BBFC-EF9A-C646-B5B5-F5C0DD4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F1A4-33E3-F613-3519-62CEA6B2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FA88D5E-9061-83D6-AE7A-F5CD89D9B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533-58C8-E224-906F-5F88AEC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8861-2083-0FF8-F733-4312C604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8EE7-49CE-F177-9BD3-AEC2ED7C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E4342B-97D9-6ABA-CD59-6FC12B2DF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D9C7D-7608-7B1C-1BBB-E09F972BE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D532F5-16FE-613A-417D-557E002A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C6C6A9-0D82-2733-1B67-53F2A3D68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7D2052-25BC-843C-8ABA-792233D9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E7CD1-BC72-3908-B52C-69C7274B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A488A3C-7FB9-1EFA-C60D-233DBBFE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2167FE-1698-734C-2D0C-C2B40CC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83735"/>
            <a:ext cx="10515600" cy="1042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A9F9C-5A91-403E-36CE-69E3C9969308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7C64D1-0999-ECC9-556E-E526C78A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able Placeholder 4">
            <a:extLst>
              <a:ext uri="{FF2B5EF4-FFF2-40B4-BE49-F238E27FC236}">
                <a16:creationId xmlns:a16="http://schemas.microsoft.com/office/drawing/2014/main" id="{EAAE7709-C365-F582-CF49-7517BDEB838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198" y="1663021"/>
            <a:ext cx="10515602" cy="45568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2A4FC4B-3423-C50D-5527-3DA157DA63E5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6E645F8-F682-8D2D-268F-E5B7D5BF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50187D5-3A16-AE1B-36DA-41D3FBE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264F6-BD23-F293-72FB-E323525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855AD-ABAC-8C19-8178-6EB8E5E7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39B6C-6741-2C5E-B819-B3A42545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738339-0671-5630-FEB8-CC9C67032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484E4-73DD-0919-B58E-866F9070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DF8B04-BA4D-3137-EEFB-2C9F9614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09" y="615909"/>
            <a:ext cx="3204415" cy="3387497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B5711-9A41-EEE3-ECA8-3DF77654697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655D1-315F-7D95-3B9A-EC74A727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923455B-4E0B-F709-CAC5-455517FBE6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9488" y="615950"/>
            <a:ext cx="6530975" cy="56038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EBAF5FC1-1BA5-4B06-7724-11B26B419C62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03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1818950-1BC0-79F8-F3A1-C793DF91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4A06A-DC97-5499-2273-8019226EA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634D-9BDD-B374-6DD7-03C03290F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769AA-85CF-4F16-36ED-08E81B00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37CB0-FBB5-1349-DFB4-563DF02B5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CAB6FC-BE02-6F5E-8E9C-340FAC4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35E3B-ADC3-447C-17D8-2227F75D45AC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7808083-BCD1-7C29-51D7-C9EF69DB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67B66-BFAA-3DE9-8BD2-E64B46FC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557"/>
            <a:ext cx="10515600" cy="4214406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C5A9C0-CE71-F1EE-84C7-2C2480237DA8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5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94531-650E-5195-CBA1-5B3978F0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0013-C917-A93A-C451-8E8B6203F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" y="10"/>
            <a:ext cx="44805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D3A4C7-B5F0-8B63-1ECA-C1481598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 anchor="ctr">
            <a:noAutofit/>
          </a:bodyPr>
          <a:lstStyle>
            <a:lvl1pPr algn="l">
              <a:defRPr sz="6000" b="0" cap="non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FD99D63D-0492-7C66-0370-0040336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AutoShape 2" descr="A peaceful illustration for C programming set in a serene environment. The setting is a quiet lakeside scene during sunrise or sunset, with soft golden lighting reflecting on calm waters. A laptop or book displaying C programming code is open on a wooden bench near the water, surrounded by nature with gentle trees and soft grass. The sky is a gradient of warm colors, and there are small details like a steaming coffee mug and a few scattered notes or pens nearby, adding a cozy atmosphere. The dimensions are 7.5 inches in height and 4.9 inches in width.">
            <a:extLst>
              <a:ext uri="{FF2B5EF4-FFF2-40B4-BE49-F238E27FC236}">
                <a16:creationId xmlns:a16="http://schemas.microsoft.com/office/drawing/2014/main" id="{6A97A55F-F05A-431D-3CF6-E049935C399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9B0B8-54EB-02A5-06D4-A123119246F4}"/>
              </a:ext>
            </a:extLst>
          </p:cNvPr>
          <p:cNvSpPr txBox="1"/>
          <p:nvPr userDrawn="1"/>
        </p:nvSpPr>
        <p:spPr>
          <a:xfrm>
            <a:off x="5020988" y="4019550"/>
            <a:ext cx="6028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Nunito" pitchFamily="2" charset="0"/>
              </a:rPr>
              <a:t>shiva.kunwar@hotmail.com</a:t>
            </a:r>
            <a:br>
              <a:rPr lang="en-US" sz="3000" dirty="0">
                <a:latin typeface="Nunito" pitchFamily="2" charset="0"/>
              </a:rPr>
            </a:br>
            <a:r>
              <a:rPr lang="en-US" sz="3000" dirty="0">
                <a:latin typeface="Nunito" pitchFamily="2" charset="0"/>
              </a:rPr>
              <a:t>+977-9819123654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7053B5E-1F7B-2A7B-547B-5AAA405247AC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view Card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A83DF1-A84E-B163-956C-25D3B807BE99}"/>
              </a:ext>
            </a:extLst>
          </p:cNvPr>
          <p:cNvSpPr txBox="1">
            <a:spLocks/>
          </p:cNvSpPr>
          <p:nvPr userDrawn="1"/>
        </p:nvSpPr>
        <p:spPr>
          <a:xfrm>
            <a:off x="838200" y="417727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dirty="0"/>
              <a:t>PREVIEW FOR NEXT LECTURE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62B2-F92E-BBBB-879D-EAA2FC43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4F7403-710E-51F3-7202-7EBA53E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B644-5741-8467-C89E-7A43CCB7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A4B1-9CE0-549C-7B06-728134B2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3029"/>
            <a:ext cx="10515600" cy="462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655E-F829-BD76-B10A-3B85DA5FD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BA3D-AF77-0CD3-E6C2-CDFE9BF54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914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/>
              <a:t>Functions | Lecture 12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EA662-E61B-0C38-8A92-8D9EA225042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FC56-D6E1-E077-A067-C2CA064D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B346C50-CF83-B9F7-E4BE-83759B266642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6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9" r:id="rId3"/>
    <p:sldLayoutId id="2147483670" r:id="rId4"/>
    <p:sldLayoutId id="2147483672" r:id="rId5"/>
    <p:sldLayoutId id="2147483673" r:id="rId6"/>
    <p:sldLayoutId id="2147483664" r:id="rId7"/>
    <p:sldLayoutId id="214748366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62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DCB8FE-2BD7-DA81-CC68-46E6374F7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EAE6-769A-5E4D-4657-F42A4676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Autofit/>
          </a:bodyPr>
          <a:lstStyle/>
          <a:p>
            <a:r>
              <a:rPr lang="en-US" dirty="0"/>
              <a:t>Global and Local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157CBE-767B-30F5-59DE-D3AB19CFE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5105400" cy="4623934"/>
          </a:xfrm>
        </p:spPr>
        <p:txBody>
          <a:bodyPr/>
          <a:lstStyle/>
          <a:p>
            <a:r>
              <a:rPr lang="en-US" dirty="0"/>
              <a:t>Here the variables ‘</a:t>
            </a:r>
            <a:r>
              <a:rPr lang="en-US" b="1" dirty="0"/>
              <a:t>a’</a:t>
            </a:r>
            <a:r>
              <a:rPr lang="en-US" dirty="0"/>
              <a:t> and ‘</a:t>
            </a:r>
            <a:r>
              <a:rPr lang="en-US" b="1" dirty="0"/>
              <a:t>b’</a:t>
            </a:r>
            <a:r>
              <a:rPr lang="en-US" dirty="0"/>
              <a:t> are global variables since they can be used by all the functions </a:t>
            </a:r>
            <a:r>
              <a:rPr lang="en-US" b="1" dirty="0"/>
              <a:t>main</a:t>
            </a:r>
            <a:r>
              <a:rPr lang="en-US" dirty="0"/>
              <a:t>(), </a:t>
            </a:r>
            <a:r>
              <a:rPr lang="en-US" b="1" dirty="0"/>
              <a:t>add</a:t>
            </a:r>
            <a:r>
              <a:rPr lang="en-US" dirty="0"/>
              <a:t>(), and </a:t>
            </a:r>
            <a:r>
              <a:rPr lang="en-US" b="1" dirty="0"/>
              <a:t>subtract</a:t>
            </a:r>
            <a:r>
              <a:rPr lang="en-US" dirty="0"/>
              <a:t>().</a:t>
            </a:r>
          </a:p>
          <a:p>
            <a:r>
              <a:rPr lang="en-US" dirty="0"/>
              <a:t>But ‘</a:t>
            </a:r>
            <a:r>
              <a:rPr lang="en-US" b="1" dirty="0"/>
              <a:t>s’</a:t>
            </a:r>
            <a:r>
              <a:rPr lang="en-US" dirty="0"/>
              <a:t> is a local variable and has its local scope to function </a:t>
            </a:r>
            <a:r>
              <a:rPr lang="en-US" b="1" dirty="0"/>
              <a:t>add</a:t>
            </a:r>
            <a:r>
              <a:rPr lang="en-US" dirty="0"/>
              <a:t>() only. Likewise, ‘</a:t>
            </a:r>
            <a:r>
              <a:rPr lang="en-US" b="1" dirty="0"/>
              <a:t>d’</a:t>
            </a:r>
            <a:r>
              <a:rPr lang="en-US" dirty="0"/>
              <a:t> has local scope within </a:t>
            </a:r>
            <a:r>
              <a:rPr lang="en-US" b="1" dirty="0"/>
              <a:t>subtract</a:t>
            </a:r>
            <a:r>
              <a:rPr lang="en-US" dirty="0"/>
              <a:t>() only.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AFA24-230B-6B07-CC09-BAB200821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CB3AC1FF-67A2-DBD8-00E5-E3D527EF2CE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973097" y="1227268"/>
            <a:ext cx="6032842" cy="5379720"/>
            <a:chOff x="493918" y="898328"/>
            <a:chExt cx="4727575" cy="4034790"/>
          </a:xfrm>
        </p:grpSpPr>
        <p:pic>
          <p:nvPicPr>
            <p:cNvPr id="3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443" y="907853"/>
              <a:ext cx="4708112" cy="401538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8681" y="903090"/>
              <a:ext cx="4718050" cy="4025265"/>
            </a:xfrm>
            <a:custGeom>
              <a:avLst/>
              <a:gdLst/>
              <a:ahLst/>
              <a:cxnLst/>
              <a:rect l="l" t="t" r="r" b="b"/>
              <a:pathLst>
                <a:path w="4718050" h="4025265">
                  <a:moveTo>
                    <a:pt x="0" y="0"/>
                  </a:moveTo>
                  <a:lnTo>
                    <a:pt x="4717637" y="0"/>
                  </a:lnTo>
                  <a:lnTo>
                    <a:pt x="4717637" y="4024907"/>
                  </a:lnTo>
                  <a:lnTo>
                    <a:pt x="0" y="402490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8396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0E1C36-AD4E-5182-EE94-43CCFE4EC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2A46-5E67-7548-A758-5D8454F6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Storage classes in 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A5429-2B97-3D13-4605-7B3801E18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5F1EEB-1207-0121-91C2-CD0433A1E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storage class provides the below information:</a:t>
            </a:r>
          </a:p>
          <a:p>
            <a:pPr lvl="1"/>
            <a:r>
              <a:rPr lang="en-US" dirty="0"/>
              <a:t>Storage location of variable.</a:t>
            </a:r>
          </a:p>
          <a:p>
            <a:pPr lvl="1"/>
            <a:r>
              <a:rPr lang="en-US" dirty="0"/>
              <a:t>Default initial value of variable if not specified.</a:t>
            </a:r>
          </a:p>
          <a:p>
            <a:pPr lvl="1"/>
            <a:r>
              <a:rPr lang="en-US" dirty="0"/>
              <a:t>Scope of variable (i.e. Visibility level).</a:t>
            </a:r>
          </a:p>
          <a:p>
            <a:pPr lvl="1"/>
            <a:r>
              <a:rPr lang="en-US" dirty="0"/>
              <a:t>Lifetime of variable (how long they exist).</a:t>
            </a:r>
          </a:p>
          <a:p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1ABCABBC-56AB-BB53-E9F1-0FF875EC39E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</p:spTree>
    <p:extLst>
      <p:ext uri="{BB962C8B-B14F-4D97-AF65-F5344CB8AC3E}">
        <p14:creationId xmlns:p14="http://schemas.microsoft.com/office/powerpoint/2010/main" val="314901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60071B-3E09-8470-C876-7AA301DAB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D7B3-066D-0931-4DCC-CA26C212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Storage classes in 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6E210-076E-C1BF-58D8-710983F52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61573"/>
              </p:ext>
            </p:extLst>
          </p:nvPr>
        </p:nvGraphicFramePr>
        <p:xfrm>
          <a:off x="732230" y="1506520"/>
          <a:ext cx="10702711" cy="4732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5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8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6573">
                <a:tc>
                  <a:txBody>
                    <a:bodyPr/>
                    <a:lstStyle/>
                    <a:p>
                      <a:pPr marL="66675" algn="ctr">
                        <a:lnSpc>
                          <a:spcPts val="2320"/>
                        </a:lnSpc>
                      </a:pPr>
                      <a:r>
                        <a:rPr sz="2700" b="1" spc="-10" dirty="0">
                          <a:solidFill>
                            <a:schemeClr val="tx1"/>
                          </a:solidFill>
                        </a:rPr>
                        <a:t>S.N</a:t>
                      </a:r>
                      <a:endParaRPr sz="27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2320"/>
                        </a:lnSpc>
                      </a:pPr>
                      <a:r>
                        <a:rPr sz="2700" b="1" spc="-10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sz="27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2320"/>
                        </a:lnSpc>
                      </a:pPr>
                      <a:r>
                        <a:rPr sz="2700" b="1" spc="-10" dirty="0">
                          <a:solidFill>
                            <a:schemeClr val="tx1"/>
                          </a:solidFill>
                        </a:rPr>
                        <a:t>Storage</a:t>
                      </a:r>
                      <a:endParaRPr sz="27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60960" algn="ctr">
                        <a:lnSpc>
                          <a:spcPts val="2400"/>
                        </a:lnSpc>
                        <a:tabLst>
                          <a:tab pos="985519" algn="l"/>
                        </a:tabLst>
                      </a:pPr>
                      <a:r>
                        <a:rPr sz="2700" b="1" spc="-10" dirty="0">
                          <a:solidFill>
                            <a:schemeClr val="tx1"/>
                          </a:solidFill>
                        </a:rPr>
                        <a:t>Defaul</a:t>
                      </a:r>
                      <a:r>
                        <a:rPr lang="en-US" sz="2700" b="1" spc="-10" dirty="0">
                          <a:solidFill>
                            <a:schemeClr val="tx1"/>
                          </a:solidFill>
                        </a:rPr>
                        <a:t>t </a:t>
                      </a:r>
                      <a:r>
                        <a:rPr sz="2700" b="1" spc="-10" dirty="0">
                          <a:solidFill>
                            <a:schemeClr val="tx1"/>
                          </a:solidFill>
                        </a:rPr>
                        <a:t>initial</a:t>
                      </a:r>
                      <a:r>
                        <a:rPr lang="en-US" sz="2700" b="1" spc="-1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2700" b="1" spc="-1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sz="27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2320"/>
                        </a:lnSpc>
                      </a:pPr>
                      <a:r>
                        <a:rPr sz="2700" b="1" spc="-10" dirty="0">
                          <a:solidFill>
                            <a:schemeClr val="tx1"/>
                          </a:solidFill>
                        </a:rPr>
                        <a:t>Scope</a:t>
                      </a:r>
                      <a:endParaRPr sz="27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2320"/>
                        </a:lnSpc>
                      </a:pPr>
                      <a:r>
                        <a:rPr sz="2700" b="1" spc="-10" dirty="0">
                          <a:solidFill>
                            <a:schemeClr val="tx1"/>
                          </a:solidFill>
                        </a:rPr>
                        <a:t>Lifetime</a:t>
                      </a:r>
                      <a:endParaRPr sz="27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73">
                <a:tc>
                  <a:txBody>
                    <a:bodyPr/>
                    <a:lstStyle/>
                    <a:p>
                      <a:pPr marL="66675" algn="l">
                        <a:lnSpc>
                          <a:spcPts val="2320"/>
                        </a:lnSpc>
                      </a:pPr>
                      <a:r>
                        <a:rPr sz="2700" b="1" spc="-25" dirty="0">
                          <a:solidFill>
                            <a:schemeClr val="tx1"/>
                          </a:solidFill>
                        </a:rPr>
                        <a:t>1.</a:t>
                      </a:r>
                      <a:endParaRPr sz="27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ts val="2320"/>
                        </a:lnSpc>
                      </a:pPr>
                      <a:r>
                        <a:rPr sz="2700" spc="-10" dirty="0">
                          <a:solidFill>
                            <a:schemeClr val="tx1"/>
                          </a:solidFill>
                        </a:rPr>
                        <a:t>Automatic</a:t>
                      </a:r>
                      <a:endParaRPr sz="27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ts val="2320"/>
                        </a:lnSpc>
                      </a:pPr>
                      <a:r>
                        <a:rPr sz="2700" spc="-25" dirty="0">
                          <a:solidFill>
                            <a:schemeClr val="tx1"/>
                          </a:solidFill>
                        </a:rPr>
                        <a:t>CPU</a:t>
                      </a:r>
                      <a:endParaRPr sz="2700" dirty="0">
                        <a:solidFill>
                          <a:schemeClr val="tx1"/>
                        </a:solidFill>
                      </a:endParaRPr>
                    </a:p>
                    <a:p>
                      <a:pPr marL="66675" algn="l">
                        <a:lnSpc>
                          <a:spcPts val="2380"/>
                        </a:lnSpc>
                      </a:pPr>
                      <a:r>
                        <a:rPr sz="2700" spc="-10" dirty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sz="27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ts val="2320"/>
                        </a:lnSpc>
                      </a:pPr>
                      <a:r>
                        <a:rPr sz="2700" dirty="0">
                          <a:solidFill>
                            <a:schemeClr val="tx1"/>
                          </a:solidFill>
                        </a:rPr>
                        <a:t>Garbage</a:t>
                      </a:r>
                      <a:r>
                        <a:rPr sz="2700" spc="-10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2700" spc="-1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sz="27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ts val="2320"/>
                        </a:lnSpc>
                      </a:pPr>
                      <a:r>
                        <a:rPr sz="2700" spc="-10" dirty="0">
                          <a:solidFill>
                            <a:schemeClr val="tx1"/>
                          </a:solidFill>
                        </a:rPr>
                        <a:t>Local</a:t>
                      </a:r>
                      <a:endParaRPr sz="27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702945" algn="l">
                        <a:lnSpc>
                          <a:spcPts val="2400"/>
                        </a:lnSpc>
                      </a:pPr>
                      <a:r>
                        <a:rPr sz="2700" dirty="0">
                          <a:solidFill>
                            <a:schemeClr val="tx1"/>
                          </a:solidFill>
                        </a:rPr>
                        <a:t>Within</a:t>
                      </a:r>
                      <a:r>
                        <a:rPr sz="2700" spc="-8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2700" spc="-25" dirty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sz="2700" spc="-10" dirty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sz="27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573">
                <a:tc>
                  <a:txBody>
                    <a:bodyPr/>
                    <a:lstStyle/>
                    <a:p>
                      <a:pPr marL="66675" algn="l">
                        <a:lnSpc>
                          <a:spcPts val="2320"/>
                        </a:lnSpc>
                      </a:pPr>
                      <a:r>
                        <a:rPr sz="2700" b="1" spc="-25" dirty="0">
                          <a:solidFill>
                            <a:schemeClr val="tx1"/>
                          </a:solidFill>
                        </a:rPr>
                        <a:t>2.</a:t>
                      </a:r>
                      <a:endParaRPr sz="27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ts val="2320"/>
                        </a:lnSpc>
                      </a:pPr>
                      <a:r>
                        <a:rPr sz="2700" spc="-10" dirty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sz="27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ts val="2320"/>
                        </a:lnSpc>
                      </a:pPr>
                      <a:r>
                        <a:rPr sz="2700" spc="-25" dirty="0">
                          <a:solidFill>
                            <a:schemeClr val="tx1"/>
                          </a:solidFill>
                        </a:rPr>
                        <a:t>CPU</a:t>
                      </a:r>
                      <a:endParaRPr sz="2700" dirty="0">
                        <a:solidFill>
                          <a:schemeClr val="tx1"/>
                        </a:solidFill>
                      </a:endParaRPr>
                    </a:p>
                    <a:p>
                      <a:pPr marL="66675" algn="l">
                        <a:lnSpc>
                          <a:spcPct val="100000"/>
                        </a:lnSpc>
                      </a:pPr>
                      <a:r>
                        <a:rPr sz="2700" spc="-10" dirty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sz="27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ts val="2320"/>
                        </a:lnSpc>
                      </a:pPr>
                      <a:r>
                        <a:rPr sz="2700" spc="-20" dirty="0">
                          <a:solidFill>
                            <a:schemeClr val="tx1"/>
                          </a:solidFill>
                        </a:rPr>
                        <a:t>Zero</a:t>
                      </a:r>
                      <a:endParaRPr sz="27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ts val="2320"/>
                        </a:lnSpc>
                      </a:pPr>
                      <a:r>
                        <a:rPr sz="2700" spc="-10" dirty="0">
                          <a:solidFill>
                            <a:schemeClr val="tx1"/>
                          </a:solidFill>
                        </a:rPr>
                        <a:t>Local</a:t>
                      </a:r>
                      <a:endParaRPr sz="27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209550" algn="l">
                        <a:lnSpc>
                          <a:spcPts val="2400"/>
                        </a:lnSpc>
                      </a:pPr>
                      <a:r>
                        <a:rPr sz="2700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sz="2700" spc="-7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2700" spc="-10" dirty="0">
                          <a:solidFill>
                            <a:schemeClr val="tx1"/>
                          </a:solidFill>
                        </a:rPr>
                        <a:t>persist </a:t>
                      </a:r>
                      <a:r>
                        <a:rPr sz="2700" dirty="0">
                          <a:solidFill>
                            <a:schemeClr val="tx1"/>
                          </a:solidFill>
                        </a:rPr>
                        <a:t>until</a:t>
                      </a:r>
                      <a:r>
                        <a:rPr sz="2700" spc="-5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2700" dirty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sz="2700" spc="-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2700" dirty="0">
                          <a:solidFill>
                            <a:schemeClr val="tx1"/>
                          </a:solidFill>
                        </a:rPr>
                        <a:t>end</a:t>
                      </a:r>
                      <a:r>
                        <a:rPr sz="2700" spc="-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2700" spc="-25" dirty="0">
                          <a:solidFill>
                            <a:schemeClr val="tx1"/>
                          </a:solidFill>
                        </a:rPr>
                        <a:t>of </a:t>
                      </a:r>
                      <a:r>
                        <a:rPr sz="2700" spc="-10" dirty="0">
                          <a:solidFill>
                            <a:schemeClr val="tx1"/>
                          </a:solidFill>
                        </a:rPr>
                        <a:t>program</a:t>
                      </a:r>
                      <a:endParaRPr sz="27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573">
                <a:tc>
                  <a:txBody>
                    <a:bodyPr/>
                    <a:lstStyle/>
                    <a:p>
                      <a:pPr marL="66675" algn="l">
                        <a:lnSpc>
                          <a:spcPts val="2320"/>
                        </a:lnSpc>
                      </a:pPr>
                      <a:r>
                        <a:rPr sz="2700" b="1" spc="-25" dirty="0">
                          <a:solidFill>
                            <a:schemeClr val="tx1"/>
                          </a:solidFill>
                        </a:rPr>
                        <a:t>3.</a:t>
                      </a:r>
                      <a:endParaRPr sz="27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ts val="2320"/>
                        </a:lnSpc>
                      </a:pPr>
                      <a:r>
                        <a:rPr sz="2700" spc="-10" dirty="0">
                          <a:solidFill>
                            <a:schemeClr val="tx1"/>
                          </a:solidFill>
                        </a:rPr>
                        <a:t>External</a:t>
                      </a:r>
                      <a:endParaRPr sz="27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ts val="2320"/>
                        </a:lnSpc>
                      </a:pPr>
                      <a:r>
                        <a:rPr sz="2700" spc="-25" dirty="0">
                          <a:solidFill>
                            <a:schemeClr val="tx1"/>
                          </a:solidFill>
                        </a:rPr>
                        <a:t>CPU</a:t>
                      </a:r>
                      <a:endParaRPr sz="2700">
                        <a:solidFill>
                          <a:schemeClr val="tx1"/>
                        </a:solidFill>
                      </a:endParaRPr>
                    </a:p>
                    <a:p>
                      <a:pPr marL="66675" algn="l">
                        <a:lnSpc>
                          <a:spcPts val="2380"/>
                        </a:lnSpc>
                      </a:pPr>
                      <a:r>
                        <a:rPr sz="2700" spc="-10" dirty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sz="27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ts val="2320"/>
                        </a:lnSpc>
                      </a:pPr>
                      <a:r>
                        <a:rPr sz="2700" spc="-20" dirty="0">
                          <a:solidFill>
                            <a:schemeClr val="tx1"/>
                          </a:solidFill>
                        </a:rPr>
                        <a:t>Zero</a:t>
                      </a:r>
                      <a:endParaRPr sz="27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ts val="2320"/>
                        </a:lnSpc>
                      </a:pPr>
                      <a:r>
                        <a:rPr sz="2700" spc="-10" dirty="0">
                          <a:solidFill>
                            <a:schemeClr val="tx1"/>
                          </a:solidFill>
                        </a:rPr>
                        <a:t>Global</a:t>
                      </a:r>
                      <a:endParaRPr sz="27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184150" algn="l">
                        <a:lnSpc>
                          <a:spcPts val="2400"/>
                        </a:lnSpc>
                      </a:pPr>
                      <a:r>
                        <a:rPr sz="2700" dirty="0">
                          <a:solidFill>
                            <a:schemeClr val="tx1"/>
                          </a:solidFill>
                        </a:rPr>
                        <a:t>Till</a:t>
                      </a:r>
                      <a:r>
                        <a:rPr sz="2700" spc="-4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2700" dirty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sz="2700" spc="-4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2700" dirty="0">
                          <a:solidFill>
                            <a:schemeClr val="tx1"/>
                          </a:solidFill>
                        </a:rPr>
                        <a:t>end</a:t>
                      </a:r>
                      <a:r>
                        <a:rPr sz="2700" spc="-4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2700" spc="-25" dirty="0">
                          <a:solidFill>
                            <a:schemeClr val="tx1"/>
                          </a:solidFill>
                        </a:rPr>
                        <a:t>of </a:t>
                      </a:r>
                      <a:r>
                        <a:rPr sz="2700" dirty="0">
                          <a:solidFill>
                            <a:schemeClr val="tx1"/>
                          </a:solidFill>
                        </a:rPr>
                        <a:t>main()</a:t>
                      </a:r>
                      <a:r>
                        <a:rPr sz="2700" spc="-8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2700" spc="-10" dirty="0">
                          <a:solidFill>
                            <a:schemeClr val="tx1"/>
                          </a:solidFill>
                        </a:rPr>
                        <a:t>program</a:t>
                      </a:r>
                      <a:endParaRPr sz="27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6573">
                <a:tc>
                  <a:txBody>
                    <a:bodyPr/>
                    <a:lstStyle/>
                    <a:p>
                      <a:pPr marL="66675" algn="l">
                        <a:lnSpc>
                          <a:spcPts val="2320"/>
                        </a:lnSpc>
                      </a:pPr>
                      <a:r>
                        <a:rPr sz="2700" b="1" spc="-25" dirty="0">
                          <a:solidFill>
                            <a:schemeClr val="tx1"/>
                          </a:solidFill>
                        </a:rPr>
                        <a:t>4.</a:t>
                      </a:r>
                      <a:endParaRPr sz="27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ts val="2320"/>
                        </a:lnSpc>
                      </a:pPr>
                      <a:r>
                        <a:rPr sz="2700" spc="-10" dirty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sz="27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215900" algn="l">
                        <a:lnSpc>
                          <a:spcPts val="2400"/>
                        </a:lnSpc>
                      </a:pPr>
                      <a:r>
                        <a:rPr sz="2700" spc="-10" dirty="0">
                          <a:solidFill>
                            <a:schemeClr val="tx1"/>
                          </a:solidFill>
                        </a:rPr>
                        <a:t>Register memory</a:t>
                      </a:r>
                      <a:endParaRPr sz="27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ts val="2320"/>
                        </a:lnSpc>
                      </a:pPr>
                      <a:r>
                        <a:rPr sz="2700" dirty="0">
                          <a:solidFill>
                            <a:schemeClr val="tx1"/>
                          </a:solidFill>
                        </a:rPr>
                        <a:t>Garbage</a:t>
                      </a:r>
                      <a:r>
                        <a:rPr sz="2700" spc="-10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2700" spc="-1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sz="27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ts val="2320"/>
                        </a:lnSpc>
                      </a:pPr>
                      <a:r>
                        <a:rPr sz="2700" spc="-10" dirty="0">
                          <a:solidFill>
                            <a:schemeClr val="tx1"/>
                          </a:solidFill>
                        </a:rPr>
                        <a:t>Local</a:t>
                      </a:r>
                      <a:endParaRPr sz="27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702945" algn="l">
                        <a:lnSpc>
                          <a:spcPts val="2400"/>
                        </a:lnSpc>
                      </a:pPr>
                      <a:r>
                        <a:rPr sz="2700" dirty="0">
                          <a:solidFill>
                            <a:schemeClr val="tx1"/>
                          </a:solidFill>
                        </a:rPr>
                        <a:t>Within</a:t>
                      </a:r>
                      <a:r>
                        <a:rPr sz="2700" spc="-8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2700" spc="-25" dirty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sz="2700" spc="-10" dirty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sz="27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2C7BAA49-0886-79A0-1269-C3899A3B77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</p:spTree>
    <p:extLst>
      <p:ext uri="{BB962C8B-B14F-4D97-AF65-F5344CB8AC3E}">
        <p14:creationId xmlns:p14="http://schemas.microsoft.com/office/powerpoint/2010/main" val="4210198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6DB3FB-E578-E3BF-4629-987C605A3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445B-C14F-9730-74F5-4654843C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Autofit/>
          </a:bodyPr>
          <a:lstStyle/>
          <a:p>
            <a:r>
              <a:rPr lang="en-US" dirty="0"/>
              <a:t>Automatic Storage class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84CA7B-3569-EDA6-4AA2-2885EADB5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942" y="1553029"/>
            <a:ext cx="6250858" cy="4623934"/>
          </a:xfrm>
        </p:spPr>
        <p:txBody>
          <a:bodyPr/>
          <a:lstStyle/>
          <a:p>
            <a:r>
              <a:rPr lang="en-US" dirty="0"/>
              <a:t>Such variables are local to the block in which they are defined and</a:t>
            </a:r>
          </a:p>
          <a:p>
            <a:r>
              <a:rPr lang="en-US" dirty="0"/>
              <a:t>get destroyed on the exit from that block.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CBB0A-929B-7D72-9980-0F2AA43A1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036B48EA-B2D2-E267-C742-3274E7386B0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C814CF-A8A5-AE7C-C1B6-D9CA69FF57BF}"/>
              </a:ext>
            </a:extLst>
          </p:cNvPr>
          <p:cNvGrpSpPr/>
          <p:nvPr/>
        </p:nvGrpSpPr>
        <p:grpSpPr>
          <a:xfrm>
            <a:off x="630767" y="1206500"/>
            <a:ext cx="10342034" cy="4902200"/>
            <a:chOff x="630767" y="1206500"/>
            <a:chExt cx="10342034" cy="4902200"/>
          </a:xfrm>
        </p:grpSpPr>
        <p:grpSp>
          <p:nvGrpSpPr>
            <p:cNvPr id="4" name="object 4">
              <a:extLst>
                <a:ext uri="{FF2B5EF4-FFF2-40B4-BE49-F238E27FC236}">
                  <a16:creationId xmlns:a16="http://schemas.microsoft.com/office/drawing/2014/main" id="{D5DF09BC-5109-9CCB-BFE7-A7D214456A91}"/>
                </a:ext>
              </a:extLst>
            </p:cNvPr>
            <p:cNvGrpSpPr/>
            <p:nvPr/>
          </p:nvGrpSpPr>
          <p:grpSpPr>
            <a:xfrm>
              <a:off x="630767" y="1206500"/>
              <a:ext cx="4178300" cy="4902200"/>
              <a:chOff x="473075" y="904875"/>
              <a:chExt cx="3133725" cy="3676650"/>
            </a:xfrm>
          </p:grpSpPr>
          <p:pic>
            <p:nvPicPr>
              <p:cNvPr id="8" name="object 5">
                <a:extLst>
                  <a:ext uri="{FF2B5EF4-FFF2-40B4-BE49-F238E27FC236}">
                    <a16:creationId xmlns:a16="http://schemas.microsoft.com/office/drawing/2014/main" id="{B59D9644-B00E-87D3-5850-24EC583D49F1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82600" y="914400"/>
                <a:ext cx="3047999" cy="3657599"/>
              </a:xfrm>
              <a:prstGeom prst="rect">
                <a:avLst/>
              </a:prstGeom>
            </p:spPr>
          </p:pic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05661EA6-134D-E268-8B6B-D260684E9D60}"/>
                  </a:ext>
                </a:extLst>
              </p:cNvPr>
              <p:cNvSpPr/>
              <p:nvPr/>
            </p:nvSpPr>
            <p:spPr>
              <a:xfrm>
                <a:off x="477837" y="909637"/>
                <a:ext cx="3124200" cy="3667125"/>
              </a:xfrm>
              <a:custGeom>
                <a:avLst/>
                <a:gdLst/>
                <a:ahLst/>
                <a:cxnLst/>
                <a:rect l="l" t="t" r="r" b="b"/>
                <a:pathLst>
                  <a:path w="3124200" h="3667125">
                    <a:moveTo>
                      <a:pt x="0" y="0"/>
                    </a:moveTo>
                    <a:lnTo>
                      <a:pt x="3124199" y="0"/>
                    </a:lnTo>
                    <a:lnTo>
                      <a:pt x="3124199" y="3667124"/>
                    </a:lnTo>
                    <a:lnTo>
                      <a:pt x="0" y="3667124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2897E0A6-73E5-9862-1192-8D1B4E55586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1674" y="4953001"/>
              <a:ext cx="3251127" cy="914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94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01B489-273C-A409-58FA-D75B9AD6C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B7FD-E0A4-BC13-DED0-733C7971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Autofit/>
          </a:bodyPr>
          <a:lstStyle/>
          <a:p>
            <a:r>
              <a:rPr lang="en-US" dirty="0"/>
              <a:t>Automatic Storage class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24CF34-DEDA-162F-BE0B-D693EDA9F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840" y="1553029"/>
            <a:ext cx="5306960" cy="4623934"/>
          </a:xfrm>
        </p:spPr>
        <p:txBody>
          <a:bodyPr/>
          <a:lstStyle/>
          <a:p>
            <a:r>
              <a:rPr lang="en-US" dirty="0"/>
              <a:t>Keyword used: auto</a:t>
            </a:r>
          </a:p>
          <a:p>
            <a:r>
              <a:rPr lang="en-US" dirty="0"/>
              <a:t>Default storage class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D5C56-F730-C692-3FDB-D7702837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9FCA1E6-9087-422D-1B91-EAA65FB11A0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1B9935-98E9-ADD1-ACFB-839DC76746AB}"/>
              </a:ext>
            </a:extLst>
          </p:cNvPr>
          <p:cNvGrpSpPr/>
          <p:nvPr/>
        </p:nvGrpSpPr>
        <p:grpSpPr>
          <a:xfrm>
            <a:off x="579967" y="1262065"/>
            <a:ext cx="8462432" cy="4876800"/>
            <a:chOff x="579967" y="1262065"/>
            <a:chExt cx="8462432" cy="4876800"/>
          </a:xfrm>
        </p:grpSpPr>
        <p:grpSp>
          <p:nvGrpSpPr>
            <p:cNvPr id="3" name="object 3"/>
            <p:cNvGrpSpPr/>
            <p:nvPr/>
          </p:nvGrpSpPr>
          <p:grpSpPr>
            <a:xfrm>
              <a:off x="579967" y="1262065"/>
              <a:ext cx="5016500" cy="4876800"/>
              <a:chOff x="434975" y="946549"/>
              <a:chExt cx="3762375" cy="3657600"/>
            </a:xfrm>
          </p:grpSpPr>
          <p:pic>
            <p:nvPicPr>
              <p:cNvPr id="4" name="object 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4500" y="956074"/>
                <a:ext cx="3743324" cy="3638549"/>
              </a:xfrm>
              <a:prstGeom prst="rect">
                <a:avLst/>
              </a:prstGeom>
            </p:spPr>
          </p:pic>
          <p:sp>
            <p:nvSpPr>
              <p:cNvPr id="8" name="object 5"/>
              <p:cNvSpPr/>
              <p:nvPr/>
            </p:nvSpPr>
            <p:spPr>
              <a:xfrm>
                <a:off x="439737" y="951311"/>
                <a:ext cx="3752850" cy="3648075"/>
              </a:xfrm>
              <a:custGeom>
                <a:avLst/>
                <a:gdLst/>
                <a:ahLst/>
                <a:cxnLst/>
                <a:rect l="l" t="t" r="r" b="b"/>
                <a:pathLst>
                  <a:path w="3752850" h="3648075">
                    <a:moveTo>
                      <a:pt x="0" y="0"/>
                    </a:moveTo>
                    <a:lnTo>
                      <a:pt x="3752849" y="0"/>
                    </a:lnTo>
                    <a:lnTo>
                      <a:pt x="3752849" y="3648074"/>
                    </a:lnTo>
                    <a:lnTo>
                      <a:pt x="0" y="3648074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2934" y="4648202"/>
              <a:ext cx="2929465" cy="1117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26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410C73-6DD9-8ED3-EE43-F982EE37D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730C-1BF4-EEAD-6EA6-8E844C24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Autofit/>
          </a:bodyPr>
          <a:lstStyle/>
          <a:p>
            <a:r>
              <a:rPr lang="en-US" dirty="0"/>
              <a:t>Static Storage class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1470ED-EC47-C3EA-1946-9402EDB54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20" y="1553029"/>
            <a:ext cx="6044380" cy="4623934"/>
          </a:xfrm>
        </p:spPr>
        <p:txBody>
          <a:bodyPr/>
          <a:lstStyle/>
          <a:p>
            <a:r>
              <a:rPr lang="en-US" dirty="0"/>
              <a:t>Keyword used: static</a:t>
            </a:r>
          </a:p>
          <a:p>
            <a:r>
              <a:rPr lang="en-US" dirty="0"/>
              <a:t>Share the same memory</a:t>
            </a:r>
          </a:p>
          <a:p>
            <a:r>
              <a:rPr lang="en-US" dirty="0"/>
              <a:t>Accumulate the results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ED28E-CBD4-753C-F4BF-55DF16D57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EED28E27-1278-F1C9-9AD6-546AA8C063B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99AD23-67F7-0177-DF14-47D548A72E4E}"/>
              </a:ext>
            </a:extLst>
          </p:cNvPr>
          <p:cNvGrpSpPr/>
          <p:nvPr/>
        </p:nvGrpSpPr>
        <p:grpSpPr>
          <a:xfrm>
            <a:off x="596901" y="1172634"/>
            <a:ext cx="8559881" cy="4889500"/>
            <a:chOff x="596901" y="1172634"/>
            <a:chExt cx="8559881" cy="4889500"/>
          </a:xfrm>
        </p:grpSpPr>
        <p:grpSp>
          <p:nvGrpSpPr>
            <p:cNvPr id="4" name="object 4"/>
            <p:cNvGrpSpPr/>
            <p:nvPr/>
          </p:nvGrpSpPr>
          <p:grpSpPr>
            <a:xfrm>
              <a:off x="596901" y="1172634"/>
              <a:ext cx="4279900" cy="4889500"/>
              <a:chOff x="447675" y="879475"/>
              <a:chExt cx="3209925" cy="3667125"/>
            </a:xfrm>
          </p:grpSpPr>
          <p:pic>
            <p:nvPicPr>
              <p:cNvPr id="6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57200" y="889000"/>
                <a:ext cx="3190874" cy="3648074"/>
              </a:xfrm>
              <a:prstGeom prst="rect">
                <a:avLst/>
              </a:prstGeom>
            </p:spPr>
          </p:pic>
          <p:sp>
            <p:nvSpPr>
              <p:cNvPr id="8" name="object 6"/>
              <p:cNvSpPr/>
              <p:nvPr/>
            </p:nvSpPr>
            <p:spPr>
              <a:xfrm>
                <a:off x="452437" y="884237"/>
                <a:ext cx="3200400" cy="3657600"/>
              </a:xfrm>
              <a:custGeom>
                <a:avLst/>
                <a:gdLst/>
                <a:ahLst/>
                <a:cxnLst/>
                <a:rect l="l" t="t" r="r" b="b"/>
                <a:pathLst>
                  <a:path w="3200400" h="3657600">
                    <a:moveTo>
                      <a:pt x="0" y="0"/>
                    </a:moveTo>
                    <a:lnTo>
                      <a:pt x="3200399" y="0"/>
                    </a:lnTo>
                    <a:lnTo>
                      <a:pt x="3200399" y="3657599"/>
                    </a:lnTo>
                    <a:lnTo>
                      <a:pt x="0" y="3657599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pic>
          <p:nvPicPr>
            <p:cNvPr id="3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8543" y="4210665"/>
              <a:ext cx="3698239" cy="12395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577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22696E-43B5-382E-FA05-0306FD383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A72A-A7D8-EAA6-AF34-F4B63811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Autofit/>
          </a:bodyPr>
          <a:lstStyle/>
          <a:p>
            <a:r>
              <a:rPr lang="en-US" dirty="0"/>
              <a:t>External Storage class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F08A85-D462-8488-C9DD-FADDE73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1553029"/>
            <a:ext cx="4038600" cy="4623934"/>
          </a:xfrm>
        </p:spPr>
        <p:txBody>
          <a:bodyPr/>
          <a:lstStyle/>
          <a:p>
            <a:r>
              <a:rPr lang="en-US" dirty="0"/>
              <a:t>Keyword used: extern</a:t>
            </a:r>
          </a:p>
          <a:p>
            <a:r>
              <a:rPr lang="en-US" dirty="0"/>
              <a:t>Active and alive through out the entire program.</a:t>
            </a:r>
          </a:p>
          <a:p>
            <a:r>
              <a:rPr lang="en-US" dirty="0"/>
              <a:t>Also called global variables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C9401-F8A3-8A05-FDE8-948AE8BC7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735D4D2D-FA58-0064-068E-CEF20F853AA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7053B1-FFEB-806E-22CE-321105DB59D7}"/>
              </a:ext>
            </a:extLst>
          </p:cNvPr>
          <p:cNvGrpSpPr/>
          <p:nvPr/>
        </p:nvGrpSpPr>
        <p:grpSpPr>
          <a:xfrm>
            <a:off x="495300" y="1309687"/>
            <a:ext cx="6426200" cy="4570994"/>
            <a:chOff x="495300" y="1309687"/>
            <a:chExt cx="6426200" cy="4570994"/>
          </a:xfrm>
        </p:grpSpPr>
        <p:grpSp>
          <p:nvGrpSpPr>
            <p:cNvPr id="4" name="object 4"/>
            <p:cNvGrpSpPr/>
            <p:nvPr/>
          </p:nvGrpSpPr>
          <p:grpSpPr>
            <a:xfrm>
              <a:off x="495300" y="1309687"/>
              <a:ext cx="6426200" cy="3175000"/>
              <a:chOff x="371475" y="982265"/>
              <a:chExt cx="4819650" cy="2381250"/>
            </a:xfrm>
          </p:grpSpPr>
          <p:pic>
            <p:nvPicPr>
              <p:cNvPr id="6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1000" y="991790"/>
                <a:ext cx="4800327" cy="2362199"/>
              </a:xfrm>
              <a:prstGeom prst="rect">
                <a:avLst/>
              </a:prstGeom>
            </p:spPr>
          </p:pic>
          <p:sp>
            <p:nvSpPr>
              <p:cNvPr id="10" name="object 6"/>
              <p:cNvSpPr/>
              <p:nvPr/>
            </p:nvSpPr>
            <p:spPr>
              <a:xfrm>
                <a:off x="376237" y="987027"/>
                <a:ext cx="4810125" cy="2371725"/>
              </a:xfrm>
              <a:custGeom>
                <a:avLst/>
                <a:gdLst/>
                <a:ahLst/>
                <a:cxnLst/>
                <a:rect l="l" t="t" r="r" b="b"/>
                <a:pathLst>
                  <a:path w="4810125" h="2371725">
                    <a:moveTo>
                      <a:pt x="0" y="0"/>
                    </a:moveTo>
                    <a:lnTo>
                      <a:pt x="4809852" y="0"/>
                    </a:lnTo>
                    <a:lnTo>
                      <a:pt x="4809852" y="2371724"/>
                    </a:lnTo>
                    <a:lnTo>
                      <a:pt x="0" y="2371724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3" name="object 7"/>
            <p:cNvGrpSpPr/>
            <p:nvPr/>
          </p:nvGrpSpPr>
          <p:grpSpPr>
            <a:xfrm>
              <a:off x="2019301" y="4766468"/>
              <a:ext cx="4564380" cy="1114213"/>
              <a:chOff x="1514475" y="3574851"/>
              <a:chExt cx="3423285" cy="835660"/>
            </a:xfrm>
          </p:grpSpPr>
          <p:pic>
            <p:nvPicPr>
              <p:cNvPr id="8" name="object 8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24000" y="3584376"/>
                <a:ext cx="3403871" cy="816172"/>
              </a:xfrm>
              <a:prstGeom prst="rect">
                <a:avLst/>
              </a:prstGeom>
            </p:spPr>
          </p:pic>
          <p:sp>
            <p:nvSpPr>
              <p:cNvPr id="9" name="object 9"/>
              <p:cNvSpPr/>
              <p:nvPr/>
            </p:nvSpPr>
            <p:spPr>
              <a:xfrm>
                <a:off x="1519237" y="3579613"/>
                <a:ext cx="3413760" cy="826135"/>
              </a:xfrm>
              <a:custGeom>
                <a:avLst/>
                <a:gdLst/>
                <a:ahLst/>
                <a:cxnLst/>
                <a:rect l="l" t="t" r="r" b="b"/>
                <a:pathLst>
                  <a:path w="3413760" h="826135">
                    <a:moveTo>
                      <a:pt x="0" y="0"/>
                    </a:moveTo>
                    <a:lnTo>
                      <a:pt x="3413396" y="0"/>
                    </a:lnTo>
                    <a:lnTo>
                      <a:pt x="3413396" y="825697"/>
                    </a:lnTo>
                    <a:lnTo>
                      <a:pt x="0" y="825697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321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30FC92-C737-C834-CF56-20B5E21B4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56CF-A385-FAFE-EC3C-42EA572C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Autofit/>
          </a:bodyPr>
          <a:lstStyle/>
          <a:p>
            <a:r>
              <a:rPr lang="en-US" dirty="0"/>
              <a:t>Register Storage class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242A7E-A0A4-3A24-84EE-1A4392795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316" y="1553029"/>
            <a:ext cx="5100484" cy="4623934"/>
          </a:xfrm>
        </p:spPr>
        <p:txBody>
          <a:bodyPr/>
          <a:lstStyle/>
          <a:p>
            <a:r>
              <a:rPr lang="en-US" dirty="0"/>
              <a:t>Keyword used: register</a:t>
            </a:r>
          </a:p>
          <a:p>
            <a:r>
              <a:rPr lang="en-US" dirty="0"/>
              <a:t>Variables operate at CPU registers.</a:t>
            </a:r>
          </a:p>
          <a:p>
            <a:r>
              <a:rPr lang="en-US" dirty="0"/>
              <a:t>Faster accessing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67CF-139C-0D43-BCEC-D758A5ED4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DC201EEE-B1EB-CD51-62F2-5BF6BE17E9E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C8CCCB-E2FB-B2C6-6064-3C17413E66B9}"/>
              </a:ext>
            </a:extLst>
          </p:cNvPr>
          <p:cNvGrpSpPr/>
          <p:nvPr/>
        </p:nvGrpSpPr>
        <p:grpSpPr>
          <a:xfrm>
            <a:off x="575734" y="1206500"/>
            <a:ext cx="5215465" cy="4432296"/>
            <a:chOff x="575734" y="1206500"/>
            <a:chExt cx="5215465" cy="4432296"/>
          </a:xfrm>
        </p:grpSpPr>
        <p:grpSp>
          <p:nvGrpSpPr>
            <p:cNvPr id="4" name="object 4"/>
            <p:cNvGrpSpPr/>
            <p:nvPr/>
          </p:nvGrpSpPr>
          <p:grpSpPr>
            <a:xfrm>
              <a:off x="596901" y="1206500"/>
              <a:ext cx="4838700" cy="3200400"/>
              <a:chOff x="447675" y="904875"/>
              <a:chExt cx="3629025" cy="2400300"/>
            </a:xfrm>
          </p:grpSpPr>
          <p:pic>
            <p:nvPicPr>
              <p:cNvPr id="6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57200" y="914400"/>
                <a:ext cx="3352799" cy="2381249"/>
              </a:xfrm>
              <a:prstGeom prst="rect">
                <a:avLst/>
              </a:prstGeom>
            </p:spPr>
          </p:pic>
          <p:sp>
            <p:nvSpPr>
              <p:cNvPr id="8" name="object 6"/>
              <p:cNvSpPr/>
              <p:nvPr/>
            </p:nvSpPr>
            <p:spPr>
              <a:xfrm>
                <a:off x="452437" y="909637"/>
                <a:ext cx="3619500" cy="2390775"/>
              </a:xfrm>
              <a:custGeom>
                <a:avLst/>
                <a:gdLst/>
                <a:ahLst/>
                <a:cxnLst/>
                <a:rect l="l" t="t" r="r" b="b"/>
                <a:pathLst>
                  <a:path w="3619500" h="2390775">
                    <a:moveTo>
                      <a:pt x="0" y="0"/>
                    </a:moveTo>
                    <a:lnTo>
                      <a:pt x="3619499" y="0"/>
                    </a:lnTo>
                    <a:lnTo>
                      <a:pt x="3619499" y="2390774"/>
                    </a:lnTo>
                    <a:lnTo>
                      <a:pt x="0" y="2390774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pic>
          <p:nvPicPr>
            <p:cNvPr id="3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734" y="4904580"/>
              <a:ext cx="5215465" cy="734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174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C3D525-0821-5CE6-A52A-80FAA143E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4F6-16D3-A640-282B-B5EC2209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Pre-processor directives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8D8CB-6686-F558-D4ED-2B10743CB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B91F56-64CF-FE13-18B5-CEAD2704F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lines that are included in the code of programs preceded by a hash(#).</a:t>
            </a:r>
          </a:p>
          <a:p>
            <a:r>
              <a:rPr lang="en-US" dirty="0"/>
              <a:t>can be placed anywhere in the program.</a:t>
            </a:r>
          </a:p>
          <a:p>
            <a:r>
              <a:rPr lang="en-US" dirty="0"/>
              <a:t>But often before the main() function.</a:t>
            </a:r>
          </a:p>
          <a:p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5915471A-15C7-4E26-BB01-E2662433EA3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</p:spTree>
    <p:extLst>
      <p:ext uri="{BB962C8B-B14F-4D97-AF65-F5344CB8AC3E}">
        <p14:creationId xmlns:p14="http://schemas.microsoft.com/office/powerpoint/2010/main" val="181927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0639B6-FE85-434F-6B8A-A94760C39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1443-1BD9-636F-A68A-C434B8DC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Autofit/>
          </a:bodyPr>
          <a:lstStyle/>
          <a:p>
            <a:r>
              <a:rPr lang="en-US" dirty="0"/>
              <a:t>Pre-processor directives (Types)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4E2A9-3A5F-9055-3AA6-4AA05A8A8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639F8D8A-AAC2-E4CB-08E1-BE92C742C5E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6EDFB590-AB37-10C6-422E-C4167D6557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4809" y="2330245"/>
            <a:ext cx="11662382" cy="306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0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15B3-1011-3094-C557-EE18153C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5: Functions (6hrs)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D919-B700-7537-7FA6-AA98852B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Importance of functions</a:t>
            </a:r>
          </a:p>
          <a:p>
            <a:r>
              <a:rPr lang="en-US" dirty="0"/>
              <a:t>Returning a value from a function and sending a value to a function</a:t>
            </a:r>
          </a:p>
          <a:p>
            <a:r>
              <a:rPr lang="en-US" dirty="0"/>
              <a:t>Function prototypes</a:t>
            </a:r>
          </a:p>
          <a:p>
            <a:r>
              <a:rPr lang="en-US" dirty="0"/>
              <a:t>Calling a function- Call by value and Call by reference</a:t>
            </a:r>
          </a:p>
          <a:p>
            <a:r>
              <a:rPr lang="en-US" dirty="0"/>
              <a:t>Recursive functions</a:t>
            </a:r>
          </a:p>
          <a:p>
            <a:r>
              <a:rPr lang="en-US" b="1" dirty="0"/>
              <a:t>Passing an array to a function</a:t>
            </a:r>
          </a:p>
          <a:p>
            <a:r>
              <a:rPr lang="en-US" b="1" dirty="0"/>
              <a:t>Local variables, formal parameters, and global variables</a:t>
            </a:r>
          </a:p>
          <a:p>
            <a:r>
              <a:rPr lang="en-US" b="1" dirty="0"/>
              <a:t>Storage classes</a:t>
            </a:r>
          </a:p>
          <a:p>
            <a:r>
              <a:rPr lang="en-US" b="1" dirty="0"/>
              <a:t>Pre-processor directives- C libraries, macros, and header files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CAC79-7491-A7F8-44FB-8E0B6CF63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2" name="Footer Placeholder 51">
            <a:extLst>
              <a:ext uri="{FF2B5EF4-FFF2-40B4-BE49-F238E27FC236}">
                <a16:creationId xmlns:a16="http://schemas.microsoft.com/office/drawing/2014/main" id="{292B35F0-1CB3-69F8-F0EF-7F91DAC3257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</p:spTree>
    <p:extLst>
      <p:ext uri="{BB962C8B-B14F-4D97-AF65-F5344CB8AC3E}">
        <p14:creationId xmlns:p14="http://schemas.microsoft.com/office/powerpoint/2010/main" val="1750136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670A3A-5B91-9CEE-188D-E81E32E5B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6AA4-8BC5-7D08-623F-A40AA45D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Autofit/>
          </a:bodyPr>
          <a:lstStyle/>
          <a:p>
            <a:r>
              <a:rPr lang="en-US" dirty="0"/>
              <a:t>1) Macro-Substitution Directive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C6E9B6-C951-B04E-2D19-A10EEA069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3163" marR="331885" indent="-397077">
              <a:buFont typeface="Arial"/>
              <a:buChar char="•"/>
              <a:tabLst>
                <a:tab pos="413163" algn="l"/>
              </a:tabLst>
            </a:pPr>
            <a:r>
              <a:rPr lang="en-US" dirty="0"/>
              <a:t>This uses</a:t>
            </a:r>
            <a:r>
              <a:rPr lang="en-US" spc="-80" dirty="0"/>
              <a:t> </a:t>
            </a:r>
            <a:r>
              <a:rPr lang="en-US" dirty="0"/>
              <a:t>macros</a:t>
            </a:r>
            <a:r>
              <a:rPr lang="en-US" spc="-80" dirty="0"/>
              <a:t> </a:t>
            </a:r>
            <a:r>
              <a:rPr lang="en-US" dirty="0"/>
              <a:t>which</a:t>
            </a:r>
            <a:r>
              <a:rPr lang="en-US" spc="-73" dirty="0"/>
              <a:t> </a:t>
            </a:r>
            <a:r>
              <a:rPr lang="en-US" dirty="0"/>
              <a:t>replace</a:t>
            </a:r>
            <a:r>
              <a:rPr lang="en-US" spc="-80" dirty="0"/>
              <a:t> </a:t>
            </a:r>
            <a:r>
              <a:rPr lang="en-US" dirty="0"/>
              <a:t>the</a:t>
            </a:r>
            <a:r>
              <a:rPr lang="en-US" spc="-80" dirty="0"/>
              <a:t> </a:t>
            </a:r>
            <a:r>
              <a:rPr lang="en-US" dirty="0"/>
              <a:t>defined</a:t>
            </a:r>
            <a:r>
              <a:rPr lang="en-US" spc="-73" dirty="0"/>
              <a:t> </a:t>
            </a:r>
            <a:r>
              <a:rPr lang="en-US" spc="-13" dirty="0"/>
              <a:t>identifier</a:t>
            </a:r>
            <a:r>
              <a:rPr lang="en-US" spc="-80" dirty="0"/>
              <a:t> </a:t>
            </a:r>
            <a:r>
              <a:rPr lang="en-US" dirty="0"/>
              <a:t>in</a:t>
            </a:r>
            <a:r>
              <a:rPr lang="en-US" spc="-73" dirty="0"/>
              <a:t> </a:t>
            </a:r>
            <a:r>
              <a:rPr lang="en-US" spc="-33" dirty="0"/>
              <a:t>the </a:t>
            </a:r>
            <a:r>
              <a:rPr lang="en-US" spc="-13" dirty="0"/>
              <a:t>program.</a:t>
            </a:r>
          </a:p>
          <a:p>
            <a:pPr marL="412316" indent="-395383">
              <a:buFont typeface="Arial"/>
              <a:buChar char="•"/>
              <a:tabLst>
                <a:tab pos="412316" algn="l"/>
              </a:tabLst>
            </a:pPr>
            <a:r>
              <a:rPr lang="en-US" dirty="0"/>
              <a:t>Such</a:t>
            </a:r>
            <a:r>
              <a:rPr lang="en-US" spc="-60" dirty="0"/>
              <a:t> </a:t>
            </a:r>
            <a:r>
              <a:rPr lang="en-US" spc="-13" dirty="0"/>
              <a:t>directives</a:t>
            </a:r>
            <a:r>
              <a:rPr lang="en-US" spc="-60" dirty="0"/>
              <a:t> </a:t>
            </a:r>
            <a:r>
              <a:rPr lang="en-US" dirty="0"/>
              <a:t>accomplish</a:t>
            </a:r>
            <a:r>
              <a:rPr lang="en-US" spc="-60" dirty="0"/>
              <a:t> </a:t>
            </a:r>
            <a:r>
              <a:rPr lang="en-US" dirty="0"/>
              <a:t>the</a:t>
            </a:r>
            <a:r>
              <a:rPr lang="en-US" spc="-60" dirty="0"/>
              <a:t> </a:t>
            </a:r>
            <a:r>
              <a:rPr lang="en-US" dirty="0"/>
              <a:t>task</a:t>
            </a:r>
            <a:r>
              <a:rPr lang="en-US" spc="-60" dirty="0"/>
              <a:t> </a:t>
            </a:r>
            <a:r>
              <a:rPr lang="en-US" dirty="0"/>
              <a:t>under</a:t>
            </a:r>
            <a:r>
              <a:rPr lang="en-US" spc="-60" dirty="0"/>
              <a:t> </a:t>
            </a:r>
            <a:r>
              <a:rPr lang="en-US" dirty="0"/>
              <a:t>the</a:t>
            </a:r>
            <a:r>
              <a:rPr lang="en-US" spc="-60" dirty="0"/>
              <a:t> </a:t>
            </a:r>
            <a:r>
              <a:rPr lang="en-US" dirty="0"/>
              <a:t>direction</a:t>
            </a:r>
            <a:r>
              <a:rPr lang="en-US" spc="-60" dirty="0"/>
              <a:t> </a:t>
            </a:r>
            <a:r>
              <a:rPr lang="en-US" spc="-33" dirty="0"/>
              <a:t>of</a:t>
            </a:r>
          </a:p>
          <a:p>
            <a:pPr marL="869516" lvl="1" indent="-395383">
              <a:buFont typeface="Arial"/>
              <a:buChar char="•"/>
              <a:tabLst>
                <a:tab pos="412316" algn="l"/>
              </a:tabLst>
            </a:pPr>
            <a:r>
              <a:rPr lang="en-US" b="1" i="1" dirty="0">
                <a:cs typeface="Calibri"/>
              </a:rPr>
              <a:t>#define</a:t>
            </a:r>
            <a:r>
              <a:rPr lang="en-US" b="1" i="1" spc="-40" dirty="0">
                <a:cs typeface="Calibri"/>
              </a:rPr>
              <a:t> </a:t>
            </a:r>
            <a:r>
              <a:rPr lang="en-US" spc="-13" dirty="0"/>
              <a:t>statement.</a:t>
            </a:r>
          </a:p>
          <a:p>
            <a:pPr marL="412316" indent="-395383">
              <a:buFont typeface="Arial"/>
              <a:buChar char="•"/>
              <a:tabLst>
                <a:tab pos="412316" algn="l"/>
              </a:tabLst>
            </a:pPr>
            <a:r>
              <a:rPr lang="en-US" spc="-13" dirty="0"/>
              <a:t>Classified</a:t>
            </a:r>
            <a:r>
              <a:rPr lang="en-US" spc="-67" dirty="0"/>
              <a:t> </a:t>
            </a:r>
            <a:r>
              <a:rPr lang="en-US" dirty="0"/>
              <a:t>into</a:t>
            </a:r>
            <a:r>
              <a:rPr lang="en-US" spc="-60" dirty="0"/>
              <a:t> </a:t>
            </a:r>
            <a:r>
              <a:rPr lang="en-US" dirty="0"/>
              <a:t>three</a:t>
            </a:r>
            <a:r>
              <a:rPr lang="en-US" spc="-67" dirty="0"/>
              <a:t> </a:t>
            </a:r>
            <a:r>
              <a:rPr lang="en-US" dirty="0"/>
              <a:t>categories</a:t>
            </a:r>
            <a:r>
              <a:rPr lang="en-US" spc="-60" dirty="0"/>
              <a:t> </a:t>
            </a:r>
            <a:r>
              <a:rPr lang="en-US" spc="-13" dirty="0"/>
              <a:t>namely:</a:t>
            </a:r>
          </a:p>
          <a:p>
            <a:pPr marL="945703" lvl="1" indent="-403003">
              <a:buFont typeface="Arial"/>
              <a:buChar char="–"/>
              <a:tabLst>
                <a:tab pos="945703" algn="l"/>
              </a:tabLst>
            </a:pPr>
            <a:r>
              <a:rPr lang="en-US" sz="2400" dirty="0">
                <a:cs typeface="Calibri"/>
              </a:rPr>
              <a:t>Simple</a:t>
            </a:r>
            <a:r>
              <a:rPr lang="en-US" sz="2400" spc="-40" dirty="0">
                <a:cs typeface="Calibri"/>
              </a:rPr>
              <a:t> </a:t>
            </a:r>
            <a:r>
              <a:rPr lang="en-US" sz="2400" spc="-13" dirty="0">
                <a:cs typeface="Calibri"/>
              </a:rPr>
              <a:t>macro</a:t>
            </a:r>
            <a:endParaRPr lang="en-US" sz="2400" dirty="0">
              <a:cs typeface="Calibri"/>
            </a:endParaRPr>
          </a:p>
          <a:p>
            <a:pPr marL="945703" lvl="1" indent="-403003">
              <a:buFont typeface="Arial"/>
              <a:buChar char="–"/>
              <a:tabLst>
                <a:tab pos="945703" algn="l"/>
              </a:tabLst>
            </a:pPr>
            <a:r>
              <a:rPr lang="en-US" sz="2400" spc="-13" dirty="0">
                <a:cs typeface="Calibri"/>
              </a:rPr>
              <a:t>Argumented</a:t>
            </a:r>
            <a:r>
              <a:rPr lang="en-US" sz="2400" spc="-100" dirty="0">
                <a:cs typeface="Calibri"/>
              </a:rPr>
              <a:t> </a:t>
            </a:r>
            <a:r>
              <a:rPr lang="en-US" sz="2400" spc="-13" dirty="0">
                <a:cs typeface="Calibri"/>
              </a:rPr>
              <a:t>macro</a:t>
            </a:r>
            <a:endParaRPr lang="en-US" sz="2400" dirty="0">
              <a:cs typeface="Calibri"/>
            </a:endParaRPr>
          </a:p>
          <a:p>
            <a:pPr marL="945703" lvl="1" indent="-403003">
              <a:buFont typeface="Arial"/>
              <a:buChar char="–"/>
              <a:tabLst>
                <a:tab pos="945703" algn="l"/>
              </a:tabLst>
            </a:pPr>
            <a:r>
              <a:rPr lang="en-US" sz="2400" dirty="0">
                <a:cs typeface="Calibri"/>
              </a:rPr>
              <a:t>Nested</a:t>
            </a:r>
            <a:r>
              <a:rPr lang="en-US" sz="2400" spc="-133" dirty="0">
                <a:cs typeface="Calibri"/>
              </a:rPr>
              <a:t> </a:t>
            </a:r>
            <a:r>
              <a:rPr lang="en-US" sz="2400" spc="-13" dirty="0">
                <a:cs typeface="Calibri"/>
              </a:rPr>
              <a:t>macro</a:t>
            </a:r>
            <a:endParaRPr lang="en-US" sz="2400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B4183-1FF8-24C4-F3D1-12A0FBCCA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C929A66A-B9E9-D3CF-C1BA-EF2F139C114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</p:spTree>
    <p:extLst>
      <p:ext uri="{BB962C8B-B14F-4D97-AF65-F5344CB8AC3E}">
        <p14:creationId xmlns:p14="http://schemas.microsoft.com/office/powerpoint/2010/main" val="459630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C92928-4651-214C-7E84-DBB5371B0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1A48-85C2-2393-48B7-90F31E58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Autofit/>
          </a:bodyPr>
          <a:lstStyle/>
          <a:p>
            <a:r>
              <a:rPr lang="en-US" dirty="0"/>
              <a:t>a) Simple macro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9523B8-1891-0360-0616-BE9485EEE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5"/>
            <a:ext cx="5385619" cy="4624388"/>
          </a:xfrm>
        </p:spPr>
        <p:txBody>
          <a:bodyPr/>
          <a:lstStyle/>
          <a:p>
            <a:r>
              <a:rPr lang="en-US" dirty="0"/>
              <a:t>They are generally used for declaring constants in C programs.</a:t>
            </a:r>
          </a:p>
          <a:p>
            <a:r>
              <a:rPr lang="en-US" dirty="0"/>
              <a:t>General form is:</a:t>
            </a:r>
          </a:p>
          <a:p>
            <a:pPr lvl="1"/>
            <a:r>
              <a:rPr lang="en-US" dirty="0"/>
              <a:t>#define identifier value</a:t>
            </a:r>
          </a:p>
          <a:p>
            <a:r>
              <a:rPr lang="en-US" dirty="0"/>
              <a:t>Eg:</a:t>
            </a:r>
          </a:p>
          <a:p>
            <a:pPr lvl="1"/>
            <a:r>
              <a:rPr lang="en-US" dirty="0"/>
              <a:t># define N 5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25768-3727-D259-B876-0DC420193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6281265-E64A-AE90-0D4E-C99BA99965B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EAA8A7-54D1-5FC5-0470-9906053E940F}"/>
              </a:ext>
            </a:extLst>
          </p:cNvPr>
          <p:cNvGrpSpPr/>
          <p:nvPr/>
        </p:nvGrpSpPr>
        <p:grpSpPr>
          <a:xfrm>
            <a:off x="6335457" y="471261"/>
            <a:ext cx="5308600" cy="5817132"/>
            <a:chOff x="6394449" y="309033"/>
            <a:chExt cx="5308600" cy="5817132"/>
          </a:xfrm>
        </p:grpSpPr>
        <p:grpSp>
          <p:nvGrpSpPr>
            <p:cNvPr id="4" name="object 4"/>
            <p:cNvGrpSpPr/>
            <p:nvPr/>
          </p:nvGrpSpPr>
          <p:grpSpPr>
            <a:xfrm>
              <a:off x="6394449" y="309033"/>
              <a:ext cx="5308600" cy="3595793"/>
              <a:chOff x="4795837" y="231774"/>
              <a:chExt cx="3981450" cy="2696845"/>
            </a:xfrm>
          </p:grpSpPr>
          <p:pic>
            <p:nvPicPr>
              <p:cNvPr id="6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805362" y="241299"/>
                <a:ext cx="3800448" cy="2677588"/>
              </a:xfrm>
              <a:prstGeom prst="rect">
                <a:avLst/>
              </a:prstGeom>
            </p:spPr>
          </p:pic>
          <p:sp>
            <p:nvSpPr>
              <p:cNvPr id="8" name="object 6"/>
              <p:cNvSpPr/>
              <p:nvPr/>
            </p:nvSpPr>
            <p:spPr>
              <a:xfrm>
                <a:off x="4800599" y="236536"/>
                <a:ext cx="3971925" cy="2687320"/>
              </a:xfrm>
              <a:custGeom>
                <a:avLst/>
                <a:gdLst/>
                <a:ahLst/>
                <a:cxnLst/>
                <a:rect l="l" t="t" r="r" b="b"/>
                <a:pathLst>
                  <a:path w="3971925" h="2687320">
                    <a:moveTo>
                      <a:pt x="0" y="0"/>
                    </a:moveTo>
                    <a:lnTo>
                      <a:pt x="3971924" y="0"/>
                    </a:lnTo>
                    <a:lnTo>
                      <a:pt x="3971924" y="2687113"/>
                    </a:lnTo>
                    <a:lnTo>
                      <a:pt x="0" y="2687113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pic>
          <p:nvPicPr>
            <p:cNvPr id="3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3601" y="3981278"/>
              <a:ext cx="3352799" cy="21448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6953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839AD3-AFF1-8934-C7E8-68EB7034D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3781-FEAB-3FBF-EE74-892F88AF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Autofit/>
          </a:bodyPr>
          <a:lstStyle/>
          <a:p>
            <a:r>
              <a:rPr lang="en-US" dirty="0"/>
              <a:t>b) Argumented macro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B51EC-6783-EECB-A210-BADA186B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5"/>
            <a:ext cx="5547852" cy="4624388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err="1"/>
              <a:t>argumented</a:t>
            </a:r>
            <a:r>
              <a:rPr lang="en-US" dirty="0"/>
              <a:t> macro substitution defines macro in more complex and uniform useful forms.</a:t>
            </a:r>
          </a:p>
          <a:p>
            <a:r>
              <a:rPr lang="en-US" dirty="0"/>
              <a:t>The general form is:</a:t>
            </a:r>
          </a:p>
          <a:p>
            <a:pPr lvl="1"/>
            <a:r>
              <a:rPr lang="en-US" dirty="0"/>
              <a:t>#define identifier (a1,a2,…..) (expression)</a:t>
            </a:r>
          </a:p>
          <a:p>
            <a:r>
              <a:rPr lang="en-US" dirty="0"/>
              <a:t>Eg:</a:t>
            </a:r>
          </a:p>
          <a:p>
            <a:pPr lvl="1"/>
            <a:r>
              <a:rPr lang="en-US" dirty="0"/>
              <a:t>#define AREA(r) (3.14*r*r)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F9308-FA68-FAA9-61B2-F02B9F774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154269C7-473B-9603-60F9-607384B6836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02BA08-C891-0605-6ADC-EA811F37EF10}"/>
              </a:ext>
            </a:extLst>
          </p:cNvPr>
          <p:cNvGrpSpPr/>
          <p:nvPr/>
        </p:nvGrpSpPr>
        <p:grpSpPr>
          <a:xfrm>
            <a:off x="6444827" y="1138902"/>
            <a:ext cx="5747173" cy="4900558"/>
            <a:chOff x="6254750" y="357238"/>
            <a:chExt cx="5747173" cy="4900558"/>
          </a:xfrm>
        </p:grpSpPr>
        <p:pic>
          <p:nvPicPr>
            <p:cNvPr id="9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8801" y="3782537"/>
              <a:ext cx="3860799" cy="1475259"/>
            </a:xfrm>
            <a:prstGeom prst="rect">
              <a:avLst/>
            </a:prstGeom>
          </p:spPr>
        </p:pic>
        <p:grpSp>
          <p:nvGrpSpPr>
            <p:cNvPr id="10" name="object 5"/>
            <p:cNvGrpSpPr/>
            <p:nvPr/>
          </p:nvGrpSpPr>
          <p:grpSpPr>
            <a:xfrm>
              <a:off x="6254750" y="357238"/>
              <a:ext cx="5747173" cy="3113193"/>
              <a:chOff x="4691062" y="267928"/>
              <a:chExt cx="4310380" cy="2334895"/>
            </a:xfrm>
          </p:grpSpPr>
          <p:pic>
            <p:nvPicPr>
              <p:cNvPr id="11" name="object 6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700587" y="277453"/>
                <a:ext cx="4291012" cy="2315652"/>
              </a:xfrm>
              <a:prstGeom prst="rect">
                <a:avLst/>
              </a:prstGeom>
            </p:spPr>
          </p:pic>
          <p:sp>
            <p:nvSpPr>
              <p:cNvPr id="13" name="object 7"/>
              <p:cNvSpPr/>
              <p:nvPr/>
            </p:nvSpPr>
            <p:spPr>
              <a:xfrm>
                <a:off x="4695824" y="272690"/>
                <a:ext cx="4300855" cy="2325370"/>
              </a:xfrm>
              <a:custGeom>
                <a:avLst/>
                <a:gdLst/>
                <a:ahLst/>
                <a:cxnLst/>
                <a:rect l="l" t="t" r="r" b="b"/>
                <a:pathLst>
                  <a:path w="4300855" h="2325370">
                    <a:moveTo>
                      <a:pt x="0" y="0"/>
                    </a:moveTo>
                    <a:lnTo>
                      <a:pt x="4300537" y="0"/>
                    </a:lnTo>
                    <a:lnTo>
                      <a:pt x="4300537" y="2325177"/>
                    </a:lnTo>
                    <a:lnTo>
                      <a:pt x="0" y="2325177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0432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77AFE0-4DA9-243C-DD5C-A17922F07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AF-8B9A-1CEC-8085-B1B2348F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Autofit/>
          </a:bodyPr>
          <a:lstStyle/>
          <a:p>
            <a:r>
              <a:rPr lang="en-US" dirty="0"/>
              <a:t>b) Argumented macro - Sample Program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905C57D-7B13-CF56-5436-C7DBBF669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A6581-41FD-48D8-F456-8BA7C3E18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7E1CEE5-232C-8E4E-52E8-AC289A0B4E5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5A24DE-1F2C-BD66-8C78-E6566E419103}"/>
              </a:ext>
            </a:extLst>
          </p:cNvPr>
          <p:cNvGrpSpPr/>
          <p:nvPr/>
        </p:nvGrpSpPr>
        <p:grpSpPr>
          <a:xfrm>
            <a:off x="596901" y="1485900"/>
            <a:ext cx="10680699" cy="3708400"/>
            <a:chOff x="596901" y="1485900"/>
            <a:chExt cx="10680699" cy="3708400"/>
          </a:xfrm>
        </p:grpSpPr>
        <p:grpSp>
          <p:nvGrpSpPr>
            <p:cNvPr id="17" name="object 3"/>
            <p:cNvGrpSpPr/>
            <p:nvPr/>
          </p:nvGrpSpPr>
          <p:grpSpPr>
            <a:xfrm>
              <a:off x="596901" y="1485900"/>
              <a:ext cx="7099300" cy="3708400"/>
              <a:chOff x="447675" y="1114425"/>
              <a:chExt cx="5324475" cy="2781300"/>
            </a:xfrm>
          </p:grpSpPr>
          <p:pic>
            <p:nvPicPr>
              <p:cNvPr id="19" name="object 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57200" y="1123950"/>
                <a:ext cx="5181599" cy="2762249"/>
              </a:xfrm>
              <a:prstGeom prst="rect">
                <a:avLst/>
              </a:prstGeom>
            </p:spPr>
          </p:pic>
          <p:sp>
            <p:nvSpPr>
              <p:cNvPr id="20" name="object 5"/>
              <p:cNvSpPr/>
              <p:nvPr/>
            </p:nvSpPr>
            <p:spPr>
              <a:xfrm>
                <a:off x="452437" y="1119187"/>
                <a:ext cx="5314950" cy="2771775"/>
              </a:xfrm>
              <a:custGeom>
                <a:avLst/>
                <a:gdLst/>
                <a:ahLst/>
                <a:cxnLst/>
                <a:rect l="l" t="t" r="r" b="b"/>
                <a:pathLst>
                  <a:path w="5314950" h="2771775">
                    <a:moveTo>
                      <a:pt x="0" y="0"/>
                    </a:moveTo>
                    <a:lnTo>
                      <a:pt x="5314949" y="0"/>
                    </a:lnTo>
                    <a:lnTo>
                      <a:pt x="5314949" y="2771774"/>
                    </a:lnTo>
                    <a:lnTo>
                      <a:pt x="0" y="2771774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pic>
          <p:nvPicPr>
            <p:cNvPr id="18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4801" y="1905001"/>
              <a:ext cx="3352799" cy="1523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0244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041171-09D9-87C4-7492-F2B01FBD3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CAB4-BD29-4659-37EB-17E547CA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Autofit/>
          </a:bodyPr>
          <a:lstStyle/>
          <a:p>
            <a:r>
              <a:rPr lang="en-US" dirty="0"/>
              <a:t>c) Nested macro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62C80A-47E4-5FD2-1024-28E88703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5"/>
            <a:ext cx="5547852" cy="462438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35A38-2C15-6666-C6D1-731E0A692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3460A71A-8012-2D6D-35FF-C9C9B568B2E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89700" y="740288"/>
            <a:ext cx="5393267" cy="5642187"/>
            <a:chOff x="752475" y="809625"/>
            <a:chExt cx="4044950" cy="4231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819150"/>
              <a:ext cx="3969873" cy="2841340"/>
            </a:xfrm>
            <a:prstGeom prst="rect">
              <a:avLst/>
            </a:prstGeom>
          </p:spPr>
        </p:pic>
        <p:sp>
          <p:nvSpPr>
            <p:cNvPr id="6" name="object 5"/>
            <p:cNvSpPr/>
            <p:nvPr/>
          </p:nvSpPr>
          <p:spPr>
            <a:xfrm>
              <a:off x="757237" y="814387"/>
              <a:ext cx="4035425" cy="2851150"/>
            </a:xfrm>
            <a:custGeom>
              <a:avLst/>
              <a:gdLst/>
              <a:ahLst/>
              <a:cxnLst/>
              <a:rect l="l" t="t" r="r" b="b"/>
              <a:pathLst>
                <a:path w="4035425" h="2851150">
                  <a:moveTo>
                    <a:pt x="0" y="0"/>
                  </a:moveTo>
                  <a:lnTo>
                    <a:pt x="4035424" y="0"/>
                  </a:lnTo>
                  <a:lnTo>
                    <a:pt x="4035424" y="2850865"/>
                  </a:lnTo>
                  <a:lnTo>
                    <a:pt x="0" y="285086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8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7035" y="3654139"/>
              <a:ext cx="2133599" cy="1386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5051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02F48D-CC6A-1027-3835-B9DAE8DFB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81E3-85CF-84C8-CA9E-A47E452B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Autofit/>
          </a:bodyPr>
          <a:lstStyle/>
          <a:p>
            <a:r>
              <a:rPr lang="en-US" dirty="0"/>
              <a:t>2) File Inclusion Directive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5C0515-ADDA-42D0-37C4-F1115447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used to include user defined header file inside C programs.</a:t>
            </a:r>
          </a:p>
          <a:p>
            <a:r>
              <a:rPr lang="en-US" dirty="0"/>
              <a:t>They insert all the contents of the file into the program.</a:t>
            </a:r>
          </a:p>
          <a:p>
            <a:r>
              <a:rPr lang="en-US" dirty="0"/>
              <a:t>They begin with #include and the header file is mentioned inside double quotes (“ “).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BC5FA-D2FC-814F-2122-01D872ED4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7151151-6CBE-E880-9978-24E37157248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</p:spTree>
    <p:extLst>
      <p:ext uri="{BB962C8B-B14F-4D97-AF65-F5344CB8AC3E}">
        <p14:creationId xmlns:p14="http://schemas.microsoft.com/office/powerpoint/2010/main" val="1151163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D0E81E-98C9-B0FD-B1A8-4D9CDE118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4427-CD8D-2050-D674-33B7ED22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Autofit/>
          </a:bodyPr>
          <a:lstStyle/>
          <a:p>
            <a:r>
              <a:rPr lang="en-US" dirty="0"/>
              <a:t>File Inclusion Directive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2DB9D6-1FB0-97D8-E5FA-BE7A4755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of including header file and they are:</a:t>
            </a:r>
          </a:p>
          <a:p>
            <a:r>
              <a:rPr lang="en-US" b="1" u="sng" dirty="0"/>
              <a:t>Using angle bracket</a:t>
            </a:r>
          </a:p>
          <a:p>
            <a:r>
              <a:rPr lang="en-US" dirty="0"/>
              <a:t>The general form is: 	</a:t>
            </a:r>
          </a:p>
          <a:p>
            <a:pPr lvl="1"/>
            <a:r>
              <a:rPr lang="en-US" dirty="0"/>
              <a:t>#include &lt;filename&gt;</a:t>
            </a:r>
          </a:p>
          <a:p>
            <a:r>
              <a:rPr lang="en-US" dirty="0"/>
              <a:t>Eg: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03A57-0B0F-00D5-C14E-57A0CD98D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3C91C37-25B1-6ADD-C7C0-78E69E20F63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54CC5EA-E88F-7A04-0D71-E22059221426}"/>
              </a:ext>
            </a:extLst>
          </p:cNvPr>
          <p:cNvSpPr txBox="1"/>
          <p:nvPr/>
        </p:nvSpPr>
        <p:spPr>
          <a:xfrm>
            <a:off x="6155023" y="2045727"/>
            <a:ext cx="5274976" cy="2807605"/>
          </a:xfrm>
          <a:prstGeom prst="rect">
            <a:avLst/>
          </a:prstGeom>
        </p:spPr>
        <p:txBody>
          <a:bodyPr vert="horz" wrap="square" lIns="0" tIns="82972" rIns="0" bIns="0" rtlCol="0">
            <a:spAutoFit/>
          </a:bodyPr>
          <a:lstStyle/>
          <a:p>
            <a:pPr marL="16933">
              <a:lnSpc>
                <a:spcPct val="150000"/>
              </a:lnSpc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Nunito" pitchFamily="2" charset="0"/>
                <a:cs typeface="Calibri"/>
              </a:rPr>
              <a:t>Using</a:t>
            </a:r>
            <a:r>
              <a:rPr sz="2400" b="1" u="heavy" spc="-47" dirty="0">
                <a:uFill>
                  <a:solidFill>
                    <a:srgbClr val="000000"/>
                  </a:solidFill>
                </a:uFill>
                <a:latin typeface="Nunito" pitchFamily="2" charset="0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Nunito" pitchFamily="2" charset="0"/>
                <a:cs typeface="Calibri"/>
              </a:rPr>
              <a:t>double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Nunito" pitchFamily="2" charset="0"/>
                <a:cs typeface="Calibri"/>
              </a:rPr>
              <a:t> </a:t>
            </a:r>
            <a:r>
              <a:rPr sz="2400" b="1" u="heavy" spc="-13" dirty="0">
                <a:uFill>
                  <a:solidFill>
                    <a:srgbClr val="000000"/>
                  </a:solidFill>
                </a:uFill>
                <a:latin typeface="Nunito" pitchFamily="2" charset="0"/>
                <a:cs typeface="Calibri"/>
              </a:rPr>
              <a:t>quotes</a:t>
            </a:r>
            <a:endParaRPr sz="2400" dirty="0">
              <a:latin typeface="Nunito" pitchFamily="2" charset="0"/>
              <a:cs typeface="Calibri"/>
            </a:endParaRPr>
          </a:p>
          <a:p>
            <a:pPr marL="473275" marR="6773" indent="-411470">
              <a:lnSpc>
                <a:spcPct val="150000"/>
              </a:lnSpc>
              <a:buFont typeface="Arial"/>
              <a:buChar char="•"/>
              <a:tabLst>
                <a:tab pos="626518" algn="l"/>
              </a:tabLst>
            </a:pPr>
            <a:r>
              <a:rPr sz="2400" dirty="0">
                <a:latin typeface="Nunito" pitchFamily="2" charset="0"/>
                <a:cs typeface="Calibri"/>
              </a:rPr>
              <a:t>The</a:t>
            </a:r>
            <a:r>
              <a:rPr sz="2400" spc="-73" dirty="0">
                <a:latin typeface="Nunito" pitchFamily="2" charset="0"/>
                <a:cs typeface="Calibri"/>
              </a:rPr>
              <a:t> </a:t>
            </a:r>
            <a:r>
              <a:rPr sz="2400" dirty="0">
                <a:latin typeface="Nunito" pitchFamily="2" charset="0"/>
                <a:cs typeface="Calibri"/>
              </a:rPr>
              <a:t>general</a:t>
            </a:r>
            <a:r>
              <a:rPr sz="2400" spc="-67" dirty="0">
                <a:latin typeface="Nunito" pitchFamily="2" charset="0"/>
                <a:cs typeface="Calibri"/>
              </a:rPr>
              <a:t> </a:t>
            </a:r>
            <a:r>
              <a:rPr sz="2400" dirty="0">
                <a:latin typeface="Nunito" pitchFamily="2" charset="0"/>
                <a:cs typeface="Calibri"/>
              </a:rPr>
              <a:t>form</a:t>
            </a:r>
            <a:r>
              <a:rPr sz="2400" spc="-67" dirty="0">
                <a:latin typeface="Nunito" pitchFamily="2" charset="0"/>
                <a:cs typeface="Calibri"/>
              </a:rPr>
              <a:t> </a:t>
            </a:r>
            <a:r>
              <a:rPr sz="2400" spc="-33" dirty="0">
                <a:latin typeface="Nunito" pitchFamily="2" charset="0"/>
                <a:cs typeface="Calibri"/>
              </a:rPr>
              <a:t>is: </a:t>
            </a:r>
            <a:endParaRPr lang="en-US" sz="2400" spc="-33" dirty="0">
              <a:latin typeface="Nunito" pitchFamily="2" charset="0"/>
              <a:cs typeface="Calibri"/>
            </a:endParaRPr>
          </a:p>
          <a:p>
            <a:pPr marL="930475" marR="6773" lvl="1" indent="-411470">
              <a:lnSpc>
                <a:spcPct val="150000"/>
              </a:lnSpc>
              <a:buFont typeface="Arial"/>
              <a:buChar char="•"/>
              <a:tabLst>
                <a:tab pos="626518" algn="l"/>
              </a:tabLst>
            </a:pPr>
            <a:r>
              <a:rPr sz="2400" dirty="0">
                <a:latin typeface="Nunito" pitchFamily="2" charset="0"/>
                <a:cs typeface="Calibri"/>
              </a:rPr>
              <a:t>#include</a:t>
            </a:r>
            <a:r>
              <a:rPr sz="2400" spc="-140" dirty="0">
                <a:latin typeface="Nunito" pitchFamily="2" charset="0"/>
                <a:cs typeface="Calibri"/>
              </a:rPr>
              <a:t> </a:t>
            </a:r>
            <a:r>
              <a:rPr sz="2400" spc="-13" dirty="0">
                <a:latin typeface="Nunito" pitchFamily="2" charset="0"/>
                <a:cs typeface="Calibri"/>
              </a:rPr>
              <a:t>“filename”</a:t>
            </a:r>
            <a:endParaRPr sz="2400" dirty="0">
              <a:latin typeface="Nunito" pitchFamily="2" charset="0"/>
              <a:cs typeface="Calibri"/>
            </a:endParaRPr>
          </a:p>
          <a:p>
            <a:pPr marL="473275" indent="-411470">
              <a:lnSpc>
                <a:spcPct val="150000"/>
              </a:lnSpc>
              <a:buFont typeface="Arial"/>
              <a:buChar char="•"/>
              <a:tabLst>
                <a:tab pos="473275" algn="l"/>
              </a:tabLst>
            </a:pPr>
            <a:r>
              <a:rPr sz="2400" spc="-33" dirty="0">
                <a:latin typeface="Nunito" pitchFamily="2" charset="0"/>
                <a:cs typeface="Calibri"/>
              </a:rPr>
              <a:t>Eg:</a:t>
            </a:r>
            <a:endParaRPr sz="2400" dirty="0">
              <a:latin typeface="Nunito" pitchFamily="2" charset="0"/>
              <a:cs typeface="Calibri"/>
            </a:endParaRPr>
          </a:p>
          <a:p>
            <a:pPr marL="626518">
              <a:lnSpc>
                <a:spcPct val="150000"/>
              </a:lnSpc>
            </a:pPr>
            <a:r>
              <a:rPr sz="2400" dirty="0">
                <a:latin typeface="Nunito" pitchFamily="2" charset="0"/>
                <a:cs typeface="Calibri"/>
              </a:rPr>
              <a:t>#include</a:t>
            </a:r>
            <a:r>
              <a:rPr sz="2400" spc="-140" dirty="0">
                <a:latin typeface="Nunito" pitchFamily="2" charset="0"/>
                <a:cs typeface="Calibri"/>
              </a:rPr>
              <a:t> </a:t>
            </a:r>
            <a:r>
              <a:rPr sz="2400" spc="-13" dirty="0">
                <a:latin typeface="Nunito" pitchFamily="2" charset="0"/>
                <a:cs typeface="Calibri"/>
              </a:rPr>
              <a:t>“myfile.c”</a:t>
            </a:r>
            <a:endParaRPr sz="2400" dirty="0">
              <a:latin typeface="Nunito" pitchFamily="2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5053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23079E-8103-4D2B-A82A-F378A7BD0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8680-7554-C712-15BE-6795A951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Autofit/>
          </a:bodyPr>
          <a:lstStyle/>
          <a:p>
            <a:r>
              <a:rPr lang="en-US" dirty="0"/>
              <a:t>File Inclusion Directive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3ED853-66C9-270F-E56D-53F6FA56A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</a:t>
            </a:r>
            <a:r>
              <a:rPr lang="en-US" dirty="0" err="1"/>
              <a:t>test.h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let us write another program which uses a file inclusion directive.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AA013-AE54-3004-4554-1A4742ABD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C6D7FDE4-0DBB-AB37-A408-48BA4598A3C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08504" y="2325337"/>
            <a:ext cx="7797800" cy="811953"/>
            <a:chOff x="455294" y="1489592"/>
            <a:chExt cx="5848350" cy="608965"/>
          </a:xfrm>
        </p:grpSpPr>
        <p:pic>
          <p:nvPicPr>
            <p:cNvPr id="3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819" y="1499117"/>
              <a:ext cx="5791199" cy="5893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0057" y="1494354"/>
              <a:ext cx="5838825" cy="599440"/>
            </a:xfrm>
            <a:custGeom>
              <a:avLst/>
              <a:gdLst/>
              <a:ahLst/>
              <a:cxnLst/>
              <a:rect l="l" t="t" r="r" b="b"/>
              <a:pathLst>
                <a:path w="5838825" h="599439">
                  <a:moveTo>
                    <a:pt x="0" y="0"/>
                  </a:moveTo>
                  <a:lnTo>
                    <a:pt x="5838824" y="0"/>
                  </a:lnTo>
                  <a:lnTo>
                    <a:pt x="5838824" y="598884"/>
                  </a:lnTo>
                  <a:lnTo>
                    <a:pt x="0" y="59888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8" name="object 7"/>
          <p:cNvGrpSpPr/>
          <p:nvPr/>
        </p:nvGrpSpPr>
        <p:grpSpPr>
          <a:xfrm>
            <a:off x="739794" y="3985319"/>
            <a:ext cx="10965179" cy="2399452"/>
            <a:chOff x="455294" y="2988989"/>
            <a:chExt cx="8223884" cy="1799589"/>
          </a:xfrm>
        </p:grpSpPr>
        <p:pic>
          <p:nvPicPr>
            <p:cNvPr id="9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19" y="2998514"/>
              <a:ext cx="2323651" cy="1780180"/>
            </a:xfrm>
            <a:prstGeom prst="rect">
              <a:avLst/>
            </a:prstGeom>
          </p:spPr>
        </p:pic>
        <p:sp>
          <p:nvSpPr>
            <p:cNvPr id="10" name="object 9"/>
            <p:cNvSpPr/>
            <p:nvPr/>
          </p:nvSpPr>
          <p:spPr>
            <a:xfrm>
              <a:off x="460057" y="2993751"/>
              <a:ext cx="5564505" cy="1790064"/>
            </a:xfrm>
            <a:custGeom>
              <a:avLst/>
              <a:gdLst/>
              <a:ahLst/>
              <a:cxnLst/>
              <a:rect l="l" t="t" r="r" b="b"/>
              <a:pathLst>
                <a:path w="5564505" h="1790064">
                  <a:moveTo>
                    <a:pt x="0" y="0"/>
                  </a:moveTo>
                  <a:lnTo>
                    <a:pt x="5564504" y="0"/>
                  </a:lnTo>
                  <a:lnTo>
                    <a:pt x="5564504" y="1789705"/>
                  </a:lnTo>
                  <a:lnTo>
                    <a:pt x="0" y="178970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1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1260" y="3714750"/>
              <a:ext cx="4947919" cy="879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7870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86E-92CA-8425-23CB-1C912DD5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/>
          <a:lstStyle/>
          <a:p>
            <a:r>
              <a:rPr lang="en-US" dirty="0"/>
              <a:t>End of </a:t>
            </a:r>
            <a:br>
              <a:rPr lang="en-US" dirty="0"/>
            </a:br>
            <a:r>
              <a:rPr lang="en-US" dirty="0"/>
              <a:t>Lecture 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98789-ED0E-CA9B-FF87-C82F5863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36AD3355-1A39-4F95-8D2D-9BA34F1D5DE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32F37-907E-9C2E-C22C-C745CEE55F2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BA0-27E2-F622-221D-B1B9F6C3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8AA0D-2DA5-FCAB-B808-83012ED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3355-1A39-4F95-8D2D-9BA34F1D5DE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48889-52EA-6797-57CD-59AEF91798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5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D0B191-F77D-320D-B3F9-54453300C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7400-9E31-4F82-E5E3-46B73FCB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Passing Arrays To Function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D2923-7458-2D20-A575-5BD99D31C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5B9FD8-B58D-3AE4-DEA6-B1063C894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for passing an array to function:</a:t>
            </a:r>
          </a:p>
          <a:p>
            <a:pPr lvl="1"/>
            <a:r>
              <a:rPr lang="en-US" dirty="0"/>
              <a:t>The function must be called by passing only the name of the array.</a:t>
            </a:r>
          </a:p>
          <a:p>
            <a:pPr lvl="1"/>
            <a:r>
              <a:rPr lang="en-US" dirty="0"/>
              <a:t>In the function definition, the formal parameter must be an </a:t>
            </a:r>
            <a:r>
              <a:rPr lang="en-US" dirty="0" err="1"/>
              <a:t>array_type</a:t>
            </a:r>
            <a:r>
              <a:rPr lang="en-US" dirty="0"/>
              <a:t>, the size of the array need not to be specified.</a:t>
            </a:r>
          </a:p>
          <a:p>
            <a:pPr lvl="1"/>
            <a:r>
              <a:rPr lang="en-US" dirty="0"/>
              <a:t>The function prototype must show that the argument is an array.</a:t>
            </a:r>
          </a:p>
          <a:p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C88E3AF-ACE5-DC53-6B53-D4DC4414BAE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</p:spTree>
    <p:extLst>
      <p:ext uri="{BB962C8B-B14F-4D97-AF65-F5344CB8AC3E}">
        <p14:creationId xmlns:p14="http://schemas.microsoft.com/office/powerpoint/2010/main" val="252704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3667C3-A41C-EEC4-FE73-EFFB9A7BF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A651-8B3C-83CB-2132-9B85AAD0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Autofit/>
          </a:bodyPr>
          <a:lstStyle/>
          <a:p>
            <a:r>
              <a:rPr lang="en-US" dirty="0"/>
              <a:t>Passing Arrays To Function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D3A3E5-D45F-C839-44AA-EF848C32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16550" indent="-399617">
              <a:buFont typeface="Arial"/>
              <a:buChar char="•"/>
              <a:tabLst>
                <a:tab pos="416550" algn="l"/>
              </a:tabLst>
            </a:pPr>
            <a:r>
              <a:rPr lang="en-US" dirty="0">
                <a:cs typeface="Calibri"/>
              </a:rPr>
              <a:t>Syntax</a:t>
            </a:r>
            <a:r>
              <a:rPr lang="en-US" spc="73" dirty="0">
                <a:cs typeface="Calibri"/>
              </a:rPr>
              <a:t> </a:t>
            </a:r>
            <a:r>
              <a:rPr lang="en-US" dirty="0">
                <a:cs typeface="Calibri"/>
              </a:rPr>
              <a:t>for</a:t>
            </a:r>
            <a:r>
              <a:rPr lang="en-US" spc="80" dirty="0">
                <a:cs typeface="Calibri"/>
              </a:rPr>
              <a:t> </a:t>
            </a:r>
            <a:r>
              <a:rPr lang="en-US" dirty="0">
                <a:cs typeface="Calibri"/>
              </a:rPr>
              <a:t>function</a:t>
            </a:r>
            <a:r>
              <a:rPr lang="en-US" spc="80" dirty="0">
                <a:cs typeface="Calibri"/>
              </a:rPr>
              <a:t> </a:t>
            </a:r>
            <a:r>
              <a:rPr lang="en-US" spc="-13" dirty="0">
                <a:cs typeface="Calibri"/>
              </a:rPr>
              <a:t>prototyping:</a:t>
            </a:r>
          </a:p>
          <a:p>
            <a:pPr marL="873750" lvl="1" indent="-399617">
              <a:buFont typeface="Arial"/>
              <a:buChar char="•"/>
              <a:tabLst>
                <a:tab pos="416550" algn="l"/>
              </a:tabLst>
            </a:pPr>
            <a:r>
              <a:rPr lang="en-US" b="1" dirty="0" err="1">
                <a:cs typeface="Calibri"/>
              </a:rPr>
              <a:t>Return_type</a:t>
            </a:r>
            <a:r>
              <a:rPr lang="en-US" b="1" spc="73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Function_name</a:t>
            </a:r>
            <a:r>
              <a:rPr lang="en-US" b="1" spc="73" dirty="0">
                <a:cs typeface="Calibri"/>
              </a:rPr>
              <a:t> </a:t>
            </a:r>
            <a:r>
              <a:rPr lang="en-US" b="1" dirty="0">
                <a:cs typeface="Calibri"/>
              </a:rPr>
              <a:t>(datatype</a:t>
            </a:r>
            <a:r>
              <a:rPr lang="en-US" b="1" spc="73" dirty="0">
                <a:cs typeface="Calibri"/>
              </a:rPr>
              <a:t> </a:t>
            </a:r>
            <a:r>
              <a:rPr lang="en-US" b="1" spc="-13" dirty="0" err="1">
                <a:cs typeface="Calibri"/>
              </a:rPr>
              <a:t>arrayname</a:t>
            </a:r>
            <a:r>
              <a:rPr lang="en-US" b="1" spc="-13" dirty="0">
                <a:cs typeface="Calibri"/>
              </a:rPr>
              <a:t>[]);</a:t>
            </a:r>
            <a:endParaRPr lang="en-US" dirty="0">
              <a:cs typeface="Calibri"/>
            </a:endParaRPr>
          </a:p>
          <a:p>
            <a:pPr marL="873750" lvl="1" indent="-399617">
              <a:buFont typeface="Arial"/>
              <a:buChar char="•"/>
              <a:tabLst>
                <a:tab pos="416550" algn="l"/>
              </a:tabLst>
            </a:pPr>
            <a:r>
              <a:rPr lang="en-US" spc="-33" dirty="0">
                <a:cs typeface="Calibri"/>
              </a:rPr>
              <a:t>Eg: </a:t>
            </a:r>
            <a:r>
              <a:rPr lang="en-US" b="1" dirty="0">
                <a:cs typeface="Calibri"/>
              </a:rPr>
              <a:t>float</a:t>
            </a:r>
            <a:r>
              <a:rPr lang="en-US" b="1" spc="47" dirty="0">
                <a:cs typeface="Calibri"/>
              </a:rPr>
              <a:t> </a:t>
            </a:r>
            <a:r>
              <a:rPr lang="en-US" b="1" dirty="0">
                <a:cs typeface="Calibri"/>
              </a:rPr>
              <a:t>Average</a:t>
            </a:r>
            <a:r>
              <a:rPr lang="en-US" b="1" spc="47" dirty="0">
                <a:cs typeface="Calibri"/>
              </a:rPr>
              <a:t> </a:t>
            </a:r>
            <a:r>
              <a:rPr lang="en-US" b="1" dirty="0">
                <a:cs typeface="Calibri"/>
              </a:rPr>
              <a:t>(float</a:t>
            </a:r>
            <a:r>
              <a:rPr lang="en-US" b="1" spc="47" dirty="0">
                <a:cs typeface="Calibri"/>
              </a:rPr>
              <a:t> </a:t>
            </a:r>
            <a:r>
              <a:rPr lang="en-US" b="1" spc="-13" dirty="0">
                <a:cs typeface="Calibri"/>
              </a:rPr>
              <a:t>Age[]);</a:t>
            </a:r>
          </a:p>
          <a:p>
            <a:pPr marL="1330950" lvl="2" indent="-399617">
              <a:buFont typeface="Arial"/>
              <a:buChar char="•"/>
              <a:tabLst>
                <a:tab pos="416550" algn="l"/>
              </a:tabLst>
            </a:pPr>
            <a:r>
              <a:rPr lang="en-US" dirty="0">
                <a:cs typeface="Calibri"/>
              </a:rPr>
              <a:t>Where</a:t>
            </a:r>
            <a:r>
              <a:rPr lang="en-US" spc="67" dirty="0">
                <a:cs typeface="Calibri"/>
              </a:rPr>
              <a:t> </a:t>
            </a:r>
            <a:r>
              <a:rPr lang="en-US" dirty="0">
                <a:cs typeface="Calibri"/>
              </a:rPr>
              <a:t>Average</a:t>
            </a:r>
            <a:r>
              <a:rPr lang="en-US" spc="73" dirty="0">
                <a:cs typeface="Calibri"/>
              </a:rPr>
              <a:t> </a:t>
            </a:r>
            <a:r>
              <a:rPr lang="en-US" dirty="0">
                <a:cs typeface="Calibri"/>
              </a:rPr>
              <a:t>is</a:t>
            </a:r>
            <a:r>
              <a:rPr lang="en-US" spc="67" dirty="0">
                <a:cs typeface="Calibri"/>
              </a:rPr>
              <a:t> </a:t>
            </a:r>
            <a:r>
              <a:rPr lang="en-US" dirty="0">
                <a:cs typeface="Calibri"/>
              </a:rPr>
              <a:t>function</a:t>
            </a:r>
            <a:r>
              <a:rPr lang="en-US" spc="73" dirty="0">
                <a:cs typeface="Calibri"/>
              </a:rPr>
              <a:t> </a:t>
            </a:r>
            <a:r>
              <a:rPr lang="en-US" dirty="0">
                <a:cs typeface="Calibri"/>
              </a:rPr>
              <a:t>name</a:t>
            </a:r>
            <a:r>
              <a:rPr lang="en-US" spc="67" dirty="0">
                <a:cs typeface="Calibri"/>
              </a:rPr>
              <a:t> </a:t>
            </a:r>
            <a:r>
              <a:rPr lang="en-US" dirty="0">
                <a:cs typeface="Calibri"/>
              </a:rPr>
              <a:t>and</a:t>
            </a:r>
            <a:r>
              <a:rPr lang="en-US" spc="73" dirty="0">
                <a:cs typeface="Calibri"/>
              </a:rPr>
              <a:t> </a:t>
            </a:r>
            <a:r>
              <a:rPr lang="en-US" dirty="0">
                <a:cs typeface="Calibri"/>
              </a:rPr>
              <a:t>Age</a:t>
            </a:r>
            <a:r>
              <a:rPr lang="en-US" spc="73" dirty="0">
                <a:cs typeface="Calibri"/>
              </a:rPr>
              <a:t> </a:t>
            </a:r>
            <a:r>
              <a:rPr lang="en-US" dirty="0">
                <a:cs typeface="Calibri"/>
              </a:rPr>
              <a:t>is</a:t>
            </a:r>
            <a:r>
              <a:rPr lang="en-US" spc="67" dirty="0">
                <a:cs typeface="Calibri"/>
              </a:rPr>
              <a:t> </a:t>
            </a:r>
            <a:r>
              <a:rPr lang="en-US" dirty="0">
                <a:cs typeface="Calibri"/>
              </a:rPr>
              <a:t>array</a:t>
            </a:r>
            <a:r>
              <a:rPr lang="en-US" spc="73" dirty="0">
                <a:cs typeface="Calibri"/>
              </a:rPr>
              <a:t> </a:t>
            </a:r>
            <a:r>
              <a:rPr lang="en-US" spc="-13" dirty="0">
                <a:cs typeface="Calibri"/>
              </a:rPr>
              <a:t>name.</a:t>
            </a:r>
          </a:p>
          <a:p>
            <a:pPr marL="416550" indent="-399617">
              <a:buFont typeface="Arial"/>
              <a:buChar char="•"/>
              <a:tabLst>
                <a:tab pos="416550" algn="l"/>
              </a:tabLst>
            </a:pPr>
            <a:r>
              <a:rPr lang="en-US" dirty="0">
                <a:cs typeface="Calibri"/>
              </a:rPr>
              <a:t>Syntax</a:t>
            </a:r>
            <a:r>
              <a:rPr lang="en-US" spc="73" dirty="0">
                <a:cs typeface="Calibri"/>
              </a:rPr>
              <a:t> </a:t>
            </a:r>
            <a:r>
              <a:rPr lang="en-US" dirty="0">
                <a:cs typeface="Calibri"/>
              </a:rPr>
              <a:t>for</a:t>
            </a:r>
            <a:r>
              <a:rPr lang="en-US" spc="67" dirty="0">
                <a:cs typeface="Calibri"/>
              </a:rPr>
              <a:t> </a:t>
            </a:r>
            <a:r>
              <a:rPr lang="en-US" dirty="0">
                <a:cs typeface="Calibri"/>
              </a:rPr>
              <a:t>calling</a:t>
            </a:r>
            <a:r>
              <a:rPr lang="en-US" spc="73" dirty="0">
                <a:cs typeface="Calibri"/>
              </a:rPr>
              <a:t> </a:t>
            </a:r>
            <a:r>
              <a:rPr lang="en-US" dirty="0">
                <a:cs typeface="Calibri"/>
              </a:rPr>
              <a:t>or</a:t>
            </a:r>
            <a:r>
              <a:rPr lang="en-US" spc="73" dirty="0">
                <a:cs typeface="Calibri"/>
              </a:rPr>
              <a:t> </a:t>
            </a:r>
            <a:r>
              <a:rPr lang="en-US" dirty="0">
                <a:cs typeface="Calibri"/>
              </a:rPr>
              <a:t>passing</a:t>
            </a:r>
            <a:r>
              <a:rPr lang="en-US" spc="73" dirty="0">
                <a:cs typeface="Calibri"/>
              </a:rPr>
              <a:t> </a:t>
            </a:r>
            <a:r>
              <a:rPr lang="en-US" spc="-13" dirty="0">
                <a:cs typeface="Calibri"/>
              </a:rPr>
              <a:t>array:</a:t>
            </a:r>
          </a:p>
          <a:p>
            <a:pPr marL="873750" lvl="1" indent="-399617">
              <a:buFont typeface="Arial"/>
              <a:buChar char="•"/>
              <a:tabLst>
                <a:tab pos="416550" algn="l"/>
              </a:tabLst>
            </a:pPr>
            <a:r>
              <a:rPr lang="en-US" b="1" dirty="0" err="1">
                <a:cs typeface="Calibri"/>
              </a:rPr>
              <a:t>Function_name</a:t>
            </a:r>
            <a:r>
              <a:rPr lang="en-US" b="1" spc="113" dirty="0">
                <a:cs typeface="Calibri"/>
              </a:rPr>
              <a:t> </a:t>
            </a:r>
            <a:r>
              <a:rPr lang="en-US" b="1" spc="-13" dirty="0">
                <a:cs typeface="Calibri"/>
              </a:rPr>
              <a:t>(</a:t>
            </a:r>
            <a:r>
              <a:rPr lang="en-US" b="1" spc="-13" dirty="0" err="1">
                <a:cs typeface="Calibri"/>
              </a:rPr>
              <a:t>arrayname</a:t>
            </a:r>
            <a:r>
              <a:rPr lang="en-US" b="1" spc="-13" dirty="0">
                <a:cs typeface="Calibri"/>
              </a:rPr>
              <a:t>)</a:t>
            </a:r>
            <a:endParaRPr lang="en-US" dirty="0">
              <a:cs typeface="Calibri"/>
            </a:endParaRPr>
          </a:p>
          <a:p>
            <a:pPr marL="873750" lvl="1" indent="-399617">
              <a:buFont typeface="Arial"/>
              <a:buChar char="•"/>
              <a:tabLst>
                <a:tab pos="416550" algn="l"/>
              </a:tabLst>
            </a:pPr>
            <a:r>
              <a:rPr lang="en-US" spc="-33" dirty="0">
                <a:cs typeface="Calibri"/>
              </a:rPr>
              <a:t>Eg: </a:t>
            </a:r>
            <a:r>
              <a:rPr lang="en-US" b="1" dirty="0">
                <a:cs typeface="Calibri"/>
              </a:rPr>
              <a:t>Average</a:t>
            </a:r>
            <a:r>
              <a:rPr lang="en-US" b="1" spc="53" dirty="0">
                <a:cs typeface="Calibri"/>
              </a:rPr>
              <a:t> </a:t>
            </a:r>
            <a:r>
              <a:rPr lang="en-US" b="1" spc="-13" dirty="0">
                <a:cs typeface="Calibri"/>
              </a:rPr>
              <a:t>(Age);</a:t>
            </a:r>
          </a:p>
          <a:p>
            <a:pPr marL="1330950" lvl="2" indent="-399617">
              <a:buFont typeface="Arial"/>
              <a:buChar char="•"/>
              <a:tabLst>
                <a:tab pos="416550" algn="l"/>
              </a:tabLst>
            </a:pPr>
            <a:r>
              <a:rPr lang="en-US" dirty="0">
                <a:cs typeface="Calibri"/>
              </a:rPr>
              <a:t>Where</a:t>
            </a:r>
            <a:r>
              <a:rPr lang="en-US" spc="-7" dirty="0">
                <a:cs typeface="Calibri"/>
              </a:rPr>
              <a:t> </a:t>
            </a:r>
            <a:r>
              <a:rPr lang="en-US" dirty="0">
                <a:cs typeface="Calibri"/>
              </a:rPr>
              <a:t>Average</a:t>
            </a:r>
            <a:r>
              <a:rPr lang="en-US" spc="-7" dirty="0">
                <a:cs typeface="Calibri"/>
              </a:rPr>
              <a:t> </a:t>
            </a:r>
            <a:r>
              <a:rPr lang="en-US" dirty="0">
                <a:cs typeface="Calibri"/>
              </a:rPr>
              <a:t>is function</a:t>
            </a:r>
            <a:r>
              <a:rPr lang="en-US" spc="-7" dirty="0">
                <a:cs typeface="Calibri"/>
              </a:rPr>
              <a:t> </a:t>
            </a:r>
            <a:r>
              <a:rPr lang="en-US" dirty="0">
                <a:cs typeface="Calibri"/>
              </a:rPr>
              <a:t>name</a:t>
            </a:r>
            <a:r>
              <a:rPr lang="en-US" spc="-7" dirty="0">
                <a:cs typeface="Calibri"/>
              </a:rPr>
              <a:t> </a:t>
            </a:r>
            <a:r>
              <a:rPr lang="en-US" dirty="0">
                <a:cs typeface="Calibri"/>
              </a:rPr>
              <a:t>and Age</a:t>
            </a:r>
            <a:r>
              <a:rPr lang="en-US" spc="-7" dirty="0">
                <a:cs typeface="Calibri"/>
              </a:rPr>
              <a:t> </a:t>
            </a:r>
            <a:r>
              <a:rPr lang="en-US" dirty="0">
                <a:cs typeface="Calibri"/>
              </a:rPr>
              <a:t>is</a:t>
            </a:r>
            <a:r>
              <a:rPr lang="en-US" spc="-7" dirty="0">
                <a:cs typeface="Calibri"/>
              </a:rPr>
              <a:t> </a:t>
            </a:r>
            <a:r>
              <a:rPr lang="en-US" dirty="0">
                <a:cs typeface="Calibri"/>
              </a:rPr>
              <a:t>array </a:t>
            </a:r>
            <a:r>
              <a:rPr lang="en-US" spc="-13" dirty="0">
                <a:cs typeface="Calibri"/>
              </a:rPr>
              <a:t>name.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4A927-853C-7622-A2F0-388C9DD61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2E51CD86-62CD-F45C-A2D4-B3B461E40FF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</p:spTree>
    <p:extLst>
      <p:ext uri="{BB962C8B-B14F-4D97-AF65-F5344CB8AC3E}">
        <p14:creationId xmlns:p14="http://schemas.microsoft.com/office/powerpoint/2010/main" val="136243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B79FF5-D74B-6137-0463-54510A430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5F25-A35A-E8E9-2E44-C03F92F1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Autofit/>
          </a:bodyPr>
          <a:lstStyle/>
          <a:p>
            <a:r>
              <a:rPr lang="en-US" dirty="0"/>
              <a:t>Passing arrays to function (Sample program)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42FD6E-7CA0-3712-E212-F430C5D6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F5D0D-ACD7-45AD-E537-684C8EFB3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60CF38B2-F1B0-15C5-4339-E1BF6DC7FD8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4C25F3-8449-3670-8C6A-AFA15F12AADA}"/>
              </a:ext>
            </a:extLst>
          </p:cNvPr>
          <p:cNvGrpSpPr/>
          <p:nvPr/>
        </p:nvGrpSpPr>
        <p:grpSpPr>
          <a:xfrm>
            <a:off x="814848" y="1500922"/>
            <a:ext cx="10579100" cy="4957233"/>
            <a:chOff x="814848" y="1500922"/>
            <a:chExt cx="10579100" cy="4957233"/>
          </a:xfrm>
        </p:grpSpPr>
        <p:grpSp>
          <p:nvGrpSpPr>
            <p:cNvPr id="8" name="object 3"/>
            <p:cNvGrpSpPr/>
            <p:nvPr/>
          </p:nvGrpSpPr>
          <p:grpSpPr>
            <a:xfrm>
              <a:off x="814848" y="1500922"/>
              <a:ext cx="5977467" cy="4957233"/>
              <a:chOff x="600075" y="815975"/>
              <a:chExt cx="4483100" cy="3717925"/>
            </a:xfrm>
          </p:grpSpPr>
          <p:pic>
            <p:nvPicPr>
              <p:cNvPr id="9" name="object 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09600" y="825500"/>
                <a:ext cx="4463585" cy="3698874"/>
              </a:xfrm>
              <a:prstGeom prst="rect">
                <a:avLst/>
              </a:prstGeom>
            </p:spPr>
          </p:pic>
          <p:sp>
            <p:nvSpPr>
              <p:cNvPr id="10" name="object 5"/>
              <p:cNvSpPr/>
              <p:nvPr/>
            </p:nvSpPr>
            <p:spPr>
              <a:xfrm>
                <a:off x="604837" y="820737"/>
                <a:ext cx="4473575" cy="3708400"/>
              </a:xfrm>
              <a:custGeom>
                <a:avLst/>
                <a:gdLst/>
                <a:ahLst/>
                <a:cxnLst/>
                <a:rect l="l" t="t" r="r" b="b"/>
                <a:pathLst>
                  <a:path w="4473575" h="3708400">
                    <a:moveTo>
                      <a:pt x="0" y="0"/>
                    </a:moveTo>
                    <a:lnTo>
                      <a:pt x="4473110" y="0"/>
                    </a:lnTo>
                    <a:lnTo>
                      <a:pt x="4473110" y="3708399"/>
                    </a:lnTo>
                    <a:lnTo>
                      <a:pt x="0" y="3708399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pic>
          <p:nvPicPr>
            <p:cNvPr id="11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5149" y="3468349"/>
              <a:ext cx="4368799" cy="2431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213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959A71-AF3A-30E1-F5DA-113282277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A2C2-55C3-E9E2-187A-E112D2D4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Autofit/>
          </a:bodyPr>
          <a:lstStyle/>
          <a:p>
            <a:r>
              <a:rPr lang="en-US" dirty="0"/>
              <a:t>Passing arrays to function (Sample program)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5C249-17D1-5E39-310E-B7459DA1B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E40A71D8-7108-CFC9-DFB4-7C1F46FC1E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  <p:grpSp>
        <p:nvGrpSpPr>
          <p:cNvPr id="13" name="object 2"/>
          <p:cNvGrpSpPr/>
          <p:nvPr/>
        </p:nvGrpSpPr>
        <p:grpSpPr>
          <a:xfrm>
            <a:off x="615950" y="1539173"/>
            <a:ext cx="10668000" cy="4028440"/>
            <a:chOff x="461962" y="955277"/>
            <a:chExt cx="8001000" cy="3021330"/>
          </a:xfrm>
        </p:grpSpPr>
        <p:pic>
          <p:nvPicPr>
            <p:cNvPr id="14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960040"/>
              <a:ext cx="5553074" cy="3011541"/>
            </a:xfrm>
            <a:prstGeom prst="rect">
              <a:avLst/>
            </a:prstGeom>
          </p:spPr>
        </p:pic>
        <p:sp>
          <p:nvSpPr>
            <p:cNvPr id="15" name="object 4"/>
            <p:cNvSpPr/>
            <p:nvPr/>
          </p:nvSpPr>
          <p:spPr>
            <a:xfrm>
              <a:off x="461962" y="955277"/>
              <a:ext cx="5562600" cy="3021330"/>
            </a:xfrm>
            <a:custGeom>
              <a:avLst/>
              <a:gdLst/>
              <a:ahLst/>
              <a:cxnLst/>
              <a:rect l="l" t="t" r="r" b="b"/>
              <a:pathLst>
                <a:path w="5562600" h="3021329">
                  <a:moveTo>
                    <a:pt x="0" y="0"/>
                  </a:moveTo>
                  <a:lnTo>
                    <a:pt x="5562599" y="0"/>
                  </a:lnTo>
                  <a:lnTo>
                    <a:pt x="5562599" y="3021066"/>
                  </a:lnTo>
                  <a:lnTo>
                    <a:pt x="0" y="302106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6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0" y="1700214"/>
              <a:ext cx="3581399" cy="2064555"/>
            </a:xfrm>
            <a:prstGeom prst="rect">
              <a:avLst/>
            </a:prstGeom>
          </p:spPr>
        </p:pic>
        <p:sp>
          <p:nvSpPr>
            <p:cNvPr id="17" name="object 6"/>
            <p:cNvSpPr/>
            <p:nvPr/>
          </p:nvSpPr>
          <p:spPr>
            <a:xfrm>
              <a:off x="4872037" y="1695452"/>
              <a:ext cx="3590925" cy="2054327"/>
            </a:xfrm>
            <a:custGeom>
              <a:avLst/>
              <a:gdLst/>
              <a:ahLst/>
              <a:cxnLst/>
              <a:rect l="l" t="t" r="r" b="b"/>
              <a:pathLst>
                <a:path w="3590925" h="2904490">
                  <a:moveTo>
                    <a:pt x="0" y="0"/>
                  </a:moveTo>
                  <a:lnTo>
                    <a:pt x="3590924" y="0"/>
                  </a:lnTo>
                  <a:lnTo>
                    <a:pt x="3590924" y="2903934"/>
                  </a:lnTo>
                  <a:lnTo>
                    <a:pt x="0" y="290393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9198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4E4C81-8A12-EB49-8724-81A37EF4B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3F23-9337-AD0F-94D8-A411D9FA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Autofit/>
          </a:bodyPr>
          <a:lstStyle/>
          <a:p>
            <a:r>
              <a:rPr lang="en-US" dirty="0"/>
              <a:t>Passing arrays to function (Sample program)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1D5C99-EC2D-7EA0-033C-7B6D736A8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signifies that the function takes a two-dimensional array as an argument. We can also pass arrays with more than 2 dimensions as a function argument.</a:t>
            </a:r>
          </a:p>
          <a:p>
            <a:r>
              <a:rPr lang="en-US" dirty="0"/>
              <a:t>When passing two-dimensional arrays, it is not mandatory to specify the number of rows in the array.</a:t>
            </a:r>
          </a:p>
          <a:p>
            <a:r>
              <a:rPr lang="en-US" dirty="0"/>
              <a:t>However, the number of columns should always be specified.</a:t>
            </a:r>
          </a:p>
          <a:p>
            <a:r>
              <a:rPr lang="en-US" dirty="0"/>
              <a:t>For example,</a:t>
            </a:r>
          </a:p>
          <a:p>
            <a:pPr marL="457200" lvl="1" indent="0">
              <a:buNone/>
            </a:pPr>
            <a:r>
              <a:rPr lang="en-US" dirty="0"/>
              <a:t>void </a:t>
            </a:r>
            <a:r>
              <a:rPr lang="en-US" dirty="0" err="1"/>
              <a:t>displayNumbers</a:t>
            </a:r>
            <a:r>
              <a:rPr lang="en-US" dirty="0"/>
              <a:t>(int num[][2]) {</a:t>
            </a:r>
          </a:p>
          <a:p>
            <a:pPr marL="457200" lvl="1" indent="0">
              <a:buNone/>
            </a:pPr>
            <a:r>
              <a:rPr lang="en-US" dirty="0"/>
              <a:t>// code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ABC4D-6D6B-AA36-281F-40ED9C34F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6CC4079-4AD8-397E-8F39-BEAC7487C69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</p:spTree>
    <p:extLst>
      <p:ext uri="{BB962C8B-B14F-4D97-AF65-F5344CB8AC3E}">
        <p14:creationId xmlns:p14="http://schemas.microsoft.com/office/powerpoint/2010/main" val="425585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C918D4-A393-3179-E8E5-AE1BD329E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5258-B194-ACC5-4B3D-58D493E8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Autofit/>
          </a:bodyPr>
          <a:lstStyle/>
          <a:p>
            <a:r>
              <a:rPr lang="en-US" dirty="0"/>
              <a:t>Passing structures to Function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9482FB-E58D-14C7-F0AD-7757C340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taught in next chapter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12819-FEC4-4373-9785-485F9D440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FDACCD5B-07EC-78ED-DEBB-634717BF6FD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</p:spTree>
    <p:extLst>
      <p:ext uri="{BB962C8B-B14F-4D97-AF65-F5344CB8AC3E}">
        <p14:creationId xmlns:p14="http://schemas.microsoft.com/office/powerpoint/2010/main" val="103890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4C6CF9-7289-11E4-90F3-E398C61E8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B8FC-A745-9DA7-4684-275173EC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Scope of variable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EE57E-CB71-C9F2-AEDD-F6AE702DB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E319CA-D29D-4B2C-D173-042CC3896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Scope of variables refers to the region of the program where the defined variables can have its existence, and beyond that region, the variable cannot be accessed.</a:t>
            </a:r>
          </a:p>
          <a:p>
            <a:r>
              <a:rPr lang="en-US" dirty="0"/>
              <a:t>Mainly, there are two scopes of variable in C.</a:t>
            </a:r>
          </a:p>
          <a:p>
            <a:pPr lvl="1"/>
            <a:r>
              <a:rPr lang="en-US" dirty="0"/>
              <a:t>Local Scope</a:t>
            </a:r>
          </a:p>
          <a:p>
            <a:pPr lvl="2"/>
            <a:r>
              <a:rPr lang="en-US" dirty="0"/>
              <a:t>Variable scope confined within certain block</a:t>
            </a:r>
          </a:p>
          <a:p>
            <a:pPr lvl="1"/>
            <a:r>
              <a:rPr lang="en-US" dirty="0"/>
              <a:t>Global Scope</a:t>
            </a:r>
          </a:p>
          <a:p>
            <a:pPr lvl="2"/>
            <a:r>
              <a:rPr lang="en-US" dirty="0"/>
              <a:t>Variable scope is wide throughout the program</a:t>
            </a:r>
          </a:p>
          <a:p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AD0CF1C-13C6-A5A7-11A2-AA7B33B67F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12</a:t>
            </a:r>
          </a:p>
        </p:txBody>
      </p:sp>
    </p:spTree>
    <p:extLst>
      <p:ext uri="{BB962C8B-B14F-4D97-AF65-F5344CB8AC3E}">
        <p14:creationId xmlns:p14="http://schemas.microsoft.com/office/powerpoint/2010/main" val="146993604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1066</Words>
  <Application>Microsoft Office PowerPoint</Application>
  <PresentationFormat>Widescreen</PresentationFormat>
  <Paragraphs>211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Nunito</vt:lpstr>
      <vt:lpstr>Roboto</vt:lpstr>
      <vt:lpstr>2_Office Theme</vt:lpstr>
      <vt:lpstr>PowerPoint Presentation</vt:lpstr>
      <vt:lpstr>Unit 5: Functions (6hrs)</vt:lpstr>
      <vt:lpstr>Passing Arrays To Function</vt:lpstr>
      <vt:lpstr>Passing Arrays To Function</vt:lpstr>
      <vt:lpstr>Passing arrays to function (Sample program)</vt:lpstr>
      <vt:lpstr>Passing arrays to function (Sample program)</vt:lpstr>
      <vt:lpstr>Passing arrays to function (Sample program)</vt:lpstr>
      <vt:lpstr>Passing structures to Function</vt:lpstr>
      <vt:lpstr>Scope of variable</vt:lpstr>
      <vt:lpstr>Global and Local scope</vt:lpstr>
      <vt:lpstr>Storage classes in C</vt:lpstr>
      <vt:lpstr>Storage classes in C</vt:lpstr>
      <vt:lpstr>Automatic Storage class</vt:lpstr>
      <vt:lpstr>Automatic Storage class</vt:lpstr>
      <vt:lpstr>Static Storage class</vt:lpstr>
      <vt:lpstr>External Storage class</vt:lpstr>
      <vt:lpstr>Register Storage class</vt:lpstr>
      <vt:lpstr>Pre-processor directives</vt:lpstr>
      <vt:lpstr>Pre-processor directives (Types)</vt:lpstr>
      <vt:lpstr>1) Macro-Substitution Directive</vt:lpstr>
      <vt:lpstr>a) Simple macro</vt:lpstr>
      <vt:lpstr>b) Argumented macro</vt:lpstr>
      <vt:lpstr>b) Argumented macro - Sample Program</vt:lpstr>
      <vt:lpstr>c) Nested macro</vt:lpstr>
      <vt:lpstr>2) File Inclusion Directive</vt:lpstr>
      <vt:lpstr>File Inclusion Directive</vt:lpstr>
      <vt:lpstr>File Inclusion Directive</vt:lpstr>
      <vt:lpstr>End of  Lecture 12</vt:lpstr>
      <vt:lpstr>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Shiva Kunwar</dc:creator>
  <cp:lastModifiedBy>Shiva Kunwar</cp:lastModifiedBy>
  <cp:revision>48</cp:revision>
  <dcterms:created xsi:type="dcterms:W3CDTF">2024-09-21T07:18:01Z</dcterms:created>
  <dcterms:modified xsi:type="dcterms:W3CDTF">2025-01-11T15:59:11Z</dcterms:modified>
</cp:coreProperties>
</file>