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34"/>
  </p:notesMasterIdLst>
  <p:handoutMasterIdLst>
    <p:handoutMasterId r:id="rId35"/>
  </p:handoutMasterIdLst>
  <p:sldIdLst>
    <p:sldId id="262" r:id="rId2"/>
    <p:sldId id="278" r:id="rId3"/>
    <p:sldId id="292" r:id="rId4"/>
    <p:sldId id="293" r:id="rId5"/>
    <p:sldId id="294" r:id="rId6"/>
    <p:sldId id="290" r:id="rId7"/>
    <p:sldId id="279" r:id="rId8"/>
    <p:sldId id="291" r:id="rId9"/>
    <p:sldId id="287" r:id="rId10"/>
    <p:sldId id="288" r:id="rId11"/>
    <p:sldId id="289" r:id="rId12"/>
    <p:sldId id="295" r:id="rId13"/>
    <p:sldId id="281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82" r:id="rId28"/>
    <p:sldId id="283" r:id="rId29"/>
    <p:sldId id="284" r:id="rId30"/>
    <p:sldId id="285" r:id="rId31"/>
    <p:sldId id="263" r:id="rId32"/>
    <p:sldId id="26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F4AAF4-B8F3-33EC-52A9-9556E57E63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DEACF-F8D5-65D6-65E3-338B2B0A60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72621-8294-46A0-AF65-3F36575F2326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97C6E-AD10-9E33-EB85-2BFA5B3262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2DCF5-DD40-B594-C366-ED0E57DC23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D7F74-8BB9-4E0E-BFB9-27139482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9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75D34-0415-4310-B568-590084F5D71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10430-A6ED-49DA-875F-FAA9313F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2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27574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3022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327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1418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8237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2117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79941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7998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8855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7014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4501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20604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40777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609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4904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2724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2009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2290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550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8895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0126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8223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3E4401-654B-3331-0E2C-7406236D3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12191999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C129550-DA5D-C130-73B9-F36251FB393F}"/>
              </a:ext>
            </a:extLst>
          </p:cNvPr>
          <p:cNvSpPr/>
          <p:nvPr userDrawn="1"/>
        </p:nvSpPr>
        <p:spPr>
          <a:xfrm>
            <a:off x="-2" y="0"/>
            <a:ext cx="12191999" cy="6857999"/>
          </a:xfrm>
          <a:prstGeom prst="rect">
            <a:avLst/>
          </a:pr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54939-1092-154C-F943-8221DCF2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8189D-CC24-D084-077F-1EC0EA31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Pointers | Lecture 13</a:t>
            </a:r>
            <a:endParaRPr lang="en-US" dirty="0"/>
          </a:p>
        </p:txBody>
      </p:sp>
      <p:pic>
        <p:nvPicPr>
          <p:cNvPr id="8" name="Picture 7" descr="A logo with a star and a candle&#10;&#10;Description automatically generated">
            <a:extLst>
              <a:ext uri="{FF2B5EF4-FFF2-40B4-BE49-F238E27FC236}">
                <a16:creationId xmlns:a16="http://schemas.microsoft.com/office/drawing/2014/main" id="{5EE76DC0-94B7-A3AA-712F-BE98D17F08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77425" y="116127"/>
            <a:ext cx="2143125" cy="2143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584078-0138-E900-23EB-074EF062EF67}"/>
              </a:ext>
            </a:extLst>
          </p:cNvPr>
          <p:cNvSpPr txBox="1">
            <a:spLocks/>
          </p:cNvSpPr>
          <p:nvPr userDrawn="1"/>
        </p:nvSpPr>
        <p:spPr>
          <a:xfrm>
            <a:off x="1524000" y="3262581"/>
            <a:ext cx="914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Programming in C</a:t>
            </a:r>
            <a:endParaRPr lang="en-US" sz="8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25D32-6EF2-FAFE-2C36-BDD0330F818C}"/>
              </a:ext>
            </a:extLst>
          </p:cNvPr>
          <p:cNvSpPr txBox="1"/>
          <p:nvPr userDrawn="1"/>
        </p:nvSpPr>
        <p:spPr>
          <a:xfrm>
            <a:off x="1523999" y="4845050"/>
            <a:ext cx="9143999" cy="1301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Prepared by:  Er. Shiva Kunwar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Lecturer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Pokhara Engineering College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081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BBFC-EF9A-C646-B5B5-F5C0DD47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4F1A4-33E3-F613-3519-62CEA6B22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FA88D5E-9061-83D6-AE7A-F5CD89D9B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8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D533-58C8-E224-906F-5F88AEC5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8861-2083-0FF8-F733-4312C604A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7543"/>
            <a:ext cx="5181600" cy="4609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B8EE7-49CE-F177-9BD3-AEC2ED7CF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67543"/>
            <a:ext cx="5181600" cy="4609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E4342B-97D9-6ABA-CD59-6FC12B2DF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1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3D9C7D-7608-7B1C-1BBB-E09F972BE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D532F5-16FE-613A-417D-557E002A8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C6C6A9-0D82-2733-1B67-53F2A3D68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7D2052-25BC-843C-8ABA-792233D9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DEE7CD1-BC72-3908-B52C-69C7274B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A488A3C-7FB9-1EFA-C60D-233DBBFE4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12167FE-1698-734C-2D0C-C2B40CC4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83735"/>
            <a:ext cx="10515600" cy="104276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DA9F9C-5A91-403E-36CE-69E3C9969308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57C64D1-0999-ECC9-556E-E526C78A7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able Placeholder 4">
            <a:extLst>
              <a:ext uri="{FF2B5EF4-FFF2-40B4-BE49-F238E27FC236}">
                <a16:creationId xmlns:a16="http://schemas.microsoft.com/office/drawing/2014/main" id="{EAAE7709-C365-F582-CF49-7517BDEB8387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838198" y="1663021"/>
            <a:ext cx="10515602" cy="455680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3197F638-E077-0A9D-5F9D-95C74107DDC5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57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F6E645F8-F682-8D2D-268F-E5B7D5BF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250187D5-3A16-AE1B-36DA-41D3FBE6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1264F6-BD23-F293-72FB-E32352573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855AD-ABAC-8C19-8178-6EB8E5E72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39B6C-6741-2C5E-B819-B3A425454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8738339-0671-5630-FEB8-CC9C67032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7484E4-73DD-0919-B58E-866F90700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DF8B04-BA4D-3137-EEFB-2C9F9614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09" y="615909"/>
            <a:ext cx="3204415" cy="3387497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CB5711-9A41-EEE3-ECA8-3DF776546971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8655D1-315F-7D95-3B9A-EC74A727E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E923455B-4E0B-F709-CAC5-455517FBE6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9488" y="615950"/>
            <a:ext cx="6530975" cy="5603875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36EEFA00-5CF5-1452-A3E6-A64B35F29CC6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03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1818950-1BC0-79F8-F3A1-C793DF91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C4A06A-DC97-5499-2273-8019226EA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9634D-9BDD-B374-6DD7-03C03290F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8769AA-85CF-4F16-36ED-08E81B006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37CB0-FBB5-1349-DFB4-563DF02B5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CCAB6FC-BE02-6F5E-8E9C-340FAC42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035E3B-ADC3-447C-17D8-2227F75D45AC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7808083-BCD1-7C29-51D7-C9EF69DBD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367B66-BFAA-3DE9-8BD2-E64B46FC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2557"/>
            <a:ext cx="10515600" cy="4214406"/>
          </a:xfrm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907253-9DDF-8F75-BE47-DA912DDA4CAD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54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A94531-650E-5195-CBA1-5B3978F0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60013-C917-A93A-C451-8E8B6203FC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5" y="10"/>
            <a:ext cx="4480553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D3A4C7-B5F0-8B63-1ECA-C1481598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988" y="641377"/>
            <a:ext cx="5487841" cy="2540969"/>
          </a:xfrm>
        </p:spPr>
        <p:txBody>
          <a:bodyPr anchor="ctr">
            <a:noAutofit/>
          </a:bodyPr>
          <a:lstStyle>
            <a:lvl1pPr algn="l">
              <a:defRPr sz="6000" b="0" cap="none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FD99D63D-0492-7C66-0370-0040336A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AutoShape 2" descr="A peaceful illustration for C programming set in a serene environment. The setting is a quiet lakeside scene during sunrise or sunset, with soft golden lighting reflecting on calm waters. A laptop or book displaying C programming code is open on a wooden bench near the water, surrounded by nature with gentle trees and soft grass. The sky is a gradient of warm colors, and there are small details like a steaming coffee mug and a few scattered notes or pens nearby, adding a cozy atmosphere. The dimensions are 7.5 inches in height and 4.9 inches in width.">
            <a:extLst>
              <a:ext uri="{FF2B5EF4-FFF2-40B4-BE49-F238E27FC236}">
                <a16:creationId xmlns:a16="http://schemas.microsoft.com/office/drawing/2014/main" id="{6A97A55F-F05A-431D-3CF6-E049935C399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19B0B8-54EB-02A5-06D4-A123119246F4}"/>
              </a:ext>
            </a:extLst>
          </p:cNvPr>
          <p:cNvSpPr txBox="1"/>
          <p:nvPr userDrawn="1"/>
        </p:nvSpPr>
        <p:spPr>
          <a:xfrm>
            <a:off x="5020988" y="4019550"/>
            <a:ext cx="6028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>
                <a:latin typeface="Nunito" pitchFamily="2" charset="0"/>
              </a:rPr>
              <a:t>shiva.kunwar@hotmail.com</a:t>
            </a:r>
            <a:br>
              <a:rPr lang="en-US" sz="3000" dirty="0">
                <a:latin typeface="Nunito" pitchFamily="2" charset="0"/>
              </a:rPr>
            </a:br>
            <a:r>
              <a:rPr lang="en-US" sz="3000" dirty="0">
                <a:latin typeface="Nunito" pitchFamily="2" charset="0"/>
              </a:rPr>
              <a:t>+977-9819123654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1D3D62D-CD63-EDB7-A280-868105AD70A9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5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review Card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DA83DF1-A84E-B163-956C-25D3B807BE99}"/>
              </a:ext>
            </a:extLst>
          </p:cNvPr>
          <p:cNvSpPr txBox="1">
            <a:spLocks/>
          </p:cNvSpPr>
          <p:nvPr userDrawn="1"/>
        </p:nvSpPr>
        <p:spPr>
          <a:xfrm>
            <a:off x="838200" y="417727"/>
            <a:ext cx="10515600" cy="104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r>
              <a:rPr lang="en-US" dirty="0"/>
              <a:t>PREVIEW FOR NEXT LECTURE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F62B2-F92E-BBBB-879D-EAA2FC43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315"/>
            <a:ext cx="10515600" cy="381725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E4F7403-710E-51F3-7202-7EBA53ED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7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B644-5741-8467-C89E-7A43CCB7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A4B1-9CE0-549C-7B06-728134B28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3029"/>
            <a:ext cx="10515600" cy="4623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E655E-F829-BD76-B10A-3B85DA5FD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4BA3D-AF77-0CD3-E6C2-CDFE9BF54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91401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/>
              <a:t>Pointers | Lecture 13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EA662-E61B-0C38-8A92-8D9EA2250421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CFC56-D6E1-E077-A067-C2CA064D4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788D467-713E-70BF-37F9-AEDF1BF88BBA}"/>
              </a:ext>
            </a:extLst>
          </p:cNvPr>
          <p:cNvPicPr/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69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9" r:id="rId3"/>
    <p:sldLayoutId id="2147483670" r:id="rId4"/>
    <p:sldLayoutId id="2147483672" r:id="rId5"/>
    <p:sldLayoutId id="2147483673" r:id="rId6"/>
    <p:sldLayoutId id="2147483664" r:id="rId7"/>
    <p:sldLayoutId id="2147483665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unito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Nunito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Nunito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Nunito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unito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626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9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endParaRPr sz="4267" b="1">
              <a:solidFill>
                <a:srgbClr val="FF0000"/>
              </a:solidFill>
            </a:endParaRPr>
          </a:p>
        </p:txBody>
      </p:sp>
      <p:sp>
        <p:nvSpPr>
          <p:cNvPr id="367" name="Google Shape;367;p29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  <a:buNone/>
            </a:pPr>
            <a:endParaRPr sz="3200"/>
          </a:p>
        </p:txBody>
      </p:sp>
      <p:sp>
        <p:nvSpPr>
          <p:cNvPr id="369" name="Google Shape;369;p2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10</a:t>
            </a:fld>
            <a:endParaRPr/>
          </a:p>
        </p:txBody>
      </p:sp>
      <p:sp>
        <p:nvSpPr>
          <p:cNvPr id="370" name="Google Shape;370;p2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Pointers | Lecture 13</a:t>
            </a:r>
            <a:endParaRPr/>
          </a:p>
        </p:txBody>
      </p:sp>
      <p:pic>
        <p:nvPicPr>
          <p:cNvPr id="371" name="Google Shape;37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1" y="290515"/>
            <a:ext cx="8394700" cy="6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3200"/>
            </a:pPr>
            <a:r>
              <a:rPr lang="en-US" sz="4267" b="1">
                <a:solidFill>
                  <a:srgbClr val="FF0000"/>
                </a:solidFill>
              </a:rPr>
              <a:t>Sample program</a:t>
            </a:r>
            <a:endParaRPr/>
          </a:p>
        </p:txBody>
      </p:sp>
      <p:sp>
        <p:nvSpPr>
          <p:cNvPr id="377" name="Google Shape;377;p30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  <a:buNone/>
            </a:pPr>
            <a:endParaRPr sz="3200"/>
          </a:p>
        </p:txBody>
      </p:sp>
      <p:sp>
        <p:nvSpPr>
          <p:cNvPr id="379" name="Google Shape;379;p3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11</a:t>
            </a:fld>
            <a:endParaRPr/>
          </a:p>
        </p:txBody>
      </p:sp>
      <p:sp>
        <p:nvSpPr>
          <p:cNvPr id="380" name="Google Shape;380;p3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Pointers | Lecture 13</a:t>
            </a:r>
            <a:endParaRPr/>
          </a:p>
        </p:txBody>
      </p:sp>
      <p:pic>
        <p:nvPicPr>
          <p:cNvPr id="381" name="Google Shape;38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1" y="1186659"/>
            <a:ext cx="8775700" cy="5054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82" name="Google Shape;38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39941" y="1498601"/>
            <a:ext cx="3694007" cy="422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8B778-A3ED-DD34-AFD9-26C93160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F600A-7B69-89AE-D9D8-01F932B03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sz="2800" dirty="0" err="1"/>
              <a:t>Void</a:t>
            </a:r>
            <a:r>
              <a:rPr lang="fr-FR" sz="2800" dirty="0"/>
              <a:t> pointer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dirty="0" err="1"/>
              <a:t>Null</a:t>
            </a:r>
            <a:r>
              <a:rPr lang="fr-FR" sz="2800" dirty="0"/>
              <a:t> Pointer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800" dirty="0"/>
              <a:t>Double Pointer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85645-8BF6-AF56-3D7B-3068AC8B4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90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00B050"/>
              </a:buClr>
              <a:buSzPts val="3200"/>
            </a:pPr>
            <a:r>
              <a:rPr lang="en-US" sz="4267" b="1">
                <a:solidFill>
                  <a:srgbClr val="00B050"/>
                </a:solidFill>
              </a:rPr>
              <a:t>a) Void Pointer</a:t>
            </a:r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 fontScale="70000" lnSpcReduction="20000"/>
          </a:bodyPr>
          <a:lstStyle/>
          <a:p>
            <a:pPr marL="457189" indent="-269233">
              <a:buClr>
                <a:schemeClr val="dk1"/>
              </a:buClr>
              <a:buSzPct val="100000"/>
              <a:buNone/>
            </a:pPr>
            <a:endParaRPr sz="3200"/>
          </a:p>
          <a:p>
            <a:pPr marL="457189" indent="-269233">
              <a:spcBef>
                <a:spcPts val="592"/>
              </a:spcBef>
              <a:buClr>
                <a:schemeClr val="dk1"/>
              </a:buClr>
              <a:buSzPct val="100000"/>
              <a:buNone/>
            </a:pPr>
            <a:endParaRPr sz="3200"/>
          </a:p>
          <a:p>
            <a:pPr marL="457189" indent="-269233">
              <a:spcBef>
                <a:spcPts val="592"/>
              </a:spcBef>
              <a:buClr>
                <a:schemeClr val="dk1"/>
              </a:buClr>
              <a:buSzPct val="100000"/>
              <a:buNone/>
            </a:pPr>
            <a:endParaRPr sz="3200"/>
          </a:p>
          <a:p>
            <a:pPr marL="457189" indent="-457189">
              <a:spcBef>
                <a:spcPts val="592"/>
              </a:spcBef>
              <a:buClr>
                <a:schemeClr val="dk1"/>
              </a:buClr>
              <a:buSzPct val="100000"/>
            </a:pPr>
            <a:r>
              <a:rPr lang="en-US" sz="3200"/>
              <a:t>pointer that can point to variables of any datatype (i.e. single pointer can point to int, float, char or other type variables). </a:t>
            </a:r>
            <a:endParaRPr/>
          </a:p>
          <a:p>
            <a:pPr marL="457189" indent="-457189">
              <a:spcBef>
                <a:spcPts val="592"/>
              </a:spcBef>
              <a:buClr>
                <a:schemeClr val="dk1"/>
              </a:buClr>
              <a:buSzPct val="100000"/>
            </a:pPr>
            <a:r>
              <a:rPr lang="en-US" sz="3200"/>
              <a:t>Such pointers use the keyword </a:t>
            </a:r>
            <a:r>
              <a:rPr lang="en-US" sz="3200" b="1" i="1"/>
              <a:t>void</a:t>
            </a:r>
            <a:r>
              <a:rPr lang="en-US" sz="3200"/>
              <a:t>.</a:t>
            </a:r>
            <a:endParaRPr/>
          </a:p>
          <a:p>
            <a:pPr marL="457189" indent="-457189">
              <a:spcBef>
                <a:spcPts val="592"/>
              </a:spcBef>
              <a:buClr>
                <a:schemeClr val="dk1"/>
              </a:buClr>
              <a:buSzPct val="100000"/>
            </a:pPr>
            <a:r>
              <a:rPr lang="en-US" sz="3200"/>
              <a:t>Using Void pointer, the pointed data cannot be directly dereferenced (i.e. simply using *). For this reason, we need to perform type casting to change the type of void pointer to a specific datatype before dereferencing it.</a:t>
            </a:r>
            <a:endParaRPr/>
          </a:p>
          <a:p>
            <a:pPr marL="457189" indent="-457189">
              <a:spcBef>
                <a:spcPts val="444"/>
              </a:spcBef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13</a:t>
            </a:fld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Pointers | Lecture 13</a:t>
            </a:r>
            <a:endParaRPr/>
          </a:p>
        </p:txBody>
      </p:sp>
      <p:pic>
        <p:nvPicPr>
          <p:cNvPr id="168" name="Google Shape;16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5201" y="1234280"/>
            <a:ext cx="8089900" cy="11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FE6F6C"/>
              </a:buClr>
              <a:buSzPct val="137500"/>
            </a:pPr>
            <a:r>
              <a:rPr lang="en-US" b="1">
                <a:solidFill>
                  <a:srgbClr val="FE6F6C"/>
                </a:solidFill>
              </a:rPr>
              <a:t>Sample program </a:t>
            </a:r>
            <a:endParaRPr sz="4267" b="1">
              <a:solidFill>
                <a:srgbClr val="FE6F6C"/>
              </a:solidFill>
            </a:endParaRPr>
          </a:p>
        </p:txBody>
      </p:sp>
      <p:sp>
        <p:nvSpPr>
          <p:cNvPr id="174" name="Google Shape;174;p10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  <a:buNone/>
            </a:pPr>
            <a:endParaRPr sz="3200"/>
          </a:p>
        </p:txBody>
      </p:sp>
      <p:sp>
        <p:nvSpPr>
          <p:cNvPr id="176" name="Google Shape;176;p1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14</a:t>
            </a:fld>
            <a:endParaRPr/>
          </a:p>
        </p:txBody>
      </p:sp>
      <p:sp>
        <p:nvSpPr>
          <p:cNvPr id="177" name="Google Shape;177;p1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Pointers | Lecture 13</a:t>
            </a:r>
            <a:endParaRPr/>
          </a:p>
        </p:txBody>
      </p:sp>
      <p:pic>
        <p:nvPicPr>
          <p:cNvPr id="178" name="Google Shape;17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241" y="1229361"/>
            <a:ext cx="6664960" cy="377080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9" name="Google Shape;17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2400" y="4953000"/>
            <a:ext cx="4876800" cy="1274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00B050"/>
              </a:buClr>
              <a:buSzPts val="3200"/>
            </a:pPr>
            <a:r>
              <a:rPr lang="en-US" sz="4267" b="1">
                <a:solidFill>
                  <a:srgbClr val="00B050"/>
                </a:solidFill>
              </a:rPr>
              <a:t>b) Null Pointer</a:t>
            </a:r>
            <a:endParaRPr/>
          </a:p>
        </p:txBody>
      </p:sp>
      <p:sp>
        <p:nvSpPr>
          <p:cNvPr id="185" name="Google Shape;185;p11"/>
          <p:cNvSpPr txBox="1">
            <a:spLocks noGrp="1"/>
          </p:cNvSpPr>
          <p:nvPr>
            <p:ph type="body" idx="1"/>
          </p:nvPr>
        </p:nvSpPr>
        <p:spPr>
          <a:xfrm>
            <a:off x="589280" y="1166018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</a:pPr>
            <a:r>
              <a:rPr lang="en-US" sz="2800" dirty="0"/>
              <a:t>points nowhere or nothing in memory address. </a:t>
            </a:r>
            <a:endParaRPr sz="2000" dirty="0"/>
          </a:p>
          <a:p>
            <a:pPr marL="457189" indent="-457189">
              <a:spcBef>
                <a:spcPts val="640"/>
              </a:spcBef>
              <a:buClr>
                <a:schemeClr val="dk1"/>
              </a:buClr>
              <a:buSzPts val="2400"/>
            </a:pPr>
            <a:r>
              <a:rPr lang="en-US" sz="2800" dirty="0"/>
              <a:t>We can define a null pointer using predefined constant </a:t>
            </a:r>
            <a:r>
              <a:rPr lang="en-US" sz="2800" b="1" dirty="0"/>
              <a:t>NULL</a:t>
            </a:r>
            <a:endParaRPr sz="2000" dirty="0"/>
          </a:p>
          <a:p>
            <a:pPr marL="457189" indent="-457189">
              <a:spcBef>
                <a:spcPts val="640"/>
              </a:spcBef>
              <a:buClr>
                <a:schemeClr val="dk1"/>
              </a:buClr>
              <a:buSzPts val="2400"/>
            </a:pPr>
            <a:r>
              <a:rPr lang="en-US" sz="2800" dirty="0"/>
              <a:t>In case we do not have address to be assigned to the pointer, then we simply use NULL.</a:t>
            </a:r>
            <a:endParaRPr sz="2000" dirty="0"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15</a:t>
            </a:fld>
            <a:endParaRPr/>
          </a:p>
        </p:txBody>
      </p:sp>
      <p:sp>
        <p:nvSpPr>
          <p:cNvPr id="188" name="Google Shape;188;p1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Pointers | Lecture 13</a:t>
            </a:r>
            <a:endParaRPr/>
          </a:p>
        </p:txBody>
      </p:sp>
      <p:pic>
        <p:nvPicPr>
          <p:cNvPr id="189" name="Google Shape;18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3893" y="4281130"/>
            <a:ext cx="7804348" cy="226139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0" name="Google Shape;190;p11"/>
          <p:cNvPicPr preferRelativeResize="0"/>
          <p:nvPr/>
        </p:nvPicPr>
        <p:blipFill rotWithShape="1">
          <a:blip r:embed="rId4">
            <a:alphaModFix/>
          </a:blip>
          <a:srcRect r="8803" b="9746"/>
          <a:stretch/>
        </p:blipFill>
        <p:spPr>
          <a:xfrm>
            <a:off x="6955809" y="4895809"/>
            <a:ext cx="4970564" cy="737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00B050"/>
              </a:buClr>
              <a:buSzPts val="3200"/>
            </a:pPr>
            <a:r>
              <a:rPr lang="en-US" sz="4267" b="1">
                <a:solidFill>
                  <a:srgbClr val="00B050"/>
                </a:solidFill>
              </a:rPr>
              <a:t>c) Double Pointer</a:t>
            </a:r>
            <a:endParaRPr/>
          </a:p>
        </p:txBody>
      </p:sp>
      <p:sp>
        <p:nvSpPr>
          <p:cNvPr id="196" name="Google Shape;196;p12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 fontScale="70000" lnSpcReduction="20000"/>
          </a:bodyPr>
          <a:lstStyle/>
          <a:p>
            <a:pPr marL="457189" indent="-457189">
              <a:buClr>
                <a:schemeClr val="dk1"/>
              </a:buClr>
              <a:buSzPct val="100000"/>
            </a:pPr>
            <a:r>
              <a:rPr lang="en-US" sz="3200"/>
              <a:t>Double pointer refers to a chain of pointer in which one pointer points to another pointer and these in turn point to data. </a:t>
            </a:r>
            <a:endParaRPr/>
          </a:p>
          <a:p>
            <a:pPr marL="457189" indent="-457189">
              <a:spcBef>
                <a:spcPts val="592"/>
              </a:spcBef>
              <a:buClr>
                <a:schemeClr val="dk1"/>
              </a:buClr>
              <a:buSzPct val="100000"/>
            </a:pPr>
            <a:r>
              <a:rPr lang="en-US" sz="3200"/>
              <a:t>In case of pointer to pointer declaration, we need to add asterisk(*) for each level of reference.</a:t>
            </a:r>
            <a:endParaRPr/>
          </a:p>
          <a:p>
            <a:pPr marL="457189" indent="-269233">
              <a:spcBef>
                <a:spcPts val="592"/>
              </a:spcBef>
              <a:buClr>
                <a:schemeClr val="dk1"/>
              </a:buClr>
              <a:buSzPct val="100000"/>
              <a:buNone/>
            </a:pPr>
            <a:endParaRPr sz="3200"/>
          </a:p>
          <a:p>
            <a:pPr marL="457189" indent="-269233">
              <a:spcBef>
                <a:spcPts val="592"/>
              </a:spcBef>
              <a:buClr>
                <a:schemeClr val="dk1"/>
              </a:buClr>
              <a:buSzPct val="100000"/>
              <a:buNone/>
            </a:pPr>
            <a:endParaRPr sz="3200"/>
          </a:p>
          <a:p>
            <a:pPr marL="457189" indent="-269233">
              <a:spcBef>
                <a:spcPts val="592"/>
              </a:spcBef>
              <a:buClr>
                <a:schemeClr val="dk1"/>
              </a:buClr>
              <a:buSzPct val="100000"/>
              <a:buNone/>
            </a:pPr>
            <a:endParaRPr sz="3200"/>
          </a:p>
          <a:p>
            <a:pPr marL="457189" indent="-269233">
              <a:spcBef>
                <a:spcPts val="592"/>
              </a:spcBef>
              <a:buClr>
                <a:schemeClr val="dk1"/>
              </a:buClr>
              <a:buSzPct val="100000"/>
              <a:buNone/>
            </a:pPr>
            <a:endParaRPr sz="3200"/>
          </a:p>
          <a:p>
            <a:pPr marL="457189" indent="-457189">
              <a:spcBef>
                <a:spcPts val="641"/>
              </a:spcBef>
              <a:buClr>
                <a:schemeClr val="dk1"/>
              </a:buClr>
              <a:buSzPct val="100000"/>
            </a:pPr>
            <a:r>
              <a:rPr lang="en-US" sz="3467"/>
              <a:t>Here, pointer q holds the value of variable a.</a:t>
            </a:r>
            <a:endParaRPr/>
          </a:p>
          <a:p>
            <a:pPr marL="457189" indent="-269233">
              <a:spcBef>
                <a:spcPts val="592"/>
              </a:spcBef>
              <a:buClr>
                <a:schemeClr val="dk1"/>
              </a:buClr>
              <a:buSzPct val="100000"/>
              <a:buNone/>
            </a:pPr>
            <a:endParaRPr sz="3200"/>
          </a:p>
          <a:p>
            <a:pPr marL="457189" indent="-316221">
              <a:spcBef>
                <a:spcPts val="444"/>
              </a:spcBef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198" name="Google Shape;198;p1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16</a:t>
            </a:fld>
            <a:endParaRPr/>
          </a:p>
        </p:txBody>
      </p:sp>
      <p:sp>
        <p:nvSpPr>
          <p:cNvPr id="199" name="Google Shape;199;p1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Pointers | Lecture 13</a:t>
            </a:r>
            <a:endParaRPr/>
          </a:p>
        </p:txBody>
      </p:sp>
      <p:pic>
        <p:nvPicPr>
          <p:cNvPr id="200" name="Google Shape;20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5201" y="3429001"/>
            <a:ext cx="7429500" cy="17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3200"/>
            </a:pPr>
            <a:r>
              <a:rPr lang="en-US" sz="4267" b="1">
                <a:solidFill>
                  <a:srgbClr val="FF0000"/>
                </a:solidFill>
              </a:rPr>
              <a:t>Sample program</a:t>
            </a:r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  <a:buNone/>
            </a:pPr>
            <a:endParaRPr sz="3200"/>
          </a:p>
        </p:txBody>
      </p:sp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17</a:t>
            </a:fld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Pointers | Lecture 13</a:t>
            </a:r>
            <a:endParaRPr/>
          </a:p>
        </p:txBody>
      </p:sp>
      <p:pic>
        <p:nvPicPr>
          <p:cNvPr id="210" name="Google Shape;21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6301" y="1322387"/>
            <a:ext cx="9283700" cy="3441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1" name="Google Shape;21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17864" y="4849919"/>
            <a:ext cx="4632537" cy="1276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 fontScale="90000"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ct val="100000"/>
            </a:pPr>
            <a:r>
              <a:rPr lang="en-US" sz="4267" b="1">
                <a:solidFill>
                  <a:srgbClr val="FF0000"/>
                </a:solidFill>
              </a:rPr>
              <a:t>7.4 Returning Multiple values from function using pointers</a:t>
            </a:r>
            <a:endParaRPr/>
          </a:p>
        </p:txBody>
      </p:sp>
      <p:sp>
        <p:nvSpPr>
          <p:cNvPr id="217" name="Google Shape;217;p14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253994">
              <a:buClr>
                <a:schemeClr val="dk1"/>
              </a:buClr>
              <a:buSzPts val="2400"/>
              <a:buNone/>
            </a:pPr>
            <a:endParaRPr sz="3200"/>
          </a:p>
          <a:p>
            <a:pPr marL="457189" indent="-457189">
              <a:spcBef>
                <a:spcPts val="640"/>
              </a:spcBef>
              <a:buClr>
                <a:schemeClr val="dk1"/>
              </a:buClr>
              <a:buSzPts val="2400"/>
            </a:pPr>
            <a:r>
              <a:rPr lang="en-US" sz="3200"/>
              <a:t>Already dealt in Chapter 6 : Functions</a:t>
            </a:r>
            <a:endParaRPr/>
          </a:p>
        </p:txBody>
      </p:sp>
      <p:sp>
        <p:nvSpPr>
          <p:cNvPr id="219" name="Google Shape;219;p1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18</a:t>
            </a:fld>
            <a:endParaRPr/>
          </a:p>
        </p:txBody>
      </p:sp>
      <p:sp>
        <p:nvSpPr>
          <p:cNvPr id="220" name="Google Shape;220;p1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Pointers | Lecture 13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FE6F6C"/>
              </a:buClr>
              <a:buSzPts val="3200"/>
            </a:pPr>
            <a:r>
              <a:rPr lang="en-US" sz="4267" b="1" dirty="0">
                <a:solidFill>
                  <a:srgbClr val="FE6F6C"/>
                </a:solidFill>
              </a:rPr>
              <a:t>7.5 Arrays of pointer</a:t>
            </a:r>
            <a:endParaRPr dirty="0"/>
          </a:p>
        </p:txBody>
      </p:sp>
      <p:sp>
        <p:nvSpPr>
          <p:cNvPr id="226" name="Google Shape;226;p15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11760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457189" indent="-457189">
              <a:buClr>
                <a:schemeClr val="dk1"/>
              </a:buClr>
              <a:buSzPct val="100000"/>
            </a:pPr>
            <a:r>
              <a:rPr lang="en-US" dirty="0"/>
              <a:t>Basically its an array of pointers that stores memory addresses. </a:t>
            </a:r>
            <a:endParaRPr dirty="0"/>
          </a:p>
          <a:p>
            <a:pPr marL="457189" indent="-457189">
              <a:spcBef>
                <a:spcPts val="640"/>
              </a:spcBef>
              <a:buClr>
                <a:schemeClr val="dk1"/>
              </a:buClr>
              <a:buSzPct val="100000"/>
            </a:pPr>
            <a:r>
              <a:rPr lang="en-US" dirty="0"/>
              <a:t>Syntax:</a:t>
            </a:r>
            <a:endParaRPr dirty="0"/>
          </a:p>
          <a:p>
            <a:pPr marL="1066773" lvl="2" indent="0">
              <a:spcBef>
                <a:spcPts val="640"/>
              </a:spcBef>
              <a:buClr>
                <a:schemeClr val="dk1"/>
              </a:buClr>
              <a:buSzPct val="100000"/>
              <a:buNone/>
            </a:pPr>
            <a:r>
              <a:rPr lang="en-US" sz="2400" b="1" i="1" dirty="0"/>
              <a:t>Datatype *pointer-name[size];</a:t>
            </a:r>
            <a:endParaRPr sz="2400" b="1" dirty="0"/>
          </a:p>
          <a:p>
            <a:pPr marL="457189" indent="-457189">
              <a:spcBef>
                <a:spcPts val="640"/>
              </a:spcBef>
              <a:buClr>
                <a:schemeClr val="dk1"/>
              </a:buClr>
              <a:buSzPct val="100000"/>
            </a:pPr>
            <a:r>
              <a:rPr lang="en-US" dirty="0" err="1"/>
              <a:t>Eg.</a:t>
            </a:r>
            <a:r>
              <a:rPr lang="en-US" dirty="0"/>
              <a:t> </a:t>
            </a:r>
            <a:endParaRPr dirty="0"/>
          </a:p>
          <a:p>
            <a:pPr marL="1066773" lvl="2" indent="0">
              <a:spcBef>
                <a:spcPts val="640"/>
              </a:spcBef>
              <a:buClr>
                <a:schemeClr val="dk1"/>
              </a:buClr>
              <a:buSzPct val="100000"/>
              <a:buNone/>
            </a:pPr>
            <a:r>
              <a:rPr lang="en-US" sz="2400" b="1" dirty="0"/>
              <a:t>int *p[5];</a:t>
            </a:r>
            <a:endParaRPr sz="2400" dirty="0"/>
          </a:p>
          <a:p>
            <a:pPr marL="457189" indent="-457189">
              <a:spcBef>
                <a:spcPts val="640"/>
              </a:spcBef>
              <a:buClr>
                <a:schemeClr val="dk1"/>
              </a:buClr>
              <a:buSzPct val="100000"/>
            </a:pPr>
            <a:r>
              <a:rPr lang="en-US" dirty="0"/>
              <a:t>Here, </a:t>
            </a:r>
            <a:r>
              <a:rPr lang="en-US" b="1" dirty="0"/>
              <a:t>p </a:t>
            </a:r>
            <a:r>
              <a:rPr lang="en-US" dirty="0"/>
              <a:t>is an array of 5 pointers, each of which points to an integer. </a:t>
            </a:r>
            <a:endParaRPr dirty="0"/>
          </a:p>
          <a:p>
            <a:pPr marL="990575" lvl="1" indent="-380990">
              <a:spcBef>
                <a:spcPts val="640"/>
              </a:spcBef>
              <a:buClr>
                <a:schemeClr val="dk1"/>
              </a:buClr>
              <a:buSzPct val="100000"/>
              <a:buChar char="–"/>
            </a:pPr>
            <a:r>
              <a:rPr lang="en-US" sz="2400" dirty="0"/>
              <a:t>The 1</a:t>
            </a:r>
            <a:r>
              <a:rPr lang="en-US" sz="2400" baseline="30000" dirty="0"/>
              <a:t>st</a:t>
            </a:r>
            <a:r>
              <a:rPr lang="en-US" sz="2400" dirty="0"/>
              <a:t> pointer is called p[0], </a:t>
            </a:r>
            <a:endParaRPr sz="2400" dirty="0"/>
          </a:p>
          <a:p>
            <a:pPr marL="990575" lvl="1" indent="-380990">
              <a:spcBef>
                <a:spcPts val="640"/>
              </a:spcBef>
              <a:buClr>
                <a:schemeClr val="dk1"/>
              </a:buClr>
              <a:buSzPct val="100000"/>
              <a:buChar char="–"/>
            </a:pPr>
            <a:r>
              <a:rPr lang="en-US" sz="2400" dirty="0"/>
              <a:t>the 2</a:t>
            </a:r>
            <a:r>
              <a:rPr lang="en-US" sz="2400" baseline="30000" dirty="0"/>
              <a:t>nd</a:t>
            </a:r>
            <a:r>
              <a:rPr lang="en-US" sz="2400" dirty="0"/>
              <a:t>  is p[1], and </a:t>
            </a:r>
            <a:endParaRPr sz="2400" dirty="0"/>
          </a:p>
          <a:p>
            <a:pPr marL="990575" lvl="1" indent="-380990">
              <a:spcBef>
                <a:spcPts val="640"/>
              </a:spcBef>
              <a:buClr>
                <a:schemeClr val="dk1"/>
              </a:buClr>
              <a:buSzPct val="100000"/>
              <a:buChar char="–"/>
            </a:pPr>
            <a:r>
              <a:rPr lang="en-US" sz="2400" dirty="0"/>
              <a:t>so on up to p[4].</a:t>
            </a:r>
            <a:endParaRPr sz="2400" dirty="0"/>
          </a:p>
          <a:p>
            <a:pPr marL="457189" indent="-457189">
              <a:spcBef>
                <a:spcPts val="160"/>
              </a:spcBef>
              <a:buClr>
                <a:schemeClr val="dk1"/>
              </a:buClr>
              <a:buSzPct val="100000"/>
              <a:buNone/>
            </a:pPr>
            <a:endParaRPr dirty="0"/>
          </a:p>
        </p:txBody>
      </p:sp>
      <p:sp>
        <p:nvSpPr>
          <p:cNvPr id="228" name="Google Shape;228;p1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19</a:t>
            </a:fld>
            <a:endParaRPr/>
          </a:p>
        </p:txBody>
      </p:sp>
      <p:sp>
        <p:nvSpPr>
          <p:cNvPr id="229" name="Google Shape;229;p1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Pointers | Lecture 13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15B3-1011-3094-C557-EE18153C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6: Pointers (6hrs)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D919-B700-7537-7FA6-AA98852B7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b="1" dirty="0"/>
              <a:t>Introduction</a:t>
            </a:r>
          </a:p>
          <a:p>
            <a:r>
              <a:rPr lang="en-US" b="1" dirty="0"/>
              <a:t>Pointer operators</a:t>
            </a:r>
          </a:p>
          <a:p>
            <a:r>
              <a:rPr lang="en-US" b="1" dirty="0"/>
              <a:t>Pointer arithmetic</a:t>
            </a:r>
          </a:p>
          <a:p>
            <a:r>
              <a:rPr lang="en-US" b="1" dirty="0"/>
              <a:t>Returning multiple values from functions using pointers</a:t>
            </a:r>
          </a:p>
          <a:p>
            <a:r>
              <a:rPr lang="en-US" b="1" dirty="0"/>
              <a:t>Pointers and Arrays</a:t>
            </a:r>
          </a:p>
          <a:p>
            <a:r>
              <a:rPr lang="en-US" dirty="0"/>
              <a:t>Double indirection</a:t>
            </a:r>
          </a:p>
          <a:p>
            <a:r>
              <a:rPr lang="en-US" dirty="0"/>
              <a:t>Dynamic memory allocation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CAC79-7491-A7F8-44FB-8E0B6CF63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EA64BBC6-D65A-BEF1-35A6-955C502E46A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Pointers | Lecture 13</a:t>
            </a:r>
          </a:p>
        </p:txBody>
      </p:sp>
    </p:spTree>
    <p:extLst>
      <p:ext uri="{BB962C8B-B14F-4D97-AF65-F5344CB8AC3E}">
        <p14:creationId xmlns:p14="http://schemas.microsoft.com/office/powerpoint/2010/main" val="4077363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3200"/>
            </a:pPr>
            <a:r>
              <a:rPr lang="en-US" sz="4267" b="1">
                <a:solidFill>
                  <a:srgbClr val="FF0000"/>
                </a:solidFill>
              </a:rPr>
              <a:t>Sample program</a:t>
            </a:r>
            <a:endParaRPr/>
          </a:p>
        </p:txBody>
      </p:sp>
      <p:sp>
        <p:nvSpPr>
          <p:cNvPr id="236" name="Google Shape;236;p1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20</a:t>
            </a:fld>
            <a:endParaRPr/>
          </a:p>
        </p:txBody>
      </p:sp>
      <p:sp>
        <p:nvSpPr>
          <p:cNvPr id="237" name="Google Shape;237;p1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Pointers | Lecture 13</a:t>
            </a:r>
            <a:endParaRPr/>
          </a:p>
        </p:txBody>
      </p:sp>
      <p:pic>
        <p:nvPicPr>
          <p:cNvPr id="238" name="Google Shape;23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1201" y="1322387"/>
            <a:ext cx="9486457" cy="44434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9" name="Google Shape;239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7416800" y="1322387"/>
            <a:ext cx="4165600" cy="2106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3200"/>
            </a:pPr>
            <a:r>
              <a:rPr lang="en-US" sz="4267" b="1">
                <a:solidFill>
                  <a:srgbClr val="FF0000"/>
                </a:solidFill>
              </a:rPr>
              <a:t>7.6 Pointer to Array</a:t>
            </a:r>
            <a:endParaRPr/>
          </a:p>
        </p:txBody>
      </p:sp>
      <p:sp>
        <p:nvSpPr>
          <p:cNvPr id="245" name="Google Shape;245;p17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1800"/>
            </a:pPr>
            <a:r>
              <a:rPr lang="en-US"/>
              <a:t>Not only a pointer points to a single variable. </a:t>
            </a:r>
            <a:endParaRPr/>
          </a:p>
          <a:p>
            <a:pPr marL="457189" indent="-457189">
              <a:spcBef>
                <a:spcPts val="480"/>
              </a:spcBef>
              <a:buClr>
                <a:schemeClr val="dk1"/>
              </a:buClr>
              <a:buSzPts val="1800"/>
            </a:pPr>
            <a:r>
              <a:rPr lang="en-US"/>
              <a:t>We can also point the whole array using pointers. </a:t>
            </a:r>
            <a:endParaRPr/>
          </a:p>
          <a:p>
            <a:pPr marL="457189" indent="-457189">
              <a:spcBef>
                <a:spcPts val="480"/>
              </a:spcBef>
              <a:buClr>
                <a:schemeClr val="dk1"/>
              </a:buClr>
              <a:buSzPts val="1800"/>
            </a:pPr>
            <a:r>
              <a:rPr lang="en-US"/>
              <a:t>Using array pointer, we can easily manipulate the mulit-dimensional array.</a:t>
            </a:r>
            <a:endParaRPr/>
          </a:p>
          <a:p>
            <a:pPr marL="457189" indent="-457189">
              <a:spcBef>
                <a:spcPts val="480"/>
              </a:spcBef>
              <a:buClr>
                <a:schemeClr val="dk1"/>
              </a:buClr>
              <a:buSzPts val="1800"/>
            </a:pPr>
            <a:r>
              <a:rPr lang="en-US"/>
              <a:t>Here, pointer </a:t>
            </a:r>
            <a:r>
              <a:rPr lang="en-US" b="1" i="1"/>
              <a:t>p</a:t>
            </a:r>
            <a:r>
              <a:rPr lang="en-US" i="1"/>
              <a:t> </a:t>
            </a:r>
            <a:r>
              <a:rPr lang="en-US"/>
              <a:t>points the entire array </a:t>
            </a:r>
            <a:r>
              <a:rPr lang="en-US" b="1" i="1"/>
              <a:t>n.</a:t>
            </a:r>
            <a:endParaRPr/>
          </a:p>
          <a:p>
            <a:pPr marL="457189" indent="-304792">
              <a:spcBef>
                <a:spcPts val="480"/>
              </a:spcBef>
              <a:buClr>
                <a:schemeClr val="dk1"/>
              </a:buClr>
              <a:buSzPts val="1800"/>
              <a:buNone/>
            </a:pPr>
            <a:endParaRPr/>
          </a:p>
          <a:p>
            <a:pPr marL="457189" indent="-457189">
              <a:spcBef>
                <a:spcPts val="480"/>
              </a:spcBef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47" name="Google Shape;247;p1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21</a:t>
            </a:fld>
            <a:endParaRPr/>
          </a:p>
        </p:txBody>
      </p:sp>
      <p:sp>
        <p:nvSpPr>
          <p:cNvPr id="248" name="Google Shape;248;p1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Pointers | Lecture 13</a:t>
            </a:r>
            <a:endParaRPr/>
          </a:p>
        </p:txBody>
      </p:sp>
      <p:pic>
        <p:nvPicPr>
          <p:cNvPr id="249" name="Google Shape;24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7730" y="3571932"/>
            <a:ext cx="8128000" cy="315891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50" name="Google Shape;250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9148" y="5295492"/>
            <a:ext cx="4222749" cy="4873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D77AEE-4880-002D-22EB-4B6561C43F53}"/>
              </a:ext>
            </a:extLst>
          </p:cNvPr>
          <p:cNvSpPr txBox="1"/>
          <p:nvPr/>
        </p:nvSpPr>
        <p:spPr>
          <a:xfrm>
            <a:off x="4129549" y="6179573"/>
            <a:ext cx="1327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  <a:latin typeface="Nunito" pitchFamily="2" charset="0"/>
              </a:rPr>
              <a:t>(*p)[</a:t>
            </a:r>
            <a:r>
              <a:rPr lang="en-US" sz="2000" dirty="0" err="1">
                <a:highlight>
                  <a:srgbClr val="FFFF00"/>
                </a:highlight>
                <a:latin typeface="Nunito" pitchFamily="2" charset="0"/>
              </a:rPr>
              <a:t>i</a:t>
            </a:r>
            <a:r>
              <a:rPr lang="en-US" sz="2000" dirty="0">
                <a:highlight>
                  <a:srgbClr val="FFFF00"/>
                </a:highlight>
                <a:latin typeface="Nunito" pitchFamily="2" charset="0"/>
              </a:rPr>
              <a:t>]);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3200"/>
            </a:pPr>
            <a:r>
              <a:rPr lang="en-US" sz="4267" b="1">
                <a:solidFill>
                  <a:srgbClr val="FF0000"/>
                </a:solidFill>
              </a:rPr>
              <a:t>7.7 Relationship between array and pointer</a:t>
            </a:r>
            <a:endParaRPr/>
          </a:p>
        </p:txBody>
      </p:sp>
      <p:sp>
        <p:nvSpPr>
          <p:cNvPr id="256" name="Google Shape;256;p18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</a:pPr>
            <a:r>
              <a:rPr lang="en-US" sz="3200"/>
              <a:t>An array is a block of sequential data. </a:t>
            </a:r>
            <a:endParaRPr/>
          </a:p>
          <a:p>
            <a:pPr marL="457189" indent="-457189">
              <a:spcBef>
                <a:spcPts val="640"/>
              </a:spcBef>
              <a:buClr>
                <a:schemeClr val="dk1"/>
              </a:buClr>
              <a:buSzPts val="2400"/>
            </a:pPr>
            <a:r>
              <a:rPr lang="en-US" sz="3200"/>
              <a:t>In most contexts, array names decay to pointers. </a:t>
            </a:r>
            <a:endParaRPr/>
          </a:p>
          <a:p>
            <a:pPr marL="457189" indent="-457189">
              <a:spcBef>
                <a:spcPts val="640"/>
              </a:spcBef>
              <a:buClr>
                <a:schemeClr val="dk1"/>
              </a:buClr>
              <a:buSzPts val="2400"/>
            </a:pPr>
            <a:r>
              <a:rPr lang="en-US" sz="3200"/>
              <a:t>In simple words, array names are converted to pointers. </a:t>
            </a:r>
            <a:endParaRPr/>
          </a:p>
          <a:p>
            <a:pPr marL="457189" indent="-457189">
              <a:spcBef>
                <a:spcPts val="640"/>
              </a:spcBef>
              <a:buClr>
                <a:schemeClr val="dk1"/>
              </a:buClr>
              <a:buSzPts val="2400"/>
            </a:pPr>
            <a:r>
              <a:rPr lang="en-US" sz="3200"/>
              <a:t>That's the reason why we can use pointers to access elements of arrays.</a:t>
            </a:r>
            <a:endParaRPr/>
          </a:p>
          <a:p>
            <a:pPr marL="457189" indent="-253994">
              <a:spcBef>
                <a:spcPts val="640"/>
              </a:spcBef>
              <a:buClr>
                <a:schemeClr val="dk1"/>
              </a:buClr>
              <a:buSzPts val="2400"/>
              <a:buNone/>
            </a:pPr>
            <a:endParaRPr sz="3200"/>
          </a:p>
        </p:txBody>
      </p:sp>
      <p:sp>
        <p:nvSpPr>
          <p:cNvPr id="258" name="Google Shape;258;p18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22</a:t>
            </a:fld>
            <a:endParaRPr/>
          </a:p>
        </p:txBody>
      </p:sp>
      <p:sp>
        <p:nvSpPr>
          <p:cNvPr id="259" name="Google Shape;259;p1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Pointers | Lecture 13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00B050"/>
              </a:buClr>
              <a:buSzPts val="3200"/>
            </a:pPr>
            <a:r>
              <a:rPr lang="en-US" sz="4267" b="1">
                <a:solidFill>
                  <a:srgbClr val="00B050"/>
                </a:solidFill>
              </a:rPr>
              <a:t>1-D array and Pointer relationship</a:t>
            </a:r>
            <a:endParaRPr/>
          </a:p>
        </p:txBody>
      </p:sp>
      <p:sp>
        <p:nvSpPr>
          <p:cNvPr id="265" name="Google Shape;265;p19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  <a:buNone/>
            </a:pPr>
            <a:endParaRPr sz="3200"/>
          </a:p>
        </p:txBody>
      </p:sp>
      <p:sp>
        <p:nvSpPr>
          <p:cNvPr id="267" name="Google Shape;267;p1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23</a:t>
            </a:fld>
            <a:endParaRPr/>
          </a:p>
        </p:txBody>
      </p:sp>
      <p:sp>
        <p:nvSpPr>
          <p:cNvPr id="268" name="Google Shape;268;p1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Pointers | Lecture 13</a:t>
            </a:r>
            <a:endParaRPr/>
          </a:p>
        </p:txBody>
      </p:sp>
      <p:pic>
        <p:nvPicPr>
          <p:cNvPr id="269" name="Google Shape;26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447" y="1360949"/>
            <a:ext cx="11524075" cy="2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2000"/>
            </a:pPr>
            <a:r>
              <a:rPr lang="en-US" sz="2667" b="1">
                <a:solidFill>
                  <a:srgbClr val="FF0000"/>
                </a:solidFill>
              </a:rPr>
              <a:t>WAP to initialize an 1D array of 5 elements as 10, 20, 30, 40, 50 and display the elements with their memory address using array name as a pointer</a:t>
            </a:r>
            <a:endParaRPr sz="2133" b="1">
              <a:solidFill>
                <a:srgbClr val="FF0000"/>
              </a:solidFill>
            </a:endParaRPr>
          </a:p>
        </p:txBody>
      </p:sp>
      <p:sp>
        <p:nvSpPr>
          <p:cNvPr id="275" name="Google Shape;275;p20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  <a:buNone/>
            </a:pPr>
            <a:endParaRPr sz="3200"/>
          </a:p>
        </p:txBody>
      </p:sp>
      <p:sp>
        <p:nvSpPr>
          <p:cNvPr id="277" name="Google Shape;277;p2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24</a:t>
            </a:fld>
            <a:endParaRPr/>
          </a:p>
        </p:txBody>
      </p:sp>
      <p:sp>
        <p:nvSpPr>
          <p:cNvPr id="278" name="Google Shape;278;p2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Pointers | Lecture 13</a:t>
            </a:r>
            <a:endParaRPr/>
          </a:p>
        </p:txBody>
      </p:sp>
      <p:pic>
        <p:nvPicPr>
          <p:cNvPr id="279" name="Google Shape;27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400" y="1322387"/>
            <a:ext cx="8132913" cy="32242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0" name="Google Shape;28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07201" y="4063893"/>
            <a:ext cx="4724401" cy="1803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2000"/>
            </a:pPr>
            <a:r>
              <a:rPr lang="en-US" sz="2667" b="1">
                <a:solidFill>
                  <a:srgbClr val="FF0000"/>
                </a:solidFill>
              </a:rPr>
              <a:t>WAP using array to accept any five numbers and display the value stored only in the fourth address of the array using pointer and also its address.</a:t>
            </a:r>
            <a:endParaRPr sz="2667">
              <a:solidFill>
                <a:srgbClr val="FF0000"/>
              </a:solidFill>
            </a:endParaRPr>
          </a:p>
        </p:txBody>
      </p:sp>
      <p:pic>
        <p:nvPicPr>
          <p:cNvPr id="286" name="Google Shape;286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75733" y="1498600"/>
            <a:ext cx="9093200" cy="299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8" name="Google Shape;288;p2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25</a:t>
            </a:fld>
            <a:endParaRPr/>
          </a:p>
        </p:txBody>
      </p:sp>
      <p:sp>
        <p:nvSpPr>
          <p:cNvPr id="289" name="Google Shape;289;p2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Pointers | Lecture 13</a:t>
            </a:r>
            <a:endParaRPr/>
          </a:p>
        </p:txBody>
      </p:sp>
      <p:pic>
        <p:nvPicPr>
          <p:cNvPr id="290" name="Google Shape;29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22333" y="4521200"/>
            <a:ext cx="5952067" cy="1835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2400"/>
            </a:pPr>
            <a:r>
              <a:rPr lang="en-US" sz="3200" b="1">
                <a:solidFill>
                  <a:srgbClr val="FF0000"/>
                </a:solidFill>
              </a:rPr>
              <a:t>WAP using array to input any five numbers and compute the sum of all the elements using pointer.</a:t>
            </a:r>
            <a:endParaRPr sz="2400" b="1">
              <a:solidFill>
                <a:srgbClr val="FF0000"/>
              </a:solidFill>
            </a:endParaRPr>
          </a:p>
        </p:txBody>
      </p:sp>
      <p:sp>
        <p:nvSpPr>
          <p:cNvPr id="297" name="Google Shape;297;p2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26</a:t>
            </a:fld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Pointers | Lecture 13</a:t>
            </a:r>
            <a:endParaRPr/>
          </a:p>
        </p:txBody>
      </p:sp>
      <p:pic>
        <p:nvPicPr>
          <p:cNvPr id="299" name="Google Shape;29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1" y="1279171"/>
            <a:ext cx="7970579" cy="458822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00" name="Google Shape;300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7518400" y="1304571"/>
            <a:ext cx="4267200" cy="1921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4267" b="1"/>
              <a:t>Relationship between 2-D array and pointer</a:t>
            </a:r>
            <a:endParaRPr sz="3200" b="1">
              <a:solidFill>
                <a:srgbClr val="FF0000"/>
              </a:solidFill>
            </a:endParaRPr>
          </a:p>
        </p:txBody>
      </p:sp>
      <p:sp>
        <p:nvSpPr>
          <p:cNvPr id="306" name="Google Shape;306;p23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  <a:buNone/>
            </a:pPr>
            <a:endParaRPr sz="3200"/>
          </a:p>
        </p:txBody>
      </p:sp>
      <p:sp>
        <p:nvSpPr>
          <p:cNvPr id="308" name="Google Shape;308;p2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27</a:t>
            </a:fld>
            <a:endParaRPr/>
          </a:p>
        </p:txBody>
      </p:sp>
      <p:sp>
        <p:nvSpPr>
          <p:cNvPr id="309" name="Google Shape;309;p2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Pointers | Lecture 13</a:t>
            </a:r>
            <a:endParaRPr/>
          </a:p>
        </p:txBody>
      </p:sp>
      <p:pic>
        <p:nvPicPr>
          <p:cNvPr id="310" name="Google Shape;31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1" y="1498600"/>
            <a:ext cx="10256556" cy="44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1800"/>
            </a:pPr>
            <a:r>
              <a:rPr lang="en-US" sz="2400" b="1">
                <a:solidFill>
                  <a:srgbClr val="FF0000"/>
                </a:solidFill>
              </a:rPr>
              <a:t>WAP to initialize any 2x3 matrix at compile time and display the address and value stored in it. Also display the address of the element at index[1][1] separately.</a:t>
            </a:r>
            <a:endParaRPr/>
          </a:p>
        </p:txBody>
      </p:sp>
      <p:sp>
        <p:nvSpPr>
          <p:cNvPr id="317" name="Google Shape;317;p2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28</a:t>
            </a:fld>
            <a:endParaRPr/>
          </a:p>
        </p:txBody>
      </p:sp>
      <p:sp>
        <p:nvSpPr>
          <p:cNvPr id="318" name="Google Shape;318;p2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Pointers | Lecture 13</a:t>
            </a:r>
            <a:endParaRPr/>
          </a:p>
        </p:txBody>
      </p:sp>
      <p:sp>
        <p:nvSpPr>
          <p:cNvPr id="319" name="Google Shape;319;p24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186262"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320" name="Google Shape;32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599" y="1322387"/>
            <a:ext cx="8789719" cy="38338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21" name="Google Shape;321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08801" y="4445001"/>
            <a:ext cx="4275569" cy="2197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5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3200"/>
            </a:pPr>
            <a:r>
              <a:rPr lang="en-US" sz="4267" b="1">
                <a:solidFill>
                  <a:srgbClr val="FF0000"/>
                </a:solidFill>
              </a:rPr>
              <a:t>7.4 Pointers for string</a:t>
            </a:r>
            <a:endParaRPr/>
          </a:p>
        </p:txBody>
      </p:sp>
      <p:sp>
        <p:nvSpPr>
          <p:cNvPr id="327" name="Google Shape;327;p25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 fontScale="77500" lnSpcReduction="20000"/>
          </a:bodyPr>
          <a:lstStyle/>
          <a:p>
            <a:pPr marL="457189" indent="-457189">
              <a:buClr>
                <a:schemeClr val="dk1"/>
              </a:buClr>
              <a:buSzPct val="100000"/>
            </a:pPr>
            <a:r>
              <a:rPr lang="en-US"/>
              <a:t>A string is an array of character. </a:t>
            </a:r>
            <a:endParaRPr/>
          </a:p>
          <a:p>
            <a:pPr marL="457189" indent="-457189">
              <a:spcBef>
                <a:spcPts val="533"/>
              </a:spcBef>
              <a:buClr>
                <a:schemeClr val="dk1"/>
              </a:buClr>
              <a:buSzPct val="100000"/>
            </a:pPr>
            <a:r>
              <a:rPr lang="en-US"/>
              <a:t>An array name is itself pointer which points to first element of the array. </a:t>
            </a:r>
            <a:endParaRPr/>
          </a:p>
          <a:p>
            <a:pPr marL="457189" indent="-457189">
              <a:spcBef>
                <a:spcPts val="533"/>
              </a:spcBef>
              <a:buClr>
                <a:schemeClr val="dk1"/>
              </a:buClr>
              <a:buSzPct val="100000"/>
            </a:pPr>
            <a:r>
              <a:rPr lang="en-US"/>
              <a:t>Thus, string and pointer are closely related.</a:t>
            </a:r>
            <a:endParaRPr/>
          </a:p>
          <a:p>
            <a:pPr marL="457189" indent="-457189">
              <a:spcBef>
                <a:spcPts val="533"/>
              </a:spcBef>
              <a:buClr>
                <a:schemeClr val="dk1"/>
              </a:buClr>
              <a:buSzPct val="100000"/>
            </a:pPr>
            <a:r>
              <a:rPr lang="en-US"/>
              <a:t>Eg. </a:t>
            </a:r>
            <a:endParaRPr/>
          </a:p>
          <a:p>
            <a:pPr marL="0" indent="0">
              <a:spcBef>
                <a:spcPts val="533"/>
              </a:spcBef>
              <a:buClr>
                <a:schemeClr val="dk1"/>
              </a:buClr>
              <a:buSzPct val="100000"/>
              <a:buNone/>
            </a:pPr>
            <a:r>
              <a:rPr lang="en-US"/>
              <a:t>	</a:t>
            </a:r>
            <a:r>
              <a:rPr lang="en-US" b="1"/>
              <a:t>char name[5] = “Shiva”;</a:t>
            </a:r>
            <a:r>
              <a:rPr lang="en-US"/>
              <a:t>	// equivalent to  char *name = “shiva”;</a:t>
            </a:r>
            <a:endParaRPr/>
          </a:p>
          <a:p>
            <a:pPr marL="457189" indent="-457189">
              <a:spcBef>
                <a:spcPts val="533"/>
              </a:spcBef>
              <a:buClr>
                <a:schemeClr val="dk1"/>
              </a:buClr>
              <a:buSzPct val="100000"/>
            </a:pPr>
            <a:r>
              <a:rPr lang="en-US"/>
              <a:t>Here, the string variable </a:t>
            </a:r>
            <a:r>
              <a:rPr lang="en-US" b="1"/>
              <a:t>name</a:t>
            </a:r>
            <a:r>
              <a:rPr lang="en-US"/>
              <a:t> is an array of characters (i.e. </a:t>
            </a:r>
            <a:r>
              <a:rPr lang="en-US" b="1"/>
              <a:t>* name </a:t>
            </a:r>
            <a:r>
              <a:rPr lang="en-US"/>
              <a:t> is a pointer). </a:t>
            </a:r>
            <a:endParaRPr/>
          </a:p>
          <a:p>
            <a:pPr marL="457189" indent="-457189">
              <a:spcBef>
                <a:spcPts val="533"/>
              </a:spcBef>
              <a:buClr>
                <a:schemeClr val="dk1"/>
              </a:buClr>
              <a:buSzPct val="100000"/>
            </a:pPr>
            <a:r>
              <a:rPr lang="en-US"/>
              <a:t>Thus it can be used to access and manipulate the characters of the string.</a:t>
            </a:r>
            <a:endParaRPr/>
          </a:p>
          <a:p>
            <a:pPr marL="990575" lvl="1" indent="-380990">
              <a:spcBef>
                <a:spcPts val="467"/>
              </a:spcBef>
              <a:buClr>
                <a:schemeClr val="dk1"/>
              </a:buClr>
              <a:buSzPct val="100000"/>
              <a:buChar char="–"/>
            </a:pPr>
            <a:r>
              <a:rPr lang="en-US" b="1"/>
              <a:t>name  </a:t>
            </a:r>
            <a:r>
              <a:rPr lang="en-US"/>
              <a:t>prints </a:t>
            </a:r>
            <a:r>
              <a:rPr lang="en-US" b="1"/>
              <a:t>“Shiva”</a:t>
            </a:r>
            <a:endParaRPr/>
          </a:p>
          <a:p>
            <a:pPr marL="990575" lvl="1" indent="-380990">
              <a:spcBef>
                <a:spcPts val="467"/>
              </a:spcBef>
              <a:buClr>
                <a:schemeClr val="dk1"/>
              </a:buClr>
              <a:buSzPct val="100000"/>
              <a:buChar char="–"/>
            </a:pPr>
            <a:r>
              <a:rPr lang="en-US" b="1"/>
              <a:t>name+1</a:t>
            </a:r>
            <a:r>
              <a:rPr lang="en-US"/>
              <a:t>  prints </a:t>
            </a:r>
            <a:r>
              <a:rPr lang="en-US" b="1"/>
              <a:t>“hiva”</a:t>
            </a:r>
            <a:endParaRPr/>
          </a:p>
          <a:p>
            <a:pPr marL="990575" lvl="1" indent="-380990">
              <a:spcBef>
                <a:spcPts val="467"/>
              </a:spcBef>
              <a:buClr>
                <a:schemeClr val="dk1"/>
              </a:buClr>
              <a:buSzPct val="100000"/>
              <a:buChar char="–"/>
            </a:pPr>
            <a:r>
              <a:rPr lang="en-US" b="1"/>
              <a:t>name+2  </a:t>
            </a:r>
            <a:r>
              <a:rPr lang="en-US"/>
              <a:t>prints </a:t>
            </a:r>
            <a:r>
              <a:rPr lang="en-US" b="1"/>
              <a:t>“iva” </a:t>
            </a:r>
            <a:r>
              <a:rPr lang="en-US"/>
              <a:t>and so on.</a:t>
            </a:r>
            <a:endParaRPr/>
          </a:p>
          <a:p>
            <a:pPr marL="990575" lvl="1" indent="-380990">
              <a:spcBef>
                <a:spcPts val="467"/>
              </a:spcBef>
              <a:buClr>
                <a:schemeClr val="dk1"/>
              </a:buClr>
              <a:buSzPct val="100000"/>
              <a:buChar char="–"/>
            </a:pPr>
            <a:r>
              <a:rPr lang="en-US" b="1"/>
              <a:t>name + i </a:t>
            </a:r>
            <a:r>
              <a:rPr lang="en-US"/>
              <a:t> prints the characters in string </a:t>
            </a:r>
            <a:r>
              <a:rPr lang="en-US" b="1"/>
              <a:t>name</a:t>
            </a:r>
            <a:r>
              <a:rPr lang="en-US"/>
              <a:t> starting from the </a:t>
            </a:r>
            <a:r>
              <a:rPr lang="en-US" b="1"/>
              <a:t>i</a:t>
            </a:r>
            <a:r>
              <a:rPr lang="en-US" b="1" baseline="30000"/>
              <a:t>th  </a:t>
            </a:r>
            <a:r>
              <a:rPr lang="en-US"/>
              <a:t>position.</a:t>
            </a:r>
            <a:endParaRPr/>
          </a:p>
          <a:p>
            <a:pPr marL="457189" indent="-457189">
              <a:spcBef>
                <a:spcPts val="400"/>
              </a:spcBef>
              <a:buClr>
                <a:schemeClr val="dk1"/>
              </a:buClr>
              <a:buSzPct val="100000"/>
              <a:buNone/>
            </a:pPr>
            <a:endParaRPr sz="3200"/>
          </a:p>
        </p:txBody>
      </p:sp>
      <p:sp>
        <p:nvSpPr>
          <p:cNvPr id="329" name="Google Shape;329;p2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29</a:t>
            </a:fld>
            <a:endParaRPr/>
          </a:p>
        </p:txBody>
      </p:sp>
      <p:sp>
        <p:nvSpPr>
          <p:cNvPr id="330" name="Google Shape;330;p2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Pointers | Lecture 13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D8E0-B5AC-48C7-75E0-FA24340F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6D8BCF-07CA-FEB9-4AC2-EE32C19CB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920E9-5B0D-0FC1-6CA9-3D8E1C129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2557"/>
            <a:ext cx="7229168" cy="42144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pointer is a variable whose name starts with an asterisk (*).</a:t>
            </a:r>
          </a:p>
          <a:p>
            <a:r>
              <a:rPr lang="en-US" dirty="0"/>
              <a:t>It stores the memory address of another variable, i.e. direct address of the memory location. </a:t>
            </a:r>
          </a:p>
          <a:p>
            <a:r>
              <a:rPr lang="en-US" dirty="0"/>
              <a:t>A pointer can point to one specific datatype (i.e. int or float or double or char). </a:t>
            </a:r>
          </a:p>
          <a:p>
            <a:r>
              <a:rPr lang="en-US" dirty="0" err="1"/>
              <a:t>Eg.</a:t>
            </a:r>
            <a:r>
              <a:rPr lang="en-US" dirty="0"/>
              <a:t> 	</a:t>
            </a:r>
          </a:p>
          <a:p>
            <a:pPr lvl="1"/>
            <a:r>
              <a:rPr lang="en-US" dirty="0"/>
              <a:t>int  *ptr;</a:t>
            </a:r>
          </a:p>
          <a:p>
            <a:endParaRPr lang="en-US" dirty="0"/>
          </a:p>
        </p:txBody>
      </p:sp>
      <p:pic>
        <p:nvPicPr>
          <p:cNvPr id="5" name="Google Shape;109;p3">
            <a:extLst>
              <a:ext uri="{FF2B5EF4-FFF2-40B4-BE49-F238E27FC236}">
                <a16:creationId xmlns:a16="http://schemas.microsoft.com/office/drawing/2014/main" id="{3490F903-E541-6CDE-D335-9CA61B884AD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00105" y="1735342"/>
            <a:ext cx="3554360" cy="18632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0;p3">
            <a:extLst>
              <a:ext uri="{FF2B5EF4-FFF2-40B4-BE49-F238E27FC236}">
                <a16:creationId xmlns:a16="http://schemas.microsoft.com/office/drawing/2014/main" id="{F71582E5-0C9B-E900-268F-C91109040F50}"/>
              </a:ext>
            </a:extLst>
          </p:cNvPr>
          <p:cNvSpPr txBox="1"/>
          <p:nvPr/>
        </p:nvSpPr>
        <p:spPr>
          <a:xfrm>
            <a:off x="8131232" y="3825876"/>
            <a:ext cx="3657600" cy="19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/>
          </a:bodyPr>
          <a:lstStyle/>
          <a:p>
            <a:pPr marL="457189" indent="-457189">
              <a:lnSpc>
                <a:spcPct val="13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400" b="1" i="1" dirty="0">
                <a:solidFill>
                  <a:schemeClr val="dk1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ptr </a:t>
            </a:r>
            <a:r>
              <a:rPr lang="en-US" sz="2400" dirty="0">
                <a:solidFill>
                  <a:schemeClr val="dk1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is a pointer variable which points to variable </a:t>
            </a:r>
            <a:r>
              <a:rPr lang="en-US" sz="2400" b="1" i="1" dirty="0">
                <a:solidFill>
                  <a:schemeClr val="dk1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x</a:t>
            </a:r>
            <a:r>
              <a:rPr lang="en-US" sz="2400" dirty="0">
                <a:solidFill>
                  <a:schemeClr val="dk1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. </a:t>
            </a:r>
            <a:endParaRPr sz="2400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111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6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3200"/>
            </a:pPr>
            <a:r>
              <a:rPr lang="en-US" sz="4267" b="1">
                <a:solidFill>
                  <a:srgbClr val="FF0000"/>
                </a:solidFill>
              </a:rPr>
              <a:t>Sample program</a:t>
            </a:r>
            <a:endParaRPr/>
          </a:p>
        </p:txBody>
      </p:sp>
      <p:sp>
        <p:nvSpPr>
          <p:cNvPr id="336" name="Google Shape;336;p26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  <a:buNone/>
            </a:pPr>
            <a:endParaRPr sz="3200"/>
          </a:p>
        </p:txBody>
      </p:sp>
      <p:sp>
        <p:nvSpPr>
          <p:cNvPr id="338" name="Google Shape;338;p2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30</a:t>
            </a:fld>
            <a:endParaRPr/>
          </a:p>
        </p:txBody>
      </p:sp>
      <p:sp>
        <p:nvSpPr>
          <p:cNvPr id="339" name="Google Shape;339;p2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Pointers | Lecture 13</a:t>
            </a:r>
            <a:endParaRPr/>
          </a:p>
        </p:txBody>
      </p:sp>
      <p:pic>
        <p:nvPicPr>
          <p:cNvPr id="340" name="Google Shape;34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534" y="1193800"/>
            <a:ext cx="6641277" cy="2235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41" name="Google Shape;341;p26"/>
          <p:cNvPicPr preferRelativeResize="0"/>
          <p:nvPr/>
        </p:nvPicPr>
        <p:blipFill rotWithShape="1">
          <a:blip r:embed="rId4">
            <a:alphaModFix/>
          </a:blip>
          <a:srcRect l="3845" t="4417" b="18262"/>
          <a:stretch/>
        </p:blipFill>
        <p:spPr>
          <a:xfrm>
            <a:off x="5181600" y="4616293"/>
            <a:ext cx="2946400" cy="946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1EB86E-92CA-8425-23CB-1C912DD5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988" y="641377"/>
            <a:ext cx="5487841" cy="2540969"/>
          </a:xfrm>
        </p:spPr>
        <p:txBody>
          <a:bodyPr/>
          <a:lstStyle/>
          <a:p>
            <a:r>
              <a:rPr lang="en-US" dirty="0"/>
              <a:t>End of </a:t>
            </a:r>
            <a:br>
              <a:rPr lang="en-US" dirty="0"/>
            </a:br>
            <a:r>
              <a:rPr lang="en-US" dirty="0"/>
              <a:t>Lecture 13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598789-ED0E-CA9B-FF87-C82F5863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36AD3355-1A39-4F95-8D2D-9BA34F1D5DE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032F37-907E-9C2E-C22C-C745CEE55F2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Pointers | Lecture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43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FBA0-27E2-F622-221D-B1B9F6C3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8AA0D-2DA5-FCAB-B808-83012ED0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3355-1A39-4F95-8D2D-9BA34F1D5DE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48889-52EA-6797-57CD-59AEF91798C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Pointers | Lecture 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5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4CE42-837A-792E-EA2A-3B8FA90A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1CBCA-4F03-FCBB-BD90-016FD28C9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189" indent="-457189">
              <a:lnSpc>
                <a:spcPct val="140000"/>
              </a:lnSpc>
              <a:buClr>
                <a:schemeClr val="dk1"/>
              </a:buClr>
              <a:buSzPct val="100000"/>
            </a:pPr>
            <a:r>
              <a:rPr lang="en-US" dirty="0"/>
              <a:t>The general form of a pointer declaration is:</a:t>
            </a:r>
          </a:p>
          <a:p>
            <a:pPr marL="457189" indent="-457189">
              <a:lnSpc>
                <a:spcPct val="140000"/>
              </a:lnSpc>
              <a:buClr>
                <a:schemeClr val="dk1"/>
              </a:buClr>
              <a:buSzPct val="100000"/>
            </a:pPr>
            <a:r>
              <a:rPr lang="en-US" b="1" dirty="0"/>
              <a:t>Datatype    *variable name;</a:t>
            </a:r>
          </a:p>
          <a:p>
            <a:pPr marL="914389" lvl="1" indent="-457189">
              <a:lnSpc>
                <a:spcPct val="140000"/>
              </a:lnSpc>
              <a:buClr>
                <a:schemeClr val="dk1"/>
              </a:buClr>
              <a:buSzPct val="100000"/>
            </a:pPr>
            <a:r>
              <a:rPr lang="en-US" dirty="0"/>
              <a:t>Where,</a:t>
            </a:r>
          </a:p>
          <a:p>
            <a:pPr marL="1371589" lvl="2" indent="-457189">
              <a:lnSpc>
                <a:spcPct val="140000"/>
              </a:lnSpc>
              <a:buClr>
                <a:schemeClr val="dk1"/>
              </a:buClr>
              <a:buSzPct val="100000"/>
            </a:pPr>
            <a:r>
              <a:rPr lang="en-US" i="1" dirty="0"/>
              <a:t>datatype</a:t>
            </a:r>
            <a:r>
              <a:rPr lang="en-US" dirty="0"/>
              <a:t> refers to the type of data</a:t>
            </a:r>
          </a:p>
          <a:p>
            <a:pPr marL="1371589" lvl="2" indent="-457189">
              <a:lnSpc>
                <a:spcPct val="140000"/>
              </a:lnSpc>
              <a:buClr>
                <a:schemeClr val="dk1"/>
              </a:buClr>
              <a:buSzPct val="100000"/>
            </a:pPr>
            <a:r>
              <a:rPr lang="en-US" i="1" dirty="0"/>
              <a:t>variable name </a:t>
            </a:r>
            <a:r>
              <a:rPr lang="en-US" dirty="0"/>
              <a:t>refers to the name of pointer variable</a:t>
            </a:r>
          </a:p>
          <a:p>
            <a:pPr marL="1371589" lvl="2" indent="-457189">
              <a:lnSpc>
                <a:spcPct val="140000"/>
              </a:lnSpc>
              <a:buClr>
                <a:schemeClr val="dk1"/>
              </a:buClr>
              <a:buSzPct val="100000"/>
            </a:pPr>
            <a:r>
              <a:rPr lang="en-US" i="1" dirty="0"/>
              <a:t>*</a:t>
            </a:r>
            <a:r>
              <a:rPr lang="en-US" dirty="0"/>
              <a:t>  is used to declare a pointer.</a:t>
            </a:r>
          </a:p>
          <a:p>
            <a:pPr marL="457189" indent="-457189">
              <a:lnSpc>
                <a:spcPct val="140000"/>
              </a:lnSpc>
              <a:buClr>
                <a:schemeClr val="dk1"/>
              </a:buClr>
              <a:buSzPct val="100000"/>
            </a:pPr>
            <a:r>
              <a:rPr lang="en-US" dirty="0"/>
              <a:t>Eg:</a:t>
            </a:r>
          </a:p>
          <a:p>
            <a:pPr marL="914389" lvl="1" indent="-457189">
              <a:lnSpc>
                <a:spcPct val="140000"/>
              </a:lnSpc>
              <a:buClr>
                <a:schemeClr val="dk1"/>
              </a:buClr>
              <a:buSzPct val="100000"/>
            </a:pPr>
            <a:r>
              <a:rPr lang="en-US" b="1" dirty="0"/>
              <a:t>int *x;</a:t>
            </a:r>
            <a:r>
              <a:rPr lang="en-US" dirty="0"/>
              <a:t>		//pointer to an integer</a:t>
            </a:r>
          </a:p>
          <a:p>
            <a:pPr marL="914389" lvl="1" indent="-457189">
              <a:lnSpc>
                <a:spcPct val="140000"/>
              </a:lnSpc>
              <a:buClr>
                <a:schemeClr val="dk1"/>
              </a:buClr>
              <a:buSzPct val="100000"/>
            </a:pPr>
            <a:r>
              <a:rPr lang="en-US" b="1" dirty="0"/>
              <a:t>float *x;</a:t>
            </a:r>
            <a:r>
              <a:rPr lang="en-US" dirty="0"/>
              <a:t>	//pointer to a float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00CB2-E759-5962-A6D1-E504F5C2C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40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8B22B-86DE-E63A-2890-E89DF3CD4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6287-0121-670F-5213-0C927637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Declaration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FD793-101D-ABCA-C8B3-851925419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Google Shape;129;p5">
            <a:extLst>
              <a:ext uri="{FF2B5EF4-FFF2-40B4-BE49-F238E27FC236}">
                <a16:creationId xmlns:a16="http://schemas.microsoft.com/office/drawing/2014/main" id="{5E3AD06B-C490-788C-D272-892A4878B538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 r="33965"/>
          <a:stretch/>
        </p:blipFill>
        <p:spPr>
          <a:xfrm>
            <a:off x="1366684" y="1607785"/>
            <a:ext cx="9458632" cy="45139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964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CCEC4-64D7-032E-E932-638FEDCB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Operators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237614-61F1-BBB7-8DAA-83D8D720A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6FE5B-FD90-EA25-5E91-50AC14C22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62557"/>
            <a:ext cx="5267632" cy="4214406"/>
          </a:xfrm>
        </p:spPr>
        <p:txBody>
          <a:bodyPr>
            <a:normAutofit/>
          </a:bodyPr>
          <a:lstStyle/>
          <a:p>
            <a:r>
              <a:rPr lang="en-US" dirty="0"/>
              <a:t>Reference operator</a:t>
            </a:r>
          </a:p>
          <a:p>
            <a:pPr lvl="1"/>
            <a:r>
              <a:rPr lang="en-US" dirty="0"/>
              <a:t>Referencing means taking the address of an existing variable </a:t>
            </a:r>
          </a:p>
          <a:p>
            <a:pPr lvl="1"/>
            <a:r>
              <a:rPr lang="en-US" dirty="0"/>
              <a:t>ampersand (&amp;) sign is used. </a:t>
            </a:r>
          </a:p>
          <a:p>
            <a:pPr lvl="1"/>
            <a:r>
              <a:rPr lang="en-US" dirty="0"/>
              <a:t>Eg:</a:t>
            </a:r>
          </a:p>
          <a:p>
            <a:pPr lvl="2"/>
            <a:r>
              <a:rPr lang="en-US" dirty="0"/>
              <a:t>int *p;</a:t>
            </a:r>
          </a:p>
          <a:p>
            <a:pPr lvl="2"/>
            <a:r>
              <a:rPr lang="en-US" dirty="0"/>
              <a:t>p=&amp;x;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A05E301-1E6D-0F54-94E7-991280625375}"/>
              </a:ext>
            </a:extLst>
          </p:cNvPr>
          <p:cNvSpPr txBox="1">
            <a:spLocks/>
          </p:cNvSpPr>
          <p:nvPr/>
        </p:nvSpPr>
        <p:spPr>
          <a:xfrm>
            <a:off x="6437674" y="1967473"/>
            <a:ext cx="5533103" cy="42144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unito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Dereference operator</a:t>
            </a:r>
          </a:p>
          <a:p>
            <a:pPr lvl="1"/>
            <a:r>
              <a:rPr lang="en-US" dirty="0"/>
              <a:t>Dereferencing means accessing the value stored in a pointer.</a:t>
            </a:r>
          </a:p>
          <a:p>
            <a:pPr lvl="1"/>
            <a:r>
              <a:rPr lang="en-US" dirty="0"/>
              <a:t>asterisk(*) sign is used.</a:t>
            </a:r>
          </a:p>
          <a:p>
            <a:pPr lvl="1"/>
            <a:r>
              <a:rPr lang="en-US" dirty="0"/>
              <a:t>Eg:</a:t>
            </a:r>
          </a:p>
          <a:p>
            <a:pPr lvl="1"/>
            <a:r>
              <a:rPr lang="en-US" dirty="0" err="1"/>
              <a:t>printf</a:t>
            </a:r>
            <a:r>
              <a:rPr lang="en-US" dirty="0"/>
              <a:t>("value in pointer:%d\n", *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40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3200"/>
            </a:pPr>
            <a:r>
              <a:rPr lang="en-US" sz="4267" b="1">
                <a:solidFill>
                  <a:srgbClr val="FF0000"/>
                </a:solidFill>
              </a:rPr>
              <a:t>Sample program</a:t>
            </a:r>
            <a:endParaRPr/>
          </a:p>
        </p:txBody>
      </p:sp>
      <p:sp>
        <p:nvSpPr>
          <p:cNvPr id="144" name="Google Shape;144;p7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  <a:buNone/>
            </a:pPr>
            <a:endParaRPr sz="3200"/>
          </a:p>
        </p:txBody>
      </p:sp>
      <p:sp>
        <p:nvSpPr>
          <p:cNvPr id="146" name="Google Shape;146;p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7</a:t>
            </a:fld>
            <a:endParaRPr/>
          </a:p>
        </p:txBody>
      </p:sp>
      <p:sp>
        <p:nvSpPr>
          <p:cNvPr id="147" name="Google Shape;147;p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Pointers | Lecture 13</a:t>
            </a:r>
            <a:endParaRPr/>
          </a:p>
        </p:txBody>
      </p:sp>
      <p:pic>
        <p:nvPicPr>
          <p:cNvPr id="148" name="Google Shape;14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4158" y="1193787"/>
            <a:ext cx="10982309" cy="312769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9" name="Google Shape;14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6800" y="4663440"/>
            <a:ext cx="5283200" cy="14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5939-C2A8-FF9E-0AF4-EC6E28CC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F46CB2-5CA9-632B-8381-A974E4DFF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A3382-324A-EC83-43AB-E2774DD50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perform various operations on pointer like as operation on ordinary variables.</a:t>
            </a:r>
          </a:p>
          <a:p>
            <a:r>
              <a:rPr lang="en-US" dirty="0"/>
              <a:t>Let's us consider the below declaration: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51" name="Google Shape;351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5591" y="3935362"/>
            <a:ext cx="3371580" cy="200421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761594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6E96-58A9-0D57-7C08-2E75C7A5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AF448-A9D0-F509-9BAE-DBD9A1241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9" name="Google Shape;359;p28"/>
          <p:cNvSpPr txBox="1">
            <a:spLocks noGrp="1"/>
          </p:cNvSpPr>
          <p:nvPr>
            <p:ph type="sldNum" idx="4294967295"/>
          </p:nvPr>
        </p:nvSpPr>
        <p:spPr>
          <a:xfrm>
            <a:off x="100584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9</a:t>
            </a:fld>
            <a:endParaRPr/>
          </a:p>
        </p:txBody>
      </p:sp>
      <p:sp>
        <p:nvSpPr>
          <p:cNvPr id="360" name="Google Shape;360;p28"/>
          <p:cNvSpPr txBox="1">
            <a:spLocks noGrp="1"/>
          </p:cNvSpPr>
          <p:nvPr>
            <p:ph type="ftr" idx="4294967295"/>
          </p:nvPr>
        </p:nvSpPr>
        <p:spPr>
          <a:xfrm>
            <a:off x="0" y="4767263"/>
            <a:ext cx="2895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Pointers | Lecture 13</a:t>
            </a:r>
            <a:endParaRPr/>
          </a:p>
        </p:txBody>
      </p:sp>
      <p:pic>
        <p:nvPicPr>
          <p:cNvPr id="361" name="Google Shape;36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4915" y="203719"/>
            <a:ext cx="9428117" cy="587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Words>1046</Words>
  <Application>Microsoft Office PowerPoint</Application>
  <PresentationFormat>Widescreen</PresentationFormat>
  <Paragraphs>170</Paragraphs>
  <Slides>32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Nunito</vt:lpstr>
      <vt:lpstr>Roboto</vt:lpstr>
      <vt:lpstr>2_Office Theme</vt:lpstr>
      <vt:lpstr>PowerPoint Presentation</vt:lpstr>
      <vt:lpstr>Unit 6: Pointers (6hrs)</vt:lpstr>
      <vt:lpstr>Pointer</vt:lpstr>
      <vt:lpstr>Pointer Declaration</vt:lpstr>
      <vt:lpstr>Pointer Declaration</vt:lpstr>
      <vt:lpstr>Pointer Operators</vt:lpstr>
      <vt:lpstr>Sample program</vt:lpstr>
      <vt:lpstr>Pointer Arithmetic</vt:lpstr>
      <vt:lpstr>PowerPoint Presentation</vt:lpstr>
      <vt:lpstr>PowerPoint Presentation</vt:lpstr>
      <vt:lpstr>Sample program</vt:lpstr>
      <vt:lpstr>Types of Pointer</vt:lpstr>
      <vt:lpstr>a) Void Pointer</vt:lpstr>
      <vt:lpstr>Sample program </vt:lpstr>
      <vt:lpstr>b) Null Pointer</vt:lpstr>
      <vt:lpstr>c) Double Pointer</vt:lpstr>
      <vt:lpstr>Sample program</vt:lpstr>
      <vt:lpstr>7.4 Returning Multiple values from function using pointers</vt:lpstr>
      <vt:lpstr>7.5 Arrays of pointer</vt:lpstr>
      <vt:lpstr>Sample program</vt:lpstr>
      <vt:lpstr>7.6 Pointer to Array</vt:lpstr>
      <vt:lpstr>7.7 Relationship between array and pointer</vt:lpstr>
      <vt:lpstr>1-D array and Pointer relationship</vt:lpstr>
      <vt:lpstr>WAP to initialize an 1D array of 5 elements as 10, 20, 30, 40, 50 and display the elements with their memory address using array name as a pointer</vt:lpstr>
      <vt:lpstr>WAP using array to accept any five numbers and display the value stored only in the fourth address of the array using pointer and also its address.</vt:lpstr>
      <vt:lpstr>WAP using array to input any five numbers and compute the sum of all the elements using pointer.</vt:lpstr>
      <vt:lpstr>Relationship between 2-D array and pointer</vt:lpstr>
      <vt:lpstr>WAP to initialize any 2x3 matrix at compile time and display the address and value stored in it. Also display the address of the element at index[1][1] separately.</vt:lpstr>
      <vt:lpstr>7.4 Pointers for string</vt:lpstr>
      <vt:lpstr>Sample program</vt:lpstr>
      <vt:lpstr>End of  Lecture 13</vt:lpstr>
      <vt:lpstr>Dynamic Memory Allocation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</dc:title>
  <dc:creator>Shiva Kunwar</dc:creator>
  <cp:lastModifiedBy>Shiva Kunwar</cp:lastModifiedBy>
  <cp:revision>48</cp:revision>
  <dcterms:created xsi:type="dcterms:W3CDTF">2024-09-21T07:18:01Z</dcterms:created>
  <dcterms:modified xsi:type="dcterms:W3CDTF">2025-01-19T16:01:23Z</dcterms:modified>
</cp:coreProperties>
</file>