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22"/>
  </p:notesMasterIdLst>
  <p:handoutMasterIdLst>
    <p:handoutMasterId r:id="rId23"/>
  </p:handoutMasterIdLst>
  <p:sldIdLst>
    <p:sldId id="262" r:id="rId2"/>
    <p:sldId id="278"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263"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1/19/2025</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7445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009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9502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0013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6611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9921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959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5632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718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611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285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7076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236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593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4170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bwMode="auto">
          <a:xfrm>
            <a:off x="0" y="1"/>
            <a:ext cx="12191999" cy="68579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2" y="0"/>
            <a:ext cx="12191999" cy="6857999"/>
          </a:xfrm>
          <a:prstGeom prst="rect">
            <a:avLst/>
          </a:prstGeom>
          <a:solidFill>
            <a:schemeClr val="accent1">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88154939-1092-154C-F943-8221DCF25FA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a:t>Pointers | Lecture 14</a:t>
            </a:r>
            <a:endParaRPr lang="en-US" dirty="0"/>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3262581"/>
            <a:ext cx="9144000" cy="1323439"/>
          </a:xfrm>
          <a:prstGeom prst="rect">
            <a:avLst/>
          </a:prstGeom>
          <a:noFill/>
        </p:spPr>
        <p:txBody>
          <a:bodyPr wrap="square" rtlCol="0" anchor="ctr">
            <a:spAutoFit/>
          </a:bodyPr>
          <a:lstStyle/>
          <a:p>
            <a:pPr algn="ctr"/>
            <a:r>
              <a:rPr lang="en-US" sz="8000" dirty="0">
                <a:solidFill>
                  <a:schemeClr val="bg1"/>
                </a:solidFill>
              </a:rPr>
              <a:t>Programming in C</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BFA88D5E-9061-83D6-AE7A-F5CD89D9BC4F}"/>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26E4342B-97D9-6ABA-CD59-6FC12B2DFF17}"/>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90DA9F9C-5A91-403E-36CE-69E3C9969308}"/>
              </a:ext>
            </a:extLst>
          </p:cNvPr>
          <p:cNvSpPr txBox="1"/>
          <p:nvPr userDrawn="1"/>
        </p:nvSpPr>
        <p:spPr>
          <a:xfrm rot="10800000">
            <a:off x="11608817" y="-3090"/>
            <a:ext cx="584199" cy="548640"/>
          </a:xfrm>
          <a:prstGeom prst="round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pic>
        <p:nvPicPr>
          <p:cNvPr id="12" name="Picture 2">
            <a:extLst>
              <a:ext uri="{FF2B5EF4-FFF2-40B4-BE49-F238E27FC236}">
                <a16:creationId xmlns:a16="http://schemas.microsoft.com/office/drawing/2014/main" id="{3197F638-E077-0A9D-5F9D-95C74107DDC5}"/>
              </a:ext>
            </a:extLst>
          </p:cNvPr>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21CB5711-9A41-EEE3-ECA8-3DF776546971}"/>
              </a:ext>
            </a:extLst>
          </p:cNvPr>
          <p:cNvSpPr txBox="1"/>
          <p:nvPr userDrawn="1"/>
        </p:nvSpPr>
        <p:spPr>
          <a:xfrm rot="10800000">
            <a:off x="11608817" y="-3090"/>
            <a:ext cx="584199" cy="548640"/>
          </a:xfrm>
          <a:prstGeom prst="round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2">
            <a:extLst>
              <a:ext uri="{FF2B5EF4-FFF2-40B4-BE49-F238E27FC236}">
                <a16:creationId xmlns:a16="http://schemas.microsoft.com/office/drawing/2014/main" id="{36EEFA00-5CF5-1452-A3E6-A64B35F29CC6}"/>
              </a:ext>
            </a:extLst>
          </p:cNvPr>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57035E3B-ADC3-447C-17D8-2227F75D45AC}"/>
              </a:ext>
            </a:extLst>
          </p:cNvPr>
          <p:cNvSpPr txBox="1"/>
          <p:nvPr userDrawn="1"/>
        </p:nvSpPr>
        <p:spPr>
          <a:xfrm rot="10800000">
            <a:off x="11608817" y="-3090"/>
            <a:ext cx="584199" cy="548640"/>
          </a:xfrm>
          <a:prstGeom prst="round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a:extLst>
              <a:ext uri="{FF2B5EF4-FFF2-40B4-BE49-F238E27FC236}">
                <a16:creationId xmlns:a16="http://schemas.microsoft.com/office/drawing/2014/main" id="{20907253-9DDF-8F75-BE47-DA912DDA4CAD}"/>
              </a:ext>
            </a:extLst>
          </p:cNvPr>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p:txBody>
          <a:bodyPr/>
          <a:lstStyle/>
          <a:p>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rPr>
              <a:t>shiva.kunwar@hotmail.com</a:t>
            </a:r>
            <a:br>
              <a:rPr lang="en-US" sz="3000" dirty="0">
                <a:latin typeface="Nunito" pitchFamily="2" charset="0"/>
              </a:rPr>
            </a:br>
            <a:r>
              <a:rPr lang="en-US" sz="3000" dirty="0">
                <a:latin typeface="Nunito" pitchFamily="2" charset="0"/>
              </a:rPr>
              <a:t>+977-9819123654</a:t>
            </a:r>
          </a:p>
        </p:txBody>
      </p:sp>
      <p:pic>
        <p:nvPicPr>
          <p:cNvPr id="4" name="Picture 2">
            <a:extLst>
              <a:ext uri="{FF2B5EF4-FFF2-40B4-BE49-F238E27FC236}">
                <a16:creationId xmlns:a16="http://schemas.microsoft.com/office/drawing/2014/main" id="{F1D3D62D-CD63-EDB7-A280-868105AD70A9}"/>
              </a:ext>
            </a:extLst>
          </p:cNvPr>
          <p:cNvPicPr/>
          <p:nvPr userDrawn="1"/>
        </p:nvPicPr>
        <p:blipFill>
          <a:blip r:embed="rId3">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6239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8E655E-F829-BD76-B10A-3B85DA5FD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91401"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a:t>Pointers | Lecture 14</a:t>
            </a:r>
            <a:endParaRPr lang="en-US" dirty="0"/>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pic>
        <p:nvPicPr>
          <p:cNvPr id="9" name="Picture 2">
            <a:extLst>
              <a:ext uri="{FF2B5EF4-FFF2-40B4-BE49-F238E27FC236}">
                <a16:creationId xmlns:a16="http://schemas.microsoft.com/office/drawing/2014/main" id="{1788D467-713E-70BF-37F9-AEDF1BF88BBA}"/>
              </a:ext>
            </a:extLst>
          </p:cNvPr>
          <p:cNvPicPr/>
          <p:nvPr userDrawn="1"/>
        </p:nvPicPr>
        <p:blipFill>
          <a:blip r:embed="rId10">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8"/>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2800"/>
            </a:pPr>
            <a:r>
              <a:rPr lang="en-US" sz="3733" b="1">
                <a:solidFill>
                  <a:srgbClr val="FF0000"/>
                </a:solidFill>
              </a:rPr>
              <a:t>WAP to illustrate the use of malloc() and realloc().</a:t>
            </a:r>
            <a:endParaRPr sz="2667" b="1">
              <a:solidFill>
                <a:srgbClr val="FF0000"/>
              </a:solidFill>
            </a:endParaRPr>
          </a:p>
        </p:txBody>
      </p:sp>
      <p:sp>
        <p:nvSpPr>
          <p:cNvPr id="453" name="Google Shape;453;p3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10</a:t>
            </a:fld>
            <a:endParaRPr/>
          </a:p>
        </p:txBody>
      </p:sp>
      <p:sp>
        <p:nvSpPr>
          <p:cNvPr id="454" name="Google Shape;454;p3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pic>
        <p:nvPicPr>
          <p:cNvPr id="455" name="Google Shape;455;p38"/>
          <p:cNvPicPr preferRelativeResize="0"/>
          <p:nvPr/>
        </p:nvPicPr>
        <p:blipFill rotWithShape="1">
          <a:blip r:embed="rId3">
            <a:alphaModFix/>
          </a:blip>
          <a:srcRect/>
          <a:stretch/>
        </p:blipFill>
        <p:spPr>
          <a:xfrm>
            <a:off x="609600" y="1347787"/>
            <a:ext cx="6400800" cy="4013200"/>
          </a:xfrm>
          <a:prstGeom prst="rect">
            <a:avLst/>
          </a:prstGeom>
          <a:noFill/>
          <a:ln w="9525" cap="flat" cmpd="sng">
            <a:solidFill>
              <a:schemeClr val="dk1"/>
            </a:solidFill>
            <a:prstDash val="solid"/>
            <a:round/>
            <a:headEnd type="none" w="sm" len="sm"/>
            <a:tailEnd type="none" w="sm" len="sm"/>
          </a:ln>
        </p:spPr>
      </p:pic>
      <p:pic>
        <p:nvPicPr>
          <p:cNvPr id="456" name="Google Shape;456;p38"/>
          <p:cNvPicPr preferRelativeResize="0">
            <a:picLocks noGrp="1"/>
          </p:cNvPicPr>
          <p:nvPr>
            <p:ph type="body" idx="1"/>
          </p:nvPr>
        </p:nvPicPr>
        <p:blipFill rotWithShape="1">
          <a:blip r:embed="rId4">
            <a:alphaModFix/>
          </a:blip>
          <a:srcRect/>
          <a:stretch/>
        </p:blipFill>
        <p:spPr>
          <a:xfrm>
            <a:off x="7112000" y="4956969"/>
            <a:ext cx="4267200" cy="10120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9"/>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2400"/>
            </a:pPr>
            <a:r>
              <a:rPr lang="en-US" sz="3200" b="1">
                <a:solidFill>
                  <a:srgbClr val="FF0000"/>
                </a:solidFill>
              </a:rPr>
              <a:t>WAP to resize the string “Riahana KC is a teacher.” with new string “Riahana KC is  a teacher. She teaches well.”</a:t>
            </a:r>
            <a:endParaRPr sz="3200">
              <a:solidFill>
                <a:srgbClr val="FF0000"/>
              </a:solidFill>
            </a:endParaRPr>
          </a:p>
        </p:txBody>
      </p:sp>
      <p:sp>
        <p:nvSpPr>
          <p:cNvPr id="463" name="Google Shape;463;p3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11</a:t>
            </a:fld>
            <a:endParaRPr/>
          </a:p>
        </p:txBody>
      </p:sp>
      <p:sp>
        <p:nvSpPr>
          <p:cNvPr id="464" name="Google Shape;464;p3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pic>
        <p:nvPicPr>
          <p:cNvPr id="465" name="Google Shape;465;p39"/>
          <p:cNvPicPr preferRelativeResize="0"/>
          <p:nvPr/>
        </p:nvPicPr>
        <p:blipFill rotWithShape="1">
          <a:blip r:embed="rId3">
            <a:alphaModFix/>
          </a:blip>
          <a:srcRect r="10255" b="48148"/>
          <a:stretch/>
        </p:blipFill>
        <p:spPr>
          <a:xfrm>
            <a:off x="312977" y="1193800"/>
            <a:ext cx="5478224" cy="3962400"/>
          </a:xfrm>
          <a:prstGeom prst="rect">
            <a:avLst/>
          </a:prstGeom>
          <a:noFill/>
          <a:ln w="9525" cap="flat" cmpd="sng">
            <a:solidFill>
              <a:schemeClr val="dk1"/>
            </a:solidFill>
            <a:prstDash val="solid"/>
            <a:round/>
            <a:headEnd type="none" w="sm" len="sm"/>
            <a:tailEnd type="none" w="sm" len="sm"/>
          </a:ln>
        </p:spPr>
      </p:pic>
      <p:pic>
        <p:nvPicPr>
          <p:cNvPr id="466" name="Google Shape;466;p39"/>
          <p:cNvPicPr preferRelativeResize="0"/>
          <p:nvPr/>
        </p:nvPicPr>
        <p:blipFill rotWithShape="1">
          <a:blip r:embed="rId3">
            <a:alphaModFix/>
          </a:blip>
          <a:srcRect t="51323"/>
          <a:stretch/>
        </p:blipFill>
        <p:spPr>
          <a:xfrm>
            <a:off x="5797975" y="1193800"/>
            <a:ext cx="6394027" cy="3962400"/>
          </a:xfrm>
          <a:prstGeom prst="rect">
            <a:avLst/>
          </a:prstGeom>
          <a:noFill/>
          <a:ln w="9525" cap="flat" cmpd="sng">
            <a:solidFill>
              <a:schemeClr val="dk1"/>
            </a:solidFill>
            <a:prstDash val="solid"/>
            <a:round/>
            <a:headEnd type="none" w="sm" len="sm"/>
            <a:tailEnd type="none" w="sm" len="sm"/>
          </a:ln>
        </p:spPr>
      </p:pic>
      <p:pic>
        <p:nvPicPr>
          <p:cNvPr id="467" name="Google Shape;467;p39"/>
          <p:cNvPicPr preferRelativeResize="0">
            <a:picLocks noGrp="1"/>
          </p:cNvPicPr>
          <p:nvPr>
            <p:ph type="body" idx="1"/>
          </p:nvPr>
        </p:nvPicPr>
        <p:blipFill rotWithShape="1">
          <a:blip r:embed="rId4">
            <a:alphaModFix/>
          </a:blip>
          <a:srcRect/>
          <a:stretch/>
        </p:blipFill>
        <p:spPr>
          <a:xfrm>
            <a:off x="6476576" y="5191970"/>
            <a:ext cx="5099051" cy="11931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0"/>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2000"/>
            </a:pPr>
            <a:r>
              <a:rPr lang="en-US" sz="2667" b="1">
                <a:solidFill>
                  <a:srgbClr val="FF0000"/>
                </a:solidFill>
              </a:rPr>
              <a:t>WAP using pointer array to enter any five integers and display them. Use the calloc() function to allocate memory.</a:t>
            </a:r>
            <a:endParaRPr sz="2667">
              <a:solidFill>
                <a:srgbClr val="FF0000"/>
              </a:solidFill>
            </a:endParaRPr>
          </a:p>
        </p:txBody>
      </p:sp>
      <p:sp>
        <p:nvSpPr>
          <p:cNvPr id="474" name="Google Shape;474;p4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12</a:t>
            </a:fld>
            <a:endParaRPr/>
          </a:p>
        </p:txBody>
      </p:sp>
      <p:sp>
        <p:nvSpPr>
          <p:cNvPr id="475" name="Google Shape;475;p4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pic>
        <p:nvPicPr>
          <p:cNvPr id="476" name="Google Shape;476;p40"/>
          <p:cNvPicPr preferRelativeResize="0"/>
          <p:nvPr/>
        </p:nvPicPr>
        <p:blipFill rotWithShape="1">
          <a:blip r:embed="rId3">
            <a:alphaModFix/>
          </a:blip>
          <a:srcRect/>
          <a:stretch/>
        </p:blipFill>
        <p:spPr>
          <a:xfrm>
            <a:off x="558801" y="1193801"/>
            <a:ext cx="6248400" cy="4990116"/>
          </a:xfrm>
          <a:prstGeom prst="rect">
            <a:avLst/>
          </a:prstGeom>
          <a:noFill/>
          <a:ln w="9525" cap="flat" cmpd="sng">
            <a:solidFill>
              <a:schemeClr val="dk1"/>
            </a:solidFill>
            <a:prstDash val="solid"/>
            <a:round/>
            <a:headEnd type="none" w="sm" len="sm"/>
            <a:tailEnd type="none" w="sm" len="sm"/>
          </a:ln>
        </p:spPr>
      </p:pic>
      <p:pic>
        <p:nvPicPr>
          <p:cNvPr id="477" name="Google Shape;477;p40"/>
          <p:cNvPicPr preferRelativeResize="0">
            <a:picLocks noGrp="1"/>
          </p:cNvPicPr>
          <p:nvPr>
            <p:ph type="body" idx="1"/>
          </p:nvPr>
        </p:nvPicPr>
        <p:blipFill rotWithShape="1">
          <a:blip r:embed="rId4">
            <a:alphaModFix/>
          </a:blip>
          <a:srcRect t="14443" r="31177" b="22360"/>
          <a:stretch/>
        </p:blipFill>
        <p:spPr>
          <a:xfrm>
            <a:off x="6739469" y="4005980"/>
            <a:ext cx="4876799" cy="21779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1"/>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2000"/>
            </a:pPr>
            <a:r>
              <a:rPr lang="en-US" sz="2667" b="1">
                <a:solidFill>
                  <a:srgbClr val="FF0000"/>
                </a:solidFill>
              </a:rPr>
              <a:t>WAP using pointer array to enter a 3*3 matrix and display them. Also make use of calloc() function for DMA.</a:t>
            </a:r>
            <a:endParaRPr sz="2133" b="1">
              <a:solidFill>
                <a:srgbClr val="FF0000"/>
              </a:solidFill>
            </a:endParaRPr>
          </a:p>
        </p:txBody>
      </p:sp>
      <p:sp>
        <p:nvSpPr>
          <p:cNvPr id="484" name="Google Shape;484;p4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13</a:t>
            </a:fld>
            <a:endParaRPr/>
          </a:p>
        </p:txBody>
      </p:sp>
      <p:sp>
        <p:nvSpPr>
          <p:cNvPr id="485" name="Google Shape;485;p4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pic>
        <p:nvPicPr>
          <p:cNvPr id="486" name="Google Shape;486;p41"/>
          <p:cNvPicPr preferRelativeResize="0"/>
          <p:nvPr/>
        </p:nvPicPr>
        <p:blipFill rotWithShape="1">
          <a:blip r:embed="rId3">
            <a:alphaModFix/>
          </a:blip>
          <a:srcRect b="35185"/>
          <a:stretch/>
        </p:blipFill>
        <p:spPr>
          <a:xfrm>
            <a:off x="569843" y="1117600"/>
            <a:ext cx="5932556" cy="5063304"/>
          </a:xfrm>
          <a:prstGeom prst="rect">
            <a:avLst/>
          </a:prstGeom>
          <a:noFill/>
          <a:ln w="9525" cap="flat" cmpd="sng">
            <a:solidFill>
              <a:schemeClr val="dk1"/>
            </a:solidFill>
            <a:prstDash val="solid"/>
            <a:round/>
            <a:headEnd type="none" w="sm" len="sm"/>
            <a:tailEnd type="none" w="sm" len="sm"/>
          </a:ln>
        </p:spPr>
      </p:pic>
      <p:pic>
        <p:nvPicPr>
          <p:cNvPr id="487" name="Google Shape;487;p41"/>
          <p:cNvPicPr preferRelativeResize="0"/>
          <p:nvPr/>
        </p:nvPicPr>
        <p:blipFill rotWithShape="1">
          <a:blip r:embed="rId3">
            <a:alphaModFix/>
          </a:blip>
          <a:srcRect t="63703" r="20526"/>
          <a:stretch/>
        </p:blipFill>
        <p:spPr>
          <a:xfrm>
            <a:off x="6576021" y="1139061"/>
            <a:ext cx="4498379" cy="2705268"/>
          </a:xfrm>
          <a:prstGeom prst="rect">
            <a:avLst/>
          </a:prstGeom>
          <a:noFill/>
          <a:ln w="9525" cap="flat" cmpd="sng">
            <a:solidFill>
              <a:schemeClr val="dk1"/>
            </a:solidFill>
            <a:prstDash val="solid"/>
            <a:round/>
            <a:headEnd type="none" w="sm" len="sm"/>
            <a:tailEnd type="none" w="sm" len="sm"/>
          </a:ln>
        </p:spPr>
      </p:pic>
      <p:pic>
        <p:nvPicPr>
          <p:cNvPr id="488" name="Google Shape;488;p41"/>
          <p:cNvPicPr preferRelativeResize="0">
            <a:picLocks noGrp="1"/>
          </p:cNvPicPr>
          <p:nvPr>
            <p:ph type="body" idx="1"/>
          </p:nvPr>
        </p:nvPicPr>
        <p:blipFill rotWithShape="1">
          <a:blip r:embed="rId4">
            <a:alphaModFix/>
          </a:blip>
          <a:srcRect t="9404" r="45409" b="14754"/>
          <a:stretch/>
        </p:blipFill>
        <p:spPr>
          <a:xfrm>
            <a:off x="7969307" y="3517442"/>
            <a:ext cx="3105093" cy="33405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2"/>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1600"/>
            </a:pPr>
            <a:r>
              <a:rPr lang="en-US" sz="2133" b="1">
                <a:solidFill>
                  <a:srgbClr val="FF0000"/>
                </a:solidFill>
              </a:rPr>
              <a:t>WAP to read n number of students from user and the read the age of each student. Display the entered ages and their average value. Use pointer instead of conventional array to represent ages of different students.</a:t>
            </a:r>
            <a:endParaRPr sz="2133">
              <a:solidFill>
                <a:srgbClr val="FF0000"/>
              </a:solidFill>
            </a:endParaRPr>
          </a:p>
        </p:txBody>
      </p:sp>
      <p:sp>
        <p:nvSpPr>
          <p:cNvPr id="495" name="Google Shape;495;p4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14</a:t>
            </a:fld>
            <a:endParaRPr/>
          </a:p>
        </p:txBody>
      </p:sp>
      <p:sp>
        <p:nvSpPr>
          <p:cNvPr id="496" name="Google Shape;496;p4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pic>
        <p:nvPicPr>
          <p:cNvPr id="497" name="Google Shape;497;p42"/>
          <p:cNvPicPr preferRelativeResize="0"/>
          <p:nvPr/>
        </p:nvPicPr>
        <p:blipFill rotWithShape="1">
          <a:blip r:embed="rId3">
            <a:alphaModFix/>
          </a:blip>
          <a:srcRect r="16905" b="19194"/>
          <a:stretch/>
        </p:blipFill>
        <p:spPr>
          <a:xfrm>
            <a:off x="704429" y="1229786"/>
            <a:ext cx="6513116" cy="4896380"/>
          </a:xfrm>
          <a:prstGeom prst="rect">
            <a:avLst/>
          </a:prstGeom>
          <a:noFill/>
          <a:ln w="9525" cap="flat" cmpd="sng">
            <a:solidFill>
              <a:schemeClr val="dk1"/>
            </a:solidFill>
            <a:prstDash val="solid"/>
            <a:round/>
            <a:headEnd type="none" w="sm" len="sm"/>
            <a:tailEnd type="none" w="sm" len="sm"/>
          </a:ln>
        </p:spPr>
      </p:pic>
      <p:pic>
        <p:nvPicPr>
          <p:cNvPr id="498" name="Google Shape;498;p42"/>
          <p:cNvPicPr preferRelativeResize="0"/>
          <p:nvPr/>
        </p:nvPicPr>
        <p:blipFill rotWithShape="1">
          <a:blip r:embed="rId3">
            <a:alphaModFix/>
          </a:blip>
          <a:srcRect t="80981"/>
          <a:stretch/>
        </p:blipFill>
        <p:spPr>
          <a:xfrm>
            <a:off x="4572001" y="1272205"/>
            <a:ext cx="7268663" cy="1068712"/>
          </a:xfrm>
          <a:prstGeom prst="rect">
            <a:avLst/>
          </a:prstGeom>
          <a:noFill/>
          <a:ln w="9525" cap="flat" cmpd="sng">
            <a:solidFill>
              <a:schemeClr val="dk1"/>
            </a:solidFill>
            <a:prstDash val="solid"/>
            <a:round/>
            <a:headEnd type="none" w="sm" len="sm"/>
            <a:tailEnd type="none" w="sm" len="sm"/>
          </a:ln>
        </p:spPr>
      </p:pic>
      <p:pic>
        <p:nvPicPr>
          <p:cNvPr id="499" name="Google Shape;499;p42"/>
          <p:cNvPicPr preferRelativeResize="0">
            <a:picLocks noGrp="1"/>
          </p:cNvPicPr>
          <p:nvPr>
            <p:ph type="body" idx="1"/>
          </p:nvPr>
        </p:nvPicPr>
        <p:blipFill rotWithShape="1">
          <a:blip r:embed="rId4">
            <a:alphaModFix/>
          </a:blip>
          <a:srcRect/>
          <a:stretch/>
        </p:blipFill>
        <p:spPr>
          <a:xfrm>
            <a:off x="6826673" y="4356632"/>
            <a:ext cx="4660900" cy="172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3"/>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2000"/>
            </a:pPr>
            <a:r>
              <a:rPr lang="en-US" sz="2667" b="1">
                <a:solidFill>
                  <a:srgbClr val="FF0000"/>
                </a:solidFill>
              </a:rPr>
              <a:t>WAP to read a list of integers using DMA and display the largest and smallest elements among them.</a:t>
            </a:r>
            <a:endParaRPr sz="2133" b="1">
              <a:solidFill>
                <a:srgbClr val="FF0000"/>
              </a:solidFill>
            </a:endParaRPr>
          </a:p>
        </p:txBody>
      </p:sp>
      <p:sp>
        <p:nvSpPr>
          <p:cNvPr id="506" name="Google Shape;506;p4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15</a:t>
            </a:fld>
            <a:endParaRPr/>
          </a:p>
        </p:txBody>
      </p:sp>
      <p:sp>
        <p:nvSpPr>
          <p:cNvPr id="507" name="Google Shape;507;p4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pic>
        <p:nvPicPr>
          <p:cNvPr id="508" name="Google Shape;508;p43"/>
          <p:cNvPicPr preferRelativeResize="0"/>
          <p:nvPr/>
        </p:nvPicPr>
        <p:blipFill rotWithShape="1">
          <a:blip r:embed="rId3">
            <a:alphaModFix/>
          </a:blip>
          <a:srcRect b="50094"/>
          <a:stretch/>
        </p:blipFill>
        <p:spPr>
          <a:xfrm>
            <a:off x="649818" y="1193801"/>
            <a:ext cx="7480300" cy="3352800"/>
          </a:xfrm>
          <a:prstGeom prst="rect">
            <a:avLst/>
          </a:prstGeom>
          <a:noFill/>
          <a:ln w="9525" cap="flat" cmpd="sng">
            <a:solidFill>
              <a:schemeClr val="dk1"/>
            </a:solidFill>
            <a:prstDash val="solid"/>
            <a:round/>
            <a:headEnd type="none" w="sm" len="sm"/>
            <a:tailEnd type="none" w="sm" len="sm"/>
          </a:ln>
        </p:spPr>
      </p:pic>
      <p:pic>
        <p:nvPicPr>
          <p:cNvPr id="509" name="Google Shape;509;p43"/>
          <p:cNvPicPr preferRelativeResize="0"/>
          <p:nvPr/>
        </p:nvPicPr>
        <p:blipFill rotWithShape="1">
          <a:blip r:embed="rId3">
            <a:alphaModFix/>
          </a:blip>
          <a:srcRect t="50093" r="20373"/>
          <a:stretch/>
        </p:blipFill>
        <p:spPr>
          <a:xfrm>
            <a:off x="6167967" y="3003552"/>
            <a:ext cx="5956300" cy="3352800"/>
          </a:xfrm>
          <a:prstGeom prst="rect">
            <a:avLst/>
          </a:prstGeom>
          <a:noFill/>
          <a:ln w="9525" cap="flat" cmpd="sng">
            <a:solidFill>
              <a:schemeClr val="dk1"/>
            </a:solidFill>
            <a:prstDash val="solid"/>
            <a:round/>
            <a:headEnd type="none" w="sm" len="sm"/>
            <a:tailEnd type="none" w="sm" len="sm"/>
          </a:ln>
        </p:spPr>
      </p:pic>
      <p:pic>
        <p:nvPicPr>
          <p:cNvPr id="510" name="Google Shape;510;p43"/>
          <p:cNvPicPr preferRelativeResize="0">
            <a:picLocks noGrp="1"/>
          </p:cNvPicPr>
          <p:nvPr>
            <p:ph type="body" idx="1"/>
          </p:nvPr>
        </p:nvPicPr>
        <p:blipFill rotWithShape="1">
          <a:blip r:embed="rId4">
            <a:alphaModFix/>
          </a:blip>
          <a:srcRect/>
          <a:stretch/>
        </p:blipFill>
        <p:spPr>
          <a:xfrm>
            <a:off x="1510243" y="4605870"/>
            <a:ext cx="3797300" cy="123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4"/>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2000"/>
            </a:pPr>
            <a:r>
              <a:rPr lang="en-US" sz="2667" b="1">
                <a:solidFill>
                  <a:srgbClr val="FF0000"/>
                </a:solidFill>
              </a:rPr>
              <a:t>WAP to read n numbers in an array  and sort the elements in ascending order. Use dynamic memory allocation.</a:t>
            </a:r>
            <a:endParaRPr sz="2667">
              <a:solidFill>
                <a:srgbClr val="FF0000"/>
              </a:solidFill>
            </a:endParaRPr>
          </a:p>
        </p:txBody>
      </p:sp>
      <p:sp>
        <p:nvSpPr>
          <p:cNvPr id="517" name="Google Shape;517;p4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16</a:t>
            </a:fld>
            <a:endParaRPr/>
          </a:p>
        </p:txBody>
      </p:sp>
      <p:sp>
        <p:nvSpPr>
          <p:cNvPr id="518" name="Google Shape;518;p4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pic>
        <p:nvPicPr>
          <p:cNvPr id="519" name="Google Shape;519;p44"/>
          <p:cNvPicPr preferRelativeResize="0"/>
          <p:nvPr/>
        </p:nvPicPr>
        <p:blipFill rotWithShape="1">
          <a:blip r:embed="rId3">
            <a:alphaModFix/>
          </a:blip>
          <a:srcRect b="44695"/>
          <a:stretch/>
        </p:blipFill>
        <p:spPr>
          <a:xfrm>
            <a:off x="265379" y="1202267"/>
            <a:ext cx="6603781" cy="4258732"/>
          </a:xfrm>
          <a:prstGeom prst="rect">
            <a:avLst/>
          </a:prstGeom>
          <a:noFill/>
          <a:ln w="9525" cap="flat" cmpd="sng">
            <a:solidFill>
              <a:schemeClr val="dk1"/>
            </a:solidFill>
            <a:prstDash val="solid"/>
            <a:round/>
            <a:headEnd type="none" w="sm" len="sm"/>
            <a:tailEnd type="none" w="sm" len="sm"/>
          </a:ln>
        </p:spPr>
      </p:pic>
      <p:pic>
        <p:nvPicPr>
          <p:cNvPr id="520" name="Google Shape;520;p44"/>
          <p:cNvPicPr preferRelativeResize="0"/>
          <p:nvPr/>
        </p:nvPicPr>
        <p:blipFill rotWithShape="1">
          <a:blip r:embed="rId3">
            <a:alphaModFix/>
          </a:blip>
          <a:srcRect t="53419" r="22792"/>
          <a:stretch/>
        </p:blipFill>
        <p:spPr>
          <a:xfrm>
            <a:off x="6955324" y="1244600"/>
            <a:ext cx="5271283" cy="3708400"/>
          </a:xfrm>
          <a:prstGeom prst="rect">
            <a:avLst/>
          </a:prstGeom>
          <a:noFill/>
          <a:ln w="9525" cap="flat" cmpd="sng">
            <a:solidFill>
              <a:schemeClr val="dk1"/>
            </a:solidFill>
            <a:prstDash val="solid"/>
            <a:round/>
            <a:headEnd type="none" w="sm" len="sm"/>
            <a:tailEnd type="none" w="sm" len="sm"/>
          </a:ln>
        </p:spPr>
      </p:pic>
      <p:pic>
        <p:nvPicPr>
          <p:cNvPr id="521" name="Google Shape;521;p44"/>
          <p:cNvPicPr preferRelativeResize="0">
            <a:picLocks noGrp="1"/>
          </p:cNvPicPr>
          <p:nvPr>
            <p:ph type="body" idx="1"/>
          </p:nvPr>
        </p:nvPicPr>
        <p:blipFill rotWithShape="1">
          <a:blip r:embed="rId4">
            <a:alphaModFix/>
          </a:blip>
          <a:srcRect/>
          <a:stretch/>
        </p:blipFill>
        <p:spPr>
          <a:xfrm>
            <a:off x="6869161" y="5060421"/>
            <a:ext cx="4178300" cy="965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2400"/>
            </a:pPr>
            <a:r>
              <a:rPr lang="en-US" sz="3200" b="1">
                <a:solidFill>
                  <a:srgbClr val="FF0000"/>
                </a:solidFill>
              </a:rPr>
              <a:t>WAP to enter positive integer and find its factorial using pointer.</a:t>
            </a:r>
            <a:endParaRPr sz="2400" b="1">
              <a:solidFill>
                <a:srgbClr val="FF0000"/>
              </a:solidFill>
            </a:endParaRPr>
          </a:p>
        </p:txBody>
      </p:sp>
      <p:pic>
        <p:nvPicPr>
          <p:cNvPr id="527" name="Google Shape;527;p45"/>
          <p:cNvPicPr preferRelativeResize="0">
            <a:picLocks noGrp="1"/>
          </p:cNvPicPr>
          <p:nvPr>
            <p:ph type="body" idx="1"/>
          </p:nvPr>
        </p:nvPicPr>
        <p:blipFill rotWithShape="1">
          <a:blip r:embed="rId3">
            <a:alphaModFix/>
          </a:blip>
          <a:srcRect/>
          <a:stretch/>
        </p:blipFill>
        <p:spPr>
          <a:xfrm>
            <a:off x="711201" y="1438276"/>
            <a:ext cx="7556500" cy="4572000"/>
          </a:xfrm>
          <a:prstGeom prst="rect">
            <a:avLst/>
          </a:prstGeom>
          <a:noFill/>
          <a:ln w="9525" cap="flat" cmpd="sng">
            <a:solidFill>
              <a:schemeClr val="dk1"/>
            </a:solidFill>
            <a:prstDash val="solid"/>
            <a:round/>
            <a:headEnd type="none" w="sm" len="sm"/>
            <a:tailEnd type="none" w="sm" len="sm"/>
          </a:ln>
        </p:spPr>
      </p:pic>
      <p:sp>
        <p:nvSpPr>
          <p:cNvPr id="529" name="Google Shape;529;p4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17</a:t>
            </a:fld>
            <a:endParaRPr/>
          </a:p>
        </p:txBody>
      </p:sp>
      <p:sp>
        <p:nvSpPr>
          <p:cNvPr id="530" name="Google Shape;530;p4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pic>
        <p:nvPicPr>
          <p:cNvPr id="531" name="Google Shape;531;p45"/>
          <p:cNvPicPr preferRelativeResize="0"/>
          <p:nvPr/>
        </p:nvPicPr>
        <p:blipFill rotWithShape="1">
          <a:blip r:embed="rId4">
            <a:alphaModFix/>
          </a:blip>
          <a:srcRect/>
          <a:stretch/>
        </p:blipFill>
        <p:spPr>
          <a:xfrm>
            <a:off x="7416801" y="3225800"/>
            <a:ext cx="4064000" cy="142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6"/>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3200"/>
            </a:pPr>
            <a:r>
              <a:rPr lang="en-US" sz="4267" b="1">
                <a:solidFill>
                  <a:srgbClr val="FF0000"/>
                </a:solidFill>
              </a:rPr>
              <a:t>Assignment:</a:t>
            </a:r>
            <a:endParaRPr sz="3200" b="1">
              <a:solidFill>
                <a:srgbClr val="FF0000"/>
              </a:solidFill>
            </a:endParaRPr>
          </a:p>
        </p:txBody>
      </p:sp>
      <p:sp>
        <p:nvSpPr>
          <p:cNvPr id="538" name="Google Shape;538;p4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18</a:t>
            </a:fld>
            <a:endParaRPr/>
          </a:p>
        </p:txBody>
      </p:sp>
      <p:sp>
        <p:nvSpPr>
          <p:cNvPr id="539" name="Google Shape;539;p4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sp>
        <p:nvSpPr>
          <p:cNvPr id="540" name="Google Shape;540;p46"/>
          <p:cNvSpPr txBox="1">
            <a:spLocks noGrp="1"/>
          </p:cNvSpPr>
          <p:nvPr>
            <p:ph type="body" idx="1"/>
          </p:nvPr>
        </p:nvSpPr>
        <p:spPr>
          <a:xfrm>
            <a:off x="609600" y="1295400"/>
            <a:ext cx="10972800" cy="4830765"/>
          </a:xfrm>
          <a:prstGeom prst="rect">
            <a:avLst/>
          </a:prstGeom>
          <a:noFill/>
          <a:ln>
            <a:noFill/>
          </a:ln>
        </p:spPr>
        <p:txBody>
          <a:bodyPr spcFirstLastPara="1" vert="horz" wrap="square" lIns="121900" tIns="60933" rIns="121900" bIns="60933" rtlCol="0" anchor="t" anchorCtr="0">
            <a:normAutofit fontScale="85000" lnSpcReduction="20000"/>
          </a:bodyPr>
          <a:lstStyle/>
          <a:p>
            <a:pPr marL="457189" indent="-457189">
              <a:buClr>
                <a:schemeClr val="dk1"/>
              </a:buClr>
              <a:buSzPts val="2400"/>
            </a:pPr>
            <a:r>
              <a:rPr lang="en-US" sz="3200"/>
              <a:t>WAP using pointers to read an array of integers and print its elements in reverse order.</a:t>
            </a:r>
            <a:endParaRPr/>
          </a:p>
          <a:p>
            <a:pPr marL="457189" indent="-457189">
              <a:spcBef>
                <a:spcPts val="640"/>
              </a:spcBef>
              <a:buClr>
                <a:schemeClr val="dk1"/>
              </a:buClr>
              <a:buSzPts val="2400"/>
            </a:pPr>
            <a:r>
              <a:rPr lang="en-US" sz="3200"/>
              <a:t>WAP using pointers to accept N integers in an array  using DMA and sort them in descending order.</a:t>
            </a:r>
            <a:endParaRPr/>
          </a:p>
          <a:p>
            <a:pPr marL="457189" indent="-457189">
              <a:spcBef>
                <a:spcPts val="640"/>
              </a:spcBef>
              <a:buClr>
                <a:schemeClr val="dk1"/>
              </a:buClr>
              <a:buSzPts val="2400"/>
            </a:pPr>
            <a:r>
              <a:rPr lang="en-US" sz="3200"/>
              <a:t>WAP using pointer to accept the elements of 3x3 matrix and display the sum of all the elements.</a:t>
            </a:r>
            <a:endParaRPr/>
          </a:p>
          <a:p>
            <a:pPr marL="457189" indent="-457189">
              <a:spcBef>
                <a:spcPts val="640"/>
              </a:spcBef>
              <a:buClr>
                <a:schemeClr val="dk1"/>
              </a:buClr>
              <a:buSzPts val="2400"/>
            </a:pPr>
            <a:r>
              <a:rPr lang="en-US" sz="3200"/>
              <a:t>WAP using pointers to accept the marks of n students using DMA and display the top five marks.</a:t>
            </a:r>
            <a:endParaRPr/>
          </a:p>
          <a:p>
            <a:pPr marL="457189" indent="-253994">
              <a:spcBef>
                <a:spcPts val="640"/>
              </a:spcBef>
              <a:buClr>
                <a:schemeClr val="dk1"/>
              </a:buClr>
              <a:buSzPts val="2400"/>
              <a:buNone/>
            </a:pP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a:t>Lecture 14</a:t>
            </a:r>
            <a:endParaRPr lang="en-US" dirty="0"/>
          </a:p>
        </p:txBody>
      </p:sp>
      <p:sp>
        <p:nvSpPr>
          <p:cNvPr id="3" name="Slide Number Placeholder 2">
            <a:extLst>
              <a:ext uri="{FF2B5EF4-FFF2-40B4-BE49-F238E27FC236}">
                <a16:creationId xmlns:a16="http://schemas.microsoft.com/office/drawing/2014/main" id="{00598789-ED0E-CA9B-FF87-C82F586312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19</a:t>
            </a:fld>
            <a:endParaRPr lang="en-US"/>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4294967295"/>
          </p:nvPr>
        </p:nvSpPr>
        <p:spPr>
          <a:xfrm>
            <a:off x="8077200" y="6356350"/>
            <a:ext cx="4114800" cy="365125"/>
          </a:xfrm>
        </p:spPr>
        <p:txBody>
          <a:bodyPr/>
          <a:lstStyle/>
          <a:p>
            <a:r>
              <a:rPr lang="en-US"/>
              <a:t>Pointers | Lecture 14</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15B3-1011-3094-C557-EE18153CBF05}"/>
              </a:ext>
            </a:extLst>
          </p:cNvPr>
          <p:cNvSpPr>
            <a:spLocks noGrp="1"/>
          </p:cNvSpPr>
          <p:nvPr>
            <p:ph type="title"/>
          </p:nvPr>
        </p:nvSpPr>
        <p:spPr/>
        <p:txBody>
          <a:bodyPr>
            <a:normAutofit/>
          </a:bodyPr>
          <a:lstStyle/>
          <a:p>
            <a:r>
              <a:rPr lang="en-US" dirty="0"/>
              <a:t>Unit 6: Pointers (6hrs)</a:t>
            </a:r>
          </a:p>
        </p:txBody>
      </p:sp>
      <p:sp>
        <p:nvSpPr>
          <p:cNvPr id="3" name="Content Placeholder 2">
            <a:extLst>
              <a:ext uri="{FF2B5EF4-FFF2-40B4-BE49-F238E27FC236}">
                <a16:creationId xmlns:a16="http://schemas.microsoft.com/office/drawing/2014/main" id="{A35FD919-B700-7537-7FA6-AA98852B7706}"/>
              </a:ext>
            </a:extLst>
          </p:cNvPr>
          <p:cNvSpPr>
            <a:spLocks noGrp="1"/>
          </p:cNvSpPr>
          <p:nvPr>
            <p:ph idx="1"/>
          </p:nvPr>
        </p:nvSpPr>
        <p:spPr/>
        <p:txBody>
          <a:bodyPr anchor="t">
            <a:normAutofit/>
          </a:bodyPr>
          <a:lstStyle/>
          <a:p>
            <a:r>
              <a:rPr lang="en-US" b="1" dirty="0"/>
              <a:t>Introduction</a:t>
            </a:r>
          </a:p>
          <a:p>
            <a:r>
              <a:rPr lang="en-US" b="1" dirty="0"/>
              <a:t>Pointer operators</a:t>
            </a:r>
          </a:p>
          <a:p>
            <a:r>
              <a:rPr lang="en-US" dirty="0"/>
              <a:t>Pointer arithmetic</a:t>
            </a:r>
          </a:p>
          <a:p>
            <a:r>
              <a:rPr lang="en-US" dirty="0"/>
              <a:t>Returning multiple values from functions using pointers</a:t>
            </a:r>
          </a:p>
          <a:p>
            <a:r>
              <a:rPr lang="en-US" dirty="0"/>
              <a:t>Pointers and Arrays</a:t>
            </a:r>
          </a:p>
          <a:p>
            <a:r>
              <a:rPr lang="en-US" dirty="0"/>
              <a:t>Double indirection</a:t>
            </a:r>
          </a:p>
          <a:p>
            <a:r>
              <a:rPr lang="en-US" dirty="0"/>
              <a:t>Dynamic memory allocation</a:t>
            </a:r>
          </a:p>
        </p:txBody>
      </p:sp>
      <p:sp>
        <p:nvSpPr>
          <p:cNvPr id="5" name="Slide Number Placeholder 4">
            <a:extLst>
              <a:ext uri="{FF2B5EF4-FFF2-40B4-BE49-F238E27FC236}">
                <a16:creationId xmlns:a16="http://schemas.microsoft.com/office/drawing/2014/main" id="{220CAC79-7491-A7F8-44FB-8E0B6CF63BC9}"/>
              </a:ext>
            </a:extLst>
          </p:cNvPr>
          <p:cNvSpPr>
            <a:spLocks noGrp="1"/>
          </p:cNvSpPr>
          <p:nvPr>
            <p:ph type="sldNum" sz="quarter" idx="4"/>
          </p:nvPr>
        </p:nvSpPr>
        <p:spPr/>
        <p:txBody>
          <a:bodyPr>
            <a:normAutofit/>
          </a:bodyPr>
          <a:lstStyle/>
          <a:p>
            <a:fld id="{36AD3355-1A39-4F95-8D2D-9BA34F1D5DE9}" type="slidenum">
              <a:rPr lang="en-US" smtClean="0"/>
              <a:pPr/>
              <a:t>2</a:t>
            </a:fld>
            <a:endParaRPr lang="en-US"/>
          </a:p>
        </p:txBody>
      </p:sp>
      <p:sp>
        <p:nvSpPr>
          <p:cNvPr id="46" name="Footer Placeholder 45">
            <a:extLst>
              <a:ext uri="{FF2B5EF4-FFF2-40B4-BE49-F238E27FC236}">
                <a16:creationId xmlns:a16="http://schemas.microsoft.com/office/drawing/2014/main" id="{EA64BBC6-D65A-BEF1-35A6-955C502E46A1}"/>
              </a:ext>
            </a:extLst>
          </p:cNvPr>
          <p:cNvSpPr>
            <a:spLocks noGrp="1"/>
          </p:cNvSpPr>
          <p:nvPr>
            <p:ph type="ftr" sz="quarter" idx="4294967295"/>
          </p:nvPr>
        </p:nvSpPr>
        <p:spPr>
          <a:xfrm>
            <a:off x="8077200" y="6356350"/>
            <a:ext cx="4114800" cy="365125"/>
          </a:xfrm>
        </p:spPr>
        <p:txBody>
          <a:bodyPr/>
          <a:lstStyle/>
          <a:p>
            <a:r>
              <a:rPr lang="en-US"/>
              <a:t>Pointers | Lecture 14</a:t>
            </a:r>
          </a:p>
        </p:txBody>
      </p:sp>
    </p:spTree>
    <p:extLst>
      <p:ext uri="{BB962C8B-B14F-4D97-AF65-F5344CB8AC3E}">
        <p14:creationId xmlns:p14="http://schemas.microsoft.com/office/powerpoint/2010/main" val="4077363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p:txBody>
          <a:bodyPr/>
          <a:lstStyle/>
          <a:p>
            <a:r>
              <a:rPr lang="en-US"/>
              <a:t>Structure and Union</a:t>
            </a:r>
            <a:endParaRPr lang="en-US" dirty="0"/>
          </a:p>
        </p:txBody>
      </p:sp>
      <p:sp>
        <p:nvSpPr>
          <p:cNvPr id="4" name="Slide Number Placeholder 3">
            <a:extLst>
              <a:ext uri="{FF2B5EF4-FFF2-40B4-BE49-F238E27FC236}">
                <a16:creationId xmlns:a16="http://schemas.microsoft.com/office/drawing/2014/main" id="{2608AA0D-2DA5-FCAB-B808-83012ED09743}"/>
              </a:ext>
            </a:extLst>
          </p:cNvPr>
          <p:cNvSpPr>
            <a:spLocks noGrp="1"/>
          </p:cNvSpPr>
          <p:nvPr>
            <p:ph type="sldNum" sz="quarter" idx="12"/>
          </p:nvPr>
        </p:nvSpPr>
        <p:spPr/>
        <p:txBody>
          <a:bodyPr/>
          <a:lstStyle/>
          <a:p>
            <a:fld id="{36AD3355-1A39-4F95-8D2D-9BA34F1D5DE9}" type="slidenum">
              <a:rPr lang="en-US" smtClean="0"/>
              <a:pPr/>
              <a:t>20</a:t>
            </a:fld>
            <a:endParaRPr lang="en-US"/>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4294967295"/>
          </p:nvPr>
        </p:nvSpPr>
        <p:spPr>
          <a:xfrm>
            <a:off x="8077200" y="6356350"/>
            <a:ext cx="4114800" cy="365125"/>
          </a:xfrm>
        </p:spPr>
        <p:txBody>
          <a:bodyPr/>
          <a:lstStyle/>
          <a:p>
            <a:r>
              <a:rPr lang="en-US"/>
              <a:t>Pointers | Lecture 14</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1"/>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rmAutofit/>
          </a:bodyPr>
          <a:lstStyle/>
          <a:p>
            <a:pPr>
              <a:spcBef>
                <a:spcPts val="0"/>
              </a:spcBef>
              <a:buClr>
                <a:srgbClr val="FF0000"/>
              </a:buClr>
              <a:buSzPts val="3200"/>
            </a:pPr>
            <a:r>
              <a:rPr lang="en-US" sz="4267" b="1">
                <a:solidFill>
                  <a:srgbClr val="FF0000"/>
                </a:solidFill>
              </a:rPr>
              <a:t>7.10 Dynamic Memory Allocation</a:t>
            </a:r>
            <a:endParaRPr/>
          </a:p>
        </p:txBody>
      </p:sp>
      <p:sp>
        <p:nvSpPr>
          <p:cNvPr id="388" name="Google Shape;388;p31"/>
          <p:cNvSpPr txBox="1">
            <a:spLocks noGrp="1"/>
          </p:cNvSpPr>
          <p:nvPr>
            <p:ph type="body" idx="1"/>
          </p:nvPr>
        </p:nvSpPr>
        <p:spPr>
          <a:xfrm>
            <a:off x="609600" y="1193800"/>
            <a:ext cx="10972800" cy="4932365"/>
          </a:xfrm>
          <a:prstGeom prst="rect">
            <a:avLst/>
          </a:prstGeom>
          <a:noFill/>
          <a:ln>
            <a:noFill/>
          </a:ln>
        </p:spPr>
        <p:txBody>
          <a:bodyPr spcFirstLastPara="1" vert="horz" wrap="square" lIns="121900" tIns="60933" rIns="121900" bIns="60933" rtlCol="0" anchor="t" anchorCtr="0">
            <a:normAutofit fontScale="85000" lnSpcReduction="20000"/>
          </a:bodyPr>
          <a:lstStyle/>
          <a:p>
            <a:pPr marL="457189" indent="-457189">
              <a:buClr>
                <a:schemeClr val="dk1"/>
              </a:buClr>
              <a:buSzPct val="100000"/>
            </a:pPr>
            <a:r>
              <a:rPr lang="en-US"/>
              <a:t>Arrays can be used for data storage, but they are fixed in size. </a:t>
            </a:r>
            <a:endParaRPr/>
          </a:p>
          <a:p>
            <a:pPr marL="457189" indent="-457189">
              <a:spcBef>
                <a:spcPts val="533"/>
              </a:spcBef>
              <a:buClr>
                <a:schemeClr val="dk1"/>
              </a:buClr>
              <a:buSzPct val="100000"/>
            </a:pPr>
            <a:r>
              <a:rPr lang="en-US"/>
              <a:t>The programmer must know the size of the array or data in advance while writing the program. </a:t>
            </a:r>
            <a:endParaRPr/>
          </a:p>
          <a:p>
            <a:pPr marL="457189" indent="-457189">
              <a:spcBef>
                <a:spcPts val="533"/>
              </a:spcBef>
              <a:buClr>
                <a:schemeClr val="dk1"/>
              </a:buClr>
              <a:buSzPct val="100000"/>
            </a:pPr>
            <a:r>
              <a:rPr lang="en-US"/>
              <a:t>But it is not possible to know the size of required memory at the time of writing the source code. </a:t>
            </a:r>
            <a:endParaRPr/>
          </a:p>
          <a:p>
            <a:pPr marL="457189" indent="-457189">
              <a:spcBef>
                <a:spcPts val="533"/>
              </a:spcBef>
              <a:buClr>
                <a:schemeClr val="dk1"/>
              </a:buClr>
              <a:buSzPct val="100000"/>
            </a:pPr>
            <a:r>
              <a:rPr lang="en-US"/>
              <a:t>So to overcome this limitation, we use DMA technique.</a:t>
            </a:r>
            <a:endParaRPr/>
          </a:p>
          <a:p>
            <a:pPr marL="457189" indent="-457189">
              <a:spcBef>
                <a:spcPts val="533"/>
              </a:spcBef>
              <a:buClr>
                <a:schemeClr val="dk1"/>
              </a:buClr>
              <a:buSzPct val="100000"/>
            </a:pPr>
            <a:r>
              <a:rPr lang="en-US"/>
              <a:t>DMA is the process of allocating and freeing memory in a program at runtime. </a:t>
            </a:r>
            <a:endParaRPr/>
          </a:p>
          <a:p>
            <a:pPr marL="457189" indent="-457189">
              <a:spcBef>
                <a:spcPts val="533"/>
              </a:spcBef>
              <a:buClr>
                <a:schemeClr val="dk1"/>
              </a:buClr>
              <a:buSzPct val="100000"/>
            </a:pPr>
            <a:r>
              <a:rPr lang="en-US"/>
              <a:t>The DMA process reserves the memory required by the program and allows the program to utilize the memory. </a:t>
            </a:r>
            <a:endParaRPr/>
          </a:p>
          <a:p>
            <a:pPr marL="457189" indent="-457189">
              <a:spcBef>
                <a:spcPts val="533"/>
              </a:spcBef>
              <a:buClr>
                <a:schemeClr val="dk1"/>
              </a:buClr>
              <a:buSzPct val="100000"/>
            </a:pPr>
            <a:r>
              <a:rPr lang="en-US"/>
              <a:t>If the allocated memory is no more in use, it returns the allocated memory to the system. </a:t>
            </a:r>
            <a:endParaRPr/>
          </a:p>
          <a:p>
            <a:pPr marL="457189" indent="-457189">
              <a:spcBef>
                <a:spcPts val="533"/>
              </a:spcBef>
              <a:buClr>
                <a:schemeClr val="dk1"/>
              </a:buClr>
              <a:buSzPct val="100000"/>
            </a:pPr>
            <a:r>
              <a:rPr lang="en-US"/>
              <a:t>The deallocated memory now is free and any other program can use it.</a:t>
            </a:r>
            <a:endParaRPr/>
          </a:p>
        </p:txBody>
      </p:sp>
      <p:sp>
        <p:nvSpPr>
          <p:cNvPr id="390" name="Google Shape;390;p3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3</a:t>
            </a:fld>
            <a:endParaRPr/>
          </a:p>
        </p:txBody>
      </p:sp>
      <p:sp>
        <p:nvSpPr>
          <p:cNvPr id="391" name="Google Shape;391;p3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2"/>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rmAutofit/>
          </a:bodyPr>
          <a:lstStyle/>
          <a:p>
            <a:pPr>
              <a:spcBef>
                <a:spcPts val="0"/>
              </a:spcBef>
              <a:buClr>
                <a:schemeClr val="dk1"/>
              </a:buClr>
              <a:buSzPts val="3200"/>
            </a:pPr>
            <a:endParaRPr sz="4267" b="1">
              <a:solidFill>
                <a:srgbClr val="FF0000"/>
              </a:solidFill>
            </a:endParaRPr>
          </a:p>
        </p:txBody>
      </p:sp>
      <p:sp>
        <p:nvSpPr>
          <p:cNvPr id="397" name="Google Shape;397;p32"/>
          <p:cNvSpPr txBox="1">
            <a:spLocks noGrp="1"/>
          </p:cNvSpPr>
          <p:nvPr>
            <p:ph type="body" idx="1"/>
          </p:nvPr>
        </p:nvSpPr>
        <p:spPr>
          <a:xfrm>
            <a:off x="609600" y="1193800"/>
            <a:ext cx="10972800" cy="4932365"/>
          </a:xfrm>
          <a:prstGeom prst="rect">
            <a:avLst/>
          </a:prstGeom>
          <a:noFill/>
          <a:ln>
            <a:noFill/>
          </a:ln>
        </p:spPr>
        <p:txBody>
          <a:bodyPr spcFirstLastPara="1" vert="horz" wrap="square" lIns="121900" tIns="60933" rIns="121900" bIns="60933" rtlCol="0" anchor="t" anchorCtr="0">
            <a:normAutofit/>
          </a:bodyPr>
          <a:lstStyle/>
          <a:p>
            <a:pPr marL="457189" indent="-457189">
              <a:buClr>
                <a:schemeClr val="dk1"/>
              </a:buClr>
              <a:buSzPts val="2000"/>
            </a:pPr>
            <a:r>
              <a:rPr lang="en-US" dirty="0"/>
              <a:t>There are four different library functions in C for memory management which are defined within header file </a:t>
            </a:r>
            <a:r>
              <a:rPr lang="en-US" i="1" dirty="0" err="1"/>
              <a:t>stdlib.h</a:t>
            </a:r>
            <a:r>
              <a:rPr lang="en-US" i="1" dirty="0"/>
              <a:t> </a:t>
            </a:r>
            <a:r>
              <a:rPr lang="en-US" dirty="0"/>
              <a:t>and </a:t>
            </a:r>
            <a:r>
              <a:rPr lang="en-US" i="1" dirty="0" err="1"/>
              <a:t>alloc.h</a:t>
            </a:r>
            <a:endParaRPr lang="en-US" sz="2000" dirty="0"/>
          </a:p>
        </p:txBody>
      </p:sp>
      <p:sp>
        <p:nvSpPr>
          <p:cNvPr id="399" name="Google Shape;399;p32"/>
          <p:cNvSpPr txBox="1">
            <a:spLocks noGrp="1"/>
          </p:cNvSpPr>
          <p:nvPr>
            <p:ph type="sldNum" idx="4294967295"/>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4</a:t>
            </a:fld>
            <a:endParaRPr/>
          </a:p>
        </p:txBody>
      </p:sp>
      <p:sp>
        <p:nvSpPr>
          <p:cNvPr id="400" name="Google Shape;400;p32"/>
          <p:cNvSpPr txBox="1">
            <a:spLocks noGrp="1"/>
          </p:cNvSpPr>
          <p:nvPr>
            <p:ph type="ftr" idx="4294967295"/>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graphicFrame>
        <p:nvGraphicFramePr>
          <p:cNvPr id="401" name="Google Shape;401;p32"/>
          <p:cNvGraphicFramePr/>
          <p:nvPr>
            <p:extLst>
              <p:ext uri="{D42A27DB-BD31-4B8C-83A1-F6EECF244321}">
                <p14:modId xmlns:p14="http://schemas.microsoft.com/office/powerpoint/2010/main" val="3323598222"/>
              </p:ext>
            </p:extLst>
          </p:nvPr>
        </p:nvGraphicFramePr>
        <p:xfrm>
          <a:off x="914400" y="2473631"/>
          <a:ext cx="10363200" cy="3660000"/>
        </p:xfrm>
        <a:graphic>
          <a:graphicData uri="http://schemas.openxmlformats.org/drawingml/2006/table">
            <a:tbl>
              <a:tblPr firstRow="1" firstCol="1" bandRow="1">
                <a:noFill/>
              </a:tblPr>
              <a:tblGrid>
                <a:gridCol w="1036333">
                  <a:extLst>
                    <a:ext uri="{9D8B030D-6E8A-4147-A177-3AD203B41FA5}">
                      <a16:colId xmlns:a16="http://schemas.microsoft.com/office/drawing/2014/main" val="20000"/>
                    </a:ext>
                  </a:extLst>
                </a:gridCol>
                <a:gridCol w="2011667">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534200">
                <a:tc>
                  <a:txBody>
                    <a:bodyPr/>
                    <a:lstStyle/>
                    <a:p>
                      <a:pPr marL="0" marR="70485" lvl="0" indent="14605" algn="just" rtl="0">
                        <a:spcBef>
                          <a:spcPts val="0"/>
                        </a:spcBef>
                        <a:spcAft>
                          <a:spcPts val="0"/>
                        </a:spcAft>
                        <a:buNone/>
                      </a:pPr>
                      <a:r>
                        <a:rPr lang="en-US" sz="2700" u="none" strike="noStrike" cap="none" dirty="0" err="1"/>
                        <a:t>S.No</a:t>
                      </a:r>
                      <a:endParaRPr sz="3700" u="none" strike="noStrike" cap="none" dirty="0">
                        <a:latin typeface="Calibri"/>
                        <a:ea typeface="Calibri"/>
                        <a:cs typeface="Calibri"/>
                        <a:sym typeface="Calibri"/>
                      </a:endParaRPr>
                    </a:p>
                  </a:txBody>
                  <a:tcPr marL="91433" marR="91433" marT="0" marB="0"/>
                </a:tc>
                <a:tc>
                  <a:txBody>
                    <a:bodyPr/>
                    <a:lstStyle/>
                    <a:p>
                      <a:pPr marL="0" marR="70485" lvl="0" indent="14605" algn="just" rtl="0">
                        <a:spcBef>
                          <a:spcPts val="0"/>
                        </a:spcBef>
                        <a:spcAft>
                          <a:spcPts val="0"/>
                        </a:spcAft>
                        <a:buNone/>
                      </a:pPr>
                      <a:r>
                        <a:rPr lang="en-US" sz="2700" u="none" strike="noStrike" cap="none"/>
                        <a:t>Functions</a:t>
                      </a:r>
                      <a:endParaRPr sz="3700" u="none" strike="noStrike" cap="none">
                        <a:latin typeface="Calibri"/>
                        <a:ea typeface="Calibri"/>
                        <a:cs typeface="Calibri"/>
                        <a:sym typeface="Calibri"/>
                      </a:endParaRPr>
                    </a:p>
                  </a:txBody>
                  <a:tcPr marL="91433" marR="91433" marT="0" marB="0"/>
                </a:tc>
                <a:tc>
                  <a:txBody>
                    <a:bodyPr/>
                    <a:lstStyle/>
                    <a:p>
                      <a:pPr marL="0" marR="70485" lvl="0" indent="14605" algn="just" rtl="0">
                        <a:spcBef>
                          <a:spcPts val="0"/>
                        </a:spcBef>
                        <a:spcAft>
                          <a:spcPts val="0"/>
                        </a:spcAft>
                        <a:buNone/>
                      </a:pPr>
                      <a:r>
                        <a:rPr lang="en-US" sz="2700" u="none" strike="noStrike" cap="none"/>
                        <a:t>Purpose</a:t>
                      </a:r>
                      <a:endParaRPr sz="3700" u="none" strike="noStrike" cap="none">
                        <a:latin typeface="Calibri"/>
                        <a:ea typeface="Calibri"/>
                        <a:cs typeface="Calibri"/>
                        <a:sym typeface="Calibri"/>
                      </a:endParaRPr>
                    </a:p>
                  </a:txBody>
                  <a:tcPr marL="91433" marR="91433" marT="0" marB="0"/>
                </a:tc>
                <a:extLst>
                  <a:ext uri="{0D108BD9-81ED-4DB2-BD59-A6C34878D82A}">
                    <a16:rowId xmlns:a16="http://schemas.microsoft.com/office/drawing/2014/main" val="10000"/>
                  </a:ext>
                </a:extLst>
              </a:tr>
              <a:tr h="1219200">
                <a:tc>
                  <a:txBody>
                    <a:bodyPr/>
                    <a:lstStyle/>
                    <a:p>
                      <a:pPr marL="0" marR="70485" lvl="0" indent="0" algn="l" rtl="0">
                        <a:spcBef>
                          <a:spcPts val="0"/>
                        </a:spcBef>
                        <a:spcAft>
                          <a:spcPts val="0"/>
                        </a:spcAft>
                        <a:buClr>
                          <a:schemeClr val="dk1"/>
                        </a:buClr>
                        <a:buSzPts val="2000"/>
                        <a:buFont typeface="Calibri"/>
                        <a:buNone/>
                      </a:pPr>
                      <a:r>
                        <a:rPr lang="en-US" sz="2700" u="none" strike="noStrike" cap="none"/>
                        <a:t>1. </a:t>
                      </a:r>
                      <a:endParaRPr sz="3700" u="none" strike="noStrike" cap="none">
                        <a:latin typeface="Calibri"/>
                        <a:ea typeface="Calibri"/>
                        <a:cs typeface="Calibri"/>
                        <a:sym typeface="Calibri"/>
                      </a:endParaRPr>
                    </a:p>
                  </a:txBody>
                  <a:tcPr marL="91433" marR="91433" marT="0" marB="0"/>
                </a:tc>
                <a:tc>
                  <a:txBody>
                    <a:bodyPr/>
                    <a:lstStyle/>
                    <a:p>
                      <a:pPr marL="0" marR="70485" lvl="0" indent="14605" algn="just" rtl="0">
                        <a:spcBef>
                          <a:spcPts val="0"/>
                        </a:spcBef>
                        <a:spcAft>
                          <a:spcPts val="0"/>
                        </a:spcAft>
                        <a:buNone/>
                      </a:pPr>
                      <a:r>
                        <a:rPr lang="en-US" sz="2700" u="none" strike="noStrike" cap="none"/>
                        <a:t>malloc()</a:t>
                      </a:r>
                      <a:endParaRPr sz="3700" u="none" strike="noStrike" cap="none">
                        <a:latin typeface="Calibri"/>
                        <a:ea typeface="Calibri"/>
                        <a:cs typeface="Calibri"/>
                        <a:sym typeface="Calibri"/>
                      </a:endParaRPr>
                    </a:p>
                  </a:txBody>
                  <a:tcPr marL="91433" marR="91433" marT="0" marB="0"/>
                </a:tc>
                <a:tc>
                  <a:txBody>
                    <a:bodyPr/>
                    <a:lstStyle/>
                    <a:p>
                      <a:pPr marL="0" marR="70485" lvl="0" indent="14605" algn="just" rtl="0">
                        <a:spcBef>
                          <a:spcPts val="0"/>
                        </a:spcBef>
                        <a:spcAft>
                          <a:spcPts val="0"/>
                        </a:spcAft>
                        <a:buNone/>
                      </a:pPr>
                      <a:r>
                        <a:rPr lang="en-US" sz="2700" u="none" strike="noStrike" cap="none"/>
                        <a:t>Allocates required size of bytes and returns a pointer to the first byte of the allocated space to the program.</a:t>
                      </a:r>
                      <a:endParaRPr sz="3700" u="none" strike="noStrike" cap="none">
                        <a:latin typeface="Calibri"/>
                        <a:ea typeface="Calibri"/>
                        <a:cs typeface="Calibri"/>
                        <a:sym typeface="Calibri"/>
                      </a:endParaRPr>
                    </a:p>
                  </a:txBody>
                  <a:tcPr marL="91433" marR="91433" marT="0" marB="0"/>
                </a:tc>
                <a:extLst>
                  <a:ext uri="{0D108BD9-81ED-4DB2-BD59-A6C34878D82A}">
                    <a16:rowId xmlns:a16="http://schemas.microsoft.com/office/drawing/2014/main" val="10001"/>
                  </a:ext>
                </a:extLst>
              </a:tr>
              <a:tr h="812800">
                <a:tc>
                  <a:txBody>
                    <a:bodyPr/>
                    <a:lstStyle/>
                    <a:p>
                      <a:pPr marL="0" marR="70485" lvl="0" indent="0" algn="l" rtl="0">
                        <a:spcBef>
                          <a:spcPts val="0"/>
                        </a:spcBef>
                        <a:spcAft>
                          <a:spcPts val="0"/>
                        </a:spcAft>
                        <a:buClr>
                          <a:schemeClr val="dk1"/>
                        </a:buClr>
                        <a:buSzPts val="2000"/>
                        <a:buFont typeface="Calibri"/>
                        <a:buNone/>
                      </a:pPr>
                      <a:r>
                        <a:rPr lang="en-US" sz="2700" u="none" strike="noStrike" cap="none"/>
                        <a:t>2. </a:t>
                      </a:r>
                      <a:endParaRPr sz="3700" u="none" strike="noStrike" cap="none">
                        <a:latin typeface="Calibri"/>
                        <a:ea typeface="Calibri"/>
                        <a:cs typeface="Calibri"/>
                        <a:sym typeface="Calibri"/>
                      </a:endParaRPr>
                    </a:p>
                  </a:txBody>
                  <a:tcPr marL="91433" marR="91433" marT="0" marB="0"/>
                </a:tc>
                <a:tc>
                  <a:txBody>
                    <a:bodyPr/>
                    <a:lstStyle/>
                    <a:p>
                      <a:pPr marL="0" marR="70485" lvl="0" indent="14605" algn="just" rtl="0">
                        <a:spcBef>
                          <a:spcPts val="0"/>
                        </a:spcBef>
                        <a:spcAft>
                          <a:spcPts val="0"/>
                        </a:spcAft>
                        <a:buNone/>
                      </a:pPr>
                      <a:r>
                        <a:rPr lang="en-US" sz="2700" u="none" strike="noStrike" cap="none"/>
                        <a:t>calloc()</a:t>
                      </a:r>
                      <a:endParaRPr sz="3700" u="none" strike="noStrike" cap="none">
                        <a:latin typeface="Calibri"/>
                        <a:ea typeface="Calibri"/>
                        <a:cs typeface="Calibri"/>
                        <a:sym typeface="Calibri"/>
                      </a:endParaRPr>
                    </a:p>
                  </a:txBody>
                  <a:tcPr marL="91433" marR="91433" marT="0" marB="0"/>
                </a:tc>
                <a:tc>
                  <a:txBody>
                    <a:bodyPr/>
                    <a:lstStyle/>
                    <a:p>
                      <a:pPr marL="0" marR="70485" lvl="0" indent="14605" algn="just" rtl="0">
                        <a:spcBef>
                          <a:spcPts val="0"/>
                        </a:spcBef>
                        <a:spcAft>
                          <a:spcPts val="0"/>
                        </a:spcAft>
                        <a:buNone/>
                      </a:pPr>
                      <a:r>
                        <a:rPr lang="en-US" sz="2700" u="none" strike="noStrike" cap="none"/>
                        <a:t>Allocates space for an array of elements and then sets all bytes to zero.</a:t>
                      </a:r>
                      <a:endParaRPr sz="3700" u="none" strike="noStrike" cap="none">
                        <a:latin typeface="Calibri"/>
                        <a:ea typeface="Calibri"/>
                        <a:cs typeface="Calibri"/>
                        <a:sym typeface="Calibri"/>
                      </a:endParaRPr>
                    </a:p>
                  </a:txBody>
                  <a:tcPr marL="91433" marR="91433" marT="0" marB="0"/>
                </a:tc>
                <a:extLst>
                  <a:ext uri="{0D108BD9-81ED-4DB2-BD59-A6C34878D82A}">
                    <a16:rowId xmlns:a16="http://schemas.microsoft.com/office/drawing/2014/main" val="10002"/>
                  </a:ext>
                </a:extLst>
              </a:tr>
              <a:tr h="534200">
                <a:tc>
                  <a:txBody>
                    <a:bodyPr/>
                    <a:lstStyle/>
                    <a:p>
                      <a:pPr marL="0" marR="70485" lvl="0" indent="0" algn="l" rtl="0">
                        <a:spcBef>
                          <a:spcPts val="0"/>
                        </a:spcBef>
                        <a:spcAft>
                          <a:spcPts val="0"/>
                        </a:spcAft>
                        <a:buClr>
                          <a:schemeClr val="dk1"/>
                        </a:buClr>
                        <a:buSzPts val="2000"/>
                        <a:buFont typeface="Calibri"/>
                        <a:buNone/>
                      </a:pPr>
                      <a:r>
                        <a:rPr lang="en-US" sz="2700" u="none" strike="noStrike" cap="none">
                          <a:latin typeface="Calibri"/>
                          <a:ea typeface="Calibri"/>
                          <a:cs typeface="Calibri"/>
                          <a:sym typeface="Calibri"/>
                        </a:rPr>
                        <a:t>3.</a:t>
                      </a:r>
                      <a:endParaRPr sz="3700" u="none" strike="noStrike" cap="none">
                        <a:latin typeface="Calibri"/>
                        <a:ea typeface="Calibri"/>
                        <a:cs typeface="Calibri"/>
                        <a:sym typeface="Calibri"/>
                      </a:endParaRPr>
                    </a:p>
                  </a:txBody>
                  <a:tcPr marL="91433" marR="91433" marT="0" marB="0"/>
                </a:tc>
                <a:tc>
                  <a:txBody>
                    <a:bodyPr/>
                    <a:lstStyle/>
                    <a:p>
                      <a:pPr marL="0" marR="70485" lvl="0" indent="14605" algn="just" rtl="0">
                        <a:spcBef>
                          <a:spcPts val="0"/>
                        </a:spcBef>
                        <a:spcAft>
                          <a:spcPts val="0"/>
                        </a:spcAft>
                        <a:buNone/>
                      </a:pPr>
                      <a:r>
                        <a:rPr lang="en-US" sz="2700" u="none" strike="noStrike" cap="none"/>
                        <a:t>realloc()</a:t>
                      </a:r>
                      <a:endParaRPr sz="3700" u="none" strike="noStrike" cap="none">
                        <a:latin typeface="Calibri"/>
                        <a:ea typeface="Calibri"/>
                        <a:cs typeface="Calibri"/>
                        <a:sym typeface="Calibri"/>
                      </a:endParaRPr>
                    </a:p>
                  </a:txBody>
                  <a:tcPr marL="91433" marR="91433" marT="0" marB="0"/>
                </a:tc>
                <a:tc>
                  <a:txBody>
                    <a:bodyPr/>
                    <a:lstStyle/>
                    <a:p>
                      <a:pPr marL="0" marR="70485" lvl="0" indent="14605" algn="just" rtl="0">
                        <a:spcBef>
                          <a:spcPts val="0"/>
                        </a:spcBef>
                        <a:spcAft>
                          <a:spcPts val="0"/>
                        </a:spcAft>
                        <a:buNone/>
                      </a:pPr>
                      <a:r>
                        <a:rPr lang="en-US" sz="2700" u="none" strike="noStrike" cap="none"/>
                        <a:t>Modifies the size of previously allocated space.</a:t>
                      </a:r>
                      <a:endParaRPr sz="3700" u="none" strike="noStrike" cap="none">
                        <a:latin typeface="Calibri"/>
                        <a:ea typeface="Calibri"/>
                        <a:cs typeface="Calibri"/>
                        <a:sym typeface="Calibri"/>
                      </a:endParaRPr>
                    </a:p>
                  </a:txBody>
                  <a:tcPr marL="91433" marR="91433" marT="0" marB="0"/>
                </a:tc>
                <a:extLst>
                  <a:ext uri="{0D108BD9-81ED-4DB2-BD59-A6C34878D82A}">
                    <a16:rowId xmlns:a16="http://schemas.microsoft.com/office/drawing/2014/main" val="10003"/>
                  </a:ext>
                </a:extLst>
              </a:tr>
              <a:tr h="534200">
                <a:tc>
                  <a:txBody>
                    <a:bodyPr/>
                    <a:lstStyle/>
                    <a:p>
                      <a:pPr marL="0" marR="70485" lvl="0" indent="0" algn="l" rtl="0">
                        <a:spcBef>
                          <a:spcPts val="0"/>
                        </a:spcBef>
                        <a:spcAft>
                          <a:spcPts val="0"/>
                        </a:spcAft>
                        <a:buClr>
                          <a:schemeClr val="dk1"/>
                        </a:buClr>
                        <a:buSzPts val="2000"/>
                        <a:buFont typeface="Calibri"/>
                        <a:buNone/>
                      </a:pPr>
                      <a:r>
                        <a:rPr lang="en-US" sz="2700" u="none" strike="noStrike" cap="none">
                          <a:latin typeface="Calibri"/>
                          <a:ea typeface="Calibri"/>
                          <a:cs typeface="Calibri"/>
                          <a:sym typeface="Calibri"/>
                        </a:rPr>
                        <a:t>4.</a:t>
                      </a:r>
                      <a:endParaRPr sz="3700" u="none" strike="noStrike" cap="none">
                        <a:latin typeface="Calibri"/>
                        <a:ea typeface="Calibri"/>
                        <a:cs typeface="Calibri"/>
                        <a:sym typeface="Calibri"/>
                      </a:endParaRPr>
                    </a:p>
                  </a:txBody>
                  <a:tcPr marL="91433" marR="91433" marT="0" marB="0"/>
                </a:tc>
                <a:tc>
                  <a:txBody>
                    <a:bodyPr/>
                    <a:lstStyle/>
                    <a:p>
                      <a:pPr marL="0" marR="70485" lvl="0" indent="14605" algn="just" rtl="0">
                        <a:spcBef>
                          <a:spcPts val="0"/>
                        </a:spcBef>
                        <a:spcAft>
                          <a:spcPts val="0"/>
                        </a:spcAft>
                        <a:buNone/>
                      </a:pPr>
                      <a:r>
                        <a:rPr lang="en-US" sz="2700" u="none" strike="noStrike" cap="none"/>
                        <a:t>free()</a:t>
                      </a:r>
                      <a:endParaRPr sz="3700" u="none" strike="noStrike" cap="none">
                        <a:latin typeface="Calibri"/>
                        <a:ea typeface="Calibri"/>
                        <a:cs typeface="Calibri"/>
                        <a:sym typeface="Calibri"/>
                      </a:endParaRPr>
                    </a:p>
                  </a:txBody>
                  <a:tcPr marL="91433" marR="91433" marT="0" marB="0"/>
                </a:tc>
                <a:tc>
                  <a:txBody>
                    <a:bodyPr/>
                    <a:lstStyle/>
                    <a:p>
                      <a:pPr marL="0" marR="70485" lvl="0" indent="14605" algn="just" rtl="0">
                        <a:spcBef>
                          <a:spcPts val="0"/>
                        </a:spcBef>
                        <a:spcAft>
                          <a:spcPts val="0"/>
                        </a:spcAft>
                        <a:buNone/>
                      </a:pPr>
                      <a:r>
                        <a:rPr lang="en-US" sz="2700" u="none" strike="noStrike" cap="none" dirty="0"/>
                        <a:t>Frees previously allocated space.</a:t>
                      </a:r>
                      <a:endParaRPr sz="3700" u="none" strike="noStrike" cap="none" dirty="0">
                        <a:latin typeface="Calibri"/>
                        <a:ea typeface="Calibri"/>
                        <a:cs typeface="Calibri"/>
                        <a:sym typeface="Calibri"/>
                      </a:endParaRPr>
                    </a:p>
                  </a:txBody>
                  <a:tcPr marL="91433" marR="91433"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rmAutofit/>
          </a:bodyPr>
          <a:lstStyle/>
          <a:p>
            <a:pPr>
              <a:spcBef>
                <a:spcPts val="0"/>
              </a:spcBef>
              <a:buClr>
                <a:srgbClr val="00B050"/>
              </a:buClr>
              <a:buSzPts val="3200"/>
            </a:pPr>
            <a:r>
              <a:rPr lang="en-US" sz="4267" b="1">
                <a:solidFill>
                  <a:srgbClr val="00B050"/>
                </a:solidFill>
              </a:rPr>
              <a:t>i) malloc ()</a:t>
            </a:r>
            <a:endParaRPr/>
          </a:p>
        </p:txBody>
      </p:sp>
      <p:sp>
        <p:nvSpPr>
          <p:cNvPr id="407" name="Google Shape;407;p33"/>
          <p:cNvSpPr txBox="1">
            <a:spLocks noGrp="1"/>
          </p:cNvSpPr>
          <p:nvPr>
            <p:ph type="body" idx="1"/>
          </p:nvPr>
        </p:nvSpPr>
        <p:spPr>
          <a:xfrm>
            <a:off x="609600" y="1193800"/>
            <a:ext cx="10972800" cy="4932365"/>
          </a:xfrm>
          <a:prstGeom prst="rect">
            <a:avLst/>
          </a:prstGeom>
          <a:noFill/>
          <a:ln>
            <a:noFill/>
          </a:ln>
        </p:spPr>
        <p:txBody>
          <a:bodyPr spcFirstLastPara="1" vert="horz" wrap="square" lIns="121900" tIns="60933" rIns="121900" bIns="60933" rtlCol="0" anchor="t" anchorCtr="0">
            <a:normAutofit fontScale="77500" lnSpcReduction="20000"/>
          </a:bodyPr>
          <a:lstStyle/>
          <a:p>
            <a:pPr marL="457189" indent="-457189">
              <a:buClr>
                <a:schemeClr val="dk1"/>
              </a:buClr>
              <a:buSzPts val="1800"/>
            </a:pPr>
            <a:r>
              <a:rPr lang="en-US"/>
              <a:t>It allocates requested size of bytes and returns a pointer to the first byte of the allocated space. </a:t>
            </a:r>
            <a:endParaRPr/>
          </a:p>
          <a:p>
            <a:pPr marL="457189" indent="-457189">
              <a:spcBef>
                <a:spcPts val="480"/>
              </a:spcBef>
              <a:buClr>
                <a:schemeClr val="dk1"/>
              </a:buClr>
              <a:buSzPts val="1800"/>
            </a:pPr>
            <a:r>
              <a:rPr lang="en-US"/>
              <a:t>It creates a single block of memory.</a:t>
            </a:r>
            <a:endParaRPr/>
          </a:p>
          <a:p>
            <a:pPr marL="457189" indent="-457189">
              <a:spcBef>
                <a:spcPts val="480"/>
              </a:spcBef>
              <a:buClr>
                <a:schemeClr val="dk1"/>
              </a:buClr>
              <a:buSzPts val="1800"/>
            </a:pPr>
            <a:r>
              <a:rPr lang="en-US"/>
              <a:t>Syntax:</a:t>
            </a:r>
            <a:endParaRPr/>
          </a:p>
          <a:p>
            <a:pPr marL="533387" lvl="1" indent="0">
              <a:spcBef>
                <a:spcPts val="480"/>
              </a:spcBef>
              <a:buClr>
                <a:schemeClr val="dk1"/>
              </a:buClr>
              <a:buSzPts val="1800"/>
              <a:buNone/>
            </a:pPr>
            <a:r>
              <a:rPr lang="en-US" sz="2400" b="1"/>
              <a:t>Pointer variable = (datatype *) malloc (sizeof block);</a:t>
            </a:r>
            <a:endParaRPr/>
          </a:p>
          <a:p>
            <a:pPr marL="457189" indent="-457189">
              <a:spcBef>
                <a:spcPts val="480"/>
              </a:spcBef>
              <a:buClr>
                <a:schemeClr val="dk1"/>
              </a:buClr>
              <a:buSzPts val="1800"/>
            </a:pPr>
            <a:r>
              <a:rPr lang="en-US"/>
              <a:t>Eg:</a:t>
            </a:r>
            <a:endParaRPr/>
          </a:p>
          <a:p>
            <a:pPr marL="533387" lvl="1" indent="0">
              <a:spcBef>
                <a:spcPts val="480"/>
              </a:spcBef>
              <a:buClr>
                <a:schemeClr val="dk1"/>
              </a:buClr>
              <a:buSzPts val="1800"/>
              <a:buNone/>
            </a:pPr>
            <a:r>
              <a:rPr lang="en-US" sz="2400" b="1"/>
              <a:t>x = (int *) malloc (100 *sizeof (int));</a:t>
            </a:r>
            <a:endParaRPr/>
          </a:p>
          <a:p>
            <a:pPr marL="990575" lvl="1" indent="-380990">
              <a:spcBef>
                <a:spcPts val="427"/>
              </a:spcBef>
              <a:buClr>
                <a:schemeClr val="dk1"/>
              </a:buClr>
              <a:buSzPts val="1600"/>
              <a:buChar char="–"/>
            </a:pPr>
            <a:r>
              <a:rPr lang="en-US" sz="2133"/>
              <a:t>Here, </a:t>
            </a:r>
            <a:r>
              <a:rPr lang="en-US" sz="2133" i="1"/>
              <a:t>sizeof (int)</a:t>
            </a:r>
            <a:r>
              <a:rPr lang="en-US" sz="2133"/>
              <a:t> gives 2. </a:t>
            </a:r>
            <a:endParaRPr/>
          </a:p>
          <a:p>
            <a:pPr marL="990575" lvl="1" indent="-380990">
              <a:spcBef>
                <a:spcPts val="427"/>
              </a:spcBef>
              <a:buClr>
                <a:schemeClr val="dk1"/>
              </a:buClr>
              <a:buSzPts val="1600"/>
              <a:buChar char="–"/>
            </a:pPr>
            <a:r>
              <a:rPr lang="en-US" sz="2133"/>
              <a:t>Thus, memory space of 100*2 bytes is reserved. And pointer </a:t>
            </a:r>
            <a:r>
              <a:rPr lang="en-US" sz="2133" b="1" i="1"/>
              <a:t>x </a:t>
            </a:r>
            <a:r>
              <a:rPr lang="en-US" sz="2133"/>
              <a:t>points to the first address of the allocated memory.</a:t>
            </a:r>
            <a:endParaRPr/>
          </a:p>
          <a:p>
            <a:pPr marL="457189" indent="-457189">
              <a:spcBef>
                <a:spcPts val="480"/>
              </a:spcBef>
              <a:buClr>
                <a:schemeClr val="dk1"/>
              </a:buClr>
              <a:buSzPts val="1800"/>
            </a:pPr>
            <a:r>
              <a:rPr lang="en-US"/>
              <a:t>Also it can be written as:</a:t>
            </a:r>
            <a:endParaRPr/>
          </a:p>
          <a:p>
            <a:pPr marL="533387" lvl="1" indent="0">
              <a:spcBef>
                <a:spcPts val="480"/>
              </a:spcBef>
              <a:buClr>
                <a:schemeClr val="dk1"/>
              </a:buClr>
              <a:buSzPts val="1800"/>
              <a:buNone/>
            </a:pPr>
            <a:r>
              <a:rPr lang="en-US" sz="2400" b="1"/>
              <a:t>x = (int *) malloc (200);</a:t>
            </a:r>
            <a:endParaRPr/>
          </a:p>
          <a:p>
            <a:pPr marL="457189" indent="-457189">
              <a:spcBef>
                <a:spcPts val="373"/>
              </a:spcBef>
              <a:buClr>
                <a:schemeClr val="dk1"/>
              </a:buClr>
              <a:buSzPts val="1400"/>
              <a:buNone/>
            </a:pPr>
            <a:endParaRPr sz="1867"/>
          </a:p>
        </p:txBody>
      </p:sp>
      <p:sp>
        <p:nvSpPr>
          <p:cNvPr id="409" name="Google Shape;409;p3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5</a:t>
            </a:fld>
            <a:endParaRPr/>
          </a:p>
        </p:txBody>
      </p:sp>
      <p:sp>
        <p:nvSpPr>
          <p:cNvPr id="410" name="Google Shape;410;p3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4"/>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rmAutofit/>
          </a:bodyPr>
          <a:lstStyle/>
          <a:p>
            <a:pPr>
              <a:spcBef>
                <a:spcPts val="0"/>
              </a:spcBef>
              <a:buClr>
                <a:srgbClr val="00B050"/>
              </a:buClr>
              <a:buSzPts val="3200"/>
            </a:pPr>
            <a:r>
              <a:rPr lang="en-US" sz="4267" b="1">
                <a:solidFill>
                  <a:srgbClr val="00B050"/>
                </a:solidFill>
              </a:rPr>
              <a:t>ii) calloc ()</a:t>
            </a:r>
            <a:endParaRPr/>
          </a:p>
        </p:txBody>
      </p:sp>
      <p:sp>
        <p:nvSpPr>
          <p:cNvPr id="416" name="Google Shape;416;p34"/>
          <p:cNvSpPr txBox="1">
            <a:spLocks noGrp="1"/>
          </p:cNvSpPr>
          <p:nvPr>
            <p:ph type="body" idx="1"/>
          </p:nvPr>
        </p:nvSpPr>
        <p:spPr>
          <a:xfrm>
            <a:off x="609600" y="1193800"/>
            <a:ext cx="10972800" cy="4932365"/>
          </a:xfrm>
          <a:prstGeom prst="rect">
            <a:avLst/>
          </a:prstGeom>
          <a:noFill/>
          <a:ln>
            <a:noFill/>
          </a:ln>
        </p:spPr>
        <p:txBody>
          <a:bodyPr spcFirstLastPara="1" vert="horz" wrap="square" lIns="121900" tIns="60933" rIns="121900" bIns="60933" rtlCol="0" anchor="t" anchorCtr="0">
            <a:normAutofit fontScale="92500" lnSpcReduction="20000"/>
          </a:bodyPr>
          <a:lstStyle/>
          <a:p>
            <a:pPr marL="457189" indent="-457189">
              <a:buClr>
                <a:schemeClr val="dk1"/>
              </a:buClr>
              <a:buSzPct val="100000"/>
            </a:pPr>
            <a:r>
              <a:rPr lang="en-US"/>
              <a:t>It allocates multiple block of storage, each of the same size and then sets all bytes to zero.</a:t>
            </a:r>
            <a:endParaRPr/>
          </a:p>
          <a:p>
            <a:pPr marL="457189" indent="-457189">
              <a:spcBef>
                <a:spcPts val="661"/>
              </a:spcBef>
              <a:buClr>
                <a:schemeClr val="dk1"/>
              </a:buClr>
              <a:buSzPct val="100000"/>
            </a:pPr>
            <a:r>
              <a:rPr lang="en-US"/>
              <a:t>Syntax:</a:t>
            </a:r>
            <a:endParaRPr/>
          </a:p>
          <a:p>
            <a:pPr marL="533387" lvl="1" indent="0">
              <a:spcBef>
                <a:spcPts val="579"/>
              </a:spcBef>
              <a:buClr>
                <a:schemeClr val="dk1"/>
              </a:buClr>
              <a:buSzPct val="100000"/>
              <a:buNone/>
            </a:pPr>
            <a:r>
              <a:rPr lang="en-US" b="1"/>
              <a:t>Pointer variable = (datatype *) calloc( no of blocks, sizeof each block);</a:t>
            </a:r>
            <a:endParaRPr/>
          </a:p>
          <a:p>
            <a:pPr marL="457189" indent="-457189">
              <a:spcBef>
                <a:spcPts val="661"/>
              </a:spcBef>
              <a:buClr>
                <a:schemeClr val="dk1"/>
              </a:buClr>
              <a:buSzPct val="100000"/>
            </a:pPr>
            <a:r>
              <a:rPr lang="en-US"/>
              <a:t>Eg:</a:t>
            </a:r>
            <a:endParaRPr/>
          </a:p>
          <a:p>
            <a:pPr marL="533387" lvl="1" indent="0">
              <a:spcBef>
                <a:spcPts val="579"/>
              </a:spcBef>
              <a:buClr>
                <a:schemeClr val="dk1"/>
              </a:buClr>
              <a:buSzPct val="100000"/>
              <a:buNone/>
            </a:pPr>
            <a:r>
              <a:rPr lang="en-US" b="1"/>
              <a:t>x = (int *) calloc (5 ,sizeof (int));</a:t>
            </a:r>
            <a:endParaRPr/>
          </a:p>
          <a:p>
            <a:pPr marL="609585" lvl="1" indent="0">
              <a:spcBef>
                <a:spcPts val="579"/>
              </a:spcBef>
              <a:buClr>
                <a:schemeClr val="dk1"/>
              </a:buClr>
              <a:buSzPct val="100000"/>
              <a:buNone/>
            </a:pPr>
            <a:r>
              <a:rPr lang="en-US"/>
              <a:t>Or</a:t>
            </a:r>
            <a:endParaRPr/>
          </a:p>
          <a:p>
            <a:pPr marL="533387" lvl="1" indent="0">
              <a:spcBef>
                <a:spcPts val="579"/>
              </a:spcBef>
              <a:buClr>
                <a:schemeClr val="dk1"/>
              </a:buClr>
              <a:buSzPct val="100000"/>
              <a:buNone/>
            </a:pPr>
            <a:r>
              <a:rPr lang="en-US" b="1"/>
              <a:t>x  = (int *) calloc ( 5, 2 );</a:t>
            </a:r>
            <a:endParaRPr/>
          </a:p>
          <a:p>
            <a:pPr marL="990575" lvl="1" indent="-380990">
              <a:spcBef>
                <a:spcPts val="579"/>
              </a:spcBef>
              <a:buClr>
                <a:schemeClr val="dk1"/>
              </a:buClr>
              <a:buSzPct val="100000"/>
              <a:buChar char="–"/>
            </a:pPr>
            <a:r>
              <a:rPr lang="en-US"/>
              <a:t>The above statements allocate contiguous memory space for 5 blocks each of size 2 bytes.</a:t>
            </a:r>
            <a:endParaRPr/>
          </a:p>
          <a:p>
            <a:pPr marL="457189" indent="-457189">
              <a:spcBef>
                <a:spcPts val="496"/>
              </a:spcBef>
              <a:buClr>
                <a:schemeClr val="dk1"/>
              </a:buClr>
              <a:buSzPct val="100000"/>
              <a:buNone/>
            </a:pPr>
            <a:endParaRPr sz="3200"/>
          </a:p>
        </p:txBody>
      </p:sp>
      <p:sp>
        <p:nvSpPr>
          <p:cNvPr id="418" name="Google Shape;418;p3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6</a:t>
            </a:fld>
            <a:endParaRPr/>
          </a:p>
        </p:txBody>
      </p:sp>
      <p:sp>
        <p:nvSpPr>
          <p:cNvPr id="419" name="Google Shape;419;p3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5"/>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rmAutofit/>
          </a:bodyPr>
          <a:lstStyle/>
          <a:p>
            <a:pPr>
              <a:spcBef>
                <a:spcPts val="0"/>
              </a:spcBef>
              <a:buClr>
                <a:srgbClr val="00B050"/>
              </a:buClr>
              <a:buSzPts val="3200"/>
            </a:pPr>
            <a:r>
              <a:rPr lang="en-US" sz="4267" b="1">
                <a:solidFill>
                  <a:srgbClr val="00B050"/>
                </a:solidFill>
              </a:rPr>
              <a:t>iii) realloc ()</a:t>
            </a:r>
            <a:endParaRPr/>
          </a:p>
        </p:txBody>
      </p:sp>
      <p:sp>
        <p:nvSpPr>
          <p:cNvPr id="425" name="Google Shape;425;p35"/>
          <p:cNvSpPr txBox="1">
            <a:spLocks noGrp="1"/>
          </p:cNvSpPr>
          <p:nvPr>
            <p:ph type="body" idx="1"/>
          </p:nvPr>
        </p:nvSpPr>
        <p:spPr>
          <a:xfrm>
            <a:off x="609600" y="1193800"/>
            <a:ext cx="10972800" cy="4932365"/>
          </a:xfrm>
          <a:prstGeom prst="rect">
            <a:avLst/>
          </a:prstGeom>
          <a:noFill/>
          <a:ln>
            <a:noFill/>
          </a:ln>
        </p:spPr>
        <p:txBody>
          <a:bodyPr spcFirstLastPara="1" vert="horz" wrap="square" lIns="121900" tIns="60933" rIns="121900" bIns="60933" rtlCol="0" anchor="t" anchorCtr="0">
            <a:normAutofit fontScale="92500" lnSpcReduction="10000"/>
          </a:bodyPr>
          <a:lstStyle/>
          <a:p>
            <a:pPr marL="457189" indent="-457189">
              <a:buClr>
                <a:schemeClr val="dk1"/>
              </a:buClr>
              <a:buSzPts val="2400"/>
            </a:pPr>
            <a:r>
              <a:rPr lang="en-US" sz="3200"/>
              <a:t>It allows us to modify the memory size of previously allowed space, in case of excess or shortage of the allocated space.</a:t>
            </a:r>
            <a:endParaRPr/>
          </a:p>
          <a:p>
            <a:pPr marL="457189" indent="-457189">
              <a:spcBef>
                <a:spcPts val="640"/>
              </a:spcBef>
              <a:buClr>
                <a:schemeClr val="dk1"/>
              </a:buClr>
              <a:buSzPts val="2400"/>
            </a:pPr>
            <a:r>
              <a:rPr lang="en-US" sz="3200"/>
              <a:t>Syntax: (if malloc() was used)</a:t>
            </a:r>
            <a:endParaRPr/>
          </a:p>
          <a:p>
            <a:pPr marL="533387" lvl="1" indent="0">
              <a:spcBef>
                <a:spcPts val="533"/>
              </a:spcBef>
              <a:buClr>
                <a:schemeClr val="dk1"/>
              </a:buClr>
              <a:buSzPts val="2000"/>
              <a:buNone/>
            </a:pPr>
            <a:r>
              <a:rPr lang="en-US" sz="2667" b="1"/>
              <a:t>Pointer variable = (datatype *) realloc (pointer, new sizeof block);</a:t>
            </a:r>
            <a:endParaRPr/>
          </a:p>
          <a:p>
            <a:pPr marL="457189" indent="-457189">
              <a:spcBef>
                <a:spcPts val="640"/>
              </a:spcBef>
              <a:buClr>
                <a:schemeClr val="dk1"/>
              </a:buClr>
              <a:buSzPts val="2400"/>
            </a:pPr>
            <a:r>
              <a:rPr lang="en-US" sz="3200"/>
              <a:t>Eg:</a:t>
            </a:r>
            <a:endParaRPr/>
          </a:p>
          <a:p>
            <a:pPr marL="533387" lvl="1" indent="0">
              <a:spcBef>
                <a:spcPts val="533"/>
              </a:spcBef>
              <a:buClr>
                <a:schemeClr val="dk1"/>
              </a:buClr>
              <a:buSzPts val="2000"/>
              <a:buNone/>
            </a:pPr>
            <a:r>
              <a:rPr lang="en-US" sz="2667" b="1"/>
              <a:t>x = (int *) realloc (x,10);</a:t>
            </a:r>
            <a:endParaRPr/>
          </a:p>
          <a:p>
            <a:pPr marL="457189" indent="-457189">
              <a:spcBef>
                <a:spcPts val="480"/>
              </a:spcBef>
              <a:buClr>
                <a:schemeClr val="dk1"/>
              </a:buClr>
              <a:buSzPts val="1800"/>
              <a:buNone/>
            </a:pPr>
            <a:endParaRPr/>
          </a:p>
        </p:txBody>
      </p:sp>
      <p:sp>
        <p:nvSpPr>
          <p:cNvPr id="427" name="Google Shape;427;p3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7</a:t>
            </a:fld>
            <a:endParaRPr/>
          </a:p>
        </p:txBody>
      </p:sp>
      <p:sp>
        <p:nvSpPr>
          <p:cNvPr id="428" name="Google Shape;428;p3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6"/>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rmAutofit/>
          </a:bodyPr>
          <a:lstStyle/>
          <a:p>
            <a:pPr>
              <a:spcBef>
                <a:spcPts val="0"/>
              </a:spcBef>
              <a:buClr>
                <a:srgbClr val="00B050"/>
              </a:buClr>
              <a:buSzPts val="3200"/>
            </a:pPr>
            <a:r>
              <a:rPr lang="en-US" sz="4267" b="1">
                <a:solidFill>
                  <a:srgbClr val="00B050"/>
                </a:solidFill>
              </a:rPr>
              <a:t>iv) free ()</a:t>
            </a:r>
            <a:endParaRPr/>
          </a:p>
        </p:txBody>
      </p:sp>
      <p:sp>
        <p:nvSpPr>
          <p:cNvPr id="434" name="Google Shape;434;p36"/>
          <p:cNvSpPr txBox="1">
            <a:spLocks noGrp="1"/>
          </p:cNvSpPr>
          <p:nvPr>
            <p:ph type="body" idx="1"/>
          </p:nvPr>
        </p:nvSpPr>
        <p:spPr>
          <a:xfrm>
            <a:off x="609600" y="1193800"/>
            <a:ext cx="10972800" cy="4932365"/>
          </a:xfrm>
          <a:prstGeom prst="rect">
            <a:avLst/>
          </a:prstGeom>
          <a:noFill/>
          <a:ln>
            <a:noFill/>
          </a:ln>
        </p:spPr>
        <p:txBody>
          <a:bodyPr spcFirstLastPara="1" vert="horz" wrap="square" lIns="121900" tIns="60933" rIns="121900" bIns="60933" rtlCol="0" anchor="t" anchorCtr="0">
            <a:normAutofit fontScale="92500" lnSpcReduction="10000"/>
          </a:bodyPr>
          <a:lstStyle/>
          <a:p>
            <a:pPr marL="457189" indent="-457189">
              <a:buClr>
                <a:schemeClr val="dk1"/>
              </a:buClr>
              <a:buSzPts val="2800"/>
            </a:pPr>
            <a:r>
              <a:rPr lang="en-US" sz="3733"/>
              <a:t>It is used to release the space when it is not required.</a:t>
            </a:r>
            <a:endParaRPr/>
          </a:p>
          <a:p>
            <a:pPr marL="457189" indent="-457189">
              <a:spcBef>
                <a:spcPts val="747"/>
              </a:spcBef>
              <a:buClr>
                <a:schemeClr val="dk1"/>
              </a:buClr>
              <a:buSzPts val="2800"/>
            </a:pPr>
            <a:r>
              <a:rPr lang="en-US" sz="3733"/>
              <a:t>Syntax:		</a:t>
            </a:r>
            <a:endParaRPr/>
          </a:p>
          <a:p>
            <a:pPr marL="533387" lvl="1" indent="0">
              <a:spcBef>
                <a:spcPts val="640"/>
              </a:spcBef>
              <a:buClr>
                <a:schemeClr val="dk1"/>
              </a:buClr>
              <a:buSzPts val="2400"/>
              <a:buNone/>
            </a:pPr>
            <a:r>
              <a:rPr lang="en-US" sz="3200" b="1"/>
              <a:t>free (pointer variable);</a:t>
            </a:r>
            <a:endParaRPr/>
          </a:p>
          <a:p>
            <a:pPr marL="457189" indent="-457189">
              <a:spcBef>
                <a:spcPts val="747"/>
              </a:spcBef>
              <a:buClr>
                <a:schemeClr val="dk1"/>
              </a:buClr>
              <a:buSzPts val="2800"/>
            </a:pPr>
            <a:r>
              <a:rPr lang="en-US" sz="3733"/>
              <a:t>Eg:		</a:t>
            </a:r>
            <a:endParaRPr/>
          </a:p>
          <a:p>
            <a:pPr marL="533387" lvl="1" indent="0">
              <a:spcBef>
                <a:spcPts val="640"/>
              </a:spcBef>
              <a:buClr>
                <a:schemeClr val="dk1"/>
              </a:buClr>
              <a:buSzPts val="2400"/>
              <a:buNone/>
            </a:pPr>
            <a:r>
              <a:rPr lang="en-US" sz="3200" b="1"/>
              <a:t>free( x);</a:t>
            </a:r>
            <a:endParaRPr/>
          </a:p>
          <a:p>
            <a:pPr marL="457189" indent="-457189">
              <a:spcBef>
                <a:spcPts val="533"/>
              </a:spcBef>
              <a:buClr>
                <a:schemeClr val="dk1"/>
              </a:buClr>
              <a:buSzPts val="2000"/>
              <a:buNone/>
            </a:pPr>
            <a:endParaRPr sz="2667"/>
          </a:p>
        </p:txBody>
      </p:sp>
      <p:sp>
        <p:nvSpPr>
          <p:cNvPr id="436" name="Google Shape;436;p3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8</a:t>
            </a:fld>
            <a:endParaRPr/>
          </a:p>
        </p:txBody>
      </p:sp>
      <p:sp>
        <p:nvSpPr>
          <p:cNvPr id="437" name="Google Shape;437;p3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7"/>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rmAutofit/>
          </a:bodyPr>
          <a:lstStyle/>
          <a:p>
            <a:pPr>
              <a:spcBef>
                <a:spcPts val="0"/>
              </a:spcBef>
              <a:buClr>
                <a:srgbClr val="FF0000"/>
              </a:buClr>
              <a:buSzPts val="3200"/>
            </a:pPr>
            <a:r>
              <a:rPr lang="en-US" sz="4267" b="1">
                <a:solidFill>
                  <a:srgbClr val="FF0000"/>
                </a:solidFill>
              </a:rPr>
              <a:t>7.11 Dynamic Array </a:t>
            </a:r>
            <a:endParaRPr/>
          </a:p>
        </p:txBody>
      </p:sp>
      <p:sp>
        <p:nvSpPr>
          <p:cNvPr id="443" name="Google Shape;443;p37"/>
          <p:cNvSpPr txBox="1">
            <a:spLocks noGrp="1"/>
          </p:cNvSpPr>
          <p:nvPr>
            <p:ph type="body" idx="1"/>
          </p:nvPr>
        </p:nvSpPr>
        <p:spPr>
          <a:xfrm>
            <a:off x="609600" y="1193800"/>
            <a:ext cx="10972800" cy="4932365"/>
          </a:xfrm>
          <a:prstGeom prst="rect">
            <a:avLst/>
          </a:prstGeom>
          <a:noFill/>
          <a:ln>
            <a:noFill/>
          </a:ln>
        </p:spPr>
        <p:txBody>
          <a:bodyPr spcFirstLastPara="1" vert="horz" wrap="square" lIns="121900" tIns="60933" rIns="121900" bIns="60933" rtlCol="0" anchor="t" anchorCtr="0">
            <a:normAutofit fontScale="70000" lnSpcReduction="20000"/>
          </a:bodyPr>
          <a:lstStyle/>
          <a:p>
            <a:pPr marL="457189" indent="-457189">
              <a:buClr>
                <a:schemeClr val="dk1"/>
              </a:buClr>
              <a:buSzPct val="100000"/>
            </a:pPr>
            <a:r>
              <a:rPr lang="en-US"/>
              <a:t>An array created at compile time by specifying size in the source code has a fixed size and cannot be modified at run time. </a:t>
            </a:r>
            <a:endParaRPr/>
          </a:p>
          <a:p>
            <a:pPr marL="457189" indent="-457189">
              <a:spcBef>
                <a:spcPts val="469"/>
              </a:spcBef>
              <a:buClr>
                <a:schemeClr val="dk1"/>
              </a:buClr>
              <a:buSzPct val="100000"/>
            </a:pPr>
            <a:r>
              <a:rPr lang="en-US"/>
              <a:t>The process of allocating memory at compile time is known as</a:t>
            </a:r>
            <a:r>
              <a:rPr lang="en-US" b="1"/>
              <a:t> static memory </a:t>
            </a:r>
            <a:r>
              <a:rPr lang="en-US"/>
              <a:t>allocation and the arrays that receives static memory allocation are called </a:t>
            </a:r>
            <a:r>
              <a:rPr lang="en-US" b="1"/>
              <a:t>static arrays.</a:t>
            </a:r>
            <a:endParaRPr/>
          </a:p>
          <a:p>
            <a:pPr marL="457189" indent="-457189">
              <a:spcBef>
                <a:spcPts val="469"/>
              </a:spcBef>
              <a:buClr>
                <a:schemeClr val="dk1"/>
              </a:buClr>
              <a:buSzPct val="100000"/>
            </a:pPr>
            <a:r>
              <a:rPr lang="en-US"/>
              <a:t>This approach works fine as long as we know exactly what our data requirements are. </a:t>
            </a:r>
            <a:endParaRPr/>
          </a:p>
          <a:p>
            <a:pPr marL="457189" indent="-457189">
              <a:spcBef>
                <a:spcPts val="469"/>
              </a:spcBef>
              <a:buClr>
                <a:schemeClr val="dk1"/>
              </a:buClr>
              <a:buSzPct val="100000"/>
            </a:pPr>
            <a:r>
              <a:rPr lang="en-US"/>
              <a:t>Suppose we don't know what are our data requirements in that case we can use dynamic arrays.</a:t>
            </a:r>
            <a:endParaRPr/>
          </a:p>
          <a:p>
            <a:pPr marL="457189" indent="-457189">
              <a:spcBef>
                <a:spcPts val="469"/>
              </a:spcBef>
              <a:buClr>
                <a:schemeClr val="dk1"/>
              </a:buClr>
              <a:buSzPct val="100000"/>
            </a:pPr>
            <a:r>
              <a:rPr lang="en-US"/>
              <a:t>In C, it is possible to allocate memory to arrays at run time. </a:t>
            </a:r>
            <a:endParaRPr/>
          </a:p>
          <a:p>
            <a:pPr marL="457189" indent="-457189">
              <a:spcBef>
                <a:spcPts val="469"/>
              </a:spcBef>
              <a:buClr>
                <a:schemeClr val="dk1"/>
              </a:buClr>
              <a:buSzPct val="100000"/>
            </a:pPr>
            <a:r>
              <a:rPr lang="en-US"/>
              <a:t>This feature is known as dynamic memory allocation and the arrays created at run time are called dynamic arrays.</a:t>
            </a:r>
            <a:endParaRPr/>
          </a:p>
          <a:p>
            <a:pPr marL="457189" indent="-457189">
              <a:spcBef>
                <a:spcPts val="469"/>
              </a:spcBef>
              <a:buClr>
                <a:schemeClr val="dk1"/>
              </a:buClr>
              <a:buSzPct val="100000"/>
            </a:pPr>
            <a:r>
              <a:rPr lang="en-US"/>
              <a:t>Dynamic arrays are created using pointer variables and memory management functions </a:t>
            </a:r>
            <a:r>
              <a:rPr lang="en-US" i="1"/>
              <a:t>malloc</a:t>
            </a:r>
            <a:r>
              <a:rPr lang="en-US"/>
              <a:t>, </a:t>
            </a:r>
            <a:r>
              <a:rPr lang="en-US" i="1"/>
              <a:t>calloc</a:t>
            </a:r>
            <a:r>
              <a:rPr lang="en-US"/>
              <a:t> and </a:t>
            </a:r>
            <a:r>
              <a:rPr lang="en-US" i="1"/>
              <a:t>realloc</a:t>
            </a:r>
            <a:r>
              <a:rPr lang="en-US"/>
              <a:t>.</a:t>
            </a:r>
            <a:endParaRPr/>
          </a:p>
          <a:p>
            <a:pPr marL="457189" indent="-457189">
              <a:spcBef>
                <a:spcPts val="352"/>
              </a:spcBef>
              <a:buClr>
                <a:schemeClr val="dk1"/>
              </a:buClr>
              <a:buSzPct val="100000"/>
              <a:buNone/>
            </a:pPr>
            <a:endParaRPr sz="3200"/>
          </a:p>
        </p:txBody>
      </p:sp>
      <p:sp>
        <p:nvSpPr>
          <p:cNvPr id="445" name="Google Shape;445;p3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9</a:t>
            </a:fld>
            <a:endParaRPr/>
          </a:p>
        </p:txBody>
      </p:sp>
      <p:sp>
        <p:nvSpPr>
          <p:cNvPr id="446" name="Google Shape;446;p3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Pointers | Lecture 14</a:t>
            </a:r>
            <a:endParaRPr/>
          </a:p>
        </p:txBody>
      </p:sp>
    </p:spTree>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TotalTime>
  <Words>1041</Words>
  <Application>Microsoft Office PowerPoint</Application>
  <PresentationFormat>Widescreen</PresentationFormat>
  <Paragraphs>126</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Nunito</vt:lpstr>
      <vt:lpstr>Roboto</vt:lpstr>
      <vt:lpstr>2_Office Theme</vt:lpstr>
      <vt:lpstr>PowerPoint Presentation</vt:lpstr>
      <vt:lpstr>Unit 6: Pointers (6hrs)</vt:lpstr>
      <vt:lpstr>7.10 Dynamic Memory Allocation</vt:lpstr>
      <vt:lpstr>PowerPoint Presentation</vt:lpstr>
      <vt:lpstr>i) malloc ()</vt:lpstr>
      <vt:lpstr>ii) calloc ()</vt:lpstr>
      <vt:lpstr>iii) realloc ()</vt:lpstr>
      <vt:lpstr>iv) free ()</vt:lpstr>
      <vt:lpstr>7.11 Dynamic Array </vt:lpstr>
      <vt:lpstr>WAP to illustrate the use of malloc() and realloc().</vt:lpstr>
      <vt:lpstr>WAP to resize the string “Riahana KC is a teacher.” with new string “Riahana KC is  a teacher. She teaches well.”</vt:lpstr>
      <vt:lpstr>WAP using pointer array to enter any five integers and display them. Use the calloc() function to allocate memory.</vt:lpstr>
      <vt:lpstr>WAP using pointer array to enter a 3*3 matrix and display them. Also make use of calloc() function for DMA.</vt:lpstr>
      <vt:lpstr>WAP to read n number of students from user and the read the age of each student. Display the entered ages and their average value. Use pointer instead of conventional array to represent ages of different students.</vt:lpstr>
      <vt:lpstr>WAP to read a list of integers using DMA and display the largest and smallest elements among them.</vt:lpstr>
      <vt:lpstr>WAP to read n numbers in an array  and sort the elements in ascending order. Use dynamic memory allocation.</vt:lpstr>
      <vt:lpstr>WAP to enter positive integer and find its factorial using pointer.</vt:lpstr>
      <vt:lpstr>Assignment:</vt:lpstr>
      <vt:lpstr>End of  Lecture 14</vt:lpstr>
      <vt:lpstr>Structure and Union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dc:title>
  <dc:creator>Shiva Kunwar</dc:creator>
  <cp:lastModifiedBy>Shiva Kunwar</cp:lastModifiedBy>
  <cp:revision>44</cp:revision>
  <dcterms:created xsi:type="dcterms:W3CDTF">2024-09-21T07:18:01Z</dcterms:created>
  <dcterms:modified xsi:type="dcterms:W3CDTF">2025-01-19T02:30:11Z</dcterms:modified>
</cp:coreProperties>
</file>