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38"/>
  </p:notesMasterIdLst>
  <p:handoutMasterIdLst>
    <p:handoutMasterId r:id="rId39"/>
  </p:handoutMasterIdLst>
  <p:sldIdLst>
    <p:sldId id="262" r:id="rId2"/>
    <p:sldId id="279" r:id="rId3"/>
    <p:sldId id="294" r:id="rId4"/>
    <p:sldId id="295" r:id="rId5"/>
    <p:sldId id="296" r:id="rId6"/>
    <p:sldId id="297" r:id="rId7"/>
    <p:sldId id="327" r:id="rId8"/>
    <p:sldId id="281" r:id="rId9"/>
    <p:sldId id="282" r:id="rId10"/>
    <p:sldId id="265" r:id="rId11"/>
    <p:sldId id="306" r:id="rId12"/>
    <p:sldId id="326" r:id="rId13"/>
    <p:sldId id="271" r:id="rId14"/>
    <p:sldId id="301" r:id="rId15"/>
    <p:sldId id="302" r:id="rId16"/>
    <p:sldId id="268" r:id="rId17"/>
    <p:sldId id="304" r:id="rId18"/>
    <p:sldId id="305" r:id="rId19"/>
    <p:sldId id="273" r:id="rId20"/>
    <p:sldId id="309" r:id="rId21"/>
    <p:sldId id="310" r:id="rId22"/>
    <p:sldId id="276" r:id="rId23"/>
    <p:sldId id="313" r:id="rId24"/>
    <p:sldId id="314" r:id="rId25"/>
    <p:sldId id="315" r:id="rId26"/>
    <p:sldId id="316" r:id="rId27"/>
    <p:sldId id="317" r:id="rId28"/>
    <p:sldId id="318" r:id="rId29"/>
    <p:sldId id="319" r:id="rId30"/>
    <p:sldId id="320" r:id="rId31"/>
    <p:sldId id="321" r:id="rId32"/>
    <p:sldId id="322" r:id="rId33"/>
    <p:sldId id="323" r:id="rId34"/>
    <p:sldId id="325" r:id="rId35"/>
    <p:sldId id="263" r:id="rId36"/>
    <p:sldId id="26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F4AAF4-B8F3-33EC-52A9-9556E57E63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C8DEACF-F8D5-65D6-65E3-338B2B0A60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572621-8294-46A0-AF65-3F36575F2326}" type="datetimeFigureOut">
              <a:rPr lang="en-US" smtClean="0"/>
              <a:t>1/21/2025</a:t>
            </a:fld>
            <a:endParaRPr lang="en-US"/>
          </a:p>
        </p:txBody>
      </p:sp>
      <p:sp>
        <p:nvSpPr>
          <p:cNvPr id="4" name="Footer Placeholder 3">
            <a:extLst>
              <a:ext uri="{FF2B5EF4-FFF2-40B4-BE49-F238E27FC236}">
                <a16:creationId xmlns:a16="http://schemas.microsoft.com/office/drawing/2014/main" id="{19497C6E-AD10-9E33-EB85-2BFA5B3262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AE2DCF5-DD40-B594-C366-ED0E57DC23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4D7F74-8BB9-4E0E-BFB9-27139482F562}" type="slidenum">
              <a:rPr lang="en-US" smtClean="0"/>
              <a:t>‹#›</a:t>
            </a:fld>
            <a:endParaRPr lang="en-US"/>
          </a:p>
        </p:txBody>
      </p:sp>
    </p:spTree>
    <p:extLst>
      <p:ext uri="{BB962C8B-B14F-4D97-AF65-F5344CB8AC3E}">
        <p14:creationId xmlns:p14="http://schemas.microsoft.com/office/powerpoint/2010/main" val="169529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75D34-0415-4310-B568-590084F5D713}" type="datetimeFigureOut">
              <a:rPr lang="en-US" smtClean="0"/>
              <a:t>1/21/2025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10430-A6ED-49DA-875F-FAA9313FED43}" type="slidenum">
              <a:rPr lang="en-US" smtClean="0"/>
              <a:t>‹#›</a:t>
            </a:fld>
            <a:endParaRPr lang="en-US"/>
          </a:p>
        </p:txBody>
      </p:sp>
    </p:spTree>
    <p:extLst>
      <p:ext uri="{BB962C8B-B14F-4D97-AF65-F5344CB8AC3E}">
        <p14:creationId xmlns:p14="http://schemas.microsoft.com/office/powerpoint/2010/main" val="135642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6502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90058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61664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9159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59107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5208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468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D3E4401-654B-3331-0E2C-7406236D3BC6}"/>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bwMode="auto">
          <a:xfrm>
            <a:off x="0" y="1"/>
            <a:ext cx="12191999" cy="685799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C129550-DA5D-C130-73B9-F36251FB393F}"/>
              </a:ext>
            </a:extLst>
          </p:cNvPr>
          <p:cNvSpPr/>
          <p:nvPr userDrawn="1"/>
        </p:nvSpPr>
        <p:spPr>
          <a:xfrm>
            <a:off x="-2" y="0"/>
            <a:ext cx="12191999" cy="6857999"/>
          </a:xfrm>
          <a:prstGeom prst="rect">
            <a:avLst/>
          </a:prstGeom>
          <a:solidFill>
            <a:schemeClr val="accent1">
              <a:alpha val="69804"/>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88154939-1092-154C-F943-8221DCF25FA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AF8189D-CC24-D084-077F-1EC0EA310AAA}"/>
              </a:ext>
            </a:extLst>
          </p:cNvPr>
          <p:cNvSpPr>
            <a:spLocks noGrp="1"/>
          </p:cNvSpPr>
          <p:nvPr>
            <p:ph type="ftr" sz="quarter" idx="11"/>
          </p:nvPr>
        </p:nvSpPr>
        <p:spPr/>
        <p:txBody>
          <a:bodyPr/>
          <a:lstStyle/>
          <a:p>
            <a:pPr algn="r"/>
            <a:r>
              <a:rPr lang="en-US"/>
              <a:t>Structure and Union | Lecture 15</a:t>
            </a:r>
            <a:endParaRPr lang="en-US" dirty="0"/>
          </a:p>
        </p:txBody>
      </p:sp>
      <p:pic>
        <p:nvPicPr>
          <p:cNvPr id="8" name="Picture 7" descr="A logo with a star and a candle&#10;&#10;Description automatically generated">
            <a:extLst>
              <a:ext uri="{FF2B5EF4-FFF2-40B4-BE49-F238E27FC236}">
                <a16:creationId xmlns:a16="http://schemas.microsoft.com/office/drawing/2014/main" id="{5EE76DC0-94B7-A3AA-712F-BE98D17F082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877425" y="116127"/>
            <a:ext cx="2143125" cy="2143125"/>
          </a:xfrm>
          <a:prstGeom prst="rect">
            <a:avLst/>
          </a:prstGeom>
        </p:spPr>
      </p:pic>
      <p:sp>
        <p:nvSpPr>
          <p:cNvPr id="9" name="TextBox 8">
            <a:extLst>
              <a:ext uri="{FF2B5EF4-FFF2-40B4-BE49-F238E27FC236}">
                <a16:creationId xmlns:a16="http://schemas.microsoft.com/office/drawing/2014/main" id="{A3584078-0138-E900-23EB-074EF062EF67}"/>
              </a:ext>
            </a:extLst>
          </p:cNvPr>
          <p:cNvSpPr txBox="1">
            <a:spLocks/>
          </p:cNvSpPr>
          <p:nvPr userDrawn="1"/>
        </p:nvSpPr>
        <p:spPr>
          <a:xfrm>
            <a:off x="1524000" y="3262581"/>
            <a:ext cx="9144000" cy="1323439"/>
          </a:xfrm>
          <a:prstGeom prst="rect">
            <a:avLst/>
          </a:prstGeom>
          <a:noFill/>
        </p:spPr>
        <p:txBody>
          <a:bodyPr wrap="square" rtlCol="0" anchor="ctr">
            <a:spAutoFit/>
          </a:bodyPr>
          <a:lstStyle/>
          <a:p>
            <a:pPr algn="ctr"/>
            <a:r>
              <a:rPr lang="en-US" sz="8000" dirty="0">
                <a:solidFill>
                  <a:schemeClr val="bg1"/>
                </a:solidFill>
              </a:rPr>
              <a:t>Programming in C</a:t>
            </a:r>
            <a:endParaRPr lang="en-US" sz="8000" dirty="0"/>
          </a:p>
        </p:txBody>
      </p:sp>
      <p:sp>
        <p:nvSpPr>
          <p:cNvPr id="10" name="TextBox 9">
            <a:extLst>
              <a:ext uri="{FF2B5EF4-FFF2-40B4-BE49-F238E27FC236}">
                <a16:creationId xmlns:a16="http://schemas.microsoft.com/office/drawing/2014/main" id="{B5D25D32-6EF2-FAFE-2C36-BDD0330F818C}"/>
              </a:ext>
            </a:extLst>
          </p:cNvPr>
          <p:cNvSpPr txBox="1"/>
          <p:nvPr userDrawn="1"/>
        </p:nvSpPr>
        <p:spPr>
          <a:xfrm>
            <a:off x="1523999" y="4845050"/>
            <a:ext cx="9143999" cy="1301510"/>
          </a:xfrm>
          <a:prstGeom prst="rect">
            <a:avLst/>
          </a:prstGeom>
          <a:noFill/>
        </p:spPr>
        <p:txBody>
          <a:bodyPr wrap="square" rtlCol="0">
            <a:spAutoFit/>
          </a:bodyPr>
          <a:lstStyle/>
          <a:p>
            <a:pPr marL="0" indent="0" algn="ctr">
              <a:lnSpc>
                <a:spcPct val="110000"/>
              </a:lnSpc>
              <a:buNone/>
            </a:pPr>
            <a:r>
              <a:rPr lang="en-US" sz="2400" b="1" dirty="0">
                <a:solidFill>
                  <a:schemeClr val="bg1"/>
                </a:solidFill>
                <a:latin typeface="Nunito" pitchFamily="2" charset="0"/>
                <a:cs typeface="Aparajita" panose="02020603050405020304" pitchFamily="18" charset="0"/>
              </a:rPr>
              <a:t>Prepared by:  Er. Shiva Kunwar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Lecturer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Pokhara Engineering College</a:t>
            </a:r>
            <a:endParaRPr lang="en-US" sz="2400" dirty="0"/>
          </a:p>
        </p:txBody>
      </p:sp>
    </p:spTree>
    <p:extLst>
      <p:ext uri="{BB962C8B-B14F-4D97-AF65-F5344CB8AC3E}">
        <p14:creationId xmlns:p14="http://schemas.microsoft.com/office/powerpoint/2010/main" val="280081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6BBFC-EF9A-C646-B5B5-F5C0DD47C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4F1A4-33E3-F613-3519-62CEA6B225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BFA88D5E-9061-83D6-AE7A-F5CD89D9BC4F}"/>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277208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D533-58C8-E224-906F-5F88AEC5E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F8861-2083-0FF8-F733-4312C604ABF5}"/>
              </a:ext>
            </a:extLst>
          </p:cNvPr>
          <p:cNvSpPr>
            <a:spLocks noGrp="1"/>
          </p:cNvSpPr>
          <p:nvPr>
            <p:ph sz="half" idx="1"/>
          </p:nvPr>
        </p:nvSpPr>
        <p:spPr>
          <a:xfrm>
            <a:off x="838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C4B8EE7-49CE-F177-9BD3-AEC2ED7CF022}"/>
              </a:ext>
            </a:extLst>
          </p:cNvPr>
          <p:cNvSpPr>
            <a:spLocks noGrp="1"/>
          </p:cNvSpPr>
          <p:nvPr>
            <p:ph sz="half" idx="2"/>
          </p:nvPr>
        </p:nvSpPr>
        <p:spPr>
          <a:xfrm>
            <a:off x="6172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5">
            <a:extLst>
              <a:ext uri="{FF2B5EF4-FFF2-40B4-BE49-F238E27FC236}">
                <a16:creationId xmlns:a16="http://schemas.microsoft.com/office/drawing/2014/main" id="{26E4342B-97D9-6ABA-CD59-6FC12B2DFF17}"/>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167511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3D9C7D-7608-7B1C-1BBB-E09F972BEC5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3" name="Group 2">
            <a:extLst>
              <a:ext uri="{FF2B5EF4-FFF2-40B4-BE49-F238E27FC236}">
                <a16:creationId xmlns:a16="http://schemas.microsoft.com/office/drawing/2014/main" id="{0ED532F5-16FE-613A-417D-557E002A8D28}"/>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4" name="Rectangle 3">
              <a:extLst>
                <a:ext uri="{FF2B5EF4-FFF2-40B4-BE49-F238E27FC236}">
                  <a16:creationId xmlns:a16="http://schemas.microsoft.com/office/drawing/2014/main" id="{6BC6C6A9-0D82-2733-1B67-53F2A3D68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1B7D2052-25BC-843C-8ABA-792233D9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 name="Freeform: Shape 5">
            <a:extLst>
              <a:ext uri="{FF2B5EF4-FFF2-40B4-BE49-F238E27FC236}">
                <a16:creationId xmlns:a16="http://schemas.microsoft.com/office/drawing/2014/main" id="{BDEE7CD1-BC72-3908-B52C-69C7274B0BB1}"/>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7" name="Rectangle 6">
            <a:extLst>
              <a:ext uri="{FF2B5EF4-FFF2-40B4-BE49-F238E27FC236}">
                <a16:creationId xmlns:a16="http://schemas.microsoft.com/office/drawing/2014/main" id="{EA488A3C-7FB9-1EFA-C60D-233DBBFE45E9}"/>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itle 1">
            <a:extLst>
              <a:ext uri="{FF2B5EF4-FFF2-40B4-BE49-F238E27FC236}">
                <a16:creationId xmlns:a16="http://schemas.microsoft.com/office/drawing/2014/main" id="{912167FE-1698-734C-2D0C-C2B40CC45084}"/>
              </a:ext>
            </a:extLst>
          </p:cNvPr>
          <p:cNvSpPr>
            <a:spLocks noGrp="1"/>
          </p:cNvSpPr>
          <p:nvPr>
            <p:ph type="title"/>
          </p:nvPr>
        </p:nvSpPr>
        <p:spPr>
          <a:xfrm>
            <a:off x="838198" y="483735"/>
            <a:ext cx="10515600" cy="1042761"/>
          </a:xfrm>
        </p:spPr>
        <p:txBody>
          <a:bodyPr/>
          <a:lstStyle>
            <a:lvl1pPr>
              <a:defRPr>
                <a:solidFill>
                  <a:schemeClr val="tx1"/>
                </a:solidFill>
              </a:defRPr>
            </a:lvl1pPr>
          </a:lstStyle>
          <a:p>
            <a:r>
              <a:rPr lang="en-US" dirty="0"/>
              <a:t>Click to edit Master title style</a:t>
            </a:r>
          </a:p>
        </p:txBody>
      </p:sp>
      <p:sp>
        <p:nvSpPr>
          <p:cNvPr id="9" name="TextBox 8">
            <a:extLst>
              <a:ext uri="{FF2B5EF4-FFF2-40B4-BE49-F238E27FC236}">
                <a16:creationId xmlns:a16="http://schemas.microsoft.com/office/drawing/2014/main" id="{90DA9F9C-5A91-403E-36CE-69E3C9969308}"/>
              </a:ext>
            </a:extLst>
          </p:cNvPr>
          <p:cNvSpPr txBox="1"/>
          <p:nvPr userDrawn="1"/>
        </p:nvSpPr>
        <p:spPr>
          <a:xfrm rot="10800000">
            <a:off x="11608817" y="-3090"/>
            <a:ext cx="584199" cy="548640"/>
          </a:xfrm>
          <a:prstGeom prst="round1Rect">
            <a:avLst>
              <a:gd name="adj" fmla="val 50000"/>
            </a:avLst>
          </a:prstGeom>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0" name="Slide Number Placeholder 5">
            <a:extLst>
              <a:ext uri="{FF2B5EF4-FFF2-40B4-BE49-F238E27FC236}">
                <a16:creationId xmlns:a16="http://schemas.microsoft.com/office/drawing/2014/main" id="{457C64D1-0999-ECC9-556E-E526C78A7A8B}"/>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1" name="Table Placeholder 4">
            <a:extLst>
              <a:ext uri="{FF2B5EF4-FFF2-40B4-BE49-F238E27FC236}">
                <a16:creationId xmlns:a16="http://schemas.microsoft.com/office/drawing/2014/main" id="{EAAE7709-C365-F582-CF49-7517BDEB8387}"/>
              </a:ext>
            </a:extLst>
          </p:cNvPr>
          <p:cNvSpPr>
            <a:spLocks noGrp="1"/>
          </p:cNvSpPr>
          <p:nvPr>
            <p:ph type="tbl" sz="quarter" idx="12"/>
          </p:nvPr>
        </p:nvSpPr>
        <p:spPr>
          <a:xfrm>
            <a:off x="838198" y="1663021"/>
            <a:ext cx="10515602" cy="4556804"/>
          </a:xfrm>
        </p:spPr>
        <p:txBody>
          <a:bodyPr/>
          <a:lstStyle/>
          <a:p>
            <a:endParaRPr lang="en-US" dirty="0"/>
          </a:p>
        </p:txBody>
      </p:sp>
      <p:pic>
        <p:nvPicPr>
          <p:cNvPr id="12" name="Picture 2">
            <a:extLst>
              <a:ext uri="{FF2B5EF4-FFF2-40B4-BE49-F238E27FC236}">
                <a16:creationId xmlns:a16="http://schemas.microsoft.com/office/drawing/2014/main" id="{7A733332-11AB-9B1D-C998-F391F01396F8}"/>
              </a:ext>
            </a:extLst>
          </p:cNvPr>
          <p:cNvPicPr/>
          <p:nvPr userDrawn="1"/>
        </p:nvPicPr>
        <p:blipFill>
          <a:blip r:embed="rId2">
            <a:extLst>
              <a:ext uri="{28A0092B-C50C-407E-A947-70E740481C1C}">
                <a14:useLocalDpi xmlns:a14="http://schemas.microsoft.com/office/drawing/2010/main"/>
              </a:ext>
            </a:extLst>
          </a:blip>
          <a:srcRect/>
          <a:stretch>
            <a:fillRect/>
          </a:stretch>
        </p:blipFill>
        <p:spPr bwMode="auto">
          <a:xfrm>
            <a:off x="0" y="6056540"/>
            <a:ext cx="1023847" cy="801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57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F6E645F8-F682-8D2D-268F-E5B7D5BF332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 name="Rectangle 2">
            <a:extLst>
              <a:ext uri="{FF2B5EF4-FFF2-40B4-BE49-F238E27FC236}">
                <a16:creationId xmlns:a16="http://schemas.microsoft.com/office/drawing/2014/main" id="{250187D5-3A16-AE1B-36DA-41D3FBE6D468}"/>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01264F6-BD23-F293-72FB-E3235257309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56855AD-ABAC-8C19-8178-6EB8E5E722C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B39B6C-6741-2C5E-B819-B3A42545493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88738339-0671-5630-FEB8-CC9C67032F1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F97484E4-73DD-0919-B58E-866F907007F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3DF8B04-BA4D-3137-EEFB-2C9F96145386}"/>
              </a:ext>
            </a:extLst>
          </p:cNvPr>
          <p:cNvSpPr>
            <a:spLocks noGrp="1"/>
          </p:cNvSpPr>
          <p:nvPr>
            <p:ph type="title"/>
          </p:nvPr>
        </p:nvSpPr>
        <p:spPr>
          <a:xfrm>
            <a:off x="492909" y="615909"/>
            <a:ext cx="3204415" cy="3387497"/>
          </a:xfrm>
        </p:spPr>
        <p:txBody>
          <a:bodyPr anchor="b"/>
          <a:lstStyle>
            <a:lvl1pPr algn="r">
              <a:defRPr>
                <a:solidFill>
                  <a:schemeClr val="bg1"/>
                </a:solidFill>
              </a:defRPr>
            </a:lvl1pPr>
          </a:lstStyle>
          <a:p>
            <a:r>
              <a:rPr lang="en-US" dirty="0"/>
              <a:t>Click to edit Master title style</a:t>
            </a:r>
          </a:p>
        </p:txBody>
      </p:sp>
      <p:sp>
        <p:nvSpPr>
          <p:cNvPr id="10" name="TextBox 9">
            <a:extLst>
              <a:ext uri="{FF2B5EF4-FFF2-40B4-BE49-F238E27FC236}">
                <a16:creationId xmlns:a16="http://schemas.microsoft.com/office/drawing/2014/main" id="{21CB5711-9A41-EEE3-ECA8-3DF776546971}"/>
              </a:ext>
            </a:extLst>
          </p:cNvPr>
          <p:cNvSpPr txBox="1"/>
          <p:nvPr userDrawn="1"/>
        </p:nvSpPr>
        <p:spPr>
          <a:xfrm rot="10800000">
            <a:off x="11608817" y="-3090"/>
            <a:ext cx="584199" cy="548640"/>
          </a:xfrm>
          <a:prstGeom prst="round1Rect">
            <a:avLst>
              <a:gd name="adj" fmla="val 50000"/>
            </a:avLst>
          </a:prstGeom>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1" name="Slide Number Placeholder 5">
            <a:extLst>
              <a:ext uri="{FF2B5EF4-FFF2-40B4-BE49-F238E27FC236}">
                <a16:creationId xmlns:a16="http://schemas.microsoft.com/office/drawing/2014/main" id="{798655D1-315F-7D95-3B9A-EC74A727E5B8}"/>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2" name="Text Placeholder 30">
            <a:extLst>
              <a:ext uri="{FF2B5EF4-FFF2-40B4-BE49-F238E27FC236}">
                <a16:creationId xmlns:a16="http://schemas.microsoft.com/office/drawing/2014/main" id="{E923455B-4E0B-F709-CAC5-455517FBE60C}"/>
              </a:ext>
            </a:extLst>
          </p:cNvPr>
          <p:cNvSpPr>
            <a:spLocks noGrp="1"/>
          </p:cNvSpPr>
          <p:nvPr>
            <p:ph type="body" sz="quarter" idx="12"/>
          </p:nvPr>
        </p:nvSpPr>
        <p:spPr>
          <a:xfrm>
            <a:off x="4789488" y="615950"/>
            <a:ext cx="6530975" cy="5603875"/>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2">
            <a:extLst>
              <a:ext uri="{FF2B5EF4-FFF2-40B4-BE49-F238E27FC236}">
                <a16:creationId xmlns:a16="http://schemas.microsoft.com/office/drawing/2014/main" id="{810624E3-5E52-A05F-7C08-1C6B7549BB80}"/>
              </a:ext>
            </a:extLst>
          </p:cNvPr>
          <p:cNvPicPr/>
          <p:nvPr userDrawn="1"/>
        </p:nvPicPr>
        <p:blipFill>
          <a:blip r:embed="rId2">
            <a:extLst>
              <a:ext uri="{28A0092B-C50C-407E-A947-70E740481C1C}">
                <a14:useLocalDpi xmlns:a14="http://schemas.microsoft.com/office/drawing/2010/main"/>
              </a:ext>
            </a:extLst>
          </a:blip>
          <a:srcRect/>
          <a:stretch>
            <a:fillRect/>
          </a:stretch>
        </p:blipFill>
        <p:spPr bwMode="auto">
          <a:xfrm>
            <a:off x="0" y="6056540"/>
            <a:ext cx="1023847" cy="801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03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1818950-1BC0-79F8-F3A1-C793DF91BDB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2C4A06A-DC97-5499-2273-8019226EACD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BA9634D-9BDD-B374-6DD7-03C03290F6BE}"/>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98769AA-85CF-4F16-36ED-08E81B006B1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5837CB0-FBB5-1349-DFB4-563DF02B537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CCAB6FC-BE02-6F5E-8E9C-340FAC424121}"/>
              </a:ext>
            </a:extLst>
          </p:cNvPr>
          <p:cNvSpPr>
            <a:spLocks noGrp="1"/>
          </p:cNvSpPr>
          <p:nvPr>
            <p:ph type="title"/>
          </p:nvPr>
        </p:nvSpPr>
        <p:spPr>
          <a:xfrm>
            <a:off x="838200" y="365125"/>
            <a:ext cx="10515600" cy="1042761"/>
          </a:xfrm>
        </p:spPr>
        <p:txBody>
          <a:bodyPr/>
          <a:lstStyle>
            <a:lvl1pPr>
              <a:defRPr>
                <a:solidFill>
                  <a:schemeClr val="bg1"/>
                </a:solidFill>
              </a:defRPr>
            </a:lvl1pPr>
          </a:lstStyle>
          <a:p>
            <a:r>
              <a:rPr lang="en-US" dirty="0"/>
              <a:t>Click to edit Master title style</a:t>
            </a:r>
          </a:p>
        </p:txBody>
      </p:sp>
      <p:sp>
        <p:nvSpPr>
          <p:cNvPr id="10" name="TextBox 9">
            <a:extLst>
              <a:ext uri="{FF2B5EF4-FFF2-40B4-BE49-F238E27FC236}">
                <a16:creationId xmlns:a16="http://schemas.microsoft.com/office/drawing/2014/main" id="{57035E3B-ADC3-447C-17D8-2227F75D45AC}"/>
              </a:ext>
            </a:extLst>
          </p:cNvPr>
          <p:cNvSpPr txBox="1"/>
          <p:nvPr userDrawn="1"/>
        </p:nvSpPr>
        <p:spPr>
          <a:xfrm rot="10800000">
            <a:off x="11608817" y="-3090"/>
            <a:ext cx="584199" cy="548640"/>
          </a:xfrm>
          <a:prstGeom prst="round1Rect">
            <a:avLst>
              <a:gd name="adj" fmla="val 50000"/>
            </a:avLst>
          </a:prstGeom>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5" name="Slide Number Placeholder 5">
            <a:extLst>
              <a:ext uri="{FF2B5EF4-FFF2-40B4-BE49-F238E27FC236}">
                <a16:creationId xmlns:a16="http://schemas.microsoft.com/office/drawing/2014/main" id="{E7808083-BCD1-7C29-51D7-C9EF69DBD31D}"/>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6" name="Content Placeholder 2">
            <a:extLst>
              <a:ext uri="{FF2B5EF4-FFF2-40B4-BE49-F238E27FC236}">
                <a16:creationId xmlns:a16="http://schemas.microsoft.com/office/drawing/2014/main" id="{ED367B66-BFAA-3DE9-8BD2-E64B46FCE70A}"/>
              </a:ext>
            </a:extLst>
          </p:cNvPr>
          <p:cNvSpPr>
            <a:spLocks noGrp="1"/>
          </p:cNvSpPr>
          <p:nvPr>
            <p:ph idx="1"/>
          </p:nvPr>
        </p:nvSpPr>
        <p:spPr>
          <a:xfrm>
            <a:off x="838200" y="1962557"/>
            <a:ext cx="10515600" cy="4214406"/>
          </a:xfrm>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Picture 2">
            <a:extLst>
              <a:ext uri="{FF2B5EF4-FFF2-40B4-BE49-F238E27FC236}">
                <a16:creationId xmlns:a16="http://schemas.microsoft.com/office/drawing/2014/main" id="{8D19E4F8-8B52-3E39-701E-FD069DDD2FF0}"/>
              </a:ext>
            </a:extLst>
          </p:cNvPr>
          <p:cNvPicPr/>
          <p:nvPr userDrawn="1"/>
        </p:nvPicPr>
        <p:blipFill>
          <a:blip r:embed="rId2">
            <a:extLst>
              <a:ext uri="{28A0092B-C50C-407E-A947-70E740481C1C}">
                <a14:useLocalDpi xmlns:a14="http://schemas.microsoft.com/office/drawing/2010/main"/>
              </a:ext>
            </a:extLst>
          </a:blip>
          <a:srcRect/>
          <a:stretch>
            <a:fillRect/>
          </a:stretch>
        </p:blipFill>
        <p:spPr bwMode="auto">
          <a:xfrm>
            <a:off x="0" y="6056540"/>
            <a:ext cx="1023847" cy="801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954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Car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5A94531-650E-5195-CBA1-5B3978F0AA83}"/>
              </a:ext>
            </a:extLst>
          </p:cNvPr>
          <p:cNvSpPr>
            <a:spLocks noGrp="1"/>
          </p:cNvSpPr>
          <p:nvPr>
            <p:ph type="dt" sz="half" idx="10"/>
          </p:nvPr>
        </p:nvSpPr>
        <p:spPr/>
        <p:txBody>
          <a:bodyPr/>
          <a:lstStyle/>
          <a:p>
            <a:endParaRPr lang="en-US"/>
          </a:p>
        </p:txBody>
      </p:sp>
      <p:pic>
        <p:nvPicPr>
          <p:cNvPr id="7" name="Picture 6">
            <a:extLst>
              <a:ext uri="{FF2B5EF4-FFF2-40B4-BE49-F238E27FC236}">
                <a16:creationId xmlns:a16="http://schemas.microsoft.com/office/drawing/2014/main" id="{F8B60013-C917-A93A-C451-8E8B6203FC0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15" y="10"/>
            <a:ext cx="4480553"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8" name="Title 1">
            <a:extLst>
              <a:ext uri="{FF2B5EF4-FFF2-40B4-BE49-F238E27FC236}">
                <a16:creationId xmlns:a16="http://schemas.microsoft.com/office/drawing/2014/main" id="{C0D3A4C7-B5F0-8B63-1ECA-C14815983D40}"/>
              </a:ext>
            </a:extLst>
          </p:cNvPr>
          <p:cNvSpPr>
            <a:spLocks noGrp="1"/>
          </p:cNvSpPr>
          <p:nvPr>
            <p:ph type="title"/>
          </p:nvPr>
        </p:nvSpPr>
        <p:spPr>
          <a:xfrm>
            <a:off x="5020988" y="641377"/>
            <a:ext cx="5487841" cy="2540969"/>
          </a:xfrm>
        </p:spPr>
        <p:txBody>
          <a:bodyPr anchor="ctr">
            <a:noAutofit/>
          </a:bodyPr>
          <a:lstStyle>
            <a:lvl1pPr algn="l">
              <a:defRPr sz="6000" b="0" cap="none">
                <a:solidFill>
                  <a:schemeClr val="tx1"/>
                </a:solidFill>
                <a:latin typeface="Roboto" panose="02000000000000000000" pitchFamily="2" charset="0"/>
                <a:ea typeface="Roboto" panose="02000000000000000000" pitchFamily="2" charset="0"/>
              </a:defRPr>
            </a:lvl1pPr>
          </a:lstStyle>
          <a:p>
            <a:r>
              <a:rPr lang="en-US" dirty="0"/>
              <a:t>Click to edit Master title style</a:t>
            </a:r>
          </a:p>
        </p:txBody>
      </p:sp>
      <p:sp>
        <p:nvSpPr>
          <p:cNvPr id="2" name="Slide Number Placeholder 11">
            <a:extLst>
              <a:ext uri="{FF2B5EF4-FFF2-40B4-BE49-F238E27FC236}">
                <a16:creationId xmlns:a16="http://schemas.microsoft.com/office/drawing/2014/main" id="{FD99D63D-0492-7C66-0370-0040336ABD05}"/>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a:t>
            </a:fld>
            <a:endParaRPr lang="en-US" dirty="0"/>
          </a:p>
        </p:txBody>
      </p:sp>
      <p:sp>
        <p:nvSpPr>
          <p:cNvPr id="5" name="AutoShape 2" descr="A peaceful illustration for C programming set in a serene environment. The setting is a quiet lakeside scene during sunrise or sunset, with soft golden lighting reflecting on calm waters. A laptop or book displaying C programming code is open on a wooden bench near the water, surrounded by nature with gentle trees and soft grass. The sky is a gradient of warm colors, and there are small details like a steaming coffee mug and a few scattered notes or pens nearby, adding a cozy atmosphere. The dimensions are 7.5 inches in height and 4.9 inches in width.">
            <a:extLst>
              <a:ext uri="{FF2B5EF4-FFF2-40B4-BE49-F238E27FC236}">
                <a16:creationId xmlns:a16="http://schemas.microsoft.com/office/drawing/2014/main" id="{6A97A55F-F05A-431D-3CF6-E049935C3995}"/>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8119B0B8-54EB-02A5-06D4-A123119246F4}"/>
              </a:ext>
            </a:extLst>
          </p:cNvPr>
          <p:cNvSpPr txBox="1"/>
          <p:nvPr userDrawn="1"/>
        </p:nvSpPr>
        <p:spPr>
          <a:xfrm>
            <a:off x="5020988" y="4019550"/>
            <a:ext cx="6028012"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dirty="0">
                <a:latin typeface="Nunito" pitchFamily="2" charset="0"/>
              </a:rPr>
              <a:t>shiva.kunwar@hotmail.com</a:t>
            </a:r>
            <a:br>
              <a:rPr lang="en-US" sz="3000" dirty="0">
                <a:latin typeface="Nunito" pitchFamily="2" charset="0"/>
              </a:rPr>
            </a:br>
            <a:r>
              <a:rPr lang="en-US" sz="3000" dirty="0">
                <a:latin typeface="Nunito" pitchFamily="2" charset="0"/>
              </a:rPr>
              <a:t>+977-9819123654</a:t>
            </a:r>
          </a:p>
        </p:txBody>
      </p:sp>
      <p:pic>
        <p:nvPicPr>
          <p:cNvPr id="4" name="Picture 2">
            <a:extLst>
              <a:ext uri="{FF2B5EF4-FFF2-40B4-BE49-F238E27FC236}">
                <a16:creationId xmlns:a16="http://schemas.microsoft.com/office/drawing/2014/main" id="{E8C63CC1-AF21-FD4B-A4B2-44BDE0361A01}"/>
              </a:ext>
            </a:extLst>
          </p:cNvPr>
          <p:cNvPicPr/>
          <p:nvPr userDrawn="1"/>
        </p:nvPicPr>
        <p:blipFill>
          <a:blip r:embed="rId3">
            <a:extLst>
              <a:ext uri="{28A0092B-C50C-407E-A947-70E740481C1C}">
                <a14:useLocalDpi xmlns:a14="http://schemas.microsoft.com/office/drawing/2010/main"/>
              </a:ext>
            </a:extLst>
          </a:blip>
          <a:srcRect/>
          <a:stretch>
            <a:fillRect/>
          </a:stretch>
        </p:blipFill>
        <p:spPr bwMode="auto">
          <a:xfrm>
            <a:off x="0" y="6056540"/>
            <a:ext cx="1023847" cy="801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5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review Car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DA83DF1-A84E-B163-956C-25D3B807BE99}"/>
              </a:ext>
            </a:extLst>
          </p:cNvPr>
          <p:cNvSpPr txBox="1">
            <a:spLocks/>
          </p:cNvSpPr>
          <p:nvPr userDrawn="1"/>
        </p:nvSpPr>
        <p:spPr>
          <a:xfrm>
            <a:off x="838200" y="417727"/>
            <a:ext cx="10515600" cy="104276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Roboto" panose="02000000000000000000" pitchFamily="2" charset="0"/>
                <a:ea typeface="Roboto" panose="02000000000000000000" pitchFamily="2" charset="0"/>
                <a:cs typeface="+mj-cs"/>
              </a:defRPr>
            </a:lvl1pPr>
          </a:lstStyle>
          <a:p>
            <a:r>
              <a:rPr lang="en-US" dirty="0"/>
              <a:t>PREVIEW FOR NEXT LECTURE</a:t>
            </a:r>
          </a:p>
        </p:txBody>
      </p:sp>
      <p:sp>
        <p:nvSpPr>
          <p:cNvPr id="2" name="Title 1">
            <a:extLst>
              <a:ext uri="{FF2B5EF4-FFF2-40B4-BE49-F238E27FC236}">
                <a16:creationId xmlns:a16="http://schemas.microsoft.com/office/drawing/2014/main" id="{C83F62B2-F92E-BBBB-879D-EAA2FC432612}"/>
              </a:ext>
            </a:extLst>
          </p:cNvPr>
          <p:cNvSpPr>
            <a:spLocks noGrp="1"/>
          </p:cNvSpPr>
          <p:nvPr>
            <p:ph type="title"/>
          </p:nvPr>
        </p:nvSpPr>
        <p:spPr>
          <a:xfrm>
            <a:off x="838200" y="1843315"/>
            <a:ext cx="10515600" cy="3817256"/>
          </a:xfrm>
        </p:spPr>
        <p:txBody>
          <a:bodyPr/>
          <a:lstStyle>
            <a:lvl1pPr algn="ctr">
              <a:defRPr>
                <a:solidFill>
                  <a:schemeClr val="bg1"/>
                </a:solidFill>
              </a:defRPr>
            </a:lvl1pPr>
          </a:lstStyle>
          <a:p>
            <a:r>
              <a:rPr lang="en-US" dirty="0"/>
              <a:t>Click to edit Master title style</a:t>
            </a:r>
          </a:p>
        </p:txBody>
      </p:sp>
      <p:sp>
        <p:nvSpPr>
          <p:cNvPr id="12" name="Slide Number Placeholder 11">
            <a:extLst>
              <a:ext uri="{FF2B5EF4-FFF2-40B4-BE49-F238E27FC236}">
                <a16:creationId xmlns:a16="http://schemas.microsoft.com/office/drawing/2014/main" id="{6E4F7403-710E-51F3-7202-7EBA53ED69A3}"/>
              </a:ext>
            </a:extLst>
          </p:cNvPr>
          <p:cNvSpPr>
            <a:spLocks noGrp="1"/>
          </p:cNvSpPr>
          <p:nvPr>
            <p:ph type="sldNum" sz="quarter" idx="12"/>
          </p:nvPr>
        </p:nvSpPr>
        <p:spPr/>
        <p:txBody>
          <a:body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152657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3B644-5741-8467-C89E-7A43CCB7C511}"/>
              </a:ext>
            </a:extLst>
          </p:cNvPr>
          <p:cNvSpPr>
            <a:spLocks noGrp="1"/>
          </p:cNvSpPr>
          <p:nvPr>
            <p:ph type="title"/>
          </p:nvPr>
        </p:nvSpPr>
        <p:spPr>
          <a:xfrm>
            <a:off x="838200" y="365125"/>
            <a:ext cx="10515600" cy="10427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A0AA4B1-9CE0-549C-7B06-728134B2875B}"/>
              </a:ext>
            </a:extLst>
          </p:cNvPr>
          <p:cNvSpPr>
            <a:spLocks noGrp="1"/>
          </p:cNvSpPr>
          <p:nvPr>
            <p:ph type="body" idx="1"/>
          </p:nvPr>
        </p:nvSpPr>
        <p:spPr>
          <a:xfrm>
            <a:off x="838200" y="1553029"/>
            <a:ext cx="10515600" cy="462393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E8E655E-F829-BD76-B10A-3B85DA5FD6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A34BA3D-AF77-0CD3-E6C2-CDFE9BF54B46}"/>
              </a:ext>
            </a:extLst>
          </p:cNvPr>
          <p:cNvSpPr>
            <a:spLocks noGrp="1"/>
          </p:cNvSpPr>
          <p:nvPr>
            <p:ph type="ftr" sz="quarter" idx="3"/>
          </p:nvPr>
        </p:nvSpPr>
        <p:spPr>
          <a:xfrm>
            <a:off x="7391401"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a:t>Structure and Union | Lecture 15</a:t>
            </a:r>
            <a:endParaRPr lang="en-US" dirty="0"/>
          </a:p>
        </p:txBody>
      </p:sp>
      <p:sp>
        <p:nvSpPr>
          <p:cNvPr id="7" name="TextBox 6">
            <a:extLst>
              <a:ext uri="{FF2B5EF4-FFF2-40B4-BE49-F238E27FC236}">
                <a16:creationId xmlns:a16="http://schemas.microsoft.com/office/drawing/2014/main" id="{BF3EA662-E61B-0C38-8A92-8D9EA2250421}"/>
              </a:ext>
            </a:extLst>
          </p:cNvPr>
          <p:cNvSpPr txBox="1"/>
          <p:nvPr userDrawn="1"/>
        </p:nvSpPr>
        <p:spPr>
          <a:xfrm rot="10800000">
            <a:off x="11608817" y="-3090"/>
            <a:ext cx="584199" cy="548640"/>
          </a:xfrm>
          <a:prstGeom prst="round1Rect">
            <a:avLst>
              <a:gd name="adj" fmla="val 50000"/>
            </a:avLst>
          </a:prstGeom>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6" name="Slide Number Placeholder 5">
            <a:extLst>
              <a:ext uri="{FF2B5EF4-FFF2-40B4-BE49-F238E27FC236}">
                <a16:creationId xmlns:a16="http://schemas.microsoft.com/office/drawing/2014/main" id="{0EBCFC56-D6E1-E077-A067-C2CA064D40E5}"/>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pic>
        <p:nvPicPr>
          <p:cNvPr id="8" name="Picture 2">
            <a:extLst>
              <a:ext uri="{FF2B5EF4-FFF2-40B4-BE49-F238E27FC236}">
                <a16:creationId xmlns:a16="http://schemas.microsoft.com/office/drawing/2014/main" id="{3351B0F2-0D4A-941D-F8B0-AAD10E1CFA84}"/>
              </a:ext>
            </a:extLst>
          </p:cNvPr>
          <p:cNvPicPr/>
          <p:nvPr userDrawn="1"/>
        </p:nvPicPr>
        <p:blipFill>
          <a:blip r:embed="rId10">
            <a:extLst>
              <a:ext uri="{28A0092B-C50C-407E-A947-70E740481C1C}">
                <a14:useLocalDpi xmlns:a14="http://schemas.microsoft.com/office/drawing/2010/main"/>
              </a:ext>
            </a:extLst>
          </a:blip>
          <a:srcRect/>
          <a:stretch>
            <a:fillRect/>
          </a:stretch>
        </p:blipFill>
        <p:spPr bwMode="auto">
          <a:xfrm>
            <a:off x="0" y="6056540"/>
            <a:ext cx="1023847" cy="801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69039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9" r:id="rId3"/>
    <p:sldLayoutId id="2147483670" r:id="rId4"/>
    <p:sldLayoutId id="2147483672" r:id="rId5"/>
    <p:sldLayoutId id="2147483673" r:id="rId6"/>
    <p:sldLayoutId id="2147483664" r:id="rId7"/>
    <p:sldLayoutId id="2147483665" r:id="rId8"/>
  </p:sldLayoutIdLst>
  <p:hf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150000"/>
        </a:lnSpc>
        <a:spcBef>
          <a:spcPts val="0"/>
        </a:spcBef>
        <a:buFont typeface="Arial" panose="020B0604020202020204" pitchFamily="34" charset="0"/>
        <a:buChar char="•"/>
        <a:defRPr sz="2400" kern="1200">
          <a:solidFill>
            <a:schemeClr val="tx1"/>
          </a:solidFill>
          <a:latin typeface="Nunito" pitchFamily="2" charset="0"/>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300" kern="1200">
          <a:solidFill>
            <a:schemeClr val="tx1"/>
          </a:solidFill>
          <a:latin typeface="Nunito" pitchFamily="2" charset="0"/>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200" kern="1200">
          <a:solidFill>
            <a:schemeClr val="tx1"/>
          </a:solidFill>
          <a:latin typeface="Nunito" pitchFamily="2" charset="0"/>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2100" kern="1200">
          <a:solidFill>
            <a:schemeClr val="tx1"/>
          </a:solidFill>
          <a:latin typeface="Nunito" pitchFamily="2" charset="0"/>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626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0"/>
          <p:cNvSpPr txBox="1">
            <a:spLocks noGrp="1"/>
          </p:cNvSpPr>
          <p:nvPr>
            <p:ph type="title"/>
          </p:nvPr>
        </p:nvSpPr>
        <p:spPr>
          <a:xfrm>
            <a:off x="609600" y="274640"/>
            <a:ext cx="10972800" cy="817561"/>
          </a:xfrm>
          <a:prstGeom prst="rect">
            <a:avLst/>
          </a:prstGeom>
          <a:noFill/>
          <a:ln>
            <a:noFill/>
          </a:ln>
        </p:spPr>
        <p:txBody>
          <a:bodyPr spcFirstLastPara="1" vert="horz" wrap="square" lIns="121900" tIns="60933" rIns="121900" bIns="60933" rtlCol="0" anchor="ctr" anchorCtr="0">
            <a:noAutofit/>
          </a:bodyPr>
          <a:lstStyle/>
          <a:p>
            <a:pPr>
              <a:spcBef>
                <a:spcPts val="0"/>
              </a:spcBef>
              <a:buClr>
                <a:srgbClr val="FF0000"/>
              </a:buClr>
              <a:buSzPts val="1800"/>
            </a:pPr>
            <a:r>
              <a:rPr lang="en-US" sz="2400" b="1">
                <a:solidFill>
                  <a:srgbClr val="FF0000"/>
                </a:solidFill>
              </a:rPr>
              <a:t>Prog 3: WAP to declare a structure student with its members name, rollno and marks. The program should ask the input for three students and display them.</a:t>
            </a:r>
            <a:endParaRPr sz="1867" b="1">
              <a:solidFill>
                <a:srgbClr val="FF0000"/>
              </a:solidFill>
            </a:endParaRPr>
          </a:p>
        </p:txBody>
      </p:sp>
      <p:pic>
        <p:nvPicPr>
          <p:cNvPr id="179" name="Google Shape;179;p10"/>
          <p:cNvPicPr preferRelativeResize="0">
            <a:picLocks noGrp="1"/>
          </p:cNvPicPr>
          <p:nvPr>
            <p:ph type="body" idx="1"/>
          </p:nvPr>
        </p:nvPicPr>
        <p:blipFill rotWithShape="1">
          <a:blip r:embed="rId3">
            <a:alphaModFix/>
          </a:blip>
          <a:srcRect/>
          <a:stretch/>
        </p:blipFill>
        <p:spPr>
          <a:xfrm>
            <a:off x="846634" y="1258360"/>
            <a:ext cx="6861572" cy="5097993"/>
          </a:xfrm>
          <a:prstGeom prst="rect">
            <a:avLst/>
          </a:prstGeom>
          <a:noFill/>
          <a:ln w="9525" cap="flat" cmpd="sng">
            <a:solidFill>
              <a:schemeClr val="dk1"/>
            </a:solidFill>
            <a:prstDash val="solid"/>
            <a:round/>
            <a:headEnd type="none" w="sm" len="sm"/>
            <a:tailEnd type="none" w="sm" len="sm"/>
          </a:ln>
        </p:spPr>
      </p:pic>
      <p:sp>
        <p:nvSpPr>
          <p:cNvPr id="181" name="Google Shape;181;p10"/>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10</a:t>
            </a:fld>
            <a:endParaRPr/>
          </a:p>
        </p:txBody>
      </p:sp>
      <p:sp>
        <p:nvSpPr>
          <p:cNvPr id="182" name="Google Shape;182;p10"/>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ctr"/>
            <a:r>
              <a:rPr lang="en-US"/>
              <a:t>Structure and Union | Lecture 15</a:t>
            </a:r>
            <a:endParaRPr/>
          </a:p>
        </p:txBody>
      </p:sp>
      <p:pic>
        <p:nvPicPr>
          <p:cNvPr id="183" name="Google Shape;183;p10"/>
          <p:cNvPicPr preferRelativeResize="0"/>
          <p:nvPr/>
        </p:nvPicPr>
        <p:blipFill rotWithShape="1">
          <a:blip r:embed="rId4">
            <a:alphaModFix/>
          </a:blip>
          <a:srcRect/>
          <a:stretch/>
        </p:blipFill>
        <p:spPr>
          <a:xfrm>
            <a:off x="7708205" y="3384553"/>
            <a:ext cx="4280595" cy="27802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4B976A-6F0D-0CC4-C4DD-B1840C2A9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D54EC-A51F-645E-BB9A-B9064859B211}"/>
              </a:ext>
            </a:extLst>
          </p:cNvPr>
          <p:cNvSpPr>
            <a:spLocks noGrp="1"/>
          </p:cNvSpPr>
          <p:nvPr>
            <p:ph type="title"/>
          </p:nvPr>
        </p:nvSpPr>
        <p:spPr/>
        <p:txBody>
          <a:bodyPr>
            <a:normAutofit/>
          </a:bodyPr>
          <a:lstStyle/>
          <a:p>
            <a:r>
              <a:rPr lang="en-US" dirty="0"/>
              <a:t>Nested structure</a:t>
            </a:r>
          </a:p>
        </p:txBody>
      </p:sp>
      <p:sp>
        <p:nvSpPr>
          <p:cNvPr id="5" name="Slide Number Placeholder 4">
            <a:extLst>
              <a:ext uri="{FF2B5EF4-FFF2-40B4-BE49-F238E27FC236}">
                <a16:creationId xmlns:a16="http://schemas.microsoft.com/office/drawing/2014/main" id="{524437D0-2E00-CE1D-DB39-6D0DA3701D75}"/>
              </a:ext>
            </a:extLst>
          </p:cNvPr>
          <p:cNvSpPr>
            <a:spLocks noGrp="1"/>
          </p:cNvSpPr>
          <p:nvPr>
            <p:ph type="sldNum" sz="quarter" idx="4"/>
          </p:nvPr>
        </p:nvSpPr>
        <p:spPr/>
        <p:txBody>
          <a:bodyPr>
            <a:normAutofit/>
          </a:bodyPr>
          <a:lstStyle/>
          <a:p>
            <a:fld id="{36AD3355-1A39-4F95-8D2D-9BA34F1D5DE9}" type="slidenum">
              <a:rPr lang="en-US" smtClean="0"/>
              <a:pPr/>
              <a:t>11</a:t>
            </a:fld>
            <a:endParaRPr lang="en-US"/>
          </a:p>
        </p:txBody>
      </p:sp>
      <p:sp>
        <p:nvSpPr>
          <p:cNvPr id="6" name="Content Placeholder 5">
            <a:extLst>
              <a:ext uri="{FF2B5EF4-FFF2-40B4-BE49-F238E27FC236}">
                <a16:creationId xmlns:a16="http://schemas.microsoft.com/office/drawing/2014/main" id="{F35734B9-E4F5-CF06-3607-EFAE88376279}"/>
              </a:ext>
            </a:extLst>
          </p:cNvPr>
          <p:cNvSpPr>
            <a:spLocks noGrp="1"/>
          </p:cNvSpPr>
          <p:nvPr>
            <p:ph idx="1"/>
          </p:nvPr>
        </p:nvSpPr>
        <p:spPr>
          <a:xfrm>
            <a:off x="838200" y="1962557"/>
            <a:ext cx="5901813" cy="4214406"/>
          </a:xfrm>
        </p:spPr>
        <p:txBody>
          <a:bodyPr/>
          <a:lstStyle/>
          <a:p>
            <a:r>
              <a:rPr lang="en-US" dirty="0"/>
              <a:t>If a structure is inside an outer structure, then the inside structure is called a nested structure. </a:t>
            </a:r>
          </a:p>
          <a:p>
            <a:r>
              <a:rPr lang="en-US" dirty="0"/>
              <a:t>The outer structure is called nesting structure.</a:t>
            </a:r>
          </a:p>
        </p:txBody>
      </p:sp>
      <p:sp>
        <p:nvSpPr>
          <p:cNvPr id="63" name="Footer Placeholder 62">
            <a:extLst>
              <a:ext uri="{FF2B5EF4-FFF2-40B4-BE49-F238E27FC236}">
                <a16:creationId xmlns:a16="http://schemas.microsoft.com/office/drawing/2014/main" id="{6B32CC3E-D53B-9652-9E44-5D926A7D798B}"/>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pic>
        <p:nvPicPr>
          <p:cNvPr id="3" name="Google Shape;234;p15">
            <a:extLst>
              <a:ext uri="{FF2B5EF4-FFF2-40B4-BE49-F238E27FC236}">
                <a16:creationId xmlns:a16="http://schemas.microsoft.com/office/drawing/2014/main" id="{BA00A973-CA45-081B-18A2-6B5BA4A0E028}"/>
              </a:ext>
            </a:extLst>
          </p:cNvPr>
          <p:cNvPicPr preferRelativeResize="0"/>
          <p:nvPr/>
        </p:nvPicPr>
        <p:blipFill rotWithShape="1">
          <a:blip r:embed="rId2">
            <a:alphaModFix/>
          </a:blip>
          <a:srcRect/>
          <a:stretch/>
        </p:blipFill>
        <p:spPr>
          <a:xfrm>
            <a:off x="6897330" y="2551975"/>
            <a:ext cx="4650658" cy="3200282"/>
          </a:xfrm>
          <a:prstGeom prst="rect">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2269350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C0C8A2-E14B-73EC-CB88-C6EF55DE42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902AB3-3A37-0446-B72B-37D00D751759}"/>
              </a:ext>
            </a:extLst>
          </p:cNvPr>
          <p:cNvSpPr>
            <a:spLocks noGrp="1"/>
          </p:cNvSpPr>
          <p:nvPr>
            <p:ph type="title"/>
          </p:nvPr>
        </p:nvSpPr>
        <p:spPr>
          <a:xfrm>
            <a:off x="838200" y="365125"/>
            <a:ext cx="10515600" cy="1042761"/>
          </a:xfrm>
        </p:spPr>
        <p:txBody>
          <a:bodyPr>
            <a:normAutofit/>
          </a:bodyPr>
          <a:lstStyle/>
          <a:p>
            <a:r>
              <a:rPr lang="en-US" dirty="0"/>
              <a:t>Nested structure</a:t>
            </a:r>
          </a:p>
        </p:txBody>
      </p:sp>
      <p:sp>
        <p:nvSpPr>
          <p:cNvPr id="5" name="Slide Number Placeholder 4">
            <a:extLst>
              <a:ext uri="{FF2B5EF4-FFF2-40B4-BE49-F238E27FC236}">
                <a16:creationId xmlns:a16="http://schemas.microsoft.com/office/drawing/2014/main" id="{3297116C-BD5B-A85D-15CF-6DEA56160047}"/>
              </a:ext>
            </a:extLst>
          </p:cNvPr>
          <p:cNvSpPr>
            <a:spLocks noGrp="1"/>
          </p:cNvSpPr>
          <p:nvPr>
            <p:ph type="sldNum" sz="quarter" idx="4"/>
          </p:nvPr>
        </p:nvSpPr>
        <p:spPr>
          <a:xfrm>
            <a:off x="11506201" y="88667"/>
            <a:ext cx="584199" cy="365125"/>
          </a:xfrm>
        </p:spPr>
        <p:txBody>
          <a:bodyPr>
            <a:normAutofit/>
          </a:bodyPr>
          <a:lstStyle/>
          <a:p>
            <a:fld id="{36AD3355-1A39-4F95-8D2D-9BA34F1D5DE9}" type="slidenum">
              <a:rPr lang="en-US" smtClean="0"/>
              <a:pPr/>
              <a:t>12</a:t>
            </a:fld>
            <a:endParaRPr lang="en-US"/>
          </a:p>
        </p:txBody>
      </p:sp>
      <p:sp>
        <p:nvSpPr>
          <p:cNvPr id="63" name="Footer Placeholder 62">
            <a:extLst>
              <a:ext uri="{FF2B5EF4-FFF2-40B4-BE49-F238E27FC236}">
                <a16:creationId xmlns:a16="http://schemas.microsoft.com/office/drawing/2014/main" id="{0701BD15-4BED-A883-465F-A2C7CF48D9FB}"/>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pic>
        <p:nvPicPr>
          <p:cNvPr id="3" name="Google Shape;234;p15">
            <a:extLst>
              <a:ext uri="{FF2B5EF4-FFF2-40B4-BE49-F238E27FC236}">
                <a16:creationId xmlns:a16="http://schemas.microsoft.com/office/drawing/2014/main" id="{4B9CAF8C-0EF6-56F7-45EB-CEE5BC4F7FBC}"/>
              </a:ext>
            </a:extLst>
          </p:cNvPr>
          <p:cNvPicPr preferRelativeResize="0"/>
          <p:nvPr/>
        </p:nvPicPr>
        <p:blipFill rotWithShape="1">
          <a:blip r:embed="rId2">
            <a:alphaModFix/>
          </a:blip>
          <a:srcRect/>
          <a:stretch/>
        </p:blipFill>
        <p:spPr>
          <a:xfrm>
            <a:off x="1011083" y="1399293"/>
            <a:ext cx="4313084" cy="2789249"/>
          </a:xfrm>
          <a:prstGeom prst="rect">
            <a:avLst/>
          </a:prstGeom>
          <a:noFill/>
          <a:ln w="9525" cap="flat" cmpd="sng">
            <a:solidFill>
              <a:schemeClr val="dk1"/>
            </a:solidFill>
            <a:prstDash val="solid"/>
            <a:round/>
            <a:headEnd type="none" w="sm" len="sm"/>
            <a:tailEnd type="none" w="sm" len="sm"/>
          </a:ln>
        </p:spPr>
      </p:pic>
      <p:pic>
        <p:nvPicPr>
          <p:cNvPr id="4" name="Google Shape;233;p15">
            <a:extLst>
              <a:ext uri="{FF2B5EF4-FFF2-40B4-BE49-F238E27FC236}">
                <a16:creationId xmlns:a16="http://schemas.microsoft.com/office/drawing/2014/main" id="{04CEA805-045C-FA8A-6623-6F789E1CE362}"/>
              </a:ext>
            </a:extLst>
          </p:cNvPr>
          <p:cNvPicPr preferRelativeResize="0"/>
          <p:nvPr/>
        </p:nvPicPr>
        <p:blipFill rotWithShape="1">
          <a:blip r:embed="rId3">
            <a:alphaModFix/>
          </a:blip>
          <a:srcRect/>
          <a:stretch/>
        </p:blipFill>
        <p:spPr>
          <a:xfrm>
            <a:off x="5696294" y="737419"/>
            <a:ext cx="5453487" cy="2882062"/>
          </a:xfrm>
          <a:prstGeom prst="rect">
            <a:avLst/>
          </a:prstGeom>
          <a:noFill/>
          <a:ln>
            <a:noFill/>
          </a:ln>
        </p:spPr>
      </p:pic>
      <p:pic>
        <p:nvPicPr>
          <p:cNvPr id="7" name="Google Shape;235;p15">
            <a:extLst>
              <a:ext uri="{FF2B5EF4-FFF2-40B4-BE49-F238E27FC236}">
                <a16:creationId xmlns:a16="http://schemas.microsoft.com/office/drawing/2014/main" id="{E422EFBA-C40A-A752-C203-F4EC8BF271A6}"/>
              </a:ext>
            </a:extLst>
          </p:cNvPr>
          <p:cNvPicPr preferRelativeResize="0"/>
          <p:nvPr/>
        </p:nvPicPr>
        <p:blipFill rotWithShape="1">
          <a:blip r:embed="rId4">
            <a:alphaModFix/>
          </a:blip>
          <a:srcRect/>
          <a:stretch/>
        </p:blipFill>
        <p:spPr>
          <a:xfrm>
            <a:off x="5825613" y="3954734"/>
            <a:ext cx="5633883" cy="2460093"/>
          </a:xfrm>
          <a:prstGeom prst="rect">
            <a:avLst/>
          </a:prstGeom>
          <a:noFill/>
          <a:ln>
            <a:noFill/>
          </a:ln>
        </p:spPr>
      </p:pic>
    </p:spTree>
    <p:extLst>
      <p:ext uri="{BB962C8B-B14F-4D97-AF65-F5344CB8AC3E}">
        <p14:creationId xmlns:p14="http://schemas.microsoft.com/office/powerpoint/2010/main" val="2298848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6"/>
          <p:cNvSpPr txBox="1">
            <a:spLocks noGrp="1"/>
          </p:cNvSpPr>
          <p:nvPr>
            <p:ph type="title"/>
          </p:nvPr>
        </p:nvSpPr>
        <p:spPr>
          <a:xfrm>
            <a:off x="609600" y="274640"/>
            <a:ext cx="10972800" cy="817561"/>
          </a:xfrm>
          <a:prstGeom prst="rect">
            <a:avLst/>
          </a:prstGeom>
          <a:noFill/>
          <a:ln>
            <a:noFill/>
          </a:ln>
        </p:spPr>
        <p:txBody>
          <a:bodyPr spcFirstLastPara="1" vert="horz" wrap="square" lIns="121900" tIns="60933" rIns="121900" bIns="60933" rtlCol="0" anchor="ctr" anchorCtr="0">
            <a:noAutofit/>
          </a:bodyPr>
          <a:lstStyle/>
          <a:p>
            <a:pPr>
              <a:spcBef>
                <a:spcPts val="0"/>
              </a:spcBef>
              <a:buClr>
                <a:srgbClr val="FF0000"/>
              </a:buClr>
              <a:buSzPts val="1600"/>
            </a:pPr>
            <a:r>
              <a:rPr lang="en-US" sz="2133" b="1" dirty="0">
                <a:solidFill>
                  <a:srgbClr val="FF0000"/>
                </a:solidFill>
              </a:rPr>
              <a:t>Prog 4: WAP to create a structure date (members year, month, date) inside a structure person (members name, date and address), and also to accept name, date of birth (year, month and day) and address. Also the program should display all these information.</a:t>
            </a:r>
            <a:endParaRPr sz="2133" dirty="0">
              <a:solidFill>
                <a:srgbClr val="FF0000"/>
              </a:solidFill>
            </a:endParaRPr>
          </a:p>
        </p:txBody>
      </p:sp>
      <p:sp>
        <p:nvSpPr>
          <p:cNvPr id="242" name="Google Shape;242;p16"/>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13</a:t>
            </a:fld>
            <a:endParaRPr/>
          </a:p>
        </p:txBody>
      </p:sp>
      <p:sp>
        <p:nvSpPr>
          <p:cNvPr id="243" name="Google Shape;243;p16"/>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ctr"/>
            <a:r>
              <a:rPr lang="en-US"/>
              <a:t>Structure and Union | Lecture 15</a:t>
            </a:r>
            <a:endParaRPr/>
          </a:p>
        </p:txBody>
      </p:sp>
      <p:pic>
        <p:nvPicPr>
          <p:cNvPr id="244" name="Google Shape;244;p16"/>
          <p:cNvPicPr preferRelativeResize="0"/>
          <p:nvPr/>
        </p:nvPicPr>
        <p:blipFill rotWithShape="1">
          <a:blip r:embed="rId3">
            <a:alphaModFix/>
          </a:blip>
          <a:srcRect r="65353" b="47582"/>
          <a:stretch/>
        </p:blipFill>
        <p:spPr>
          <a:xfrm>
            <a:off x="793682" y="1252606"/>
            <a:ext cx="3352800" cy="2822573"/>
          </a:xfrm>
          <a:prstGeom prst="rect">
            <a:avLst/>
          </a:prstGeom>
          <a:noFill/>
          <a:ln w="9525" cap="flat" cmpd="sng">
            <a:solidFill>
              <a:schemeClr val="dk1"/>
            </a:solidFill>
            <a:prstDash val="solid"/>
            <a:round/>
            <a:headEnd type="none" w="sm" len="sm"/>
            <a:tailEnd type="none" w="sm" len="sm"/>
          </a:ln>
        </p:spPr>
      </p:pic>
      <p:pic>
        <p:nvPicPr>
          <p:cNvPr id="245" name="Google Shape;245;p16"/>
          <p:cNvPicPr preferRelativeResize="0">
            <a:picLocks noGrp="1"/>
          </p:cNvPicPr>
          <p:nvPr>
            <p:ph type="body" idx="1"/>
          </p:nvPr>
        </p:nvPicPr>
        <p:blipFill rotWithShape="1">
          <a:blip r:embed="rId3">
            <a:alphaModFix/>
          </a:blip>
          <a:srcRect t="56372"/>
          <a:stretch/>
        </p:blipFill>
        <p:spPr>
          <a:xfrm>
            <a:off x="823179" y="4163346"/>
            <a:ext cx="8863341" cy="2151592"/>
          </a:xfrm>
          <a:prstGeom prst="rect">
            <a:avLst/>
          </a:prstGeom>
          <a:noFill/>
          <a:ln w="9525" cap="flat" cmpd="sng">
            <a:solidFill>
              <a:schemeClr val="dk1"/>
            </a:solidFill>
            <a:prstDash val="solid"/>
            <a:round/>
            <a:headEnd type="none" w="sm" len="sm"/>
            <a:tailEnd type="none" w="sm" len="sm"/>
          </a:ln>
        </p:spPr>
      </p:pic>
      <p:pic>
        <p:nvPicPr>
          <p:cNvPr id="246" name="Google Shape;246;p16"/>
          <p:cNvPicPr preferRelativeResize="0"/>
          <p:nvPr/>
        </p:nvPicPr>
        <p:blipFill rotWithShape="1">
          <a:blip r:embed="rId4">
            <a:alphaModFix/>
          </a:blip>
          <a:srcRect/>
          <a:stretch/>
        </p:blipFill>
        <p:spPr>
          <a:xfrm>
            <a:off x="5892800" y="1458223"/>
            <a:ext cx="5520267" cy="215159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4B976A-6F0D-0CC4-C4DD-B1840C2A9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D54EC-A51F-645E-BB9A-B9064859B211}"/>
              </a:ext>
            </a:extLst>
          </p:cNvPr>
          <p:cNvSpPr>
            <a:spLocks noGrp="1"/>
          </p:cNvSpPr>
          <p:nvPr>
            <p:ph type="title"/>
          </p:nvPr>
        </p:nvSpPr>
        <p:spPr/>
        <p:txBody>
          <a:bodyPr>
            <a:normAutofit/>
          </a:bodyPr>
          <a:lstStyle/>
          <a:p>
            <a:r>
              <a:rPr lang="en-US" dirty="0"/>
              <a:t>Array of structure</a:t>
            </a:r>
          </a:p>
        </p:txBody>
      </p:sp>
      <p:sp>
        <p:nvSpPr>
          <p:cNvPr id="5" name="Slide Number Placeholder 4">
            <a:extLst>
              <a:ext uri="{FF2B5EF4-FFF2-40B4-BE49-F238E27FC236}">
                <a16:creationId xmlns:a16="http://schemas.microsoft.com/office/drawing/2014/main" id="{524437D0-2E00-CE1D-DB39-6D0DA3701D75}"/>
              </a:ext>
            </a:extLst>
          </p:cNvPr>
          <p:cNvSpPr>
            <a:spLocks noGrp="1"/>
          </p:cNvSpPr>
          <p:nvPr>
            <p:ph type="sldNum" sz="quarter" idx="4"/>
          </p:nvPr>
        </p:nvSpPr>
        <p:spPr/>
        <p:txBody>
          <a:bodyPr>
            <a:normAutofit/>
          </a:bodyPr>
          <a:lstStyle/>
          <a:p>
            <a:fld id="{36AD3355-1A39-4F95-8D2D-9BA34F1D5DE9}" type="slidenum">
              <a:rPr lang="en-US" smtClean="0"/>
              <a:pPr/>
              <a:t>14</a:t>
            </a:fld>
            <a:endParaRPr lang="en-US"/>
          </a:p>
        </p:txBody>
      </p:sp>
      <p:sp>
        <p:nvSpPr>
          <p:cNvPr id="6" name="Content Placeholder 5">
            <a:extLst>
              <a:ext uri="{FF2B5EF4-FFF2-40B4-BE49-F238E27FC236}">
                <a16:creationId xmlns:a16="http://schemas.microsoft.com/office/drawing/2014/main" id="{F35734B9-E4F5-CF06-3607-EFAE88376279}"/>
              </a:ext>
            </a:extLst>
          </p:cNvPr>
          <p:cNvSpPr>
            <a:spLocks noGrp="1"/>
          </p:cNvSpPr>
          <p:nvPr>
            <p:ph idx="1"/>
          </p:nvPr>
        </p:nvSpPr>
        <p:spPr/>
        <p:txBody>
          <a:bodyPr>
            <a:normAutofit fontScale="92500" lnSpcReduction="20000"/>
          </a:bodyPr>
          <a:lstStyle/>
          <a:p>
            <a:r>
              <a:rPr lang="en-US" dirty="0"/>
              <a:t>If we need to make more structure variables, we can make array of structure in the same pattern as of array.</a:t>
            </a:r>
          </a:p>
          <a:p>
            <a:endParaRPr lang="en-US" dirty="0"/>
          </a:p>
          <a:p>
            <a:endParaRPr lang="en-US" dirty="0"/>
          </a:p>
          <a:p>
            <a:endParaRPr lang="en-US" dirty="0"/>
          </a:p>
          <a:p>
            <a:endParaRPr lang="en-US" dirty="0"/>
          </a:p>
          <a:p>
            <a:endParaRPr lang="en-US" dirty="0"/>
          </a:p>
          <a:p>
            <a:endParaRPr lang="en-US" dirty="0"/>
          </a:p>
          <a:p>
            <a:r>
              <a:rPr lang="en-US" dirty="0"/>
              <a:t>Here, </a:t>
            </a:r>
            <a:r>
              <a:rPr lang="en-US" dirty="0" err="1"/>
              <a:t>st</a:t>
            </a:r>
            <a:r>
              <a:rPr lang="en-US" dirty="0"/>
              <a:t>[50] is an array of structure.</a:t>
            </a:r>
          </a:p>
        </p:txBody>
      </p:sp>
      <p:sp>
        <p:nvSpPr>
          <p:cNvPr id="63" name="Footer Placeholder 62">
            <a:extLst>
              <a:ext uri="{FF2B5EF4-FFF2-40B4-BE49-F238E27FC236}">
                <a16:creationId xmlns:a16="http://schemas.microsoft.com/office/drawing/2014/main" id="{6B32CC3E-D53B-9652-9E44-5D926A7D798B}"/>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pic>
        <p:nvPicPr>
          <p:cNvPr id="3" name="Google Shape;193;p11">
            <a:extLst>
              <a:ext uri="{FF2B5EF4-FFF2-40B4-BE49-F238E27FC236}">
                <a16:creationId xmlns:a16="http://schemas.microsoft.com/office/drawing/2014/main" id="{271F583D-6AE1-C188-93DE-233B6E782CEB}"/>
              </a:ext>
            </a:extLst>
          </p:cNvPr>
          <p:cNvPicPr preferRelativeResize="0"/>
          <p:nvPr/>
        </p:nvPicPr>
        <p:blipFill rotWithShape="1">
          <a:blip r:embed="rId2">
            <a:alphaModFix/>
          </a:blip>
          <a:srcRect/>
          <a:stretch/>
        </p:blipFill>
        <p:spPr>
          <a:xfrm>
            <a:off x="2387218" y="2864235"/>
            <a:ext cx="7272976" cy="2639820"/>
          </a:xfrm>
          <a:prstGeom prst="rect">
            <a:avLst/>
          </a:prstGeom>
          <a:noFill/>
          <a:ln>
            <a:noFill/>
          </a:ln>
        </p:spPr>
      </p:pic>
    </p:spTree>
    <p:extLst>
      <p:ext uri="{BB962C8B-B14F-4D97-AF65-F5344CB8AC3E}">
        <p14:creationId xmlns:p14="http://schemas.microsoft.com/office/powerpoint/2010/main" val="3718192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4B976A-6F0D-0CC4-C4DD-B1840C2A9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D54EC-A51F-645E-BB9A-B9064859B211}"/>
              </a:ext>
            </a:extLst>
          </p:cNvPr>
          <p:cNvSpPr>
            <a:spLocks noGrp="1"/>
          </p:cNvSpPr>
          <p:nvPr>
            <p:ph type="title"/>
          </p:nvPr>
        </p:nvSpPr>
        <p:spPr>
          <a:xfrm>
            <a:off x="838200" y="365125"/>
            <a:ext cx="10515600" cy="1042761"/>
          </a:xfrm>
        </p:spPr>
        <p:txBody>
          <a:bodyPr>
            <a:normAutofit/>
          </a:bodyPr>
          <a:lstStyle/>
          <a:p>
            <a:r>
              <a:rPr lang="en-US" dirty="0"/>
              <a:t>Initialization of Array of structure</a:t>
            </a:r>
          </a:p>
        </p:txBody>
      </p:sp>
      <p:sp>
        <p:nvSpPr>
          <p:cNvPr id="6" name="Content Placeholder 5">
            <a:extLst>
              <a:ext uri="{FF2B5EF4-FFF2-40B4-BE49-F238E27FC236}">
                <a16:creationId xmlns:a16="http://schemas.microsoft.com/office/drawing/2014/main" id="{F35734B9-E4F5-CF06-3607-EFAE88376279}"/>
              </a:ext>
            </a:extLst>
          </p:cNvPr>
          <p:cNvSpPr>
            <a:spLocks noGrp="1"/>
          </p:cNvSpPr>
          <p:nvPr>
            <p:ph idx="1"/>
          </p:nvPr>
        </p:nvSpPr>
        <p:spPr/>
        <p:txBody>
          <a:bodyPr/>
          <a:lstStyle/>
          <a:p>
            <a:r>
              <a:rPr lang="en-US" dirty="0"/>
              <a:t>Compile time initialization of array of structure.</a:t>
            </a:r>
          </a:p>
        </p:txBody>
      </p:sp>
      <p:sp>
        <p:nvSpPr>
          <p:cNvPr id="5" name="Slide Number Placeholder 4">
            <a:extLst>
              <a:ext uri="{FF2B5EF4-FFF2-40B4-BE49-F238E27FC236}">
                <a16:creationId xmlns:a16="http://schemas.microsoft.com/office/drawing/2014/main" id="{524437D0-2E00-CE1D-DB39-6D0DA3701D75}"/>
              </a:ext>
            </a:extLst>
          </p:cNvPr>
          <p:cNvSpPr>
            <a:spLocks noGrp="1"/>
          </p:cNvSpPr>
          <p:nvPr>
            <p:ph type="sldNum" sz="quarter" idx="4"/>
          </p:nvPr>
        </p:nvSpPr>
        <p:spPr>
          <a:xfrm>
            <a:off x="11506201" y="88667"/>
            <a:ext cx="584199" cy="365125"/>
          </a:xfrm>
        </p:spPr>
        <p:txBody>
          <a:bodyPr>
            <a:normAutofit/>
          </a:bodyPr>
          <a:lstStyle/>
          <a:p>
            <a:fld id="{36AD3355-1A39-4F95-8D2D-9BA34F1D5DE9}" type="slidenum">
              <a:rPr lang="en-US" smtClean="0"/>
              <a:pPr/>
              <a:t>15</a:t>
            </a:fld>
            <a:endParaRPr lang="en-US"/>
          </a:p>
        </p:txBody>
      </p:sp>
      <p:sp>
        <p:nvSpPr>
          <p:cNvPr id="63" name="Footer Placeholder 62">
            <a:extLst>
              <a:ext uri="{FF2B5EF4-FFF2-40B4-BE49-F238E27FC236}">
                <a16:creationId xmlns:a16="http://schemas.microsoft.com/office/drawing/2014/main" id="{6B32CC3E-D53B-9652-9E44-5D926A7D798B}"/>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pic>
        <p:nvPicPr>
          <p:cNvPr id="3" name="Google Shape;203;p12">
            <a:extLst>
              <a:ext uri="{FF2B5EF4-FFF2-40B4-BE49-F238E27FC236}">
                <a16:creationId xmlns:a16="http://schemas.microsoft.com/office/drawing/2014/main" id="{703FDB31-7DAF-D132-B18C-709B54BA7AC8}"/>
              </a:ext>
            </a:extLst>
          </p:cNvPr>
          <p:cNvPicPr preferRelativeResize="0"/>
          <p:nvPr/>
        </p:nvPicPr>
        <p:blipFill rotWithShape="1">
          <a:blip r:embed="rId2">
            <a:alphaModFix/>
          </a:blip>
          <a:srcRect/>
          <a:stretch/>
        </p:blipFill>
        <p:spPr>
          <a:xfrm>
            <a:off x="1320800" y="2317750"/>
            <a:ext cx="9118600" cy="2222500"/>
          </a:xfrm>
          <a:prstGeom prst="rect">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797039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3"/>
          <p:cNvSpPr txBox="1">
            <a:spLocks noGrp="1"/>
          </p:cNvSpPr>
          <p:nvPr>
            <p:ph type="title"/>
          </p:nvPr>
        </p:nvSpPr>
        <p:spPr>
          <a:xfrm>
            <a:off x="609600" y="136524"/>
            <a:ext cx="10972800" cy="595312"/>
          </a:xfrm>
          <a:prstGeom prst="rect">
            <a:avLst/>
          </a:prstGeom>
          <a:noFill/>
          <a:ln>
            <a:noFill/>
          </a:ln>
        </p:spPr>
        <p:txBody>
          <a:bodyPr spcFirstLastPara="1" vert="horz" wrap="square" lIns="121900" tIns="60933" rIns="121900" bIns="60933" rtlCol="0" anchor="ctr" anchorCtr="0">
            <a:noAutofit/>
          </a:bodyPr>
          <a:lstStyle/>
          <a:p>
            <a:pPr>
              <a:spcBef>
                <a:spcPts val="0"/>
              </a:spcBef>
              <a:buClr>
                <a:srgbClr val="FF0000"/>
              </a:buClr>
              <a:buSzPts val="1600"/>
            </a:pPr>
            <a:r>
              <a:rPr lang="en-US" sz="2133" b="1" dirty="0">
                <a:solidFill>
                  <a:srgbClr val="FF0000"/>
                </a:solidFill>
              </a:rPr>
              <a:t>Prog 5: WAP to declare a structure Student with its members: name, </a:t>
            </a:r>
            <a:r>
              <a:rPr lang="en-US" sz="2133" b="1" dirty="0" err="1">
                <a:solidFill>
                  <a:srgbClr val="FF0000"/>
                </a:solidFill>
              </a:rPr>
              <a:t>rollno</a:t>
            </a:r>
            <a:r>
              <a:rPr lang="en-US" sz="2133" b="1" dirty="0">
                <a:solidFill>
                  <a:srgbClr val="FF0000"/>
                </a:solidFill>
              </a:rPr>
              <a:t> and marks. Using array of structure, the program should ask the input and display the information for three students.</a:t>
            </a:r>
            <a:endParaRPr sz="1600" b="1" dirty="0">
              <a:solidFill>
                <a:srgbClr val="FF0000"/>
              </a:solidFill>
            </a:endParaRPr>
          </a:p>
        </p:txBody>
      </p:sp>
      <p:sp>
        <p:nvSpPr>
          <p:cNvPr id="210" name="Google Shape;210;p13"/>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16</a:t>
            </a:fld>
            <a:endParaRPr/>
          </a:p>
        </p:txBody>
      </p:sp>
      <p:sp>
        <p:nvSpPr>
          <p:cNvPr id="211" name="Google Shape;211;p13"/>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ctr"/>
            <a:r>
              <a:rPr lang="en-US"/>
              <a:t>Structure and Union | Lecture 15</a:t>
            </a:r>
            <a:endParaRPr/>
          </a:p>
        </p:txBody>
      </p:sp>
      <p:pic>
        <p:nvPicPr>
          <p:cNvPr id="212" name="Google Shape;212;p13"/>
          <p:cNvPicPr preferRelativeResize="0"/>
          <p:nvPr/>
        </p:nvPicPr>
        <p:blipFill rotWithShape="1">
          <a:blip r:embed="rId3">
            <a:alphaModFix/>
          </a:blip>
          <a:srcRect/>
          <a:stretch/>
        </p:blipFill>
        <p:spPr>
          <a:xfrm>
            <a:off x="945798" y="1001495"/>
            <a:ext cx="8465312" cy="5425033"/>
          </a:xfrm>
          <a:prstGeom prst="rect">
            <a:avLst/>
          </a:prstGeom>
          <a:noFill/>
          <a:ln w="9525" cap="flat" cmpd="sng">
            <a:solidFill>
              <a:schemeClr val="dk1"/>
            </a:solidFill>
            <a:prstDash val="solid"/>
            <a:round/>
            <a:headEnd type="none" w="sm" len="sm"/>
            <a:tailEnd type="none" w="sm" len="sm"/>
          </a:ln>
        </p:spPr>
      </p:pic>
      <p:pic>
        <p:nvPicPr>
          <p:cNvPr id="213" name="Google Shape;213;p13"/>
          <p:cNvPicPr preferRelativeResize="0">
            <a:picLocks noGrp="1"/>
          </p:cNvPicPr>
          <p:nvPr>
            <p:ph type="body" idx="1"/>
          </p:nvPr>
        </p:nvPicPr>
        <p:blipFill rotWithShape="1">
          <a:blip r:embed="rId4">
            <a:alphaModFix/>
          </a:blip>
          <a:srcRect/>
          <a:stretch/>
        </p:blipFill>
        <p:spPr>
          <a:xfrm>
            <a:off x="7240573" y="754592"/>
            <a:ext cx="4934495" cy="236759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4B976A-6F0D-0CC4-C4DD-B1840C2A9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D54EC-A51F-645E-BB9A-B9064859B211}"/>
              </a:ext>
            </a:extLst>
          </p:cNvPr>
          <p:cNvSpPr>
            <a:spLocks noGrp="1"/>
          </p:cNvSpPr>
          <p:nvPr>
            <p:ph type="title"/>
          </p:nvPr>
        </p:nvSpPr>
        <p:spPr>
          <a:xfrm>
            <a:off x="838200" y="365125"/>
            <a:ext cx="10515600" cy="1042761"/>
          </a:xfrm>
        </p:spPr>
        <p:txBody>
          <a:bodyPr>
            <a:normAutofit/>
          </a:bodyPr>
          <a:lstStyle/>
          <a:p>
            <a:r>
              <a:rPr lang="en-US" dirty="0"/>
              <a:t>Array within structure</a:t>
            </a:r>
          </a:p>
        </p:txBody>
      </p:sp>
      <p:sp>
        <p:nvSpPr>
          <p:cNvPr id="6" name="Content Placeholder 5">
            <a:extLst>
              <a:ext uri="{FF2B5EF4-FFF2-40B4-BE49-F238E27FC236}">
                <a16:creationId xmlns:a16="http://schemas.microsoft.com/office/drawing/2014/main" id="{F35734B9-E4F5-CF06-3607-EFAE88376279}"/>
              </a:ext>
            </a:extLst>
          </p:cNvPr>
          <p:cNvSpPr>
            <a:spLocks noGrp="1"/>
          </p:cNvSpPr>
          <p:nvPr>
            <p:ph idx="1"/>
          </p:nvPr>
        </p:nvSpPr>
        <p:spPr/>
        <p:txBody>
          <a:bodyPr/>
          <a:lstStyle/>
          <a:p>
            <a:r>
              <a:rPr lang="en-US" dirty="0"/>
              <a:t>Here, the member mark  is an array of 7 elements mark[0], mark[1], mark[2],……. mark[6].</a:t>
            </a:r>
          </a:p>
          <a:p>
            <a:r>
              <a:rPr lang="en-US" dirty="0"/>
              <a:t>These are accessed like:</a:t>
            </a:r>
          </a:p>
          <a:p>
            <a:r>
              <a:rPr lang="en-US" dirty="0"/>
              <a:t>st1.mark[0];</a:t>
            </a:r>
          </a:p>
          <a:p>
            <a:r>
              <a:rPr lang="en-US" dirty="0"/>
              <a:t>st1.mark[1];</a:t>
            </a:r>
          </a:p>
          <a:p>
            <a:r>
              <a:rPr lang="en-US" dirty="0"/>
              <a:t>…….</a:t>
            </a:r>
          </a:p>
          <a:p>
            <a:r>
              <a:rPr lang="en-US" dirty="0"/>
              <a:t>st1.mark[6];</a:t>
            </a:r>
          </a:p>
          <a:p>
            <a:endParaRPr lang="en-US" dirty="0"/>
          </a:p>
          <a:p>
            <a:endParaRPr lang="en-US" dirty="0"/>
          </a:p>
        </p:txBody>
      </p:sp>
      <p:sp>
        <p:nvSpPr>
          <p:cNvPr id="5" name="Slide Number Placeholder 4">
            <a:extLst>
              <a:ext uri="{FF2B5EF4-FFF2-40B4-BE49-F238E27FC236}">
                <a16:creationId xmlns:a16="http://schemas.microsoft.com/office/drawing/2014/main" id="{524437D0-2E00-CE1D-DB39-6D0DA3701D75}"/>
              </a:ext>
            </a:extLst>
          </p:cNvPr>
          <p:cNvSpPr>
            <a:spLocks noGrp="1"/>
          </p:cNvSpPr>
          <p:nvPr>
            <p:ph type="sldNum" sz="quarter" idx="4"/>
          </p:nvPr>
        </p:nvSpPr>
        <p:spPr>
          <a:xfrm>
            <a:off x="11506201" y="88667"/>
            <a:ext cx="584199" cy="365125"/>
          </a:xfrm>
        </p:spPr>
        <p:txBody>
          <a:bodyPr>
            <a:normAutofit/>
          </a:bodyPr>
          <a:lstStyle/>
          <a:p>
            <a:fld id="{36AD3355-1A39-4F95-8D2D-9BA34F1D5DE9}" type="slidenum">
              <a:rPr lang="en-US" smtClean="0"/>
              <a:pPr/>
              <a:t>17</a:t>
            </a:fld>
            <a:endParaRPr lang="en-US"/>
          </a:p>
        </p:txBody>
      </p:sp>
      <p:sp>
        <p:nvSpPr>
          <p:cNvPr id="63" name="Footer Placeholder 62">
            <a:extLst>
              <a:ext uri="{FF2B5EF4-FFF2-40B4-BE49-F238E27FC236}">
                <a16:creationId xmlns:a16="http://schemas.microsoft.com/office/drawing/2014/main" id="{6B32CC3E-D53B-9652-9E44-5D926A7D798B}"/>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pic>
        <p:nvPicPr>
          <p:cNvPr id="3" name="Google Shape;223;p14">
            <a:extLst>
              <a:ext uri="{FF2B5EF4-FFF2-40B4-BE49-F238E27FC236}">
                <a16:creationId xmlns:a16="http://schemas.microsoft.com/office/drawing/2014/main" id="{2D32B2FB-0A70-6C62-58A0-3336B2DEEED4}"/>
              </a:ext>
            </a:extLst>
          </p:cNvPr>
          <p:cNvPicPr preferRelativeResize="0"/>
          <p:nvPr/>
        </p:nvPicPr>
        <p:blipFill rotWithShape="1">
          <a:blip r:embed="rId2">
            <a:alphaModFix/>
          </a:blip>
          <a:srcRect/>
          <a:stretch/>
        </p:blipFill>
        <p:spPr>
          <a:xfrm>
            <a:off x="7587226" y="2526788"/>
            <a:ext cx="3403600" cy="2451100"/>
          </a:xfrm>
          <a:prstGeom prst="rect">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2774655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4B976A-6F0D-0CC4-C4DD-B1840C2A9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D54EC-A51F-645E-BB9A-B9064859B211}"/>
              </a:ext>
            </a:extLst>
          </p:cNvPr>
          <p:cNvSpPr>
            <a:spLocks noGrp="1"/>
          </p:cNvSpPr>
          <p:nvPr>
            <p:ph type="title"/>
          </p:nvPr>
        </p:nvSpPr>
        <p:spPr/>
        <p:txBody>
          <a:bodyPr>
            <a:normAutofit/>
          </a:bodyPr>
          <a:lstStyle/>
          <a:p>
            <a:r>
              <a:rPr lang="en-US" dirty="0"/>
              <a:t>Pointer to Structure</a:t>
            </a:r>
          </a:p>
        </p:txBody>
      </p:sp>
      <p:sp>
        <p:nvSpPr>
          <p:cNvPr id="5" name="Slide Number Placeholder 4">
            <a:extLst>
              <a:ext uri="{FF2B5EF4-FFF2-40B4-BE49-F238E27FC236}">
                <a16:creationId xmlns:a16="http://schemas.microsoft.com/office/drawing/2014/main" id="{524437D0-2E00-CE1D-DB39-6D0DA3701D75}"/>
              </a:ext>
            </a:extLst>
          </p:cNvPr>
          <p:cNvSpPr>
            <a:spLocks noGrp="1"/>
          </p:cNvSpPr>
          <p:nvPr>
            <p:ph type="sldNum" sz="quarter" idx="4"/>
          </p:nvPr>
        </p:nvSpPr>
        <p:spPr/>
        <p:txBody>
          <a:bodyPr>
            <a:normAutofit/>
          </a:bodyPr>
          <a:lstStyle/>
          <a:p>
            <a:fld id="{36AD3355-1A39-4F95-8D2D-9BA34F1D5DE9}" type="slidenum">
              <a:rPr lang="en-US" smtClean="0"/>
              <a:pPr/>
              <a:t>18</a:t>
            </a:fld>
            <a:endParaRPr lang="en-US"/>
          </a:p>
        </p:txBody>
      </p:sp>
      <p:sp>
        <p:nvSpPr>
          <p:cNvPr id="6" name="Content Placeholder 5">
            <a:extLst>
              <a:ext uri="{FF2B5EF4-FFF2-40B4-BE49-F238E27FC236}">
                <a16:creationId xmlns:a16="http://schemas.microsoft.com/office/drawing/2014/main" id="{F35734B9-E4F5-CF06-3607-EFAE88376279}"/>
              </a:ext>
            </a:extLst>
          </p:cNvPr>
          <p:cNvSpPr>
            <a:spLocks noGrp="1"/>
          </p:cNvSpPr>
          <p:nvPr>
            <p:ph idx="1"/>
          </p:nvPr>
        </p:nvSpPr>
        <p:spPr/>
        <p:txBody>
          <a:bodyPr/>
          <a:lstStyle/>
          <a:p>
            <a:r>
              <a:rPr lang="en-US" dirty="0"/>
              <a:t>Pointer can be used with structure to store address of the structure type variable. </a:t>
            </a:r>
          </a:p>
          <a:p>
            <a:r>
              <a:rPr lang="en-US" dirty="0"/>
              <a:t>Example:				To access members:</a:t>
            </a:r>
          </a:p>
        </p:txBody>
      </p:sp>
      <p:sp>
        <p:nvSpPr>
          <p:cNvPr id="63" name="Footer Placeholder 62">
            <a:extLst>
              <a:ext uri="{FF2B5EF4-FFF2-40B4-BE49-F238E27FC236}">
                <a16:creationId xmlns:a16="http://schemas.microsoft.com/office/drawing/2014/main" id="{6B32CC3E-D53B-9652-9E44-5D926A7D798B}"/>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pic>
        <p:nvPicPr>
          <p:cNvPr id="3" name="Google Shape;256;p17">
            <a:extLst>
              <a:ext uri="{FF2B5EF4-FFF2-40B4-BE49-F238E27FC236}">
                <a16:creationId xmlns:a16="http://schemas.microsoft.com/office/drawing/2014/main" id="{5128845C-571C-A4A2-049A-1BD15D2120E2}"/>
              </a:ext>
            </a:extLst>
          </p:cNvPr>
          <p:cNvPicPr preferRelativeResize="0"/>
          <p:nvPr/>
        </p:nvPicPr>
        <p:blipFill rotWithShape="1">
          <a:blip r:embed="rId2">
            <a:alphaModFix/>
          </a:blip>
          <a:srcRect/>
          <a:stretch/>
        </p:blipFill>
        <p:spPr>
          <a:xfrm>
            <a:off x="1182537" y="3571188"/>
            <a:ext cx="3187700" cy="2743200"/>
          </a:xfrm>
          <a:prstGeom prst="rect">
            <a:avLst/>
          </a:prstGeom>
          <a:noFill/>
          <a:ln w="9525" cap="flat" cmpd="sng">
            <a:solidFill>
              <a:schemeClr val="dk1"/>
            </a:solidFill>
            <a:prstDash val="solid"/>
            <a:round/>
            <a:headEnd type="none" w="sm" len="sm"/>
            <a:tailEnd type="none" w="sm" len="sm"/>
          </a:ln>
        </p:spPr>
      </p:pic>
      <p:grpSp>
        <p:nvGrpSpPr>
          <p:cNvPr id="9" name="Group 8">
            <a:extLst>
              <a:ext uri="{FF2B5EF4-FFF2-40B4-BE49-F238E27FC236}">
                <a16:creationId xmlns:a16="http://schemas.microsoft.com/office/drawing/2014/main" id="{4E7B4B1F-E78D-B8CE-0C3E-E2C7971B2199}"/>
              </a:ext>
            </a:extLst>
          </p:cNvPr>
          <p:cNvGrpSpPr/>
          <p:nvPr/>
        </p:nvGrpSpPr>
        <p:grpSpPr>
          <a:xfrm>
            <a:off x="5507262" y="3759210"/>
            <a:ext cx="5571203" cy="1181100"/>
            <a:chOff x="5492513" y="3950940"/>
            <a:chExt cx="5571203" cy="1181100"/>
          </a:xfrm>
        </p:grpSpPr>
        <p:pic>
          <p:nvPicPr>
            <p:cNvPr id="4" name="Google Shape;257;p17">
              <a:extLst>
                <a:ext uri="{FF2B5EF4-FFF2-40B4-BE49-F238E27FC236}">
                  <a16:creationId xmlns:a16="http://schemas.microsoft.com/office/drawing/2014/main" id="{ED9D3968-5CAD-20CE-0FC7-7A06C350092D}"/>
                </a:ext>
              </a:extLst>
            </p:cNvPr>
            <p:cNvPicPr preferRelativeResize="0"/>
            <p:nvPr/>
          </p:nvPicPr>
          <p:blipFill rotWithShape="1">
            <a:blip r:embed="rId3">
              <a:alphaModFix/>
            </a:blip>
            <a:srcRect/>
            <a:stretch/>
          </p:blipFill>
          <p:spPr>
            <a:xfrm>
              <a:off x="5492513" y="4033490"/>
              <a:ext cx="2349500" cy="1016000"/>
            </a:xfrm>
            <a:prstGeom prst="rect">
              <a:avLst/>
            </a:prstGeom>
            <a:noFill/>
            <a:ln w="9525" cap="flat" cmpd="sng">
              <a:solidFill>
                <a:schemeClr val="dk1"/>
              </a:solidFill>
              <a:prstDash val="solid"/>
              <a:round/>
              <a:headEnd type="none" w="sm" len="sm"/>
              <a:tailEnd type="none" w="sm" len="sm"/>
            </a:ln>
          </p:spPr>
        </p:pic>
        <p:pic>
          <p:nvPicPr>
            <p:cNvPr id="7" name="Google Shape;258;p17">
              <a:extLst>
                <a:ext uri="{FF2B5EF4-FFF2-40B4-BE49-F238E27FC236}">
                  <a16:creationId xmlns:a16="http://schemas.microsoft.com/office/drawing/2014/main" id="{8F5F3151-3F08-9E68-3D0D-23D1CDC75FD7}"/>
                </a:ext>
              </a:extLst>
            </p:cNvPr>
            <p:cNvPicPr preferRelativeResize="0"/>
            <p:nvPr/>
          </p:nvPicPr>
          <p:blipFill rotWithShape="1">
            <a:blip r:embed="rId4">
              <a:alphaModFix/>
            </a:blip>
            <a:srcRect/>
            <a:stretch/>
          </p:blipFill>
          <p:spPr>
            <a:xfrm>
              <a:off x="8612616" y="3950940"/>
              <a:ext cx="2451100" cy="1181100"/>
            </a:xfrm>
            <a:prstGeom prst="rect">
              <a:avLst/>
            </a:prstGeom>
            <a:noFill/>
            <a:ln w="9525" cap="flat" cmpd="sng">
              <a:solidFill>
                <a:schemeClr val="dk1"/>
              </a:solidFill>
              <a:prstDash val="solid"/>
              <a:round/>
              <a:headEnd type="none" w="sm" len="sm"/>
              <a:tailEnd type="none" w="sm" len="sm"/>
            </a:ln>
          </p:spPr>
        </p:pic>
        <p:sp>
          <p:nvSpPr>
            <p:cNvPr id="8" name="Google Shape;259;p17">
              <a:extLst>
                <a:ext uri="{FF2B5EF4-FFF2-40B4-BE49-F238E27FC236}">
                  <a16:creationId xmlns:a16="http://schemas.microsoft.com/office/drawing/2014/main" id="{30D6E6D6-6BB2-57BF-7084-8F265D13B65E}"/>
                </a:ext>
              </a:extLst>
            </p:cNvPr>
            <p:cNvSpPr txBox="1"/>
            <p:nvPr/>
          </p:nvSpPr>
          <p:spPr>
            <a:xfrm>
              <a:off x="7864251" y="4295296"/>
              <a:ext cx="673689" cy="492388"/>
            </a:xfrm>
            <a:prstGeom prst="rect">
              <a:avLst/>
            </a:prstGeom>
            <a:noFill/>
            <a:ln>
              <a:noFill/>
            </a:ln>
          </p:spPr>
          <p:txBody>
            <a:bodyPr spcFirstLastPara="1" wrap="square" lIns="121900" tIns="60933" rIns="121900" bIns="60933" anchor="t" anchorCtr="0">
              <a:spAutoFit/>
            </a:bodyPr>
            <a:lstStyle/>
            <a:p>
              <a:r>
                <a:rPr lang="en-US" sz="2400" b="1" dirty="0">
                  <a:solidFill>
                    <a:schemeClr val="dk1"/>
                  </a:solidFill>
                  <a:latin typeface="Nunito" pitchFamily="2" charset="0"/>
                  <a:ea typeface="Calibri"/>
                  <a:cs typeface="Calibri"/>
                  <a:sym typeface="Calibri"/>
                </a:rPr>
                <a:t>or</a:t>
              </a:r>
              <a:endParaRPr sz="2400" dirty="0">
                <a:latin typeface="Nunito" pitchFamily="2" charset="0"/>
              </a:endParaRPr>
            </a:p>
          </p:txBody>
        </p:sp>
      </p:grpSp>
    </p:spTree>
    <p:extLst>
      <p:ext uri="{BB962C8B-B14F-4D97-AF65-F5344CB8AC3E}">
        <p14:creationId xmlns:p14="http://schemas.microsoft.com/office/powerpoint/2010/main" val="602991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8"/>
          <p:cNvSpPr txBox="1">
            <a:spLocks noGrp="1"/>
          </p:cNvSpPr>
          <p:nvPr>
            <p:ph type="title"/>
          </p:nvPr>
        </p:nvSpPr>
        <p:spPr>
          <a:xfrm>
            <a:off x="609600" y="274640"/>
            <a:ext cx="10972800" cy="817561"/>
          </a:xfrm>
          <a:prstGeom prst="rect">
            <a:avLst/>
          </a:prstGeom>
          <a:noFill/>
          <a:ln>
            <a:noFill/>
          </a:ln>
        </p:spPr>
        <p:txBody>
          <a:bodyPr spcFirstLastPara="1" vert="horz" wrap="square" lIns="121900" tIns="60933" rIns="121900" bIns="60933" rtlCol="0" anchor="ctr" anchorCtr="0">
            <a:noAutofit/>
          </a:bodyPr>
          <a:lstStyle/>
          <a:p>
            <a:pPr>
              <a:spcBef>
                <a:spcPts val="0"/>
              </a:spcBef>
              <a:buClr>
                <a:srgbClr val="FF0000"/>
              </a:buClr>
              <a:buSzPts val="1600"/>
            </a:pPr>
            <a:r>
              <a:rPr lang="en-US" sz="2133" b="1" dirty="0">
                <a:solidFill>
                  <a:srgbClr val="FF0000"/>
                </a:solidFill>
              </a:rPr>
              <a:t>Prog 6: WAP to create a structure book (members: name, pages and price) and that accepts the name, page and price of a book using structure variable. Finally display the record of book using pointer to structure.</a:t>
            </a:r>
            <a:endParaRPr sz="2133" dirty="0">
              <a:solidFill>
                <a:srgbClr val="FF0000"/>
              </a:solidFill>
            </a:endParaRPr>
          </a:p>
        </p:txBody>
      </p:sp>
      <p:pic>
        <p:nvPicPr>
          <p:cNvPr id="265" name="Google Shape;265;p18"/>
          <p:cNvPicPr preferRelativeResize="0">
            <a:picLocks noGrp="1"/>
          </p:cNvPicPr>
          <p:nvPr>
            <p:ph type="body" idx="1"/>
          </p:nvPr>
        </p:nvPicPr>
        <p:blipFill rotWithShape="1">
          <a:blip r:embed="rId3">
            <a:alphaModFix/>
          </a:blip>
          <a:srcRect r="59200" b="62167"/>
          <a:stretch/>
        </p:blipFill>
        <p:spPr>
          <a:xfrm>
            <a:off x="1915622" y="1134534"/>
            <a:ext cx="3062777" cy="2536597"/>
          </a:xfrm>
          <a:prstGeom prst="rect">
            <a:avLst/>
          </a:prstGeom>
          <a:noFill/>
          <a:ln w="9525" cap="flat" cmpd="sng">
            <a:solidFill>
              <a:schemeClr val="dk1"/>
            </a:solidFill>
            <a:prstDash val="solid"/>
            <a:round/>
            <a:headEnd type="none" w="sm" len="sm"/>
            <a:tailEnd type="none" w="sm" len="sm"/>
          </a:ln>
        </p:spPr>
      </p:pic>
      <p:sp>
        <p:nvSpPr>
          <p:cNvPr id="267" name="Google Shape;267;p1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19</a:t>
            </a:fld>
            <a:endParaRPr/>
          </a:p>
        </p:txBody>
      </p:sp>
      <p:sp>
        <p:nvSpPr>
          <p:cNvPr id="268" name="Google Shape;268;p1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ctr"/>
            <a:r>
              <a:rPr lang="en-US"/>
              <a:t>Structure and Union | Lecture 15</a:t>
            </a:r>
            <a:endParaRPr/>
          </a:p>
        </p:txBody>
      </p:sp>
      <p:pic>
        <p:nvPicPr>
          <p:cNvPr id="269" name="Google Shape;269;p18"/>
          <p:cNvPicPr preferRelativeResize="0"/>
          <p:nvPr/>
        </p:nvPicPr>
        <p:blipFill rotWithShape="1">
          <a:blip r:embed="rId4">
            <a:alphaModFix/>
          </a:blip>
          <a:srcRect/>
          <a:stretch/>
        </p:blipFill>
        <p:spPr>
          <a:xfrm>
            <a:off x="660400" y="3937000"/>
            <a:ext cx="4114800" cy="2419352"/>
          </a:xfrm>
          <a:prstGeom prst="rect">
            <a:avLst/>
          </a:prstGeom>
          <a:noFill/>
          <a:ln>
            <a:noFill/>
          </a:ln>
        </p:spPr>
      </p:pic>
      <p:pic>
        <p:nvPicPr>
          <p:cNvPr id="270" name="Google Shape;270;p18"/>
          <p:cNvPicPr preferRelativeResize="0"/>
          <p:nvPr/>
        </p:nvPicPr>
        <p:blipFill rotWithShape="1">
          <a:blip r:embed="rId3">
            <a:alphaModFix/>
          </a:blip>
          <a:srcRect t="36470"/>
          <a:stretch/>
        </p:blipFill>
        <p:spPr>
          <a:xfrm>
            <a:off x="5022392" y="1092201"/>
            <a:ext cx="6966409" cy="3952927"/>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15B3-1011-3094-C557-EE18153CBF05}"/>
              </a:ext>
            </a:extLst>
          </p:cNvPr>
          <p:cNvSpPr>
            <a:spLocks noGrp="1"/>
          </p:cNvSpPr>
          <p:nvPr>
            <p:ph type="title"/>
          </p:nvPr>
        </p:nvSpPr>
        <p:spPr/>
        <p:txBody>
          <a:bodyPr>
            <a:normAutofit/>
          </a:bodyPr>
          <a:lstStyle/>
          <a:p>
            <a:r>
              <a:rPr lang="en-US" dirty="0"/>
              <a:t>Unit 7: Structure and Union (5hrs)</a:t>
            </a:r>
          </a:p>
        </p:txBody>
      </p:sp>
      <p:sp>
        <p:nvSpPr>
          <p:cNvPr id="3" name="Content Placeholder 2">
            <a:extLst>
              <a:ext uri="{FF2B5EF4-FFF2-40B4-BE49-F238E27FC236}">
                <a16:creationId xmlns:a16="http://schemas.microsoft.com/office/drawing/2014/main" id="{A35FD919-B700-7537-7FA6-AA98852B7706}"/>
              </a:ext>
            </a:extLst>
          </p:cNvPr>
          <p:cNvSpPr>
            <a:spLocks noGrp="1"/>
          </p:cNvSpPr>
          <p:nvPr>
            <p:ph idx="1"/>
          </p:nvPr>
        </p:nvSpPr>
        <p:spPr/>
        <p:txBody>
          <a:bodyPr>
            <a:normAutofit/>
          </a:bodyPr>
          <a:lstStyle/>
          <a:p>
            <a:r>
              <a:rPr lang="en-US" b="1" dirty="0"/>
              <a:t>Definition of Structure</a:t>
            </a:r>
          </a:p>
          <a:p>
            <a:r>
              <a:rPr lang="en-US" b="1" dirty="0"/>
              <a:t>Nested-Structure</a:t>
            </a:r>
          </a:p>
          <a:p>
            <a:r>
              <a:rPr lang="en-US" b="1" dirty="0"/>
              <a:t>Array of Structure</a:t>
            </a:r>
          </a:p>
          <a:p>
            <a:r>
              <a:rPr lang="en-US" b="1" dirty="0"/>
              <a:t>Structures and Pointers</a:t>
            </a:r>
          </a:p>
          <a:p>
            <a:r>
              <a:rPr lang="en-US" b="1" dirty="0"/>
              <a:t>Union</a:t>
            </a:r>
          </a:p>
          <a:p>
            <a:r>
              <a:rPr lang="en-US" b="1" dirty="0"/>
              <a:t>Self-referential structure</a:t>
            </a:r>
          </a:p>
        </p:txBody>
      </p:sp>
      <p:sp>
        <p:nvSpPr>
          <p:cNvPr id="5" name="Slide Number Placeholder 4">
            <a:extLst>
              <a:ext uri="{FF2B5EF4-FFF2-40B4-BE49-F238E27FC236}">
                <a16:creationId xmlns:a16="http://schemas.microsoft.com/office/drawing/2014/main" id="{220CAC79-7491-A7F8-44FB-8E0B6CF63BC9}"/>
              </a:ext>
            </a:extLst>
          </p:cNvPr>
          <p:cNvSpPr>
            <a:spLocks noGrp="1"/>
          </p:cNvSpPr>
          <p:nvPr>
            <p:ph type="sldNum" sz="quarter" idx="4"/>
          </p:nvPr>
        </p:nvSpPr>
        <p:spPr/>
        <p:txBody>
          <a:bodyPr>
            <a:normAutofit/>
          </a:bodyPr>
          <a:lstStyle/>
          <a:p>
            <a:fld id="{36AD3355-1A39-4F95-8D2D-9BA34F1D5DE9}" type="slidenum">
              <a:rPr lang="en-US" smtClean="0"/>
              <a:pPr/>
              <a:t>2</a:t>
            </a:fld>
            <a:endParaRPr lang="en-US"/>
          </a:p>
        </p:txBody>
      </p:sp>
      <p:sp>
        <p:nvSpPr>
          <p:cNvPr id="63" name="Footer Placeholder 62">
            <a:extLst>
              <a:ext uri="{FF2B5EF4-FFF2-40B4-BE49-F238E27FC236}">
                <a16:creationId xmlns:a16="http://schemas.microsoft.com/office/drawing/2014/main" id="{7EB66D15-B3D9-CB2F-0624-A1875A95CA3F}"/>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spTree>
    <p:extLst>
      <p:ext uri="{BB962C8B-B14F-4D97-AF65-F5344CB8AC3E}">
        <p14:creationId xmlns:p14="http://schemas.microsoft.com/office/powerpoint/2010/main" val="3405015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4B976A-6F0D-0CC4-C4DD-B1840C2A9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D54EC-A51F-645E-BB9A-B9064859B211}"/>
              </a:ext>
            </a:extLst>
          </p:cNvPr>
          <p:cNvSpPr>
            <a:spLocks noGrp="1"/>
          </p:cNvSpPr>
          <p:nvPr>
            <p:ph type="title"/>
          </p:nvPr>
        </p:nvSpPr>
        <p:spPr>
          <a:xfrm>
            <a:off x="838200" y="365125"/>
            <a:ext cx="10515600" cy="1042761"/>
          </a:xfrm>
        </p:spPr>
        <p:txBody>
          <a:bodyPr>
            <a:normAutofit/>
          </a:bodyPr>
          <a:lstStyle/>
          <a:p>
            <a:r>
              <a:rPr lang="en-US" dirty="0"/>
              <a:t>Self-referential structures</a:t>
            </a:r>
          </a:p>
        </p:txBody>
      </p:sp>
      <p:sp>
        <p:nvSpPr>
          <p:cNvPr id="6" name="Content Placeholder 5">
            <a:extLst>
              <a:ext uri="{FF2B5EF4-FFF2-40B4-BE49-F238E27FC236}">
                <a16:creationId xmlns:a16="http://schemas.microsoft.com/office/drawing/2014/main" id="{F35734B9-E4F5-CF06-3607-EFAE88376279}"/>
              </a:ext>
            </a:extLst>
          </p:cNvPr>
          <p:cNvSpPr>
            <a:spLocks noGrp="1"/>
          </p:cNvSpPr>
          <p:nvPr>
            <p:ph idx="1"/>
          </p:nvPr>
        </p:nvSpPr>
        <p:spPr/>
        <p:txBody>
          <a:bodyPr>
            <a:normAutofit fontScale="85000" lnSpcReduction="20000"/>
          </a:bodyPr>
          <a:lstStyle/>
          <a:p>
            <a:r>
              <a:rPr lang="en-US" dirty="0"/>
              <a:t>A structure which has at least one member of type pointer to the same structure is known as self-referential structure.</a:t>
            </a:r>
          </a:p>
          <a:p>
            <a:r>
              <a:rPr lang="en-US" dirty="0"/>
              <a:t>Consider: </a:t>
            </a:r>
          </a:p>
          <a:p>
            <a:pPr marL="457200" lvl="1" indent="0">
              <a:buNone/>
            </a:pPr>
            <a:r>
              <a:rPr lang="en-US" dirty="0"/>
              <a:t>struct List</a:t>
            </a:r>
          </a:p>
          <a:p>
            <a:pPr marL="457200" lvl="1" indent="0">
              <a:buNone/>
            </a:pPr>
            <a:r>
              <a:rPr lang="en-US" dirty="0"/>
              <a:t>{</a:t>
            </a:r>
          </a:p>
          <a:p>
            <a:pPr marL="914400" lvl="2" indent="0">
              <a:buNone/>
            </a:pPr>
            <a:r>
              <a:rPr lang="en-US" dirty="0"/>
              <a:t>int data;</a:t>
            </a:r>
          </a:p>
          <a:p>
            <a:pPr marL="914400" lvl="2" indent="0">
              <a:buNone/>
            </a:pPr>
            <a:r>
              <a:rPr lang="en-US" dirty="0"/>
              <a:t>struct List *next;</a:t>
            </a:r>
          </a:p>
          <a:p>
            <a:pPr marL="457200" lvl="1" indent="0">
              <a:buNone/>
            </a:pPr>
            <a:r>
              <a:rPr lang="en-US" dirty="0"/>
              <a:t>};</a:t>
            </a:r>
          </a:p>
          <a:p>
            <a:r>
              <a:rPr lang="en-US" dirty="0"/>
              <a:t>Here, List is a structure which has two members:</a:t>
            </a:r>
          </a:p>
          <a:p>
            <a:pPr lvl="1"/>
            <a:r>
              <a:rPr lang="en-US" dirty="0"/>
              <a:t>data of type int</a:t>
            </a:r>
          </a:p>
          <a:p>
            <a:pPr lvl="1"/>
            <a:r>
              <a:rPr lang="en-US" dirty="0"/>
              <a:t>next which is pointer of parent type structure(List).</a:t>
            </a:r>
          </a:p>
        </p:txBody>
      </p:sp>
      <p:sp>
        <p:nvSpPr>
          <p:cNvPr id="5" name="Slide Number Placeholder 4">
            <a:extLst>
              <a:ext uri="{FF2B5EF4-FFF2-40B4-BE49-F238E27FC236}">
                <a16:creationId xmlns:a16="http://schemas.microsoft.com/office/drawing/2014/main" id="{524437D0-2E00-CE1D-DB39-6D0DA3701D75}"/>
              </a:ext>
            </a:extLst>
          </p:cNvPr>
          <p:cNvSpPr>
            <a:spLocks noGrp="1"/>
          </p:cNvSpPr>
          <p:nvPr>
            <p:ph type="sldNum" sz="quarter" idx="4"/>
          </p:nvPr>
        </p:nvSpPr>
        <p:spPr>
          <a:xfrm>
            <a:off x="11506201" y="88667"/>
            <a:ext cx="584199" cy="365125"/>
          </a:xfrm>
        </p:spPr>
        <p:txBody>
          <a:bodyPr>
            <a:normAutofit/>
          </a:bodyPr>
          <a:lstStyle/>
          <a:p>
            <a:fld id="{36AD3355-1A39-4F95-8D2D-9BA34F1D5DE9}" type="slidenum">
              <a:rPr lang="en-US" smtClean="0"/>
              <a:pPr/>
              <a:t>20</a:t>
            </a:fld>
            <a:endParaRPr lang="en-US"/>
          </a:p>
        </p:txBody>
      </p:sp>
      <p:sp>
        <p:nvSpPr>
          <p:cNvPr id="63" name="Footer Placeholder 62">
            <a:extLst>
              <a:ext uri="{FF2B5EF4-FFF2-40B4-BE49-F238E27FC236}">
                <a16:creationId xmlns:a16="http://schemas.microsoft.com/office/drawing/2014/main" id="{6B32CC3E-D53B-9652-9E44-5D926A7D798B}"/>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spTree>
    <p:extLst>
      <p:ext uri="{BB962C8B-B14F-4D97-AF65-F5344CB8AC3E}">
        <p14:creationId xmlns:p14="http://schemas.microsoft.com/office/powerpoint/2010/main" val="1550842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4B976A-6F0D-0CC4-C4DD-B1840C2A9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D54EC-A51F-645E-BB9A-B9064859B211}"/>
              </a:ext>
            </a:extLst>
          </p:cNvPr>
          <p:cNvSpPr>
            <a:spLocks noGrp="1"/>
          </p:cNvSpPr>
          <p:nvPr>
            <p:ph type="title"/>
          </p:nvPr>
        </p:nvSpPr>
        <p:spPr>
          <a:xfrm>
            <a:off x="838200" y="365125"/>
            <a:ext cx="10515600" cy="1042761"/>
          </a:xfrm>
        </p:spPr>
        <p:txBody>
          <a:bodyPr>
            <a:normAutofit/>
          </a:bodyPr>
          <a:lstStyle/>
          <a:p>
            <a:r>
              <a:rPr lang="en-US" dirty="0"/>
              <a:t>Unions</a:t>
            </a:r>
          </a:p>
        </p:txBody>
      </p:sp>
      <p:sp>
        <p:nvSpPr>
          <p:cNvPr id="6" name="Content Placeholder 5">
            <a:extLst>
              <a:ext uri="{FF2B5EF4-FFF2-40B4-BE49-F238E27FC236}">
                <a16:creationId xmlns:a16="http://schemas.microsoft.com/office/drawing/2014/main" id="{F35734B9-E4F5-CF06-3607-EFAE88376279}"/>
              </a:ext>
            </a:extLst>
          </p:cNvPr>
          <p:cNvSpPr>
            <a:spLocks noGrp="1"/>
          </p:cNvSpPr>
          <p:nvPr>
            <p:ph idx="1"/>
          </p:nvPr>
        </p:nvSpPr>
        <p:spPr/>
        <p:txBody>
          <a:bodyPr/>
          <a:lstStyle/>
          <a:p>
            <a:r>
              <a:rPr lang="en-US" dirty="0"/>
              <a:t>Similar to structure, a UNION is also a collection of different datatypes under a single name. </a:t>
            </a:r>
          </a:p>
          <a:p>
            <a:r>
              <a:rPr lang="en-US" dirty="0"/>
              <a:t>The difference with structure is that: all the members within a union share the same storage area of memory. </a:t>
            </a:r>
          </a:p>
          <a:p>
            <a:r>
              <a:rPr lang="en-US" dirty="0"/>
              <a:t>Thus, union conserves less memory space.</a:t>
            </a:r>
          </a:p>
          <a:p>
            <a:r>
              <a:rPr lang="en-US" dirty="0"/>
              <a:t>Keyword used: union</a:t>
            </a:r>
          </a:p>
          <a:p>
            <a:endParaRPr lang="en-US" dirty="0"/>
          </a:p>
          <a:p>
            <a:endParaRPr lang="en-US" dirty="0"/>
          </a:p>
        </p:txBody>
      </p:sp>
      <p:sp>
        <p:nvSpPr>
          <p:cNvPr id="5" name="Slide Number Placeholder 4">
            <a:extLst>
              <a:ext uri="{FF2B5EF4-FFF2-40B4-BE49-F238E27FC236}">
                <a16:creationId xmlns:a16="http://schemas.microsoft.com/office/drawing/2014/main" id="{524437D0-2E00-CE1D-DB39-6D0DA3701D75}"/>
              </a:ext>
            </a:extLst>
          </p:cNvPr>
          <p:cNvSpPr>
            <a:spLocks noGrp="1"/>
          </p:cNvSpPr>
          <p:nvPr>
            <p:ph type="sldNum" sz="quarter" idx="4"/>
          </p:nvPr>
        </p:nvSpPr>
        <p:spPr>
          <a:xfrm>
            <a:off x="11506201" y="88667"/>
            <a:ext cx="584199" cy="365125"/>
          </a:xfrm>
        </p:spPr>
        <p:txBody>
          <a:bodyPr>
            <a:normAutofit/>
          </a:bodyPr>
          <a:lstStyle/>
          <a:p>
            <a:fld id="{36AD3355-1A39-4F95-8D2D-9BA34F1D5DE9}" type="slidenum">
              <a:rPr lang="en-US" smtClean="0"/>
              <a:pPr/>
              <a:t>21</a:t>
            </a:fld>
            <a:endParaRPr lang="en-US"/>
          </a:p>
        </p:txBody>
      </p:sp>
      <p:sp>
        <p:nvSpPr>
          <p:cNvPr id="63" name="Footer Placeholder 62">
            <a:extLst>
              <a:ext uri="{FF2B5EF4-FFF2-40B4-BE49-F238E27FC236}">
                <a16:creationId xmlns:a16="http://schemas.microsoft.com/office/drawing/2014/main" id="{6B32CC3E-D53B-9652-9E44-5D926A7D798B}"/>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spTree>
    <p:extLst>
      <p:ext uri="{BB962C8B-B14F-4D97-AF65-F5344CB8AC3E}">
        <p14:creationId xmlns:p14="http://schemas.microsoft.com/office/powerpoint/2010/main" val="335696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1"/>
          <p:cNvSpPr txBox="1">
            <a:spLocks noGrp="1"/>
          </p:cNvSpPr>
          <p:nvPr>
            <p:ph type="title"/>
          </p:nvPr>
        </p:nvSpPr>
        <p:spPr>
          <a:xfrm>
            <a:off x="609600" y="274640"/>
            <a:ext cx="10972800" cy="817561"/>
          </a:xfrm>
          <a:prstGeom prst="rect">
            <a:avLst/>
          </a:prstGeom>
          <a:noFill/>
          <a:ln>
            <a:noFill/>
          </a:ln>
        </p:spPr>
        <p:txBody>
          <a:bodyPr spcFirstLastPara="1" vert="horz" wrap="square" lIns="121900" tIns="60933" rIns="121900" bIns="60933" rtlCol="0" anchor="ctr" anchorCtr="0">
            <a:normAutofit/>
          </a:bodyPr>
          <a:lstStyle/>
          <a:p>
            <a:pPr>
              <a:spcBef>
                <a:spcPts val="0"/>
              </a:spcBef>
              <a:buClr>
                <a:srgbClr val="FF0000"/>
              </a:buClr>
              <a:buSzPts val="3200"/>
            </a:pPr>
            <a:r>
              <a:rPr lang="en-US" sz="4267" b="1">
                <a:solidFill>
                  <a:srgbClr val="FF0000"/>
                </a:solidFill>
              </a:rPr>
              <a:t>Example:</a:t>
            </a:r>
            <a:endParaRPr/>
          </a:p>
        </p:txBody>
      </p:sp>
      <p:pic>
        <p:nvPicPr>
          <p:cNvPr id="294" name="Google Shape;294;p21"/>
          <p:cNvPicPr preferRelativeResize="0">
            <a:picLocks noGrp="1"/>
          </p:cNvPicPr>
          <p:nvPr>
            <p:ph type="body" idx="1"/>
          </p:nvPr>
        </p:nvPicPr>
        <p:blipFill rotWithShape="1">
          <a:blip r:embed="rId3">
            <a:alphaModFix/>
          </a:blip>
          <a:srcRect/>
          <a:stretch/>
        </p:blipFill>
        <p:spPr>
          <a:xfrm>
            <a:off x="6216650" y="1329268"/>
            <a:ext cx="5041900" cy="3604377"/>
          </a:xfrm>
          <a:prstGeom prst="rect">
            <a:avLst/>
          </a:prstGeom>
          <a:noFill/>
          <a:ln w="9525" cap="flat" cmpd="sng">
            <a:solidFill>
              <a:schemeClr val="dk1"/>
            </a:solidFill>
            <a:prstDash val="solid"/>
            <a:round/>
            <a:headEnd type="none" w="sm" len="sm"/>
            <a:tailEnd type="none" w="sm" len="sm"/>
          </a:ln>
        </p:spPr>
      </p:pic>
      <p:sp>
        <p:nvSpPr>
          <p:cNvPr id="296" name="Google Shape;296;p21"/>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22</a:t>
            </a:fld>
            <a:endParaRPr/>
          </a:p>
        </p:txBody>
      </p:sp>
      <p:sp>
        <p:nvSpPr>
          <p:cNvPr id="297" name="Google Shape;297;p21"/>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ctr"/>
            <a:r>
              <a:rPr lang="en-US"/>
              <a:t>Structure and Union | Lecture 15</a:t>
            </a:r>
            <a:endParaRPr/>
          </a:p>
        </p:txBody>
      </p:sp>
      <p:pic>
        <p:nvPicPr>
          <p:cNvPr id="298" name="Google Shape;298;p21"/>
          <p:cNvPicPr preferRelativeResize="0"/>
          <p:nvPr/>
        </p:nvPicPr>
        <p:blipFill rotWithShape="1">
          <a:blip r:embed="rId4">
            <a:alphaModFix/>
          </a:blip>
          <a:srcRect/>
          <a:stretch/>
        </p:blipFill>
        <p:spPr>
          <a:xfrm>
            <a:off x="592667" y="1329267"/>
            <a:ext cx="4914900" cy="3525456"/>
          </a:xfrm>
          <a:prstGeom prst="rect">
            <a:avLst/>
          </a:prstGeom>
          <a:noFill/>
          <a:ln w="9525" cap="flat" cmpd="sng">
            <a:solidFill>
              <a:schemeClr val="dk1"/>
            </a:solidFill>
            <a:prstDash val="solid"/>
            <a:round/>
            <a:headEnd type="none" w="sm" len="sm"/>
            <a:tailEnd type="none" w="sm" len="sm"/>
          </a:ln>
        </p:spPr>
      </p:pic>
      <p:pic>
        <p:nvPicPr>
          <p:cNvPr id="299" name="Google Shape;299;p21"/>
          <p:cNvPicPr preferRelativeResize="0"/>
          <p:nvPr/>
        </p:nvPicPr>
        <p:blipFill rotWithShape="1">
          <a:blip r:embed="rId5">
            <a:alphaModFix/>
          </a:blip>
          <a:srcRect/>
          <a:stretch/>
        </p:blipFill>
        <p:spPr>
          <a:xfrm>
            <a:off x="609600" y="4944533"/>
            <a:ext cx="2844800" cy="1024467"/>
          </a:xfrm>
          <a:prstGeom prst="rect">
            <a:avLst/>
          </a:prstGeom>
          <a:noFill/>
          <a:ln>
            <a:noFill/>
          </a:ln>
        </p:spPr>
      </p:pic>
      <p:pic>
        <p:nvPicPr>
          <p:cNvPr id="300" name="Google Shape;300;p21"/>
          <p:cNvPicPr preferRelativeResize="0"/>
          <p:nvPr/>
        </p:nvPicPr>
        <p:blipFill rotWithShape="1">
          <a:blip r:embed="rId6">
            <a:alphaModFix/>
          </a:blip>
          <a:srcRect/>
          <a:stretch/>
        </p:blipFill>
        <p:spPr>
          <a:xfrm>
            <a:off x="6216650" y="4986867"/>
            <a:ext cx="3111501" cy="1024467"/>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4B976A-6F0D-0CC4-C4DD-B1840C2A9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D54EC-A51F-645E-BB9A-B9064859B211}"/>
              </a:ext>
            </a:extLst>
          </p:cNvPr>
          <p:cNvSpPr>
            <a:spLocks noGrp="1"/>
          </p:cNvSpPr>
          <p:nvPr>
            <p:ph type="title"/>
          </p:nvPr>
        </p:nvSpPr>
        <p:spPr>
          <a:xfrm>
            <a:off x="838200" y="365125"/>
            <a:ext cx="10515600" cy="1042761"/>
          </a:xfrm>
        </p:spPr>
        <p:txBody>
          <a:bodyPr>
            <a:normAutofit/>
          </a:bodyPr>
          <a:lstStyle/>
          <a:p>
            <a:r>
              <a:rPr lang="en-US" dirty="0"/>
              <a:t>Passing structures to functions</a:t>
            </a:r>
          </a:p>
        </p:txBody>
      </p:sp>
      <p:sp>
        <p:nvSpPr>
          <p:cNvPr id="6" name="Content Placeholder 5">
            <a:extLst>
              <a:ext uri="{FF2B5EF4-FFF2-40B4-BE49-F238E27FC236}">
                <a16:creationId xmlns:a16="http://schemas.microsoft.com/office/drawing/2014/main" id="{F35734B9-E4F5-CF06-3607-EFAE88376279}"/>
              </a:ext>
            </a:extLst>
          </p:cNvPr>
          <p:cNvSpPr>
            <a:spLocks noGrp="1"/>
          </p:cNvSpPr>
          <p:nvPr>
            <p:ph idx="1"/>
          </p:nvPr>
        </p:nvSpPr>
        <p:spPr/>
        <p:txBody>
          <a:bodyPr/>
          <a:lstStyle/>
          <a:p>
            <a:r>
              <a:rPr lang="en-US" dirty="0"/>
              <a:t>cases to deal with:</a:t>
            </a:r>
          </a:p>
          <a:p>
            <a:pPr marL="914400" lvl="1" indent="-457200">
              <a:buFont typeface="+mj-lt"/>
              <a:buAutoNum type="arabicPeriod"/>
            </a:pPr>
            <a:r>
              <a:rPr lang="en-US" dirty="0"/>
              <a:t>Passing structure members to functions</a:t>
            </a:r>
          </a:p>
          <a:p>
            <a:pPr marL="914400" lvl="1" indent="-457200">
              <a:buFont typeface="+mj-lt"/>
              <a:buAutoNum type="arabicPeriod"/>
            </a:pPr>
            <a:r>
              <a:rPr lang="en-US" dirty="0"/>
              <a:t>Passing entire structure to a function</a:t>
            </a:r>
          </a:p>
          <a:p>
            <a:pPr marL="914400" lvl="1" indent="-457200">
              <a:buFont typeface="+mj-lt"/>
              <a:buAutoNum type="arabicPeriod"/>
            </a:pPr>
            <a:r>
              <a:rPr lang="en-US" dirty="0"/>
              <a:t>Passing structure pointer to a function</a:t>
            </a:r>
          </a:p>
          <a:p>
            <a:pPr marL="914400" lvl="1" indent="-457200">
              <a:buFont typeface="+mj-lt"/>
              <a:buAutoNum type="arabicPeriod"/>
            </a:pPr>
            <a:r>
              <a:rPr lang="en-US" dirty="0"/>
              <a:t>Passing an array of structure to a function</a:t>
            </a:r>
          </a:p>
        </p:txBody>
      </p:sp>
      <p:sp>
        <p:nvSpPr>
          <p:cNvPr id="5" name="Slide Number Placeholder 4">
            <a:extLst>
              <a:ext uri="{FF2B5EF4-FFF2-40B4-BE49-F238E27FC236}">
                <a16:creationId xmlns:a16="http://schemas.microsoft.com/office/drawing/2014/main" id="{524437D0-2E00-CE1D-DB39-6D0DA3701D75}"/>
              </a:ext>
            </a:extLst>
          </p:cNvPr>
          <p:cNvSpPr>
            <a:spLocks noGrp="1"/>
          </p:cNvSpPr>
          <p:nvPr>
            <p:ph type="sldNum" sz="quarter" idx="4"/>
          </p:nvPr>
        </p:nvSpPr>
        <p:spPr>
          <a:xfrm>
            <a:off x="11506201" y="88667"/>
            <a:ext cx="584199" cy="365125"/>
          </a:xfrm>
        </p:spPr>
        <p:txBody>
          <a:bodyPr>
            <a:normAutofit/>
          </a:bodyPr>
          <a:lstStyle/>
          <a:p>
            <a:fld id="{36AD3355-1A39-4F95-8D2D-9BA34F1D5DE9}" type="slidenum">
              <a:rPr lang="en-US" smtClean="0"/>
              <a:pPr/>
              <a:t>23</a:t>
            </a:fld>
            <a:endParaRPr lang="en-US"/>
          </a:p>
        </p:txBody>
      </p:sp>
      <p:sp>
        <p:nvSpPr>
          <p:cNvPr id="63" name="Footer Placeholder 62">
            <a:extLst>
              <a:ext uri="{FF2B5EF4-FFF2-40B4-BE49-F238E27FC236}">
                <a16:creationId xmlns:a16="http://schemas.microsoft.com/office/drawing/2014/main" id="{6B32CC3E-D53B-9652-9E44-5D926A7D798B}"/>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spTree>
    <p:extLst>
      <p:ext uri="{BB962C8B-B14F-4D97-AF65-F5344CB8AC3E}">
        <p14:creationId xmlns:p14="http://schemas.microsoft.com/office/powerpoint/2010/main" val="2780253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4B976A-6F0D-0CC4-C4DD-B1840C2A9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D54EC-A51F-645E-BB9A-B9064859B211}"/>
              </a:ext>
            </a:extLst>
          </p:cNvPr>
          <p:cNvSpPr>
            <a:spLocks noGrp="1"/>
          </p:cNvSpPr>
          <p:nvPr>
            <p:ph type="title"/>
          </p:nvPr>
        </p:nvSpPr>
        <p:spPr>
          <a:xfrm>
            <a:off x="838200" y="365125"/>
            <a:ext cx="10515600" cy="1042761"/>
          </a:xfrm>
        </p:spPr>
        <p:txBody>
          <a:bodyPr>
            <a:normAutofit fontScale="90000"/>
          </a:bodyPr>
          <a:lstStyle/>
          <a:p>
            <a:r>
              <a:rPr lang="en-US" dirty="0"/>
              <a:t>1) Passing structure members to functions</a:t>
            </a:r>
          </a:p>
        </p:txBody>
      </p:sp>
      <p:sp>
        <p:nvSpPr>
          <p:cNvPr id="6" name="Content Placeholder 5">
            <a:extLst>
              <a:ext uri="{FF2B5EF4-FFF2-40B4-BE49-F238E27FC236}">
                <a16:creationId xmlns:a16="http://schemas.microsoft.com/office/drawing/2014/main" id="{F35734B9-E4F5-CF06-3607-EFAE88376279}"/>
              </a:ext>
            </a:extLst>
          </p:cNvPr>
          <p:cNvSpPr>
            <a:spLocks noGrp="1"/>
          </p:cNvSpPr>
          <p:nvPr>
            <p:ph idx="1"/>
          </p:nvPr>
        </p:nvSpPr>
        <p:spPr>
          <a:xfrm>
            <a:off x="838200" y="1553029"/>
            <a:ext cx="4662948" cy="4623934"/>
          </a:xfrm>
        </p:spPr>
        <p:txBody>
          <a:bodyPr/>
          <a:lstStyle/>
          <a:p>
            <a:r>
              <a:rPr lang="en-US" dirty="0"/>
              <a:t>Individual structure members can be passed to a function as arguments like ordinary variables. </a:t>
            </a:r>
          </a:p>
          <a:p>
            <a:endParaRPr lang="en-US" dirty="0"/>
          </a:p>
        </p:txBody>
      </p:sp>
      <p:sp>
        <p:nvSpPr>
          <p:cNvPr id="5" name="Slide Number Placeholder 4">
            <a:extLst>
              <a:ext uri="{FF2B5EF4-FFF2-40B4-BE49-F238E27FC236}">
                <a16:creationId xmlns:a16="http://schemas.microsoft.com/office/drawing/2014/main" id="{524437D0-2E00-CE1D-DB39-6D0DA3701D75}"/>
              </a:ext>
            </a:extLst>
          </p:cNvPr>
          <p:cNvSpPr>
            <a:spLocks noGrp="1"/>
          </p:cNvSpPr>
          <p:nvPr>
            <p:ph type="sldNum" sz="quarter" idx="4"/>
          </p:nvPr>
        </p:nvSpPr>
        <p:spPr>
          <a:xfrm>
            <a:off x="11506201" y="88667"/>
            <a:ext cx="584199" cy="365125"/>
          </a:xfrm>
        </p:spPr>
        <p:txBody>
          <a:bodyPr>
            <a:normAutofit/>
          </a:bodyPr>
          <a:lstStyle/>
          <a:p>
            <a:fld id="{36AD3355-1A39-4F95-8D2D-9BA34F1D5DE9}" type="slidenum">
              <a:rPr lang="en-US" smtClean="0"/>
              <a:pPr/>
              <a:t>24</a:t>
            </a:fld>
            <a:endParaRPr lang="en-US"/>
          </a:p>
        </p:txBody>
      </p:sp>
      <p:sp>
        <p:nvSpPr>
          <p:cNvPr id="63" name="Footer Placeholder 62">
            <a:extLst>
              <a:ext uri="{FF2B5EF4-FFF2-40B4-BE49-F238E27FC236}">
                <a16:creationId xmlns:a16="http://schemas.microsoft.com/office/drawing/2014/main" id="{6B32CC3E-D53B-9652-9E44-5D926A7D798B}"/>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pic>
        <p:nvPicPr>
          <p:cNvPr id="319" name="Google Shape;319;p23"/>
          <p:cNvPicPr preferRelativeResize="0"/>
          <p:nvPr/>
        </p:nvPicPr>
        <p:blipFill rotWithShape="1">
          <a:blip r:embed="rId2">
            <a:alphaModFix/>
          </a:blip>
          <a:srcRect/>
          <a:stretch/>
        </p:blipFill>
        <p:spPr>
          <a:xfrm>
            <a:off x="5775359" y="1460089"/>
            <a:ext cx="6126480" cy="4754880"/>
          </a:xfrm>
          <a:prstGeom prst="rect">
            <a:avLst/>
          </a:prstGeom>
          <a:noFill/>
          <a:ln w="9525" cap="flat" cmpd="sng">
            <a:solidFill>
              <a:schemeClr val="dk1"/>
            </a:solidFill>
            <a:prstDash val="solid"/>
            <a:round/>
            <a:headEnd type="none" w="sm" len="sm"/>
            <a:tailEnd type="none" w="sm" len="sm"/>
          </a:ln>
        </p:spPr>
      </p:pic>
      <p:pic>
        <p:nvPicPr>
          <p:cNvPr id="320" name="Google Shape;320;p23"/>
          <p:cNvPicPr preferRelativeResize="0"/>
          <p:nvPr/>
        </p:nvPicPr>
        <p:blipFill rotWithShape="1">
          <a:blip r:embed="rId3">
            <a:alphaModFix/>
          </a:blip>
          <a:srcRect/>
          <a:stretch/>
        </p:blipFill>
        <p:spPr>
          <a:xfrm>
            <a:off x="1548580" y="3905866"/>
            <a:ext cx="3806613" cy="1724817"/>
          </a:xfrm>
          <a:prstGeom prst="rect">
            <a:avLst/>
          </a:prstGeom>
          <a:noFill/>
          <a:ln>
            <a:noFill/>
          </a:ln>
        </p:spPr>
      </p:pic>
    </p:spTree>
    <p:extLst>
      <p:ext uri="{BB962C8B-B14F-4D97-AF65-F5344CB8AC3E}">
        <p14:creationId xmlns:p14="http://schemas.microsoft.com/office/powerpoint/2010/main" val="3416878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4B976A-6F0D-0CC4-C4DD-B1840C2A9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D54EC-A51F-645E-BB9A-B9064859B211}"/>
              </a:ext>
            </a:extLst>
          </p:cNvPr>
          <p:cNvSpPr>
            <a:spLocks noGrp="1"/>
          </p:cNvSpPr>
          <p:nvPr>
            <p:ph type="title"/>
          </p:nvPr>
        </p:nvSpPr>
        <p:spPr>
          <a:xfrm>
            <a:off x="838200" y="365125"/>
            <a:ext cx="10515600" cy="1042761"/>
          </a:xfrm>
        </p:spPr>
        <p:txBody>
          <a:bodyPr>
            <a:normAutofit/>
          </a:bodyPr>
          <a:lstStyle/>
          <a:p>
            <a:r>
              <a:rPr lang="en-US" dirty="0"/>
              <a:t>2) Passing entire structure to function</a:t>
            </a:r>
          </a:p>
        </p:txBody>
      </p:sp>
      <p:sp>
        <p:nvSpPr>
          <p:cNvPr id="5" name="Slide Number Placeholder 4">
            <a:extLst>
              <a:ext uri="{FF2B5EF4-FFF2-40B4-BE49-F238E27FC236}">
                <a16:creationId xmlns:a16="http://schemas.microsoft.com/office/drawing/2014/main" id="{524437D0-2E00-CE1D-DB39-6D0DA3701D75}"/>
              </a:ext>
            </a:extLst>
          </p:cNvPr>
          <p:cNvSpPr>
            <a:spLocks noGrp="1"/>
          </p:cNvSpPr>
          <p:nvPr>
            <p:ph type="sldNum" sz="quarter" idx="4"/>
          </p:nvPr>
        </p:nvSpPr>
        <p:spPr>
          <a:xfrm>
            <a:off x="11506201" y="88667"/>
            <a:ext cx="584199" cy="365125"/>
          </a:xfrm>
        </p:spPr>
        <p:txBody>
          <a:bodyPr>
            <a:normAutofit/>
          </a:bodyPr>
          <a:lstStyle/>
          <a:p>
            <a:fld id="{36AD3355-1A39-4F95-8D2D-9BA34F1D5DE9}" type="slidenum">
              <a:rPr lang="en-US" smtClean="0"/>
              <a:pPr/>
              <a:t>25</a:t>
            </a:fld>
            <a:endParaRPr lang="en-US"/>
          </a:p>
        </p:txBody>
      </p:sp>
      <p:sp>
        <p:nvSpPr>
          <p:cNvPr id="63" name="Footer Placeholder 62">
            <a:extLst>
              <a:ext uri="{FF2B5EF4-FFF2-40B4-BE49-F238E27FC236}">
                <a16:creationId xmlns:a16="http://schemas.microsoft.com/office/drawing/2014/main" id="{6B32CC3E-D53B-9652-9E44-5D926A7D798B}"/>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sp>
        <p:nvSpPr>
          <p:cNvPr id="3" name="Content Placeholder 5">
            <a:extLst>
              <a:ext uri="{FF2B5EF4-FFF2-40B4-BE49-F238E27FC236}">
                <a16:creationId xmlns:a16="http://schemas.microsoft.com/office/drawing/2014/main" id="{FF4166C9-9247-662C-9782-A776200EB170}"/>
              </a:ext>
            </a:extLst>
          </p:cNvPr>
          <p:cNvSpPr txBox="1">
            <a:spLocks/>
          </p:cNvSpPr>
          <p:nvPr/>
        </p:nvSpPr>
        <p:spPr>
          <a:xfrm>
            <a:off x="838200" y="1553029"/>
            <a:ext cx="4662948" cy="4623934"/>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0"/>
              </a:spcBef>
              <a:buFont typeface="Arial" panose="020B0604020202020204" pitchFamily="34" charset="0"/>
              <a:buChar char="•"/>
              <a:defRPr sz="2400" kern="1200">
                <a:solidFill>
                  <a:schemeClr val="tx1"/>
                </a:solidFill>
                <a:latin typeface="Nunito" pitchFamily="2" charset="0"/>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300" kern="1200">
                <a:solidFill>
                  <a:schemeClr val="tx1"/>
                </a:solidFill>
                <a:latin typeface="Nunito" pitchFamily="2" charset="0"/>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200" kern="1200">
                <a:solidFill>
                  <a:schemeClr val="tx1"/>
                </a:solidFill>
                <a:latin typeface="Nunito" pitchFamily="2" charset="0"/>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2100" kern="1200">
                <a:solidFill>
                  <a:schemeClr val="tx1"/>
                </a:solidFill>
                <a:latin typeface="Nunito" pitchFamily="2" charset="0"/>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For this we simply write the structure variable in the argument of calling statement, </a:t>
            </a:r>
            <a:r>
              <a:rPr lang="en-US" dirty="0" err="1"/>
              <a:t>i.e</a:t>
            </a:r>
            <a:r>
              <a:rPr lang="en-US" dirty="0"/>
              <a:t> display(</a:t>
            </a:r>
            <a:r>
              <a:rPr lang="en-US" dirty="0" err="1"/>
              <a:t>st</a:t>
            </a:r>
            <a:r>
              <a:rPr lang="en-US" dirty="0"/>
              <a:t>).</a:t>
            </a:r>
          </a:p>
        </p:txBody>
      </p:sp>
      <p:pic>
        <p:nvPicPr>
          <p:cNvPr id="8" name="Google Shape;330;p24">
            <a:extLst>
              <a:ext uri="{FF2B5EF4-FFF2-40B4-BE49-F238E27FC236}">
                <a16:creationId xmlns:a16="http://schemas.microsoft.com/office/drawing/2014/main" id="{D38C6694-31DA-07EB-BADD-98BC7AFC1EB1}"/>
              </a:ext>
            </a:extLst>
          </p:cNvPr>
          <p:cNvPicPr preferRelativeResize="0"/>
          <p:nvPr/>
        </p:nvPicPr>
        <p:blipFill rotWithShape="1">
          <a:blip r:embed="rId2">
            <a:alphaModFix/>
          </a:blip>
          <a:srcRect/>
          <a:stretch/>
        </p:blipFill>
        <p:spPr>
          <a:xfrm>
            <a:off x="5841864" y="1283110"/>
            <a:ext cx="6126480" cy="5029200"/>
          </a:xfrm>
          <a:prstGeom prst="rect">
            <a:avLst/>
          </a:prstGeom>
          <a:noFill/>
          <a:ln w="9525" cap="flat" cmpd="sng">
            <a:solidFill>
              <a:schemeClr val="dk1"/>
            </a:solidFill>
            <a:prstDash val="solid"/>
            <a:round/>
            <a:headEnd type="none" w="sm" len="sm"/>
            <a:tailEnd type="none" w="sm" len="sm"/>
          </a:ln>
        </p:spPr>
      </p:pic>
      <p:pic>
        <p:nvPicPr>
          <p:cNvPr id="9" name="Google Shape;331;p24">
            <a:extLst>
              <a:ext uri="{FF2B5EF4-FFF2-40B4-BE49-F238E27FC236}">
                <a16:creationId xmlns:a16="http://schemas.microsoft.com/office/drawing/2014/main" id="{41327434-793A-433B-12B3-F1FB8E8438ED}"/>
              </a:ext>
            </a:extLst>
          </p:cNvPr>
          <p:cNvPicPr preferRelativeResize="0"/>
          <p:nvPr/>
        </p:nvPicPr>
        <p:blipFill rotWithShape="1">
          <a:blip r:embed="rId3">
            <a:alphaModFix/>
          </a:blip>
          <a:srcRect/>
          <a:stretch/>
        </p:blipFill>
        <p:spPr>
          <a:xfrm>
            <a:off x="1359965" y="3901451"/>
            <a:ext cx="4018280" cy="1708672"/>
          </a:xfrm>
          <a:prstGeom prst="rect">
            <a:avLst/>
          </a:prstGeom>
          <a:noFill/>
          <a:ln>
            <a:noFill/>
          </a:ln>
        </p:spPr>
      </p:pic>
    </p:spTree>
    <p:extLst>
      <p:ext uri="{BB962C8B-B14F-4D97-AF65-F5344CB8AC3E}">
        <p14:creationId xmlns:p14="http://schemas.microsoft.com/office/powerpoint/2010/main" val="26099316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4B976A-6F0D-0CC4-C4DD-B1840C2A9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D54EC-A51F-645E-BB9A-B9064859B211}"/>
              </a:ext>
            </a:extLst>
          </p:cNvPr>
          <p:cNvSpPr>
            <a:spLocks noGrp="1"/>
          </p:cNvSpPr>
          <p:nvPr>
            <p:ph type="title"/>
          </p:nvPr>
        </p:nvSpPr>
        <p:spPr>
          <a:xfrm>
            <a:off x="838200" y="365125"/>
            <a:ext cx="10515600" cy="1042761"/>
          </a:xfrm>
        </p:spPr>
        <p:txBody>
          <a:bodyPr>
            <a:normAutofit/>
          </a:bodyPr>
          <a:lstStyle/>
          <a:p>
            <a:r>
              <a:rPr lang="en-US" dirty="0"/>
              <a:t>3) Passing structure pointer to function</a:t>
            </a:r>
          </a:p>
        </p:txBody>
      </p:sp>
      <p:sp>
        <p:nvSpPr>
          <p:cNvPr id="5" name="Slide Number Placeholder 4">
            <a:extLst>
              <a:ext uri="{FF2B5EF4-FFF2-40B4-BE49-F238E27FC236}">
                <a16:creationId xmlns:a16="http://schemas.microsoft.com/office/drawing/2014/main" id="{524437D0-2E00-CE1D-DB39-6D0DA3701D75}"/>
              </a:ext>
            </a:extLst>
          </p:cNvPr>
          <p:cNvSpPr>
            <a:spLocks noGrp="1"/>
          </p:cNvSpPr>
          <p:nvPr>
            <p:ph type="sldNum" sz="quarter" idx="4"/>
          </p:nvPr>
        </p:nvSpPr>
        <p:spPr>
          <a:xfrm>
            <a:off x="11506201" y="88667"/>
            <a:ext cx="584199" cy="365125"/>
          </a:xfrm>
        </p:spPr>
        <p:txBody>
          <a:bodyPr>
            <a:normAutofit/>
          </a:bodyPr>
          <a:lstStyle/>
          <a:p>
            <a:fld id="{36AD3355-1A39-4F95-8D2D-9BA34F1D5DE9}" type="slidenum">
              <a:rPr lang="en-US" smtClean="0"/>
              <a:pPr/>
              <a:t>26</a:t>
            </a:fld>
            <a:endParaRPr lang="en-US"/>
          </a:p>
        </p:txBody>
      </p:sp>
      <p:sp>
        <p:nvSpPr>
          <p:cNvPr id="63" name="Footer Placeholder 62">
            <a:extLst>
              <a:ext uri="{FF2B5EF4-FFF2-40B4-BE49-F238E27FC236}">
                <a16:creationId xmlns:a16="http://schemas.microsoft.com/office/drawing/2014/main" id="{6B32CC3E-D53B-9652-9E44-5D926A7D798B}"/>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sp>
        <p:nvSpPr>
          <p:cNvPr id="3" name="Content Placeholder 5">
            <a:extLst>
              <a:ext uri="{FF2B5EF4-FFF2-40B4-BE49-F238E27FC236}">
                <a16:creationId xmlns:a16="http://schemas.microsoft.com/office/drawing/2014/main" id="{E2941249-A2F3-72B5-1342-80DEE933A144}"/>
              </a:ext>
            </a:extLst>
          </p:cNvPr>
          <p:cNvSpPr txBox="1">
            <a:spLocks/>
          </p:cNvSpPr>
          <p:nvPr/>
        </p:nvSpPr>
        <p:spPr>
          <a:xfrm>
            <a:off x="838200" y="1553029"/>
            <a:ext cx="4662948" cy="4623934"/>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0"/>
              </a:spcBef>
              <a:buFont typeface="Arial" panose="020B0604020202020204" pitchFamily="34" charset="0"/>
              <a:buChar char="•"/>
              <a:defRPr sz="2400" kern="1200">
                <a:solidFill>
                  <a:schemeClr val="tx1"/>
                </a:solidFill>
                <a:latin typeface="Nunito" pitchFamily="2" charset="0"/>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300" kern="1200">
                <a:solidFill>
                  <a:schemeClr val="tx1"/>
                </a:solidFill>
                <a:latin typeface="Nunito" pitchFamily="2" charset="0"/>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200" kern="1200">
                <a:solidFill>
                  <a:schemeClr val="tx1"/>
                </a:solidFill>
                <a:latin typeface="Nunito" pitchFamily="2" charset="0"/>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2100" kern="1200">
                <a:solidFill>
                  <a:schemeClr val="tx1"/>
                </a:solidFill>
                <a:latin typeface="Nunito" pitchFamily="2" charset="0"/>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While passing structure pointer to a function, the function is called by reference.</a:t>
            </a:r>
          </a:p>
          <a:p>
            <a:r>
              <a:rPr lang="en-US" dirty="0"/>
              <a:t> Any changes that are made within the function are also visible in the calling function.</a:t>
            </a:r>
          </a:p>
          <a:p>
            <a:endParaRPr lang="en-US" dirty="0"/>
          </a:p>
        </p:txBody>
      </p:sp>
      <p:pic>
        <p:nvPicPr>
          <p:cNvPr id="4" name="Google Shape;342;p25">
            <a:extLst>
              <a:ext uri="{FF2B5EF4-FFF2-40B4-BE49-F238E27FC236}">
                <a16:creationId xmlns:a16="http://schemas.microsoft.com/office/drawing/2014/main" id="{5C93EDBE-B5EE-74C5-E335-29FD02A5188D}"/>
              </a:ext>
            </a:extLst>
          </p:cNvPr>
          <p:cNvPicPr preferRelativeResize="0"/>
          <p:nvPr/>
        </p:nvPicPr>
        <p:blipFill rotWithShape="1">
          <a:blip r:embed="rId2">
            <a:alphaModFix/>
          </a:blip>
          <a:srcRect/>
          <a:stretch/>
        </p:blipFill>
        <p:spPr>
          <a:xfrm>
            <a:off x="1714091" y="4864509"/>
            <a:ext cx="3657600" cy="1828800"/>
          </a:xfrm>
          <a:prstGeom prst="rect">
            <a:avLst/>
          </a:prstGeom>
          <a:noFill/>
          <a:ln>
            <a:noFill/>
          </a:ln>
        </p:spPr>
      </p:pic>
      <p:pic>
        <p:nvPicPr>
          <p:cNvPr id="7" name="Google Shape;341;p25">
            <a:extLst>
              <a:ext uri="{FF2B5EF4-FFF2-40B4-BE49-F238E27FC236}">
                <a16:creationId xmlns:a16="http://schemas.microsoft.com/office/drawing/2014/main" id="{F8A85840-36E4-E66E-0A67-B160ABB7EE44}"/>
              </a:ext>
            </a:extLst>
          </p:cNvPr>
          <p:cNvPicPr preferRelativeResize="0"/>
          <p:nvPr/>
        </p:nvPicPr>
        <p:blipFill rotWithShape="1">
          <a:blip r:embed="rId3">
            <a:alphaModFix/>
          </a:blip>
          <a:srcRect/>
          <a:stretch/>
        </p:blipFill>
        <p:spPr>
          <a:xfrm>
            <a:off x="6025537" y="1370781"/>
            <a:ext cx="5213351" cy="5029200"/>
          </a:xfrm>
          <a:prstGeom prst="rect">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1196910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4B976A-6F0D-0CC4-C4DD-B1840C2A9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D54EC-A51F-645E-BB9A-B9064859B211}"/>
              </a:ext>
            </a:extLst>
          </p:cNvPr>
          <p:cNvSpPr>
            <a:spLocks noGrp="1"/>
          </p:cNvSpPr>
          <p:nvPr>
            <p:ph type="title"/>
          </p:nvPr>
        </p:nvSpPr>
        <p:spPr>
          <a:xfrm>
            <a:off x="838200" y="365125"/>
            <a:ext cx="10515600" cy="1042761"/>
          </a:xfrm>
        </p:spPr>
        <p:txBody>
          <a:bodyPr>
            <a:normAutofit/>
          </a:bodyPr>
          <a:lstStyle/>
          <a:p>
            <a:endParaRPr lang="en-US" dirty="0"/>
          </a:p>
        </p:txBody>
      </p:sp>
      <p:sp>
        <p:nvSpPr>
          <p:cNvPr id="5" name="Slide Number Placeholder 4">
            <a:extLst>
              <a:ext uri="{FF2B5EF4-FFF2-40B4-BE49-F238E27FC236}">
                <a16:creationId xmlns:a16="http://schemas.microsoft.com/office/drawing/2014/main" id="{524437D0-2E00-CE1D-DB39-6D0DA3701D75}"/>
              </a:ext>
            </a:extLst>
          </p:cNvPr>
          <p:cNvSpPr>
            <a:spLocks noGrp="1"/>
          </p:cNvSpPr>
          <p:nvPr>
            <p:ph type="sldNum" sz="quarter" idx="4"/>
          </p:nvPr>
        </p:nvSpPr>
        <p:spPr>
          <a:xfrm>
            <a:off x="11506201" y="88667"/>
            <a:ext cx="584199" cy="365125"/>
          </a:xfrm>
        </p:spPr>
        <p:txBody>
          <a:bodyPr>
            <a:normAutofit/>
          </a:bodyPr>
          <a:lstStyle/>
          <a:p>
            <a:fld id="{36AD3355-1A39-4F95-8D2D-9BA34F1D5DE9}" type="slidenum">
              <a:rPr lang="en-US" smtClean="0"/>
              <a:pPr/>
              <a:t>27</a:t>
            </a:fld>
            <a:endParaRPr lang="en-US"/>
          </a:p>
        </p:txBody>
      </p:sp>
      <p:sp>
        <p:nvSpPr>
          <p:cNvPr id="63" name="Footer Placeholder 62">
            <a:extLst>
              <a:ext uri="{FF2B5EF4-FFF2-40B4-BE49-F238E27FC236}">
                <a16:creationId xmlns:a16="http://schemas.microsoft.com/office/drawing/2014/main" id="{6B32CC3E-D53B-9652-9E44-5D926A7D798B}"/>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pic>
        <p:nvPicPr>
          <p:cNvPr id="3" name="Google Shape;351;p26">
            <a:extLst>
              <a:ext uri="{FF2B5EF4-FFF2-40B4-BE49-F238E27FC236}">
                <a16:creationId xmlns:a16="http://schemas.microsoft.com/office/drawing/2014/main" id="{36301936-1440-0F9C-F91F-B5284EF1CBCD}"/>
              </a:ext>
            </a:extLst>
          </p:cNvPr>
          <p:cNvPicPr preferRelativeResize="0"/>
          <p:nvPr/>
        </p:nvPicPr>
        <p:blipFill rotWithShape="1">
          <a:blip r:embed="rId2">
            <a:alphaModFix/>
          </a:blip>
          <a:srcRect/>
          <a:stretch/>
        </p:blipFill>
        <p:spPr>
          <a:xfrm>
            <a:off x="4857137" y="434283"/>
            <a:ext cx="6731511" cy="5951567"/>
          </a:xfrm>
          <a:prstGeom prst="rect">
            <a:avLst/>
          </a:prstGeom>
          <a:noFill/>
          <a:ln w="9525" cap="flat" cmpd="sng">
            <a:solidFill>
              <a:schemeClr val="dk1"/>
            </a:solidFill>
            <a:prstDash val="solid"/>
            <a:round/>
            <a:headEnd type="none" w="sm" len="sm"/>
            <a:tailEnd type="none" w="sm" len="sm"/>
          </a:ln>
        </p:spPr>
      </p:pic>
      <p:pic>
        <p:nvPicPr>
          <p:cNvPr id="4" name="Google Shape;352;p26">
            <a:extLst>
              <a:ext uri="{FF2B5EF4-FFF2-40B4-BE49-F238E27FC236}">
                <a16:creationId xmlns:a16="http://schemas.microsoft.com/office/drawing/2014/main" id="{2EE77C1F-24BD-CF62-0AD0-8DA7B7F56650}"/>
              </a:ext>
            </a:extLst>
          </p:cNvPr>
          <p:cNvPicPr preferRelativeResize="0">
            <a:picLocks/>
          </p:cNvPicPr>
          <p:nvPr/>
        </p:nvPicPr>
        <p:blipFill rotWithShape="1">
          <a:blip r:embed="rId3">
            <a:alphaModFix/>
          </a:blip>
          <a:srcRect/>
          <a:stretch/>
        </p:blipFill>
        <p:spPr>
          <a:xfrm>
            <a:off x="853768" y="2535903"/>
            <a:ext cx="3657600" cy="1828800"/>
          </a:xfrm>
          <a:prstGeom prst="rect">
            <a:avLst/>
          </a:prstGeom>
          <a:noFill/>
          <a:ln>
            <a:noFill/>
          </a:ln>
        </p:spPr>
      </p:pic>
    </p:spTree>
    <p:extLst>
      <p:ext uri="{BB962C8B-B14F-4D97-AF65-F5344CB8AC3E}">
        <p14:creationId xmlns:p14="http://schemas.microsoft.com/office/powerpoint/2010/main" val="32700950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4B976A-6F0D-0CC4-C4DD-B1840C2A9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D54EC-A51F-645E-BB9A-B9064859B211}"/>
              </a:ext>
            </a:extLst>
          </p:cNvPr>
          <p:cNvSpPr>
            <a:spLocks noGrp="1"/>
          </p:cNvSpPr>
          <p:nvPr>
            <p:ph type="title"/>
          </p:nvPr>
        </p:nvSpPr>
        <p:spPr>
          <a:xfrm>
            <a:off x="838200" y="365125"/>
            <a:ext cx="10515600" cy="1042761"/>
          </a:xfrm>
        </p:spPr>
        <p:txBody>
          <a:bodyPr>
            <a:normAutofit fontScale="90000"/>
          </a:bodyPr>
          <a:lstStyle/>
          <a:p>
            <a:r>
              <a:rPr lang="en-US" dirty="0"/>
              <a:t>4) Passing an array of structure to function</a:t>
            </a:r>
          </a:p>
        </p:txBody>
      </p:sp>
      <p:sp>
        <p:nvSpPr>
          <p:cNvPr id="5" name="Slide Number Placeholder 4">
            <a:extLst>
              <a:ext uri="{FF2B5EF4-FFF2-40B4-BE49-F238E27FC236}">
                <a16:creationId xmlns:a16="http://schemas.microsoft.com/office/drawing/2014/main" id="{524437D0-2E00-CE1D-DB39-6D0DA3701D75}"/>
              </a:ext>
            </a:extLst>
          </p:cNvPr>
          <p:cNvSpPr>
            <a:spLocks noGrp="1"/>
          </p:cNvSpPr>
          <p:nvPr>
            <p:ph type="sldNum" sz="quarter" idx="4"/>
          </p:nvPr>
        </p:nvSpPr>
        <p:spPr>
          <a:xfrm>
            <a:off x="11506201" y="88667"/>
            <a:ext cx="584199" cy="365125"/>
          </a:xfrm>
        </p:spPr>
        <p:txBody>
          <a:bodyPr>
            <a:normAutofit/>
          </a:bodyPr>
          <a:lstStyle/>
          <a:p>
            <a:fld id="{36AD3355-1A39-4F95-8D2D-9BA34F1D5DE9}" type="slidenum">
              <a:rPr lang="en-US" smtClean="0"/>
              <a:pPr/>
              <a:t>28</a:t>
            </a:fld>
            <a:endParaRPr lang="en-US"/>
          </a:p>
        </p:txBody>
      </p:sp>
      <p:sp>
        <p:nvSpPr>
          <p:cNvPr id="63" name="Footer Placeholder 62">
            <a:extLst>
              <a:ext uri="{FF2B5EF4-FFF2-40B4-BE49-F238E27FC236}">
                <a16:creationId xmlns:a16="http://schemas.microsoft.com/office/drawing/2014/main" id="{6B32CC3E-D53B-9652-9E44-5D926A7D798B}"/>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sp>
        <p:nvSpPr>
          <p:cNvPr id="3" name="Content Placeholder 5">
            <a:extLst>
              <a:ext uri="{FF2B5EF4-FFF2-40B4-BE49-F238E27FC236}">
                <a16:creationId xmlns:a16="http://schemas.microsoft.com/office/drawing/2014/main" id="{16C2EF55-EBBD-68D4-EB28-200C0861A2B4}"/>
              </a:ext>
            </a:extLst>
          </p:cNvPr>
          <p:cNvSpPr txBox="1">
            <a:spLocks/>
          </p:cNvSpPr>
          <p:nvPr/>
        </p:nvSpPr>
        <p:spPr>
          <a:xfrm>
            <a:off x="838200" y="1553029"/>
            <a:ext cx="4662948" cy="4623934"/>
          </a:xfrm>
          <a:prstGeom prst="rect">
            <a:avLst/>
          </a:prstGeom>
        </p:spPr>
        <p:txBody>
          <a:bodyPr vert="horz" lIns="91440" tIns="45720" rIns="91440" bIns="45720" rtlCol="0">
            <a:normAutofit/>
          </a:bodyPr>
          <a:lstStyle>
            <a:lvl1pPr marL="228600" indent="-228600" algn="l" defTabSz="914400" rtl="0" eaLnBrk="1" latinLnBrk="0" hangingPunct="1">
              <a:lnSpc>
                <a:spcPct val="150000"/>
              </a:lnSpc>
              <a:spcBef>
                <a:spcPts val="0"/>
              </a:spcBef>
              <a:buFont typeface="Arial" panose="020B0604020202020204" pitchFamily="34" charset="0"/>
              <a:buChar char="•"/>
              <a:defRPr sz="2400" kern="1200">
                <a:solidFill>
                  <a:schemeClr val="tx1"/>
                </a:solidFill>
                <a:latin typeface="Nunito" pitchFamily="2" charset="0"/>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300" kern="1200">
                <a:solidFill>
                  <a:schemeClr val="tx1"/>
                </a:solidFill>
                <a:latin typeface="Nunito" pitchFamily="2" charset="0"/>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200" kern="1200">
                <a:solidFill>
                  <a:schemeClr val="tx1"/>
                </a:solidFill>
                <a:latin typeface="Nunito" pitchFamily="2" charset="0"/>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2100" kern="1200">
                <a:solidFill>
                  <a:schemeClr val="tx1"/>
                </a:solidFill>
                <a:latin typeface="Nunito" pitchFamily="2" charset="0"/>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Passing an array of structure to a function involves the same syntax and characteristics as passing an array of an ordinary type of function.</a:t>
            </a:r>
          </a:p>
          <a:p>
            <a:endParaRPr lang="en-US" dirty="0"/>
          </a:p>
        </p:txBody>
      </p:sp>
      <p:pic>
        <p:nvPicPr>
          <p:cNvPr id="4" name="Google Shape;363;p27">
            <a:extLst>
              <a:ext uri="{FF2B5EF4-FFF2-40B4-BE49-F238E27FC236}">
                <a16:creationId xmlns:a16="http://schemas.microsoft.com/office/drawing/2014/main" id="{518DD467-7462-3278-DE85-7714B09AECCA}"/>
              </a:ext>
            </a:extLst>
          </p:cNvPr>
          <p:cNvPicPr preferRelativeResize="0"/>
          <p:nvPr/>
        </p:nvPicPr>
        <p:blipFill rotWithShape="1">
          <a:blip r:embed="rId2">
            <a:alphaModFix/>
          </a:blip>
          <a:srcRect/>
          <a:stretch/>
        </p:blipFill>
        <p:spPr>
          <a:xfrm>
            <a:off x="1260713" y="4336026"/>
            <a:ext cx="3856977" cy="2300748"/>
          </a:xfrm>
          <a:prstGeom prst="rect">
            <a:avLst/>
          </a:prstGeom>
          <a:noFill/>
          <a:ln>
            <a:noFill/>
          </a:ln>
        </p:spPr>
      </p:pic>
      <p:pic>
        <p:nvPicPr>
          <p:cNvPr id="7" name="Google Shape;362;p27">
            <a:extLst>
              <a:ext uri="{FF2B5EF4-FFF2-40B4-BE49-F238E27FC236}">
                <a16:creationId xmlns:a16="http://schemas.microsoft.com/office/drawing/2014/main" id="{D5F4BE98-32FB-6D34-E319-45E63CCEB383}"/>
              </a:ext>
            </a:extLst>
          </p:cNvPr>
          <p:cNvPicPr preferRelativeResize="0"/>
          <p:nvPr/>
        </p:nvPicPr>
        <p:blipFill rotWithShape="1">
          <a:blip r:embed="rId3">
            <a:alphaModFix/>
          </a:blip>
          <a:srcRect/>
          <a:stretch/>
        </p:blipFill>
        <p:spPr>
          <a:xfrm>
            <a:off x="6207500" y="1283929"/>
            <a:ext cx="5486400" cy="5029200"/>
          </a:xfrm>
          <a:prstGeom prst="rect">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26526823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4B976A-6F0D-0CC4-C4DD-B1840C2A9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D54EC-A51F-645E-BB9A-B9064859B211}"/>
              </a:ext>
            </a:extLst>
          </p:cNvPr>
          <p:cNvSpPr>
            <a:spLocks noGrp="1"/>
          </p:cNvSpPr>
          <p:nvPr>
            <p:ph type="title"/>
          </p:nvPr>
        </p:nvSpPr>
        <p:spPr>
          <a:xfrm>
            <a:off x="838200" y="365125"/>
            <a:ext cx="10515600" cy="1042761"/>
          </a:xfrm>
        </p:spPr>
        <p:txBody>
          <a:bodyPr>
            <a:normAutofit/>
          </a:bodyPr>
          <a:lstStyle/>
          <a:p>
            <a:r>
              <a:rPr lang="en-US" dirty="0"/>
              <a:t>Menu Driven Structure</a:t>
            </a:r>
          </a:p>
        </p:txBody>
      </p:sp>
      <p:sp>
        <p:nvSpPr>
          <p:cNvPr id="6" name="Content Placeholder 5">
            <a:extLst>
              <a:ext uri="{FF2B5EF4-FFF2-40B4-BE49-F238E27FC236}">
                <a16:creationId xmlns:a16="http://schemas.microsoft.com/office/drawing/2014/main" id="{F35734B9-E4F5-CF06-3607-EFAE88376279}"/>
              </a:ext>
            </a:extLst>
          </p:cNvPr>
          <p:cNvSpPr>
            <a:spLocks noGrp="1"/>
          </p:cNvSpPr>
          <p:nvPr>
            <p:ph idx="1"/>
          </p:nvPr>
        </p:nvSpPr>
        <p:spPr/>
        <p:txBody>
          <a:bodyPr>
            <a:normAutofit fontScale="92500" lnSpcReduction="10000"/>
          </a:bodyPr>
          <a:lstStyle/>
          <a:p>
            <a:r>
              <a:rPr lang="en-US" dirty="0"/>
              <a:t>The switch statement can be used for menu driven program. </a:t>
            </a:r>
          </a:p>
          <a:p>
            <a:r>
              <a:rPr lang="en-US" dirty="0"/>
              <a:t>Sample program:</a:t>
            </a:r>
          </a:p>
          <a:p>
            <a:pPr lvl="1"/>
            <a:r>
              <a:rPr lang="en-US" dirty="0"/>
              <a:t>An employee record consists of its ID, name, age, salary and address.</a:t>
            </a:r>
          </a:p>
          <a:p>
            <a:pPr lvl="1"/>
            <a:r>
              <a:rPr lang="en-US" dirty="0"/>
              <a:t>Write a Menu driven program to perform following operations:</a:t>
            </a:r>
          </a:p>
          <a:p>
            <a:pPr lvl="2"/>
            <a:r>
              <a:rPr lang="en-US" dirty="0"/>
              <a:t>Read the records of 3 employees</a:t>
            </a:r>
          </a:p>
          <a:p>
            <a:pPr lvl="2"/>
            <a:r>
              <a:rPr lang="en-US" dirty="0"/>
              <a:t>Display the records of all employees</a:t>
            </a:r>
          </a:p>
          <a:p>
            <a:pPr lvl="2"/>
            <a:r>
              <a:rPr lang="en-US" dirty="0"/>
              <a:t>Display the records of all the employees whose salary is greater than 10000 and age greater than 25 years.</a:t>
            </a:r>
          </a:p>
          <a:p>
            <a:pPr lvl="2"/>
            <a:r>
              <a:rPr lang="en-US" dirty="0"/>
              <a:t>Display the records of employees from only “Pokhara”.</a:t>
            </a:r>
          </a:p>
          <a:p>
            <a:pPr lvl="2"/>
            <a:r>
              <a:rPr lang="en-US" dirty="0"/>
              <a:t>Exiting program</a:t>
            </a:r>
          </a:p>
          <a:p>
            <a:endParaRPr lang="en-US" dirty="0"/>
          </a:p>
          <a:p>
            <a:endParaRPr lang="en-US" dirty="0"/>
          </a:p>
        </p:txBody>
      </p:sp>
      <p:sp>
        <p:nvSpPr>
          <p:cNvPr id="5" name="Slide Number Placeholder 4">
            <a:extLst>
              <a:ext uri="{FF2B5EF4-FFF2-40B4-BE49-F238E27FC236}">
                <a16:creationId xmlns:a16="http://schemas.microsoft.com/office/drawing/2014/main" id="{524437D0-2E00-CE1D-DB39-6D0DA3701D75}"/>
              </a:ext>
            </a:extLst>
          </p:cNvPr>
          <p:cNvSpPr>
            <a:spLocks noGrp="1"/>
          </p:cNvSpPr>
          <p:nvPr>
            <p:ph type="sldNum" sz="quarter" idx="4"/>
          </p:nvPr>
        </p:nvSpPr>
        <p:spPr>
          <a:xfrm>
            <a:off x="11506201" y="88667"/>
            <a:ext cx="584199" cy="365125"/>
          </a:xfrm>
        </p:spPr>
        <p:txBody>
          <a:bodyPr>
            <a:normAutofit/>
          </a:bodyPr>
          <a:lstStyle/>
          <a:p>
            <a:fld id="{36AD3355-1A39-4F95-8D2D-9BA34F1D5DE9}" type="slidenum">
              <a:rPr lang="en-US" smtClean="0"/>
              <a:pPr/>
              <a:t>29</a:t>
            </a:fld>
            <a:endParaRPr lang="en-US"/>
          </a:p>
        </p:txBody>
      </p:sp>
      <p:sp>
        <p:nvSpPr>
          <p:cNvPr id="63" name="Footer Placeholder 62">
            <a:extLst>
              <a:ext uri="{FF2B5EF4-FFF2-40B4-BE49-F238E27FC236}">
                <a16:creationId xmlns:a16="http://schemas.microsoft.com/office/drawing/2014/main" id="{6B32CC3E-D53B-9652-9E44-5D926A7D798B}"/>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spTree>
    <p:extLst>
      <p:ext uri="{BB962C8B-B14F-4D97-AF65-F5344CB8AC3E}">
        <p14:creationId xmlns:p14="http://schemas.microsoft.com/office/powerpoint/2010/main" val="25822380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38B587-6173-A582-9A31-7652F15706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80C45B-5A82-0A09-0E62-19EDDB29AA54}"/>
              </a:ext>
            </a:extLst>
          </p:cNvPr>
          <p:cNvSpPr>
            <a:spLocks noGrp="1"/>
          </p:cNvSpPr>
          <p:nvPr>
            <p:ph type="title"/>
          </p:nvPr>
        </p:nvSpPr>
        <p:spPr/>
        <p:txBody>
          <a:bodyPr>
            <a:normAutofit/>
          </a:bodyPr>
          <a:lstStyle/>
          <a:p>
            <a:r>
              <a:rPr lang="en-US" dirty="0"/>
              <a:t>Structure</a:t>
            </a:r>
          </a:p>
        </p:txBody>
      </p:sp>
      <p:sp>
        <p:nvSpPr>
          <p:cNvPr id="3" name="Content Placeholder 2">
            <a:extLst>
              <a:ext uri="{FF2B5EF4-FFF2-40B4-BE49-F238E27FC236}">
                <a16:creationId xmlns:a16="http://schemas.microsoft.com/office/drawing/2014/main" id="{1501F107-3AAE-8B04-DDC2-249308EB3459}"/>
              </a:ext>
            </a:extLst>
          </p:cNvPr>
          <p:cNvSpPr>
            <a:spLocks noGrp="1"/>
          </p:cNvSpPr>
          <p:nvPr>
            <p:ph idx="1"/>
          </p:nvPr>
        </p:nvSpPr>
        <p:spPr/>
        <p:txBody>
          <a:bodyPr>
            <a:normAutofit/>
          </a:bodyPr>
          <a:lstStyle/>
          <a:p>
            <a:pPr>
              <a:buClr>
                <a:schemeClr val="dk1"/>
              </a:buClr>
              <a:buSzPts val="2400"/>
            </a:pPr>
            <a:r>
              <a:rPr lang="en-US" sz="2400" dirty="0"/>
              <a:t>Suppose, we need to store records of student which consists of student’s name, address, roll no, and age. </a:t>
            </a:r>
            <a:endParaRPr lang="en-US" dirty="0"/>
          </a:p>
          <a:p>
            <a:pPr>
              <a:buClr>
                <a:schemeClr val="dk1"/>
              </a:buClr>
              <a:buSzPts val="2400"/>
            </a:pPr>
            <a:r>
              <a:rPr lang="en-US" sz="2400" dirty="0"/>
              <a:t>At this time, we cannot use an array, but we need to define a </a:t>
            </a:r>
            <a:r>
              <a:rPr lang="en-US" sz="2400" b="1" dirty="0"/>
              <a:t>structure</a:t>
            </a:r>
            <a:r>
              <a:rPr lang="en-US" sz="2400" dirty="0"/>
              <a:t> to hold this information.</a:t>
            </a:r>
            <a:endParaRPr lang="en-US" dirty="0"/>
          </a:p>
          <a:p>
            <a:pPr>
              <a:buClr>
                <a:schemeClr val="dk1"/>
              </a:buClr>
              <a:buSzPts val="2400"/>
            </a:pPr>
            <a:r>
              <a:rPr lang="en-US" sz="2400" b="1" i="1" dirty="0"/>
              <a:t>struct </a:t>
            </a:r>
            <a:r>
              <a:rPr lang="en-US" sz="2400" dirty="0"/>
              <a:t>keyword is used to define a structure.</a:t>
            </a:r>
          </a:p>
          <a:p>
            <a:pPr>
              <a:buClr>
                <a:schemeClr val="dk1"/>
              </a:buClr>
              <a:buSzPts val="2400"/>
            </a:pPr>
            <a:r>
              <a:rPr lang="en-US" sz="2400" b="1" i="1" dirty="0"/>
              <a:t>struct </a:t>
            </a:r>
            <a:r>
              <a:rPr lang="en-US" sz="2400" dirty="0"/>
              <a:t>defines a new datatype which is collection of different types of data.</a:t>
            </a:r>
            <a:endParaRPr lang="en-US" dirty="0"/>
          </a:p>
        </p:txBody>
      </p:sp>
      <p:sp>
        <p:nvSpPr>
          <p:cNvPr id="5" name="Slide Number Placeholder 4">
            <a:extLst>
              <a:ext uri="{FF2B5EF4-FFF2-40B4-BE49-F238E27FC236}">
                <a16:creationId xmlns:a16="http://schemas.microsoft.com/office/drawing/2014/main" id="{33EBD7EF-4E2B-8746-A296-CB906AE7283E}"/>
              </a:ext>
            </a:extLst>
          </p:cNvPr>
          <p:cNvSpPr>
            <a:spLocks noGrp="1"/>
          </p:cNvSpPr>
          <p:nvPr>
            <p:ph type="sldNum" sz="quarter" idx="4"/>
          </p:nvPr>
        </p:nvSpPr>
        <p:spPr/>
        <p:txBody>
          <a:bodyPr>
            <a:normAutofit/>
          </a:bodyPr>
          <a:lstStyle/>
          <a:p>
            <a:fld id="{36AD3355-1A39-4F95-8D2D-9BA34F1D5DE9}" type="slidenum">
              <a:rPr lang="en-US" smtClean="0"/>
              <a:pPr/>
              <a:t>3</a:t>
            </a:fld>
            <a:endParaRPr lang="en-US"/>
          </a:p>
        </p:txBody>
      </p:sp>
      <p:sp>
        <p:nvSpPr>
          <p:cNvPr id="63" name="Footer Placeholder 62">
            <a:extLst>
              <a:ext uri="{FF2B5EF4-FFF2-40B4-BE49-F238E27FC236}">
                <a16:creationId xmlns:a16="http://schemas.microsoft.com/office/drawing/2014/main" id="{A6310982-8A28-EEDF-708C-7AA908AB264B}"/>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spTree>
    <p:extLst>
      <p:ext uri="{BB962C8B-B14F-4D97-AF65-F5344CB8AC3E}">
        <p14:creationId xmlns:p14="http://schemas.microsoft.com/office/powerpoint/2010/main" val="3193590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4B976A-6F0D-0CC4-C4DD-B1840C2A9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D54EC-A51F-645E-BB9A-B9064859B211}"/>
              </a:ext>
            </a:extLst>
          </p:cNvPr>
          <p:cNvSpPr>
            <a:spLocks noGrp="1"/>
          </p:cNvSpPr>
          <p:nvPr>
            <p:ph type="title"/>
          </p:nvPr>
        </p:nvSpPr>
        <p:spPr>
          <a:xfrm>
            <a:off x="838200" y="365125"/>
            <a:ext cx="10515600" cy="1042761"/>
          </a:xfrm>
        </p:spPr>
        <p:txBody>
          <a:bodyPr>
            <a:normAutofit/>
          </a:bodyPr>
          <a:lstStyle/>
          <a:p>
            <a:endParaRPr lang="en-US" dirty="0"/>
          </a:p>
        </p:txBody>
      </p:sp>
      <p:sp>
        <p:nvSpPr>
          <p:cNvPr id="6" name="Content Placeholder 5">
            <a:extLst>
              <a:ext uri="{FF2B5EF4-FFF2-40B4-BE49-F238E27FC236}">
                <a16:creationId xmlns:a16="http://schemas.microsoft.com/office/drawing/2014/main" id="{F35734B9-E4F5-CF06-3607-EFAE88376279}"/>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524437D0-2E00-CE1D-DB39-6D0DA3701D75}"/>
              </a:ext>
            </a:extLst>
          </p:cNvPr>
          <p:cNvSpPr>
            <a:spLocks noGrp="1"/>
          </p:cNvSpPr>
          <p:nvPr>
            <p:ph type="sldNum" sz="quarter" idx="4"/>
          </p:nvPr>
        </p:nvSpPr>
        <p:spPr>
          <a:xfrm>
            <a:off x="11506201" y="88667"/>
            <a:ext cx="584199" cy="365125"/>
          </a:xfrm>
        </p:spPr>
        <p:txBody>
          <a:bodyPr>
            <a:normAutofit/>
          </a:bodyPr>
          <a:lstStyle/>
          <a:p>
            <a:fld id="{36AD3355-1A39-4F95-8D2D-9BA34F1D5DE9}" type="slidenum">
              <a:rPr lang="en-US" smtClean="0"/>
              <a:pPr/>
              <a:t>30</a:t>
            </a:fld>
            <a:endParaRPr lang="en-US"/>
          </a:p>
        </p:txBody>
      </p:sp>
      <p:sp>
        <p:nvSpPr>
          <p:cNvPr id="63" name="Footer Placeholder 62">
            <a:extLst>
              <a:ext uri="{FF2B5EF4-FFF2-40B4-BE49-F238E27FC236}">
                <a16:creationId xmlns:a16="http://schemas.microsoft.com/office/drawing/2014/main" id="{6B32CC3E-D53B-9652-9E44-5D926A7D798B}"/>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pic>
        <p:nvPicPr>
          <p:cNvPr id="3" name="Google Shape;382;p29">
            <a:extLst>
              <a:ext uri="{FF2B5EF4-FFF2-40B4-BE49-F238E27FC236}">
                <a16:creationId xmlns:a16="http://schemas.microsoft.com/office/drawing/2014/main" id="{C4751EF0-00C4-D2FE-6DC6-FDABC2A6AC1B}"/>
              </a:ext>
            </a:extLst>
          </p:cNvPr>
          <p:cNvPicPr preferRelativeResize="0"/>
          <p:nvPr/>
        </p:nvPicPr>
        <p:blipFill rotWithShape="1">
          <a:blip r:embed="rId2">
            <a:alphaModFix/>
          </a:blip>
          <a:srcRect/>
          <a:stretch/>
        </p:blipFill>
        <p:spPr>
          <a:xfrm>
            <a:off x="2079524" y="147484"/>
            <a:ext cx="8003458" cy="6319567"/>
          </a:xfrm>
          <a:prstGeom prst="rect">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3429219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4B976A-6F0D-0CC4-C4DD-B1840C2A9D58}"/>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C7A994B4-BF77-6A58-F632-06FCD97FF44C}"/>
              </a:ext>
            </a:extLst>
          </p:cNvPr>
          <p:cNvSpPr>
            <a:spLocks noGrp="1"/>
          </p:cNvSpPr>
          <p:nvPr>
            <p:ph type="title"/>
          </p:nvPr>
        </p:nvSpPr>
        <p:spPr/>
        <p:txBody>
          <a:bodyPr/>
          <a:lstStyle/>
          <a:p>
            <a:endParaRPr lang="en-US"/>
          </a:p>
        </p:txBody>
      </p:sp>
      <p:sp>
        <p:nvSpPr>
          <p:cNvPr id="10" name="Content Placeholder 9">
            <a:extLst>
              <a:ext uri="{FF2B5EF4-FFF2-40B4-BE49-F238E27FC236}">
                <a16:creationId xmlns:a16="http://schemas.microsoft.com/office/drawing/2014/main" id="{16DAE440-689C-2149-AA48-CF366B5DF501}"/>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524437D0-2E00-CE1D-DB39-6D0DA3701D75}"/>
              </a:ext>
            </a:extLst>
          </p:cNvPr>
          <p:cNvSpPr>
            <a:spLocks noGrp="1"/>
          </p:cNvSpPr>
          <p:nvPr>
            <p:ph type="sldNum" sz="quarter" idx="4"/>
          </p:nvPr>
        </p:nvSpPr>
        <p:spPr>
          <a:xfrm>
            <a:off x="11506201" y="88667"/>
            <a:ext cx="584199" cy="365125"/>
          </a:xfrm>
        </p:spPr>
        <p:txBody>
          <a:bodyPr>
            <a:normAutofit/>
          </a:bodyPr>
          <a:lstStyle/>
          <a:p>
            <a:fld id="{36AD3355-1A39-4F95-8D2D-9BA34F1D5DE9}" type="slidenum">
              <a:rPr lang="en-US" smtClean="0"/>
              <a:pPr/>
              <a:t>31</a:t>
            </a:fld>
            <a:endParaRPr lang="en-US"/>
          </a:p>
        </p:txBody>
      </p:sp>
      <p:sp>
        <p:nvSpPr>
          <p:cNvPr id="63" name="Footer Placeholder 62">
            <a:extLst>
              <a:ext uri="{FF2B5EF4-FFF2-40B4-BE49-F238E27FC236}">
                <a16:creationId xmlns:a16="http://schemas.microsoft.com/office/drawing/2014/main" id="{6B32CC3E-D53B-9652-9E44-5D926A7D798B}"/>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pic>
        <p:nvPicPr>
          <p:cNvPr id="3" name="Google Shape;392;p30">
            <a:extLst>
              <a:ext uri="{FF2B5EF4-FFF2-40B4-BE49-F238E27FC236}">
                <a16:creationId xmlns:a16="http://schemas.microsoft.com/office/drawing/2014/main" id="{BF8C02FA-77E2-CE85-D01C-F5FCF4109DA5}"/>
              </a:ext>
            </a:extLst>
          </p:cNvPr>
          <p:cNvPicPr preferRelativeResize="0"/>
          <p:nvPr/>
        </p:nvPicPr>
        <p:blipFill rotWithShape="1">
          <a:blip r:embed="rId2">
            <a:alphaModFix/>
          </a:blip>
          <a:srcRect/>
          <a:stretch/>
        </p:blipFill>
        <p:spPr>
          <a:xfrm>
            <a:off x="609600" y="485637"/>
            <a:ext cx="10904043" cy="5980783"/>
          </a:xfrm>
          <a:prstGeom prst="rect">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1379390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4B976A-6F0D-0CC4-C4DD-B1840C2A9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D54EC-A51F-645E-BB9A-B9064859B211}"/>
              </a:ext>
            </a:extLst>
          </p:cNvPr>
          <p:cNvSpPr>
            <a:spLocks noGrp="1"/>
          </p:cNvSpPr>
          <p:nvPr>
            <p:ph type="title"/>
          </p:nvPr>
        </p:nvSpPr>
        <p:spPr>
          <a:xfrm>
            <a:off x="838200" y="365125"/>
            <a:ext cx="10515600" cy="1042761"/>
          </a:xfrm>
        </p:spPr>
        <p:txBody>
          <a:bodyPr>
            <a:normAutofit/>
          </a:bodyPr>
          <a:lstStyle/>
          <a:p>
            <a:endParaRPr lang="en-US" dirty="0"/>
          </a:p>
        </p:txBody>
      </p:sp>
      <p:sp>
        <p:nvSpPr>
          <p:cNvPr id="6" name="Content Placeholder 5">
            <a:extLst>
              <a:ext uri="{FF2B5EF4-FFF2-40B4-BE49-F238E27FC236}">
                <a16:creationId xmlns:a16="http://schemas.microsoft.com/office/drawing/2014/main" id="{F35734B9-E4F5-CF06-3607-EFAE88376279}"/>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524437D0-2E00-CE1D-DB39-6D0DA3701D75}"/>
              </a:ext>
            </a:extLst>
          </p:cNvPr>
          <p:cNvSpPr>
            <a:spLocks noGrp="1"/>
          </p:cNvSpPr>
          <p:nvPr>
            <p:ph type="sldNum" sz="quarter" idx="4"/>
          </p:nvPr>
        </p:nvSpPr>
        <p:spPr>
          <a:xfrm>
            <a:off x="11506201" y="88667"/>
            <a:ext cx="584199" cy="365125"/>
          </a:xfrm>
        </p:spPr>
        <p:txBody>
          <a:bodyPr>
            <a:normAutofit/>
          </a:bodyPr>
          <a:lstStyle/>
          <a:p>
            <a:fld id="{36AD3355-1A39-4F95-8D2D-9BA34F1D5DE9}" type="slidenum">
              <a:rPr lang="en-US" smtClean="0"/>
              <a:pPr/>
              <a:t>32</a:t>
            </a:fld>
            <a:endParaRPr lang="en-US"/>
          </a:p>
        </p:txBody>
      </p:sp>
      <p:sp>
        <p:nvSpPr>
          <p:cNvPr id="63" name="Footer Placeholder 62">
            <a:extLst>
              <a:ext uri="{FF2B5EF4-FFF2-40B4-BE49-F238E27FC236}">
                <a16:creationId xmlns:a16="http://schemas.microsoft.com/office/drawing/2014/main" id="{6B32CC3E-D53B-9652-9E44-5D926A7D798B}"/>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pic>
        <p:nvPicPr>
          <p:cNvPr id="3" name="Google Shape;402;p31">
            <a:extLst>
              <a:ext uri="{FF2B5EF4-FFF2-40B4-BE49-F238E27FC236}">
                <a16:creationId xmlns:a16="http://schemas.microsoft.com/office/drawing/2014/main" id="{0DB26E51-2054-B440-A1DC-304EFAEBADEC}"/>
              </a:ext>
            </a:extLst>
          </p:cNvPr>
          <p:cNvPicPr preferRelativeResize="0"/>
          <p:nvPr/>
        </p:nvPicPr>
        <p:blipFill rotWithShape="1">
          <a:blip r:embed="rId2">
            <a:alphaModFix/>
          </a:blip>
          <a:srcRect/>
          <a:stretch/>
        </p:blipFill>
        <p:spPr>
          <a:xfrm>
            <a:off x="723706" y="854471"/>
            <a:ext cx="10824828" cy="5149059"/>
          </a:xfrm>
          <a:prstGeom prst="rect">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4018690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4B976A-6F0D-0CC4-C4DD-B1840C2A9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D54EC-A51F-645E-BB9A-B9064859B211}"/>
              </a:ext>
            </a:extLst>
          </p:cNvPr>
          <p:cNvSpPr>
            <a:spLocks noGrp="1"/>
          </p:cNvSpPr>
          <p:nvPr>
            <p:ph type="title"/>
          </p:nvPr>
        </p:nvSpPr>
        <p:spPr>
          <a:xfrm>
            <a:off x="838200" y="365125"/>
            <a:ext cx="10515600" cy="1042761"/>
          </a:xfrm>
        </p:spPr>
        <p:txBody>
          <a:bodyPr>
            <a:normAutofit/>
          </a:bodyPr>
          <a:lstStyle/>
          <a:p>
            <a:endParaRPr lang="en-US" dirty="0"/>
          </a:p>
        </p:txBody>
      </p:sp>
      <p:sp>
        <p:nvSpPr>
          <p:cNvPr id="6" name="Content Placeholder 5">
            <a:extLst>
              <a:ext uri="{FF2B5EF4-FFF2-40B4-BE49-F238E27FC236}">
                <a16:creationId xmlns:a16="http://schemas.microsoft.com/office/drawing/2014/main" id="{F35734B9-E4F5-CF06-3607-EFAE88376279}"/>
              </a:ext>
            </a:extLst>
          </p:cNvPr>
          <p:cNvSpPr>
            <a:spLocks noGrp="1"/>
          </p:cNvSpPr>
          <p:nvPr>
            <p:ph idx="1"/>
          </p:nvPr>
        </p:nvSpPr>
        <p:spPr/>
        <p:txBody>
          <a:bodyPr/>
          <a:lstStyle/>
          <a:p>
            <a:endParaRPr lang="en-US"/>
          </a:p>
        </p:txBody>
      </p:sp>
      <p:sp>
        <p:nvSpPr>
          <p:cNvPr id="5" name="Slide Number Placeholder 4">
            <a:extLst>
              <a:ext uri="{FF2B5EF4-FFF2-40B4-BE49-F238E27FC236}">
                <a16:creationId xmlns:a16="http://schemas.microsoft.com/office/drawing/2014/main" id="{524437D0-2E00-CE1D-DB39-6D0DA3701D75}"/>
              </a:ext>
            </a:extLst>
          </p:cNvPr>
          <p:cNvSpPr>
            <a:spLocks noGrp="1"/>
          </p:cNvSpPr>
          <p:nvPr>
            <p:ph type="sldNum" sz="quarter" idx="4"/>
          </p:nvPr>
        </p:nvSpPr>
        <p:spPr>
          <a:xfrm>
            <a:off x="11506201" y="88667"/>
            <a:ext cx="584199" cy="365125"/>
          </a:xfrm>
        </p:spPr>
        <p:txBody>
          <a:bodyPr>
            <a:normAutofit/>
          </a:bodyPr>
          <a:lstStyle/>
          <a:p>
            <a:fld id="{36AD3355-1A39-4F95-8D2D-9BA34F1D5DE9}" type="slidenum">
              <a:rPr lang="en-US" smtClean="0"/>
              <a:pPr/>
              <a:t>33</a:t>
            </a:fld>
            <a:endParaRPr lang="en-US"/>
          </a:p>
        </p:txBody>
      </p:sp>
      <p:sp>
        <p:nvSpPr>
          <p:cNvPr id="63" name="Footer Placeholder 62">
            <a:extLst>
              <a:ext uri="{FF2B5EF4-FFF2-40B4-BE49-F238E27FC236}">
                <a16:creationId xmlns:a16="http://schemas.microsoft.com/office/drawing/2014/main" id="{6B32CC3E-D53B-9652-9E44-5D926A7D798B}"/>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pic>
        <p:nvPicPr>
          <p:cNvPr id="3" name="Google Shape;412;p32">
            <a:extLst>
              <a:ext uri="{FF2B5EF4-FFF2-40B4-BE49-F238E27FC236}">
                <a16:creationId xmlns:a16="http://schemas.microsoft.com/office/drawing/2014/main" id="{BB245271-8962-DA81-7607-D02899F5B6BD}"/>
              </a:ext>
            </a:extLst>
          </p:cNvPr>
          <p:cNvPicPr preferRelativeResize="0"/>
          <p:nvPr/>
        </p:nvPicPr>
        <p:blipFill rotWithShape="1">
          <a:blip r:embed="rId2">
            <a:alphaModFix/>
          </a:blip>
          <a:srcRect/>
          <a:stretch/>
        </p:blipFill>
        <p:spPr>
          <a:xfrm>
            <a:off x="2644878" y="363128"/>
            <a:ext cx="6400800" cy="5851527"/>
          </a:xfrm>
          <a:prstGeom prst="rect">
            <a:avLst/>
          </a:prstGeom>
          <a:noFill/>
          <a:ln>
            <a:noFill/>
          </a:ln>
        </p:spPr>
      </p:pic>
    </p:spTree>
    <p:extLst>
      <p:ext uri="{BB962C8B-B14F-4D97-AF65-F5344CB8AC3E}">
        <p14:creationId xmlns:p14="http://schemas.microsoft.com/office/powerpoint/2010/main" val="2087514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4B976A-6F0D-0CC4-C4DD-B1840C2A9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D54EC-A51F-645E-BB9A-B9064859B211}"/>
              </a:ext>
            </a:extLst>
          </p:cNvPr>
          <p:cNvSpPr>
            <a:spLocks noGrp="1"/>
          </p:cNvSpPr>
          <p:nvPr>
            <p:ph type="title"/>
          </p:nvPr>
        </p:nvSpPr>
        <p:spPr>
          <a:xfrm>
            <a:off x="838200" y="365125"/>
            <a:ext cx="10515600" cy="1042761"/>
          </a:xfrm>
        </p:spPr>
        <p:txBody>
          <a:bodyPr>
            <a:normAutofit/>
          </a:bodyPr>
          <a:lstStyle/>
          <a:p>
            <a:r>
              <a:rPr lang="en-US" dirty="0"/>
              <a:t>Assignment</a:t>
            </a:r>
          </a:p>
        </p:txBody>
      </p:sp>
      <p:sp>
        <p:nvSpPr>
          <p:cNvPr id="6" name="Content Placeholder 5">
            <a:extLst>
              <a:ext uri="{FF2B5EF4-FFF2-40B4-BE49-F238E27FC236}">
                <a16:creationId xmlns:a16="http://schemas.microsoft.com/office/drawing/2014/main" id="{F35734B9-E4F5-CF06-3607-EFAE88376279}"/>
              </a:ext>
            </a:extLst>
          </p:cNvPr>
          <p:cNvSpPr>
            <a:spLocks noGrp="1"/>
          </p:cNvSpPr>
          <p:nvPr>
            <p:ph idx="1"/>
          </p:nvPr>
        </p:nvSpPr>
        <p:spPr/>
        <p:txBody>
          <a:bodyPr>
            <a:normAutofit fontScale="92500"/>
          </a:bodyPr>
          <a:lstStyle/>
          <a:p>
            <a:pPr marL="457200" indent="-457200">
              <a:buFont typeface="+mj-lt"/>
              <a:buAutoNum type="arabicPeriod"/>
            </a:pPr>
            <a:r>
              <a:rPr lang="en-US" sz="1200" dirty="0"/>
              <a:t>WAP to store and print name, address, department and marks using a pointer to structure.</a:t>
            </a:r>
          </a:p>
          <a:p>
            <a:pPr marL="457200" indent="-457200">
              <a:buFont typeface="+mj-lt"/>
              <a:buAutoNum type="arabicPeriod"/>
            </a:pPr>
            <a:r>
              <a:rPr lang="en-US" sz="1200" dirty="0"/>
              <a:t>WAP to read name, address and salary of 5 staffs using array of structure. Display the information of each employee in ascending order of their name.</a:t>
            </a:r>
          </a:p>
          <a:p>
            <a:pPr marL="457200" indent="-457200">
              <a:buFont typeface="+mj-lt"/>
              <a:buAutoNum type="arabicPeriod"/>
            </a:pPr>
            <a:r>
              <a:rPr lang="en-US" sz="1200" dirty="0"/>
              <a:t>Create a structure called Book having member name, price, author and published date in day, month and year. Now WAP to read 100 books information from the user and display the information of those books having price greater than Rs.250.</a:t>
            </a:r>
          </a:p>
          <a:p>
            <a:pPr marL="457200" indent="-457200">
              <a:buFont typeface="+mj-lt"/>
              <a:buAutoNum type="arabicPeriod"/>
            </a:pPr>
            <a:r>
              <a:rPr lang="en-US" sz="1200" dirty="0"/>
              <a:t>WAP to read name, address and salary of 5 staffs using array of structure. Display the information of each employee in ascending order of their name.</a:t>
            </a:r>
          </a:p>
          <a:p>
            <a:pPr marL="457200" indent="-457200">
              <a:buFont typeface="+mj-lt"/>
              <a:buAutoNum type="arabicPeriod"/>
            </a:pPr>
            <a:r>
              <a:rPr lang="en-US" sz="1200" dirty="0"/>
              <a:t>Create a structure Date (members: day, month, year) nested in the structure Book (members: name, price, author). Now WAP to read 3 books information from the user and display the information of those books having price greater than Rs.250.</a:t>
            </a:r>
          </a:p>
          <a:p>
            <a:pPr marL="457200" indent="-457200">
              <a:buFont typeface="+mj-lt"/>
              <a:buAutoNum type="arabicPeriod"/>
            </a:pPr>
            <a:r>
              <a:rPr lang="en-US" sz="1200" dirty="0"/>
              <a:t>WAP to  read name, pages and price of 3 books using array of structure and display the information of the book whose price are higher than 1000</a:t>
            </a:r>
          </a:p>
          <a:p>
            <a:pPr marL="457200" indent="-457200">
              <a:buFont typeface="+mj-lt"/>
              <a:buAutoNum type="arabicPeriod"/>
            </a:pPr>
            <a:r>
              <a:rPr lang="en-US" sz="1200" dirty="0"/>
              <a:t>WAP to  read name, pages and price of 5 books using array of structure and display the information of:</a:t>
            </a:r>
          </a:p>
          <a:p>
            <a:pPr marL="914400" lvl="1" indent="-457200">
              <a:buFont typeface="+mj-lt"/>
              <a:buAutoNum type="alphaLcPeriod"/>
            </a:pPr>
            <a:r>
              <a:rPr lang="en-US" sz="1200" dirty="0"/>
              <a:t>The most expensive book.</a:t>
            </a:r>
          </a:p>
          <a:p>
            <a:pPr marL="914400" lvl="1" indent="-457200">
              <a:buFont typeface="+mj-lt"/>
              <a:buAutoNum type="alphaLcPeriod"/>
            </a:pPr>
            <a:r>
              <a:rPr lang="en-US" sz="1200" dirty="0"/>
              <a:t>The third most expensive book.</a:t>
            </a:r>
          </a:p>
          <a:p>
            <a:pPr marL="914400" lvl="1" indent="-457200">
              <a:buFont typeface="+mj-lt"/>
              <a:buAutoNum type="alphaLcPeriod"/>
            </a:pPr>
            <a:r>
              <a:rPr lang="en-US" sz="1200" dirty="0"/>
              <a:t>The most cheapest book.</a:t>
            </a:r>
          </a:p>
          <a:p>
            <a:pPr marL="457200" indent="-457200">
              <a:buFont typeface="+mj-lt"/>
              <a:buAutoNum type="arabicPeriod"/>
            </a:pPr>
            <a:r>
              <a:rPr lang="en-US" sz="1200" dirty="0"/>
              <a:t>An employee record consists of its ID, name , age, salary, address. Write a Menu driven program  using structure to perform following operations:</a:t>
            </a:r>
          </a:p>
          <a:p>
            <a:pPr marL="914400" lvl="1" indent="-457200">
              <a:buFont typeface="+mj-lt"/>
              <a:buAutoNum type="alphaLcPeriod"/>
            </a:pPr>
            <a:r>
              <a:rPr lang="en-US" sz="1200" dirty="0"/>
              <a:t>Read the records of 10 employees</a:t>
            </a:r>
          </a:p>
          <a:p>
            <a:pPr marL="914400" lvl="1" indent="-457200">
              <a:buFont typeface="+mj-lt"/>
              <a:buAutoNum type="alphaLcPeriod"/>
            </a:pPr>
            <a:r>
              <a:rPr lang="en-US" sz="1200" dirty="0"/>
              <a:t>Display the records of all employees in ascending order of their ID.</a:t>
            </a:r>
          </a:p>
          <a:p>
            <a:pPr marL="914400" lvl="1" indent="-457200">
              <a:buFont typeface="+mj-lt"/>
              <a:buAutoNum type="alphaLcPeriod"/>
            </a:pPr>
            <a:r>
              <a:rPr lang="en-US" sz="1200" dirty="0"/>
              <a:t>Display the records of all the employees whose salary is in between 10000  and 50000.</a:t>
            </a:r>
          </a:p>
          <a:p>
            <a:pPr marL="914400" lvl="1" indent="-457200">
              <a:buFont typeface="+mj-lt"/>
              <a:buAutoNum type="alphaLcPeriod"/>
            </a:pPr>
            <a:r>
              <a:rPr lang="en-US" sz="1200" dirty="0"/>
              <a:t>Display all the records whose name begins from “s”.</a:t>
            </a:r>
          </a:p>
          <a:p>
            <a:pPr marL="914400" lvl="1" indent="-457200">
              <a:buFont typeface="+mj-lt"/>
              <a:buAutoNum type="alphaLcPeriod"/>
            </a:pPr>
            <a:r>
              <a:rPr lang="en-US" sz="1200" dirty="0"/>
              <a:t>Exiting the program.</a:t>
            </a:r>
          </a:p>
        </p:txBody>
      </p:sp>
      <p:sp>
        <p:nvSpPr>
          <p:cNvPr id="5" name="Slide Number Placeholder 4">
            <a:extLst>
              <a:ext uri="{FF2B5EF4-FFF2-40B4-BE49-F238E27FC236}">
                <a16:creationId xmlns:a16="http://schemas.microsoft.com/office/drawing/2014/main" id="{524437D0-2E00-CE1D-DB39-6D0DA3701D75}"/>
              </a:ext>
            </a:extLst>
          </p:cNvPr>
          <p:cNvSpPr>
            <a:spLocks noGrp="1"/>
          </p:cNvSpPr>
          <p:nvPr>
            <p:ph type="sldNum" sz="quarter" idx="4"/>
          </p:nvPr>
        </p:nvSpPr>
        <p:spPr>
          <a:xfrm>
            <a:off x="11506201" y="88667"/>
            <a:ext cx="584199" cy="365125"/>
          </a:xfrm>
        </p:spPr>
        <p:txBody>
          <a:bodyPr>
            <a:normAutofit/>
          </a:bodyPr>
          <a:lstStyle/>
          <a:p>
            <a:fld id="{36AD3355-1A39-4F95-8D2D-9BA34F1D5DE9}" type="slidenum">
              <a:rPr lang="en-US" smtClean="0"/>
              <a:pPr/>
              <a:t>34</a:t>
            </a:fld>
            <a:endParaRPr lang="en-US"/>
          </a:p>
        </p:txBody>
      </p:sp>
      <p:sp>
        <p:nvSpPr>
          <p:cNvPr id="63" name="Footer Placeholder 62">
            <a:extLst>
              <a:ext uri="{FF2B5EF4-FFF2-40B4-BE49-F238E27FC236}">
                <a16:creationId xmlns:a16="http://schemas.microsoft.com/office/drawing/2014/main" id="{6B32CC3E-D53B-9652-9E44-5D926A7D798B}"/>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spTree>
    <p:extLst>
      <p:ext uri="{BB962C8B-B14F-4D97-AF65-F5344CB8AC3E}">
        <p14:creationId xmlns:p14="http://schemas.microsoft.com/office/powerpoint/2010/main" val="34408294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1EB86E-92CA-8425-23CB-1C912DD51BE9}"/>
              </a:ext>
            </a:extLst>
          </p:cNvPr>
          <p:cNvSpPr>
            <a:spLocks noGrp="1"/>
          </p:cNvSpPr>
          <p:nvPr>
            <p:ph type="title"/>
          </p:nvPr>
        </p:nvSpPr>
        <p:spPr>
          <a:xfrm>
            <a:off x="5020988" y="641377"/>
            <a:ext cx="5487841" cy="2540969"/>
          </a:xfrm>
        </p:spPr>
        <p:txBody>
          <a:bodyPr/>
          <a:lstStyle/>
          <a:p>
            <a:r>
              <a:rPr lang="en-US" dirty="0"/>
              <a:t>End of </a:t>
            </a:r>
            <a:br>
              <a:rPr lang="en-US" dirty="0"/>
            </a:br>
            <a:r>
              <a:rPr lang="en-US"/>
              <a:t>Lecture 15</a:t>
            </a:r>
            <a:endParaRPr lang="en-US" dirty="0"/>
          </a:p>
        </p:txBody>
      </p:sp>
      <p:sp>
        <p:nvSpPr>
          <p:cNvPr id="3" name="Slide Number Placeholder 2">
            <a:extLst>
              <a:ext uri="{FF2B5EF4-FFF2-40B4-BE49-F238E27FC236}">
                <a16:creationId xmlns:a16="http://schemas.microsoft.com/office/drawing/2014/main" id="{00598789-ED0E-CA9B-FF87-C82F58631243}"/>
              </a:ext>
            </a:extLst>
          </p:cNvPr>
          <p:cNvSpPr>
            <a:spLocks noGrp="1"/>
          </p:cNvSpPr>
          <p:nvPr>
            <p:ph type="sldNum" sz="quarter" idx="12"/>
          </p:nvPr>
        </p:nvSpPr>
        <p:spPr>
          <a:xfrm>
            <a:off x="11506201" y="88667"/>
            <a:ext cx="584199" cy="365125"/>
          </a:xfrm>
        </p:spPr>
        <p:txBody>
          <a:bodyPr/>
          <a:lstStyle/>
          <a:p>
            <a:fld id="{36AD3355-1A39-4F95-8D2D-9BA34F1D5DE9}" type="slidenum">
              <a:rPr lang="en-US" smtClean="0"/>
              <a:pPr/>
              <a:t>35</a:t>
            </a:fld>
            <a:endParaRPr lang="en-US"/>
          </a:p>
        </p:txBody>
      </p:sp>
      <p:sp>
        <p:nvSpPr>
          <p:cNvPr id="2" name="Footer Placeholder 1">
            <a:extLst>
              <a:ext uri="{FF2B5EF4-FFF2-40B4-BE49-F238E27FC236}">
                <a16:creationId xmlns:a16="http://schemas.microsoft.com/office/drawing/2014/main" id="{25032F37-907E-9C2E-C22C-C745CEE55F2A}"/>
              </a:ext>
            </a:extLst>
          </p:cNvPr>
          <p:cNvSpPr>
            <a:spLocks noGrp="1"/>
          </p:cNvSpPr>
          <p:nvPr>
            <p:ph type="ftr" sz="quarter" idx="4294967295"/>
          </p:nvPr>
        </p:nvSpPr>
        <p:spPr>
          <a:xfrm>
            <a:off x="8077200" y="6356350"/>
            <a:ext cx="4114800" cy="365125"/>
          </a:xfrm>
        </p:spPr>
        <p:txBody>
          <a:bodyPr/>
          <a:lstStyle/>
          <a:p>
            <a:r>
              <a:rPr lang="en-US"/>
              <a:t>Structure and Union | Lecture 15</a:t>
            </a:r>
            <a:endParaRPr lang="en-US" dirty="0"/>
          </a:p>
        </p:txBody>
      </p:sp>
    </p:spTree>
    <p:extLst>
      <p:ext uri="{BB962C8B-B14F-4D97-AF65-F5344CB8AC3E}">
        <p14:creationId xmlns:p14="http://schemas.microsoft.com/office/powerpoint/2010/main" val="4119943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FBA0-27E2-F622-221D-B1B9F6C313DF}"/>
              </a:ext>
            </a:extLst>
          </p:cNvPr>
          <p:cNvSpPr>
            <a:spLocks noGrp="1"/>
          </p:cNvSpPr>
          <p:nvPr>
            <p:ph type="title"/>
          </p:nvPr>
        </p:nvSpPr>
        <p:spPr/>
        <p:txBody>
          <a:bodyPr/>
          <a:lstStyle/>
          <a:p>
            <a:r>
              <a:rPr lang="en-US" dirty="0"/>
              <a:t>File and </a:t>
            </a:r>
            <a:r>
              <a:rPr lang="en-US"/>
              <a:t>File Handling</a:t>
            </a:r>
            <a:endParaRPr lang="en-US" dirty="0"/>
          </a:p>
        </p:txBody>
      </p:sp>
      <p:sp>
        <p:nvSpPr>
          <p:cNvPr id="4" name="Slide Number Placeholder 3">
            <a:extLst>
              <a:ext uri="{FF2B5EF4-FFF2-40B4-BE49-F238E27FC236}">
                <a16:creationId xmlns:a16="http://schemas.microsoft.com/office/drawing/2014/main" id="{2608AA0D-2DA5-FCAB-B808-83012ED09743}"/>
              </a:ext>
            </a:extLst>
          </p:cNvPr>
          <p:cNvSpPr>
            <a:spLocks noGrp="1"/>
          </p:cNvSpPr>
          <p:nvPr>
            <p:ph type="sldNum" sz="quarter" idx="12"/>
          </p:nvPr>
        </p:nvSpPr>
        <p:spPr/>
        <p:txBody>
          <a:bodyPr/>
          <a:lstStyle/>
          <a:p>
            <a:fld id="{36AD3355-1A39-4F95-8D2D-9BA34F1D5DE9}" type="slidenum">
              <a:rPr lang="en-US" smtClean="0"/>
              <a:pPr/>
              <a:t>36</a:t>
            </a:fld>
            <a:endParaRPr lang="en-US"/>
          </a:p>
        </p:txBody>
      </p:sp>
      <p:sp>
        <p:nvSpPr>
          <p:cNvPr id="3" name="Footer Placeholder 2">
            <a:extLst>
              <a:ext uri="{FF2B5EF4-FFF2-40B4-BE49-F238E27FC236}">
                <a16:creationId xmlns:a16="http://schemas.microsoft.com/office/drawing/2014/main" id="{D1548889-52EA-6797-57CD-59AEF91798C1}"/>
              </a:ext>
            </a:extLst>
          </p:cNvPr>
          <p:cNvSpPr>
            <a:spLocks noGrp="1"/>
          </p:cNvSpPr>
          <p:nvPr>
            <p:ph type="ftr" sz="quarter" idx="4294967295"/>
          </p:nvPr>
        </p:nvSpPr>
        <p:spPr>
          <a:xfrm>
            <a:off x="8077200" y="6356350"/>
            <a:ext cx="4114800" cy="365125"/>
          </a:xfrm>
        </p:spPr>
        <p:txBody>
          <a:bodyPr/>
          <a:lstStyle/>
          <a:p>
            <a:r>
              <a:rPr lang="en-US"/>
              <a:t>Structure and Union | Lecture 15</a:t>
            </a:r>
            <a:endParaRPr lang="en-US" dirty="0"/>
          </a:p>
        </p:txBody>
      </p:sp>
    </p:spTree>
    <p:extLst>
      <p:ext uri="{BB962C8B-B14F-4D97-AF65-F5344CB8AC3E}">
        <p14:creationId xmlns:p14="http://schemas.microsoft.com/office/powerpoint/2010/main" val="1697152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9BE7517-00B0-9FA2-A8D3-E98A03C36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E8E484-C8D6-63D2-486C-1AA1EDD994A7}"/>
              </a:ext>
            </a:extLst>
          </p:cNvPr>
          <p:cNvSpPr>
            <a:spLocks noGrp="1"/>
          </p:cNvSpPr>
          <p:nvPr>
            <p:ph type="title"/>
          </p:nvPr>
        </p:nvSpPr>
        <p:spPr/>
        <p:txBody>
          <a:bodyPr>
            <a:normAutofit/>
          </a:bodyPr>
          <a:lstStyle/>
          <a:p>
            <a:r>
              <a:rPr lang="en-US" dirty="0"/>
              <a:t>How to define a structure ?</a:t>
            </a:r>
          </a:p>
        </p:txBody>
      </p:sp>
      <p:sp>
        <p:nvSpPr>
          <p:cNvPr id="3" name="Content Placeholder 2">
            <a:extLst>
              <a:ext uri="{FF2B5EF4-FFF2-40B4-BE49-F238E27FC236}">
                <a16:creationId xmlns:a16="http://schemas.microsoft.com/office/drawing/2014/main" id="{DCB5821E-E397-ACD0-33D5-7EF1741EADE9}"/>
              </a:ext>
            </a:extLst>
          </p:cNvPr>
          <p:cNvSpPr>
            <a:spLocks noGrp="1"/>
          </p:cNvSpPr>
          <p:nvPr>
            <p:ph idx="1"/>
          </p:nvPr>
        </p:nvSpPr>
        <p:spPr/>
        <p:txBody>
          <a:bodyPr>
            <a:normAutofit/>
          </a:bodyPr>
          <a:lstStyle/>
          <a:p>
            <a:pPr>
              <a:buClr>
                <a:schemeClr val="dk1"/>
              </a:buClr>
              <a:buSzPts val="2400"/>
            </a:pPr>
            <a:r>
              <a:rPr lang="en-US" dirty="0"/>
              <a:t>Syntax:</a:t>
            </a:r>
          </a:p>
          <a:p>
            <a:pPr>
              <a:buClr>
                <a:schemeClr val="dk1"/>
              </a:buClr>
              <a:buSzPts val="2400"/>
            </a:pPr>
            <a:endParaRPr lang="en-US" dirty="0"/>
          </a:p>
          <a:p>
            <a:pPr>
              <a:buClr>
                <a:schemeClr val="dk1"/>
              </a:buClr>
              <a:buSzPts val="2400"/>
            </a:pPr>
            <a:endParaRPr lang="en-US" dirty="0"/>
          </a:p>
          <a:p>
            <a:pPr>
              <a:buClr>
                <a:schemeClr val="dk1"/>
              </a:buClr>
              <a:buSzPts val="2400"/>
            </a:pPr>
            <a:endParaRPr lang="en-US" dirty="0"/>
          </a:p>
          <a:p>
            <a:pPr>
              <a:buClr>
                <a:schemeClr val="dk1"/>
              </a:buClr>
              <a:buSzPts val="2400"/>
            </a:pPr>
            <a:endParaRPr lang="en-US" dirty="0"/>
          </a:p>
          <a:p>
            <a:pPr>
              <a:buClr>
                <a:schemeClr val="dk1"/>
              </a:buClr>
              <a:buSzPts val="2400"/>
            </a:pPr>
            <a:r>
              <a:rPr lang="en-US" dirty="0"/>
              <a:t>Eg:</a:t>
            </a:r>
          </a:p>
        </p:txBody>
      </p:sp>
      <p:sp>
        <p:nvSpPr>
          <p:cNvPr id="5" name="Slide Number Placeholder 4">
            <a:extLst>
              <a:ext uri="{FF2B5EF4-FFF2-40B4-BE49-F238E27FC236}">
                <a16:creationId xmlns:a16="http://schemas.microsoft.com/office/drawing/2014/main" id="{B15B97E4-53EE-7038-AB09-7ABA5A1D3075}"/>
              </a:ext>
            </a:extLst>
          </p:cNvPr>
          <p:cNvSpPr>
            <a:spLocks noGrp="1"/>
          </p:cNvSpPr>
          <p:nvPr>
            <p:ph type="sldNum" sz="quarter" idx="4"/>
          </p:nvPr>
        </p:nvSpPr>
        <p:spPr/>
        <p:txBody>
          <a:bodyPr>
            <a:normAutofit/>
          </a:bodyPr>
          <a:lstStyle/>
          <a:p>
            <a:fld id="{36AD3355-1A39-4F95-8D2D-9BA34F1D5DE9}" type="slidenum">
              <a:rPr lang="en-US" smtClean="0"/>
              <a:pPr/>
              <a:t>4</a:t>
            </a:fld>
            <a:endParaRPr lang="en-US"/>
          </a:p>
        </p:txBody>
      </p:sp>
      <p:sp>
        <p:nvSpPr>
          <p:cNvPr id="63" name="Footer Placeholder 62">
            <a:extLst>
              <a:ext uri="{FF2B5EF4-FFF2-40B4-BE49-F238E27FC236}">
                <a16:creationId xmlns:a16="http://schemas.microsoft.com/office/drawing/2014/main" id="{867BB7CD-F104-0D6F-433A-2524379D0C78}"/>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pic>
        <p:nvPicPr>
          <p:cNvPr id="4" name="Google Shape;118;p4">
            <a:extLst>
              <a:ext uri="{FF2B5EF4-FFF2-40B4-BE49-F238E27FC236}">
                <a16:creationId xmlns:a16="http://schemas.microsoft.com/office/drawing/2014/main" id="{62B65861-46DF-5B19-4376-EAC3F2C918C4}"/>
              </a:ext>
            </a:extLst>
          </p:cNvPr>
          <p:cNvPicPr preferRelativeResize="0"/>
          <p:nvPr/>
        </p:nvPicPr>
        <p:blipFill rotWithShape="1">
          <a:blip r:embed="rId2">
            <a:alphaModFix/>
          </a:blip>
          <a:srcRect/>
          <a:stretch/>
        </p:blipFill>
        <p:spPr>
          <a:xfrm>
            <a:off x="2833330" y="1493083"/>
            <a:ext cx="3771352" cy="2098147"/>
          </a:xfrm>
          <a:prstGeom prst="rect">
            <a:avLst/>
          </a:prstGeom>
          <a:noFill/>
          <a:ln w="9525" cap="flat" cmpd="sng">
            <a:solidFill>
              <a:schemeClr val="accent1"/>
            </a:solidFill>
            <a:prstDash val="solid"/>
            <a:round/>
            <a:headEnd type="none" w="sm" len="sm"/>
            <a:tailEnd type="none" w="sm" len="sm"/>
          </a:ln>
        </p:spPr>
      </p:pic>
      <p:pic>
        <p:nvPicPr>
          <p:cNvPr id="6" name="Google Shape;119;p4">
            <a:extLst>
              <a:ext uri="{FF2B5EF4-FFF2-40B4-BE49-F238E27FC236}">
                <a16:creationId xmlns:a16="http://schemas.microsoft.com/office/drawing/2014/main" id="{46CE44F0-4465-23DA-8BAF-EEA7F01F631A}"/>
              </a:ext>
            </a:extLst>
          </p:cNvPr>
          <p:cNvPicPr preferRelativeResize="0"/>
          <p:nvPr/>
        </p:nvPicPr>
        <p:blipFill rotWithShape="1">
          <a:blip r:embed="rId3">
            <a:alphaModFix/>
          </a:blip>
          <a:srcRect/>
          <a:stretch/>
        </p:blipFill>
        <p:spPr>
          <a:xfrm>
            <a:off x="2833330" y="3865603"/>
            <a:ext cx="3771352" cy="2387600"/>
          </a:xfrm>
          <a:prstGeom prst="rect">
            <a:avLst/>
          </a:prstGeom>
          <a:noFill/>
          <a:ln w="9525" cap="flat" cmpd="sng">
            <a:solidFill>
              <a:schemeClr val="accent1"/>
            </a:solidFill>
            <a:prstDash val="solid"/>
            <a:round/>
            <a:headEnd type="none" w="sm" len="sm"/>
            <a:tailEnd type="none" w="sm" len="sm"/>
          </a:ln>
        </p:spPr>
      </p:pic>
    </p:spTree>
    <p:extLst>
      <p:ext uri="{BB962C8B-B14F-4D97-AF65-F5344CB8AC3E}">
        <p14:creationId xmlns:p14="http://schemas.microsoft.com/office/powerpoint/2010/main" val="3635582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1AAB2F-08D3-E4C6-6648-BD4817724D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D36CA3-7B61-4739-FDC0-0092F8496386}"/>
              </a:ext>
            </a:extLst>
          </p:cNvPr>
          <p:cNvSpPr>
            <a:spLocks noGrp="1"/>
          </p:cNvSpPr>
          <p:nvPr>
            <p:ph type="title"/>
          </p:nvPr>
        </p:nvSpPr>
        <p:spPr/>
        <p:txBody>
          <a:bodyPr>
            <a:normAutofit/>
          </a:bodyPr>
          <a:lstStyle/>
          <a:p>
            <a:r>
              <a:rPr lang="en-US" dirty="0"/>
              <a:t>How to declare a structure variable?</a:t>
            </a:r>
          </a:p>
        </p:txBody>
      </p:sp>
      <p:sp>
        <p:nvSpPr>
          <p:cNvPr id="5" name="Slide Number Placeholder 4">
            <a:extLst>
              <a:ext uri="{FF2B5EF4-FFF2-40B4-BE49-F238E27FC236}">
                <a16:creationId xmlns:a16="http://schemas.microsoft.com/office/drawing/2014/main" id="{E42211D8-87F4-9C4A-DD8A-F3F6CDE584DE}"/>
              </a:ext>
            </a:extLst>
          </p:cNvPr>
          <p:cNvSpPr>
            <a:spLocks noGrp="1"/>
          </p:cNvSpPr>
          <p:nvPr>
            <p:ph type="sldNum" sz="quarter" idx="4"/>
          </p:nvPr>
        </p:nvSpPr>
        <p:spPr/>
        <p:txBody>
          <a:bodyPr>
            <a:normAutofit/>
          </a:bodyPr>
          <a:lstStyle/>
          <a:p>
            <a:fld id="{36AD3355-1A39-4F95-8D2D-9BA34F1D5DE9}" type="slidenum">
              <a:rPr lang="en-US" smtClean="0"/>
              <a:pPr/>
              <a:t>5</a:t>
            </a:fld>
            <a:endParaRPr lang="en-US"/>
          </a:p>
        </p:txBody>
      </p:sp>
      <p:sp>
        <p:nvSpPr>
          <p:cNvPr id="63" name="Footer Placeholder 62">
            <a:extLst>
              <a:ext uri="{FF2B5EF4-FFF2-40B4-BE49-F238E27FC236}">
                <a16:creationId xmlns:a16="http://schemas.microsoft.com/office/drawing/2014/main" id="{27DAD1B0-4E9D-AF56-1B19-7E4E863CEAC8}"/>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pic>
        <p:nvPicPr>
          <p:cNvPr id="7" name="Google Shape;128;p5">
            <a:extLst>
              <a:ext uri="{FF2B5EF4-FFF2-40B4-BE49-F238E27FC236}">
                <a16:creationId xmlns:a16="http://schemas.microsoft.com/office/drawing/2014/main" id="{57780F2C-45CF-42A4-6132-D871C84DDE79}"/>
              </a:ext>
            </a:extLst>
          </p:cNvPr>
          <p:cNvPicPr preferRelativeResize="0"/>
          <p:nvPr/>
        </p:nvPicPr>
        <p:blipFill rotWithShape="1">
          <a:blip r:embed="rId2">
            <a:alphaModFix/>
          </a:blip>
          <a:srcRect b="53226"/>
          <a:stretch/>
        </p:blipFill>
        <p:spPr>
          <a:xfrm>
            <a:off x="1320801" y="1962563"/>
            <a:ext cx="3060700" cy="2393948"/>
          </a:xfrm>
          <a:prstGeom prst="rect">
            <a:avLst/>
          </a:prstGeom>
          <a:noFill/>
          <a:ln w="9525" cap="flat" cmpd="sng">
            <a:solidFill>
              <a:srgbClr val="C5D8F1"/>
            </a:solidFill>
            <a:prstDash val="solid"/>
            <a:round/>
            <a:headEnd type="none" w="sm" len="sm"/>
            <a:tailEnd type="none" w="sm" len="sm"/>
          </a:ln>
        </p:spPr>
      </p:pic>
      <p:pic>
        <p:nvPicPr>
          <p:cNvPr id="8" name="Google Shape;129;p5">
            <a:extLst>
              <a:ext uri="{FF2B5EF4-FFF2-40B4-BE49-F238E27FC236}">
                <a16:creationId xmlns:a16="http://schemas.microsoft.com/office/drawing/2014/main" id="{4AA7798E-CD36-195E-5411-FAAF38BC9D8E}"/>
              </a:ext>
            </a:extLst>
          </p:cNvPr>
          <p:cNvPicPr preferRelativeResize="0">
            <a:picLocks/>
          </p:cNvPicPr>
          <p:nvPr/>
        </p:nvPicPr>
        <p:blipFill rotWithShape="1">
          <a:blip r:embed="rId2">
            <a:alphaModFix/>
          </a:blip>
          <a:srcRect t="59913"/>
          <a:stretch/>
        </p:blipFill>
        <p:spPr>
          <a:xfrm>
            <a:off x="6045200" y="3231847"/>
            <a:ext cx="2949309" cy="1976967"/>
          </a:xfrm>
          <a:prstGeom prst="rect">
            <a:avLst/>
          </a:prstGeom>
          <a:noFill/>
          <a:ln w="9525" cap="flat" cmpd="sng">
            <a:solidFill>
              <a:srgbClr val="C5D8F1"/>
            </a:solidFill>
            <a:prstDash val="solid"/>
            <a:round/>
            <a:headEnd type="none" w="sm" len="sm"/>
            <a:tailEnd type="none" w="sm" len="sm"/>
          </a:ln>
        </p:spPr>
      </p:pic>
      <p:sp>
        <p:nvSpPr>
          <p:cNvPr id="9" name="Google Shape;130;p5">
            <a:extLst>
              <a:ext uri="{FF2B5EF4-FFF2-40B4-BE49-F238E27FC236}">
                <a16:creationId xmlns:a16="http://schemas.microsoft.com/office/drawing/2014/main" id="{7B43350F-19B9-CA5F-1ED5-E38584E22AE7}"/>
              </a:ext>
            </a:extLst>
          </p:cNvPr>
          <p:cNvSpPr/>
          <p:nvPr/>
        </p:nvSpPr>
        <p:spPr>
          <a:xfrm>
            <a:off x="771664" y="1338450"/>
            <a:ext cx="6558284" cy="492388"/>
          </a:xfrm>
          <a:prstGeom prst="rect">
            <a:avLst/>
          </a:prstGeom>
          <a:noFill/>
          <a:ln>
            <a:noFill/>
          </a:ln>
        </p:spPr>
        <p:txBody>
          <a:bodyPr spcFirstLastPara="1" wrap="square" lIns="121900" tIns="60933" rIns="121900" bIns="60933" anchor="t" anchorCtr="0">
            <a:spAutoFit/>
          </a:bodyPr>
          <a:lstStyle/>
          <a:p>
            <a:pPr marL="457189" indent="-457189" algn="just">
              <a:buClr>
                <a:schemeClr val="dk1"/>
              </a:buClr>
              <a:buSzPts val="1800"/>
              <a:buFont typeface="Calibri"/>
              <a:buAutoNum type="romanLcPeriod"/>
            </a:pPr>
            <a:r>
              <a:rPr lang="en-US" sz="2400" b="1" u="sng" dirty="0">
                <a:solidFill>
                  <a:schemeClr val="dk1"/>
                </a:solidFill>
                <a:latin typeface="Nunito" pitchFamily="2" charset="0"/>
                <a:ea typeface="Calibri"/>
                <a:cs typeface="Calibri"/>
                <a:sym typeface="Calibri"/>
              </a:rPr>
              <a:t>Declaring structure variables separately:</a:t>
            </a:r>
            <a:endParaRPr sz="3200" dirty="0">
              <a:solidFill>
                <a:schemeClr val="dk1"/>
              </a:solidFill>
              <a:latin typeface="Nunito" pitchFamily="2" charset="0"/>
              <a:ea typeface="Calibri"/>
              <a:cs typeface="Calibri"/>
              <a:sym typeface="Calibri"/>
            </a:endParaRPr>
          </a:p>
        </p:txBody>
      </p:sp>
      <p:sp>
        <p:nvSpPr>
          <p:cNvPr id="10" name="Google Shape;131;p5">
            <a:extLst>
              <a:ext uri="{FF2B5EF4-FFF2-40B4-BE49-F238E27FC236}">
                <a16:creationId xmlns:a16="http://schemas.microsoft.com/office/drawing/2014/main" id="{12B54717-89A7-611F-E898-6DF7BB94C08F}"/>
              </a:ext>
            </a:extLst>
          </p:cNvPr>
          <p:cNvSpPr/>
          <p:nvPr/>
        </p:nvSpPr>
        <p:spPr>
          <a:xfrm>
            <a:off x="4869124" y="2566897"/>
            <a:ext cx="7322876" cy="492388"/>
          </a:xfrm>
          <a:prstGeom prst="rect">
            <a:avLst/>
          </a:prstGeom>
          <a:noFill/>
          <a:ln>
            <a:noFill/>
          </a:ln>
        </p:spPr>
        <p:txBody>
          <a:bodyPr spcFirstLastPara="1" wrap="square" lIns="121900" tIns="60933" rIns="121900" bIns="60933" anchor="t" anchorCtr="0">
            <a:spAutoFit/>
          </a:bodyPr>
          <a:lstStyle/>
          <a:p>
            <a:pPr marL="533387" indent="-533387" algn="just">
              <a:buClr>
                <a:schemeClr val="dk1"/>
              </a:buClr>
              <a:buSzPts val="1800"/>
              <a:buFont typeface="Calibri"/>
              <a:buAutoNum type="romanLcPeriod" startAt="2"/>
            </a:pPr>
            <a:r>
              <a:rPr lang="en-US" sz="2400" b="1" u="sng" dirty="0">
                <a:solidFill>
                  <a:schemeClr val="dk1"/>
                </a:solidFill>
                <a:latin typeface="Nunito" pitchFamily="2" charset="0"/>
                <a:ea typeface="Calibri"/>
                <a:cs typeface="Calibri"/>
                <a:sym typeface="Calibri"/>
              </a:rPr>
              <a:t>Declaring variables with structure definition:</a:t>
            </a:r>
            <a:endParaRPr sz="3200" dirty="0">
              <a:solidFill>
                <a:schemeClr val="dk1"/>
              </a:solidFill>
              <a:latin typeface="Nunito" pitchFamily="2" charset="0"/>
              <a:ea typeface="Calibri"/>
              <a:cs typeface="Calibri"/>
              <a:sym typeface="Calibri"/>
            </a:endParaRPr>
          </a:p>
        </p:txBody>
      </p:sp>
    </p:spTree>
    <p:extLst>
      <p:ext uri="{BB962C8B-B14F-4D97-AF65-F5344CB8AC3E}">
        <p14:creationId xmlns:p14="http://schemas.microsoft.com/office/powerpoint/2010/main" val="3734908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065F4F-4ED1-A691-96C4-A6BF5F1BC0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7EA8B4-E051-C60E-0FCC-FAB5A4442F8E}"/>
              </a:ext>
            </a:extLst>
          </p:cNvPr>
          <p:cNvSpPr>
            <a:spLocks noGrp="1"/>
          </p:cNvSpPr>
          <p:nvPr>
            <p:ph type="title"/>
          </p:nvPr>
        </p:nvSpPr>
        <p:spPr>
          <a:xfrm>
            <a:off x="838200" y="365125"/>
            <a:ext cx="10515600" cy="1042761"/>
          </a:xfrm>
        </p:spPr>
        <p:txBody>
          <a:bodyPr>
            <a:normAutofit/>
          </a:bodyPr>
          <a:lstStyle/>
          <a:p>
            <a:r>
              <a:rPr lang="en-US" dirty="0"/>
              <a:t>Structure Initialization</a:t>
            </a:r>
          </a:p>
        </p:txBody>
      </p:sp>
      <p:sp>
        <p:nvSpPr>
          <p:cNvPr id="6" name="Content Placeholder 5">
            <a:extLst>
              <a:ext uri="{FF2B5EF4-FFF2-40B4-BE49-F238E27FC236}">
                <a16:creationId xmlns:a16="http://schemas.microsoft.com/office/drawing/2014/main" id="{CB61F8BB-D229-E566-39F9-F08D6002911B}"/>
              </a:ext>
            </a:extLst>
          </p:cNvPr>
          <p:cNvSpPr>
            <a:spLocks noGrp="1"/>
          </p:cNvSpPr>
          <p:nvPr>
            <p:ph idx="1"/>
          </p:nvPr>
        </p:nvSpPr>
        <p:spPr/>
        <p:txBody>
          <a:bodyPr/>
          <a:lstStyle/>
          <a:p>
            <a:r>
              <a:rPr lang="en-US" dirty="0"/>
              <a:t>At compile time, structure initialization can be done as:</a:t>
            </a:r>
          </a:p>
        </p:txBody>
      </p:sp>
      <p:sp>
        <p:nvSpPr>
          <p:cNvPr id="5" name="Slide Number Placeholder 4">
            <a:extLst>
              <a:ext uri="{FF2B5EF4-FFF2-40B4-BE49-F238E27FC236}">
                <a16:creationId xmlns:a16="http://schemas.microsoft.com/office/drawing/2014/main" id="{AD22D575-A032-05F8-AE63-A1CB6024B6C4}"/>
              </a:ext>
            </a:extLst>
          </p:cNvPr>
          <p:cNvSpPr>
            <a:spLocks noGrp="1"/>
          </p:cNvSpPr>
          <p:nvPr>
            <p:ph type="sldNum" sz="quarter" idx="4"/>
          </p:nvPr>
        </p:nvSpPr>
        <p:spPr>
          <a:xfrm>
            <a:off x="11506201" y="88667"/>
            <a:ext cx="584199" cy="365125"/>
          </a:xfrm>
        </p:spPr>
        <p:txBody>
          <a:bodyPr>
            <a:normAutofit/>
          </a:bodyPr>
          <a:lstStyle/>
          <a:p>
            <a:fld id="{36AD3355-1A39-4F95-8D2D-9BA34F1D5DE9}" type="slidenum">
              <a:rPr lang="en-US" smtClean="0"/>
              <a:pPr/>
              <a:t>6</a:t>
            </a:fld>
            <a:endParaRPr lang="en-US"/>
          </a:p>
        </p:txBody>
      </p:sp>
      <p:sp>
        <p:nvSpPr>
          <p:cNvPr id="63" name="Footer Placeholder 62">
            <a:extLst>
              <a:ext uri="{FF2B5EF4-FFF2-40B4-BE49-F238E27FC236}">
                <a16:creationId xmlns:a16="http://schemas.microsoft.com/office/drawing/2014/main" id="{25973D3F-20EA-D6C8-0A86-B38345EF9ECD}"/>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pic>
        <p:nvPicPr>
          <p:cNvPr id="3" name="Google Shape;137;p6">
            <a:extLst>
              <a:ext uri="{FF2B5EF4-FFF2-40B4-BE49-F238E27FC236}">
                <a16:creationId xmlns:a16="http://schemas.microsoft.com/office/drawing/2014/main" id="{E67A51C9-98B0-ADFC-C570-008641436BA4}"/>
              </a:ext>
            </a:extLst>
          </p:cNvPr>
          <p:cNvPicPr preferRelativeResize="0">
            <a:picLocks/>
          </p:cNvPicPr>
          <p:nvPr/>
        </p:nvPicPr>
        <p:blipFill rotWithShape="1">
          <a:blip r:embed="rId2">
            <a:alphaModFix/>
          </a:blip>
          <a:srcRect b="58798"/>
          <a:stretch/>
        </p:blipFill>
        <p:spPr>
          <a:xfrm>
            <a:off x="767305" y="2804842"/>
            <a:ext cx="5084995" cy="2032000"/>
          </a:xfrm>
          <a:prstGeom prst="rect">
            <a:avLst/>
          </a:prstGeom>
          <a:noFill/>
          <a:ln w="9525" cap="flat" cmpd="sng">
            <a:solidFill>
              <a:srgbClr val="C5D8F1"/>
            </a:solidFill>
            <a:prstDash val="solid"/>
            <a:round/>
            <a:headEnd type="none" w="sm" len="sm"/>
            <a:tailEnd type="none" w="sm" len="sm"/>
          </a:ln>
        </p:spPr>
      </p:pic>
      <p:pic>
        <p:nvPicPr>
          <p:cNvPr id="4" name="Google Shape;141;p6">
            <a:extLst>
              <a:ext uri="{FF2B5EF4-FFF2-40B4-BE49-F238E27FC236}">
                <a16:creationId xmlns:a16="http://schemas.microsoft.com/office/drawing/2014/main" id="{2E8CBB44-2DCA-0014-816A-A07E47799FCA}"/>
              </a:ext>
            </a:extLst>
          </p:cNvPr>
          <p:cNvPicPr preferRelativeResize="0"/>
          <p:nvPr/>
        </p:nvPicPr>
        <p:blipFill rotWithShape="1">
          <a:blip r:embed="rId2">
            <a:alphaModFix/>
          </a:blip>
          <a:srcRect t="43498" r="31820"/>
          <a:stretch/>
        </p:blipFill>
        <p:spPr>
          <a:xfrm>
            <a:off x="8002054" y="2427546"/>
            <a:ext cx="3466885" cy="2786592"/>
          </a:xfrm>
          <a:prstGeom prst="rect">
            <a:avLst/>
          </a:prstGeom>
          <a:noFill/>
          <a:ln w="9525" cap="flat" cmpd="sng">
            <a:solidFill>
              <a:srgbClr val="C5D8F1"/>
            </a:solidFill>
            <a:prstDash val="solid"/>
            <a:round/>
            <a:headEnd type="none" w="sm" len="sm"/>
            <a:tailEnd type="none" w="sm" len="sm"/>
          </a:ln>
        </p:spPr>
      </p:pic>
      <p:sp>
        <p:nvSpPr>
          <p:cNvPr id="7" name="Google Shape;142;p6">
            <a:extLst>
              <a:ext uri="{FF2B5EF4-FFF2-40B4-BE49-F238E27FC236}">
                <a16:creationId xmlns:a16="http://schemas.microsoft.com/office/drawing/2014/main" id="{E981A79B-E525-BA23-27ED-695DF24F61C1}"/>
              </a:ext>
            </a:extLst>
          </p:cNvPr>
          <p:cNvSpPr/>
          <p:nvPr/>
        </p:nvSpPr>
        <p:spPr>
          <a:xfrm>
            <a:off x="6596213" y="3574648"/>
            <a:ext cx="735672" cy="492388"/>
          </a:xfrm>
          <a:prstGeom prst="rect">
            <a:avLst/>
          </a:prstGeom>
          <a:noFill/>
          <a:ln>
            <a:noFill/>
          </a:ln>
        </p:spPr>
        <p:txBody>
          <a:bodyPr spcFirstLastPara="1" wrap="square" lIns="121900" tIns="60933" rIns="121900" bIns="60933" anchor="t" anchorCtr="0">
            <a:spAutoFit/>
          </a:bodyPr>
          <a:lstStyle/>
          <a:p>
            <a:pPr algn="just"/>
            <a:r>
              <a:rPr lang="en-US" sz="2400" b="1" dirty="0">
                <a:solidFill>
                  <a:schemeClr val="dk1"/>
                </a:solidFill>
                <a:latin typeface="Nunito" pitchFamily="2" charset="0"/>
                <a:ea typeface="Calibri"/>
                <a:cs typeface="Calibri"/>
                <a:sym typeface="Calibri"/>
              </a:rPr>
              <a:t>or</a:t>
            </a:r>
            <a:endParaRPr sz="2400" b="1" dirty="0">
              <a:solidFill>
                <a:schemeClr val="dk1"/>
              </a:solidFill>
              <a:latin typeface="Nunito" pitchFamily="2" charset="0"/>
              <a:ea typeface="Calibri"/>
              <a:cs typeface="Calibri"/>
              <a:sym typeface="Calibri"/>
            </a:endParaRPr>
          </a:p>
        </p:txBody>
      </p:sp>
    </p:spTree>
    <p:extLst>
      <p:ext uri="{BB962C8B-B14F-4D97-AF65-F5344CB8AC3E}">
        <p14:creationId xmlns:p14="http://schemas.microsoft.com/office/powerpoint/2010/main" val="361740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FBC0D4-E52A-5666-35E5-5F948CDAEF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A1CA93-E929-7D7C-9BAD-DDFB9843A548}"/>
              </a:ext>
            </a:extLst>
          </p:cNvPr>
          <p:cNvSpPr>
            <a:spLocks noGrp="1"/>
          </p:cNvSpPr>
          <p:nvPr>
            <p:ph type="title"/>
          </p:nvPr>
        </p:nvSpPr>
        <p:spPr>
          <a:xfrm>
            <a:off x="838200" y="365125"/>
            <a:ext cx="10515600" cy="1042761"/>
          </a:xfrm>
        </p:spPr>
        <p:txBody>
          <a:bodyPr>
            <a:normAutofit/>
          </a:bodyPr>
          <a:lstStyle/>
          <a:p>
            <a:r>
              <a:rPr lang="en-US" dirty="0"/>
              <a:t>Accessing Structure members</a:t>
            </a:r>
          </a:p>
        </p:txBody>
      </p:sp>
      <p:sp>
        <p:nvSpPr>
          <p:cNvPr id="6" name="Content Placeholder 5">
            <a:extLst>
              <a:ext uri="{FF2B5EF4-FFF2-40B4-BE49-F238E27FC236}">
                <a16:creationId xmlns:a16="http://schemas.microsoft.com/office/drawing/2014/main" id="{B5BA40C8-5970-1C16-32E5-18F7DD9DDDAA}"/>
              </a:ext>
            </a:extLst>
          </p:cNvPr>
          <p:cNvSpPr>
            <a:spLocks noGrp="1"/>
          </p:cNvSpPr>
          <p:nvPr>
            <p:ph idx="1"/>
          </p:nvPr>
        </p:nvSpPr>
        <p:spPr/>
        <p:txBody>
          <a:bodyPr/>
          <a:lstStyle/>
          <a:p>
            <a:r>
              <a:rPr lang="en-US" dirty="0"/>
              <a:t>Dot(.) operator used to access members of structure.</a:t>
            </a:r>
          </a:p>
          <a:p>
            <a:r>
              <a:rPr lang="en-US" dirty="0"/>
              <a:t>Syntax:</a:t>
            </a:r>
          </a:p>
          <a:p>
            <a:pPr lvl="1"/>
            <a:r>
              <a:rPr lang="en-US" b="1" dirty="0" err="1"/>
              <a:t>Structure_variable</a:t>
            </a:r>
            <a:r>
              <a:rPr lang="en-US" b="1" dirty="0"/>
              <a:t> . member ;</a:t>
            </a:r>
          </a:p>
          <a:p>
            <a:endParaRPr lang="en-US" dirty="0"/>
          </a:p>
          <a:p>
            <a:endParaRPr lang="en-US" dirty="0"/>
          </a:p>
        </p:txBody>
      </p:sp>
      <p:sp>
        <p:nvSpPr>
          <p:cNvPr id="5" name="Slide Number Placeholder 4">
            <a:extLst>
              <a:ext uri="{FF2B5EF4-FFF2-40B4-BE49-F238E27FC236}">
                <a16:creationId xmlns:a16="http://schemas.microsoft.com/office/drawing/2014/main" id="{9BA778C8-73E1-F7E5-8BCF-55530DCA29C0}"/>
              </a:ext>
            </a:extLst>
          </p:cNvPr>
          <p:cNvSpPr>
            <a:spLocks noGrp="1"/>
          </p:cNvSpPr>
          <p:nvPr>
            <p:ph type="sldNum" sz="quarter" idx="4"/>
          </p:nvPr>
        </p:nvSpPr>
        <p:spPr>
          <a:xfrm>
            <a:off x="11506201" y="88667"/>
            <a:ext cx="584199" cy="365125"/>
          </a:xfrm>
        </p:spPr>
        <p:txBody>
          <a:bodyPr>
            <a:normAutofit/>
          </a:bodyPr>
          <a:lstStyle/>
          <a:p>
            <a:fld id="{36AD3355-1A39-4F95-8D2D-9BA34F1D5DE9}" type="slidenum">
              <a:rPr lang="en-US" smtClean="0"/>
              <a:pPr/>
              <a:t>7</a:t>
            </a:fld>
            <a:endParaRPr lang="en-US"/>
          </a:p>
        </p:txBody>
      </p:sp>
      <p:sp>
        <p:nvSpPr>
          <p:cNvPr id="63" name="Footer Placeholder 62">
            <a:extLst>
              <a:ext uri="{FF2B5EF4-FFF2-40B4-BE49-F238E27FC236}">
                <a16:creationId xmlns:a16="http://schemas.microsoft.com/office/drawing/2014/main" id="{74B5D3CB-53BD-7DAE-076C-A5DF18E9C2F8}"/>
              </a:ext>
            </a:extLst>
          </p:cNvPr>
          <p:cNvSpPr>
            <a:spLocks noGrp="1"/>
          </p:cNvSpPr>
          <p:nvPr>
            <p:ph type="ftr" sz="quarter" idx="4294967295"/>
          </p:nvPr>
        </p:nvSpPr>
        <p:spPr>
          <a:xfrm>
            <a:off x="8077200" y="6356350"/>
            <a:ext cx="4114800" cy="365125"/>
          </a:xfrm>
        </p:spPr>
        <p:txBody>
          <a:bodyPr/>
          <a:lstStyle/>
          <a:p>
            <a:r>
              <a:rPr lang="en-US"/>
              <a:t>Structure and Union | Lecture 15</a:t>
            </a:r>
          </a:p>
        </p:txBody>
      </p:sp>
      <p:pic>
        <p:nvPicPr>
          <p:cNvPr id="3" name="Google Shape;153;p7">
            <a:extLst>
              <a:ext uri="{FF2B5EF4-FFF2-40B4-BE49-F238E27FC236}">
                <a16:creationId xmlns:a16="http://schemas.microsoft.com/office/drawing/2014/main" id="{630EFB38-D44F-C3C0-E035-09D70A23F96C}"/>
              </a:ext>
            </a:extLst>
          </p:cNvPr>
          <p:cNvPicPr preferRelativeResize="0"/>
          <p:nvPr/>
        </p:nvPicPr>
        <p:blipFill rotWithShape="1">
          <a:blip r:embed="rId2">
            <a:alphaModFix/>
          </a:blip>
          <a:srcRect/>
          <a:stretch/>
        </p:blipFill>
        <p:spPr>
          <a:xfrm>
            <a:off x="1924050" y="3534152"/>
            <a:ext cx="8343900" cy="2374900"/>
          </a:xfrm>
          <a:prstGeom prst="rect">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301638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8"/>
          <p:cNvSpPr txBox="1">
            <a:spLocks noGrp="1"/>
          </p:cNvSpPr>
          <p:nvPr>
            <p:ph type="title"/>
          </p:nvPr>
        </p:nvSpPr>
        <p:spPr>
          <a:xfrm>
            <a:off x="609600" y="274640"/>
            <a:ext cx="10972800" cy="817561"/>
          </a:xfrm>
          <a:prstGeom prst="rect">
            <a:avLst/>
          </a:prstGeom>
          <a:noFill/>
          <a:ln>
            <a:noFill/>
          </a:ln>
        </p:spPr>
        <p:txBody>
          <a:bodyPr spcFirstLastPara="1" vert="horz" wrap="square" lIns="121900" tIns="60933" rIns="121900" bIns="60933" rtlCol="0" anchor="ctr" anchorCtr="0">
            <a:noAutofit/>
          </a:bodyPr>
          <a:lstStyle/>
          <a:p>
            <a:pPr>
              <a:spcBef>
                <a:spcPts val="0"/>
              </a:spcBef>
              <a:buClr>
                <a:srgbClr val="FF0000"/>
              </a:buClr>
              <a:buSzPts val="2000"/>
            </a:pPr>
            <a:r>
              <a:rPr lang="en-US" sz="2667" b="1">
                <a:solidFill>
                  <a:srgbClr val="FF0000"/>
                </a:solidFill>
              </a:rPr>
              <a:t>Prog 1: WAP to create a structure Book (members: Name, price and pages) that is initialized at compile time for two books. Also display them.</a:t>
            </a:r>
            <a:endParaRPr sz="2667">
              <a:solidFill>
                <a:srgbClr val="FF0000"/>
              </a:solidFill>
            </a:endParaRPr>
          </a:p>
        </p:txBody>
      </p:sp>
      <p:pic>
        <p:nvPicPr>
          <p:cNvPr id="159" name="Google Shape;159;p8"/>
          <p:cNvPicPr preferRelativeResize="0">
            <a:picLocks noGrp="1"/>
          </p:cNvPicPr>
          <p:nvPr>
            <p:ph type="body" idx="1"/>
          </p:nvPr>
        </p:nvPicPr>
        <p:blipFill rotWithShape="1">
          <a:blip r:embed="rId3">
            <a:alphaModFix/>
          </a:blip>
          <a:srcRect/>
          <a:stretch/>
        </p:blipFill>
        <p:spPr>
          <a:xfrm>
            <a:off x="1243357" y="1311514"/>
            <a:ext cx="5579835" cy="5221819"/>
          </a:xfrm>
          <a:prstGeom prst="rect">
            <a:avLst/>
          </a:prstGeom>
          <a:noFill/>
          <a:ln w="9525" cap="flat" cmpd="sng">
            <a:solidFill>
              <a:schemeClr val="dk1"/>
            </a:solidFill>
            <a:prstDash val="solid"/>
            <a:round/>
            <a:headEnd type="none" w="sm" len="sm"/>
            <a:tailEnd type="none" w="sm" len="sm"/>
          </a:ln>
        </p:spPr>
      </p:pic>
      <p:sp>
        <p:nvSpPr>
          <p:cNvPr id="161" name="Google Shape;161;p8"/>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8</a:t>
            </a:fld>
            <a:endParaRPr/>
          </a:p>
        </p:txBody>
      </p:sp>
      <p:sp>
        <p:nvSpPr>
          <p:cNvPr id="162" name="Google Shape;162;p8"/>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ctr"/>
            <a:r>
              <a:rPr lang="en-US"/>
              <a:t>Structure and Union | Lecture 15</a:t>
            </a:r>
            <a:endParaRPr/>
          </a:p>
        </p:txBody>
      </p:sp>
      <p:pic>
        <p:nvPicPr>
          <p:cNvPr id="163" name="Google Shape;163;p8"/>
          <p:cNvPicPr preferRelativeResize="0"/>
          <p:nvPr/>
        </p:nvPicPr>
        <p:blipFill rotWithShape="1">
          <a:blip r:embed="rId4">
            <a:alphaModFix/>
          </a:blip>
          <a:srcRect/>
          <a:stretch/>
        </p:blipFill>
        <p:spPr>
          <a:xfrm>
            <a:off x="7254173" y="2503472"/>
            <a:ext cx="3528913" cy="35136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9"/>
          <p:cNvSpPr txBox="1">
            <a:spLocks noGrp="1"/>
          </p:cNvSpPr>
          <p:nvPr>
            <p:ph type="title"/>
          </p:nvPr>
        </p:nvSpPr>
        <p:spPr>
          <a:xfrm>
            <a:off x="609600" y="274640"/>
            <a:ext cx="10972800" cy="817561"/>
          </a:xfrm>
          <a:prstGeom prst="rect">
            <a:avLst/>
          </a:prstGeom>
          <a:noFill/>
          <a:ln>
            <a:noFill/>
          </a:ln>
        </p:spPr>
        <p:txBody>
          <a:bodyPr spcFirstLastPara="1" vert="horz" wrap="square" lIns="121900" tIns="60933" rIns="121900" bIns="60933" rtlCol="0" anchor="ctr" anchorCtr="0">
            <a:noAutofit/>
          </a:bodyPr>
          <a:lstStyle/>
          <a:p>
            <a:pPr>
              <a:spcBef>
                <a:spcPts val="0"/>
              </a:spcBef>
              <a:buClr>
                <a:srgbClr val="FF0000"/>
              </a:buClr>
              <a:buSzPts val="2000"/>
            </a:pPr>
            <a:r>
              <a:rPr lang="en-US" sz="2667" b="1">
                <a:solidFill>
                  <a:srgbClr val="FF0000"/>
                </a:solidFill>
              </a:rPr>
              <a:t>Prog 2: WAP to declare a structure Student (members : name, rollno  and marks). The program should ask the input and then display them.</a:t>
            </a:r>
            <a:endParaRPr sz="2133" b="1">
              <a:solidFill>
                <a:srgbClr val="FF0000"/>
              </a:solidFill>
            </a:endParaRPr>
          </a:p>
        </p:txBody>
      </p:sp>
      <p:pic>
        <p:nvPicPr>
          <p:cNvPr id="169" name="Google Shape;169;p9"/>
          <p:cNvPicPr preferRelativeResize="0">
            <a:picLocks noGrp="1"/>
          </p:cNvPicPr>
          <p:nvPr>
            <p:ph type="body" idx="1"/>
          </p:nvPr>
        </p:nvPicPr>
        <p:blipFill rotWithShape="1">
          <a:blip r:embed="rId3">
            <a:alphaModFix/>
          </a:blip>
          <a:srcRect/>
          <a:stretch/>
        </p:blipFill>
        <p:spPr>
          <a:xfrm>
            <a:off x="914400" y="1318159"/>
            <a:ext cx="7823200" cy="3706280"/>
          </a:xfrm>
          <a:prstGeom prst="rect">
            <a:avLst/>
          </a:prstGeom>
          <a:noFill/>
          <a:ln w="9525" cap="flat" cmpd="sng">
            <a:solidFill>
              <a:schemeClr val="dk1"/>
            </a:solidFill>
            <a:prstDash val="solid"/>
            <a:round/>
            <a:headEnd type="none" w="sm" len="sm"/>
            <a:tailEnd type="none" w="sm" len="sm"/>
          </a:ln>
        </p:spPr>
      </p:pic>
      <p:sp>
        <p:nvSpPr>
          <p:cNvPr id="171" name="Google Shape;171;p9"/>
          <p:cNvSpPr txBox="1">
            <a:spLocks noGrp="1"/>
          </p:cNvSpPr>
          <p:nvPr>
            <p:ph type="sldNum" idx="12"/>
          </p:nvPr>
        </p:nvSpPr>
        <p:spPr>
          <a:xfrm>
            <a:off x="6553200" y="4767264"/>
            <a:ext cx="2133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Font typeface="Arial"/>
              <a:buNone/>
              <a:defRPr sz="1200" b="0" i="0" u="none" strike="noStrike" cap="none">
                <a:solidFill>
                  <a:srgbClr val="888888"/>
                </a:solidFill>
                <a:latin typeface="Calibri"/>
                <a:ea typeface="Calibri"/>
                <a:cs typeface="Calibri"/>
                <a:sym typeface="Calibri"/>
              </a:defRPr>
            </a:lvl9pPr>
          </a:lstStyle>
          <a:p>
            <a:pPr algn="r"/>
            <a:fld id="{00000000-1234-1234-1234-123412341234}" type="slidenum">
              <a:rPr lang="en-US" smtClean="0"/>
              <a:pPr algn="r"/>
              <a:t>9</a:t>
            </a:fld>
            <a:endParaRPr/>
          </a:p>
        </p:txBody>
      </p:sp>
      <p:sp>
        <p:nvSpPr>
          <p:cNvPr id="172" name="Google Shape;172;p9"/>
          <p:cNvSpPr txBox="1">
            <a:spLocks noGrp="1"/>
          </p:cNvSpPr>
          <p:nvPr>
            <p:ph type="ftr" idx="11"/>
          </p:nvPr>
        </p:nvSpPr>
        <p:spPr>
          <a:xfrm>
            <a:off x="3124200" y="4767264"/>
            <a:ext cx="2895600" cy="273844"/>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ctr"/>
            <a:r>
              <a:rPr lang="en-US"/>
              <a:t>Structure and Union | Lecture 15</a:t>
            </a:r>
            <a:endParaRPr/>
          </a:p>
        </p:txBody>
      </p:sp>
      <p:pic>
        <p:nvPicPr>
          <p:cNvPr id="173" name="Google Shape;173;p9"/>
          <p:cNvPicPr preferRelativeResize="0"/>
          <p:nvPr/>
        </p:nvPicPr>
        <p:blipFill rotWithShape="1">
          <a:blip r:embed="rId4">
            <a:alphaModFix/>
          </a:blip>
          <a:srcRect/>
          <a:stretch/>
        </p:blipFill>
        <p:spPr>
          <a:xfrm>
            <a:off x="7823200" y="1318158"/>
            <a:ext cx="3759200" cy="2110841"/>
          </a:xfrm>
          <a:prstGeom prst="rect">
            <a:avLst/>
          </a:prstGeom>
          <a:noFill/>
          <a:ln>
            <a:noFill/>
          </a:ln>
        </p:spPr>
      </p:pic>
    </p:spTree>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475</TotalTime>
  <Words>1486</Words>
  <Application>Microsoft Office PowerPoint</Application>
  <PresentationFormat>Widescreen</PresentationFormat>
  <Paragraphs>192</Paragraphs>
  <Slides>36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Nunito</vt:lpstr>
      <vt:lpstr>Roboto</vt:lpstr>
      <vt:lpstr>2_Office Theme</vt:lpstr>
      <vt:lpstr>PowerPoint Presentation</vt:lpstr>
      <vt:lpstr>Unit 7: Structure and Union (5hrs)</vt:lpstr>
      <vt:lpstr>Structure</vt:lpstr>
      <vt:lpstr>How to define a structure ?</vt:lpstr>
      <vt:lpstr>How to declare a structure variable?</vt:lpstr>
      <vt:lpstr>Structure Initialization</vt:lpstr>
      <vt:lpstr>Accessing Structure members</vt:lpstr>
      <vt:lpstr>Prog 1: WAP to create a structure Book (members: Name, price and pages) that is initialized at compile time for two books. Also display them.</vt:lpstr>
      <vt:lpstr>Prog 2: WAP to declare a structure Student (members : name, rollno  and marks). The program should ask the input and then display them.</vt:lpstr>
      <vt:lpstr>Prog 3: WAP to declare a structure student with its members name, rollno and marks. The program should ask the input for three students and display them.</vt:lpstr>
      <vt:lpstr>Nested structure</vt:lpstr>
      <vt:lpstr>Nested structure</vt:lpstr>
      <vt:lpstr>Prog 4: WAP to create a structure date (members year, month, date) inside a structure person (members name, date and address), and also to accept name, date of birth (year, month and day) and address. Also the program should display all these information.</vt:lpstr>
      <vt:lpstr>Array of structure</vt:lpstr>
      <vt:lpstr>Initialization of Array of structure</vt:lpstr>
      <vt:lpstr>Prog 5: WAP to declare a structure Student with its members: name, rollno and marks. Using array of structure, the program should ask the input and display the information for three students.</vt:lpstr>
      <vt:lpstr>Array within structure</vt:lpstr>
      <vt:lpstr>Pointer to Structure</vt:lpstr>
      <vt:lpstr>Prog 6: WAP to create a structure book (members: name, pages and price) and that accepts the name, page and price of a book using structure variable. Finally display the record of book using pointer to structure.</vt:lpstr>
      <vt:lpstr>Self-referential structures</vt:lpstr>
      <vt:lpstr>Unions</vt:lpstr>
      <vt:lpstr>Example:</vt:lpstr>
      <vt:lpstr>Passing structures to functions</vt:lpstr>
      <vt:lpstr>1) Passing structure members to functions</vt:lpstr>
      <vt:lpstr>2) Passing entire structure to function</vt:lpstr>
      <vt:lpstr>3) Passing structure pointer to function</vt:lpstr>
      <vt:lpstr>PowerPoint Presentation</vt:lpstr>
      <vt:lpstr>4) Passing an array of structure to function</vt:lpstr>
      <vt:lpstr>Menu Driven Structure</vt:lpstr>
      <vt:lpstr>PowerPoint Presentation</vt:lpstr>
      <vt:lpstr>PowerPoint Presentation</vt:lpstr>
      <vt:lpstr>PowerPoint Presentation</vt:lpstr>
      <vt:lpstr>PowerPoint Presentation</vt:lpstr>
      <vt:lpstr>Assignment</vt:lpstr>
      <vt:lpstr>End of  Lecture 15</vt:lpstr>
      <vt:lpstr>File and File Handling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in C</dc:title>
  <dc:creator>Shiva Kunwar</dc:creator>
  <cp:lastModifiedBy>Shiva Kunwar</cp:lastModifiedBy>
  <cp:revision>45</cp:revision>
  <dcterms:created xsi:type="dcterms:W3CDTF">2024-09-21T07:18:01Z</dcterms:created>
  <dcterms:modified xsi:type="dcterms:W3CDTF">2025-01-21T04:43:28Z</dcterms:modified>
</cp:coreProperties>
</file>