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47"/>
  </p:notesMasterIdLst>
  <p:handoutMasterIdLst>
    <p:handoutMasterId r:id="rId48"/>
  </p:handoutMasterIdLst>
  <p:sldIdLst>
    <p:sldId id="262" r:id="rId2"/>
    <p:sldId id="280" r:id="rId3"/>
    <p:sldId id="257" r:id="rId4"/>
    <p:sldId id="258" r:id="rId5"/>
    <p:sldId id="259" r:id="rId6"/>
    <p:sldId id="260" r:id="rId7"/>
    <p:sldId id="261" r:id="rId8"/>
    <p:sldId id="281" r:id="rId9"/>
    <p:sldId id="282" r:id="rId10"/>
    <p:sldId id="28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263" r:id="rId45"/>
    <p:sldId id="26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199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-2" y="0"/>
            <a:ext cx="12191999" cy="6857999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4939-1092-154C-F943-8221DCF2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Files and File Handling | Lecture 16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3262581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Programming in C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A88D5E-9061-83D6-AE7A-F5CD89D9B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4342B-97D9-6ABA-CD59-6FC12B2DF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9F9C-5A91-403E-36CE-69E3C9969308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E5842583-B6E3-6499-3E22-82D423F844E1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5711-9A41-EEE3-ECA8-3DF77654697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1A248837-A629-6814-0092-4A216E6367A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5E3B-ADC3-447C-17D8-2227F75D45AC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73CFBF-28B0-618C-E6A9-6C43F34ECC3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04E7CB-58A9-929B-B180-DC1CB9A2370D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62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655E-F829-BD76-B10A-3B85DA5F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914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Files and File Handling | Lecture 16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19D01077-B97A-23E6-D18F-38B035AE3614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ii) Naming a file</a:t>
            </a: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</a:pPr>
            <a:r>
              <a:rPr lang="en-US" sz="3200"/>
              <a:t>File can be named during creation of new file.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/>
              <a:t>Syntax:</a:t>
            </a:r>
            <a:endParaRPr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r>
              <a:rPr lang="en-US" sz="3200"/>
              <a:t> 	</a:t>
            </a:r>
            <a:r>
              <a:rPr lang="en-US" sz="3200" b="1"/>
              <a:t>File Pointer = fopen( “file name”  ,  “mode” );</a:t>
            </a:r>
            <a:endParaRPr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 b="1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/>
              <a:t>Eg:</a:t>
            </a:r>
            <a:endParaRPr/>
          </a:p>
          <a:p>
            <a:pPr marL="0" indent="0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r>
              <a:rPr lang="en-US" sz="3200" b="1"/>
              <a:t>	fp = fopen( “input.txt” , “w” );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164" name="Google Shape;164;p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iii) Reading/Writing/Appending file</a:t>
            </a:r>
            <a:endParaRPr/>
          </a:p>
        </p:txBody>
      </p:sp>
      <p:sp>
        <p:nvSpPr>
          <p:cNvPr id="170" name="Google Shape;170;p10"/>
          <p:cNvSpPr txBox="1">
            <a:spLocks noGrp="1"/>
          </p:cNvSpPr>
          <p:nvPr>
            <p:ph type="body" idx="1"/>
          </p:nvPr>
        </p:nvSpPr>
        <p:spPr>
          <a:xfrm>
            <a:off x="609600" y="1111504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</a:pPr>
            <a:r>
              <a:rPr lang="en-US" sz="3200"/>
              <a:t>The reading, writing or appending is determined by the file opening mode. 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/>
              <a:t>The modes are: w, r, a, w+, r+, a+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173" name="Google Shape;173;p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iv) Closing a file</a:t>
            </a:r>
            <a:endParaRPr/>
          </a:p>
        </p:txBody>
      </p:sp>
      <p:sp>
        <p:nvSpPr>
          <p:cNvPr id="179" name="Google Shape;179;p11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92500" lnSpcReduction="20000"/>
          </a:bodyPr>
          <a:lstStyle/>
          <a:p>
            <a:pPr marL="457189" indent="-457189">
              <a:buClr>
                <a:schemeClr val="dk1"/>
              </a:buClr>
              <a:buSzPts val="2400"/>
            </a:pPr>
            <a:r>
              <a:rPr lang="en-US" sz="3200"/>
              <a:t>All the read, write and append operation need to be done before closing the file. Finally, we must close the file which is done by </a:t>
            </a:r>
            <a:r>
              <a:rPr lang="en-US" sz="3200" i="1"/>
              <a:t>fclose()</a:t>
            </a:r>
            <a:r>
              <a:rPr lang="en-US" sz="3200"/>
              <a:t> function.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/>
              <a:t>Syntax:</a:t>
            </a:r>
            <a:endParaRPr/>
          </a:p>
          <a:p>
            <a:pPr marL="1066773" lvl="2" indent="0">
              <a:spcBef>
                <a:spcPts val="747"/>
              </a:spcBef>
              <a:buClr>
                <a:schemeClr val="dk1"/>
              </a:buClr>
              <a:buSzPts val="2800"/>
              <a:buNone/>
            </a:pPr>
            <a:r>
              <a:rPr lang="en-US" sz="3733" b="1"/>
              <a:t>fclose( file pointer);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/>
              <a:t>Eg:</a:t>
            </a:r>
            <a:endParaRPr/>
          </a:p>
          <a:p>
            <a:pPr marL="1066773" lvl="2" indent="0">
              <a:spcBef>
                <a:spcPts val="747"/>
              </a:spcBef>
              <a:buClr>
                <a:schemeClr val="dk1"/>
              </a:buClr>
              <a:buSzPts val="2800"/>
              <a:buNone/>
            </a:pPr>
            <a:r>
              <a:rPr lang="en-US" sz="3733" b="1"/>
              <a:t>fclose  (fp);</a:t>
            </a:r>
            <a:endParaRPr/>
          </a:p>
          <a:p>
            <a:pPr marL="457189" indent="-457189">
              <a:spcBef>
                <a:spcPts val="480"/>
              </a:spcBef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82" name="Google Shape;182;p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 dirty="0">
                <a:solidFill>
                  <a:srgbClr val="FF0000"/>
                </a:solidFill>
              </a:rPr>
              <a:t>8.4 File Pointer</a:t>
            </a:r>
            <a:endParaRPr dirty="0"/>
          </a:p>
        </p:txBody>
      </p:sp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77500" lnSpcReduction="20000"/>
          </a:bodyPr>
          <a:lstStyle/>
          <a:p>
            <a:pPr marL="457189" indent="-457189">
              <a:buClr>
                <a:schemeClr val="dk1"/>
              </a:buClr>
              <a:buSzPct val="100000"/>
            </a:pPr>
            <a:r>
              <a:rPr lang="en-US" sz="3200"/>
              <a:t>a pointer which is used to handle and keep track on the files being accessed. </a:t>
            </a:r>
            <a:endParaRPr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</a:pPr>
            <a:r>
              <a:rPr lang="en-US" sz="3200"/>
              <a:t>File pointer is declared as </a:t>
            </a:r>
            <a:r>
              <a:rPr lang="en-US" sz="3200" i="1"/>
              <a:t>FILE *fp.</a:t>
            </a:r>
            <a:r>
              <a:rPr lang="en-US" sz="3200"/>
              <a:t> where, </a:t>
            </a:r>
            <a:r>
              <a:rPr lang="en-US" sz="3200" i="1"/>
              <a:t>‘fp’</a:t>
            </a:r>
            <a:r>
              <a:rPr lang="en-US" sz="3200"/>
              <a:t> is a file pointer.</a:t>
            </a:r>
            <a:endParaRPr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</a:pPr>
            <a:r>
              <a:rPr lang="en-US" sz="3200" i="1"/>
              <a:t>fopen()</a:t>
            </a:r>
            <a:r>
              <a:rPr lang="en-US" sz="3200"/>
              <a:t> function is used to open a file that returns a FILE pointer. </a:t>
            </a:r>
            <a:endParaRPr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</a:pPr>
            <a:r>
              <a:rPr lang="en-US" sz="3200"/>
              <a:t>Once file is opened, file pointer can be used to perform I/O operations on the file. </a:t>
            </a:r>
            <a:endParaRPr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</a:pPr>
            <a:r>
              <a:rPr lang="en-US" sz="3200"/>
              <a:t>Finally, </a:t>
            </a:r>
            <a:r>
              <a:rPr lang="en-US" sz="3200" i="1"/>
              <a:t>fclose()</a:t>
            </a:r>
            <a:r>
              <a:rPr lang="en-US" sz="3200"/>
              <a:t> function is used to close the file.</a:t>
            </a:r>
            <a:endParaRPr/>
          </a:p>
          <a:p>
            <a:pPr marL="457189" indent="-457189">
              <a:spcBef>
                <a:spcPts val="592"/>
              </a:spcBef>
              <a:buClr>
                <a:schemeClr val="dk1"/>
              </a:buClr>
              <a:buSzPct val="100000"/>
            </a:pPr>
            <a:r>
              <a:rPr lang="en-US" sz="3200"/>
              <a:t>General syntax:</a:t>
            </a:r>
            <a:endParaRPr/>
          </a:p>
          <a:p>
            <a:pPr marL="1066773" lvl="2" indent="0">
              <a:spcBef>
                <a:spcPts val="592"/>
              </a:spcBef>
              <a:buClr>
                <a:schemeClr val="dk1"/>
              </a:buClr>
              <a:buSzPct val="100000"/>
              <a:buNone/>
            </a:pPr>
            <a:r>
              <a:rPr lang="en-US" b="1"/>
              <a:t>FILE *filePointer1, *filePointer2, …..</a:t>
            </a:r>
            <a:endParaRPr/>
          </a:p>
          <a:p>
            <a:pPr marL="457189" indent="-457189">
              <a:spcBef>
                <a:spcPts val="444"/>
              </a:spcBef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9.5 Library functions for IO management</a:t>
            </a:r>
            <a:endParaRPr/>
          </a:p>
        </p:txBody>
      </p:sp>
      <p:graphicFrame>
        <p:nvGraphicFramePr>
          <p:cNvPr id="197" name="Google Shape;197;p13"/>
          <p:cNvGraphicFramePr/>
          <p:nvPr/>
        </p:nvGraphicFramePr>
        <p:xfrm>
          <a:off x="1016001" y="1092200"/>
          <a:ext cx="10261600" cy="5080000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349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2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strike="noStrike" cap="none"/>
                        <a:t>S.No.</a:t>
                      </a:r>
                      <a:endParaRPr sz="3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strike="noStrike" cap="none"/>
                        <a:t>Functions</a:t>
                      </a:r>
                      <a:endParaRPr sz="3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strike="noStrike" cap="none"/>
                        <a:t>Purpose</a:t>
                      </a:r>
                      <a:endParaRPr sz="3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strike="noStrike" cap="none"/>
                        <a:t>1.</a:t>
                      </a:r>
                      <a:endParaRPr sz="3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EOF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Checks the end point of the file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strike="noStrike" cap="none"/>
                        <a:t>2.</a:t>
                      </a:r>
                      <a:endParaRPr sz="3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fputc()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Writes a character to the file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strike="noStrike" cap="none"/>
                        <a:t>3.</a:t>
                      </a:r>
                      <a:endParaRPr sz="3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fgetc()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Reads a character from an existing file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strike="noStrike" cap="none"/>
                        <a:t>4.</a:t>
                      </a:r>
                      <a:endParaRPr sz="3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putw()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Writes an integer value to the file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strike="noStrike" cap="none"/>
                        <a:t>5.</a:t>
                      </a:r>
                      <a:endParaRPr sz="3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getw()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Reads an integer value from an existing file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strike="noStrike" cap="none"/>
                        <a:t>6.</a:t>
                      </a:r>
                      <a:endParaRPr sz="3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fputs()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Writes a string to the file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strike="noStrike" cap="none"/>
                        <a:t>7.</a:t>
                      </a:r>
                      <a:endParaRPr sz="3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fgets()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Reads a string from an existing  file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strike="noStrike" cap="none"/>
                        <a:t>8.</a:t>
                      </a:r>
                      <a:endParaRPr sz="3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fprintf()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Writes records( collection of data) to the file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strike="noStrike" cap="none"/>
                        <a:t>9.</a:t>
                      </a:r>
                      <a:endParaRPr sz="37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fscanf()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b="1" u="none" strike="noStrike" cap="none"/>
                        <a:t>Reads  records from an existing file</a:t>
                      </a:r>
                      <a:endParaRPr sz="37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0" name="Google Shape;200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i) End of File (EOF)</a:t>
            </a:r>
            <a:endParaRPr/>
          </a:p>
        </p:txBody>
      </p:sp>
      <p:sp>
        <p:nvSpPr>
          <p:cNvPr id="206" name="Google Shape;206;p14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</a:pPr>
            <a:r>
              <a:rPr lang="en-US" sz="3200"/>
              <a:t>The constant EOF represents an integer and it determines whether the file associated with a file pointer has reached end of file or not. </a:t>
            </a:r>
            <a:endParaRPr/>
          </a:p>
          <a:p>
            <a:pPr marL="457189" indent="-457189">
              <a:spcBef>
                <a:spcPts val="853"/>
              </a:spcBef>
              <a:buClr>
                <a:schemeClr val="dk1"/>
              </a:buClr>
              <a:buSzPts val="2400"/>
            </a:pPr>
            <a:r>
              <a:rPr lang="en-US" sz="3200"/>
              <a:t>The last point of file is detected by using EOF while reading data from the file</a:t>
            </a:r>
            <a:r>
              <a:rPr lang="en-US"/>
              <a:t>.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209" name="Google Shape;209;p1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ii) Character IO</a:t>
            </a:r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5486400" cy="49323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rmAutofit fontScale="70000" lnSpcReduction="20000"/>
          </a:bodyPr>
          <a:lstStyle/>
          <a:p>
            <a:pPr marL="457189" indent="-457189">
              <a:buClr>
                <a:schemeClr val="dk1"/>
              </a:buClr>
              <a:buSzPct val="100000"/>
              <a:buNone/>
            </a:pPr>
            <a:r>
              <a:rPr lang="en-US" sz="6800" b="1"/>
              <a:t>fputc()</a:t>
            </a:r>
            <a:endParaRPr/>
          </a:p>
          <a:p>
            <a:pPr marL="304792" indent="-304792">
              <a:spcBef>
                <a:spcPts val="469"/>
              </a:spcBef>
              <a:buClr>
                <a:schemeClr val="dk1"/>
              </a:buClr>
              <a:buSzPct val="100000"/>
            </a:pPr>
            <a:r>
              <a:rPr lang="en-US"/>
              <a:t>The </a:t>
            </a:r>
            <a:r>
              <a:rPr lang="en-US" i="1"/>
              <a:t>fputc() </a:t>
            </a:r>
            <a:r>
              <a:rPr lang="en-US"/>
              <a:t>function writes a character to the data file which is opened with write mode.</a:t>
            </a:r>
            <a:endParaRPr/>
          </a:p>
          <a:p>
            <a:pPr marL="304792" indent="-304792">
              <a:spcBef>
                <a:spcPts val="469"/>
              </a:spcBef>
              <a:buClr>
                <a:schemeClr val="dk1"/>
              </a:buClr>
              <a:buSzPct val="100000"/>
            </a:pPr>
            <a:r>
              <a:rPr lang="en-US"/>
              <a:t>Syntax:</a:t>
            </a:r>
            <a:endParaRPr/>
          </a:p>
          <a:p>
            <a:pPr marL="533387" lvl="1" indent="0">
              <a:spcBef>
                <a:spcPts val="411"/>
              </a:spcBef>
              <a:buClr>
                <a:schemeClr val="dk1"/>
              </a:buClr>
              <a:buSzPct val="100000"/>
              <a:buNone/>
            </a:pPr>
            <a:r>
              <a:rPr lang="en-US" b="1"/>
              <a:t>fputc (variable name,   file pointer);</a:t>
            </a:r>
            <a:endParaRPr/>
          </a:p>
          <a:p>
            <a:pPr marL="304792" indent="-155783">
              <a:spcBef>
                <a:spcPts val="469"/>
              </a:spcBef>
              <a:buClr>
                <a:schemeClr val="dk1"/>
              </a:buClr>
              <a:buSzPct val="100000"/>
              <a:buNone/>
            </a:pPr>
            <a:endParaRPr/>
          </a:p>
          <a:p>
            <a:pPr marL="304792" indent="-304792">
              <a:spcBef>
                <a:spcPts val="469"/>
              </a:spcBef>
              <a:buClr>
                <a:schemeClr val="dk1"/>
              </a:buClr>
              <a:buSzPct val="100000"/>
            </a:pPr>
            <a:r>
              <a:rPr lang="en-US"/>
              <a:t>Eg:</a:t>
            </a:r>
            <a:endParaRPr/>
          </a:p>
          <a:p>
            <a:pPr marL="0" indent="0">
              <a:spcBef>
                <a:spcPts val="469"/>
              </a:spcBef>
              <a:buClr>
                <a:schemeClr val="dk1"/>
              </a:buClr>
              <a:buSzPct val="100000"/>
              <a:buNone/>
            </a:pPr>
            <a:r>
              <a:rPr lang="en-US" b="1"/>
              <a:t>	fputc( a, fp);</a:t>
            </a:r>
            <a:endParaRPr/>
          </a:p>
          <a:p>
            <a:pPr marL="838179" lvl="1" indent="-304792">
              <a:spcBef>
                <a:spcPts val="411"/>
              </a:spcBef>
              <a:buClr>
                <a:schemeClr val="dk1"/>
              </a:buClr>
              <a:buSzPct val="100000"/>
              <a:buChar char="–"/>
            </a:pPr>
            <a:r>
              <a:rPr lang="en-US"/>
              <a:t>where, </a:t>
            </a:r>
            <a:r>
              <a:rPr lang="en-US" i="1"/>
              <a:t>a</a:t>
            </a:r>
            <a:r>
              <a:rPr lang="en-US"/>
              <a:t> is a char variable and </a:t>
            </a:r>
            <a:r>
              <a:rPr lang="en-US" i="1"/>
              <a:t>fp</a:t>
            </a:r>
            <a:r>
              <a:rPr lang="en-US"/>
              <a:t> is a file pointer</a:t>
            </a:r>
            <a:endParaRPr/>
          </a:p>
          <a:p>
            <a:pPr marL="304792" indent="-304792">
              <a:spcBef>
                <a:spcPts val="469"/>
              </a:spcBef>
              <a:buClr>
                <a:schemeClr val="dk1"/>
              </a:buClr>
              <a:buSzPct val="100000"/>
            </a:pPr>
            <a:r>
              <a:rPr lang="en-US"/>
              <a:t>It writes the character stored in variable a to the file pointed by fp.</a:t>
            </a:r>
            <a:endParaRPr/>
          </a:p>
          <a:p>
            <a:pPr marL="457189" indent="-457189">
              <a:spcBef>
                <a:spcPts val="352"/>
              </a:spcBef>
              <a:buClr>
                <a:schemeClr val="dk1"/>
              </a:buClr>
              <a:buSzPct val="100000"/>
              <a:buNone/>
            </a:pPr>
            <a:endParaRPr sz="3200"/>
          </a:p>
        </p:txBody>
      </p:sp>
      <p:sp>
        <p:nvSpPr>
          <p:cNvPr id="218" name="Google Shape;218;p1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sp>
        <p:nvSpPr>
          <p:cNvPr id="219" name="Google Shape;219;p15"/>
          <p:cNvSpPr txBox="1"/>
          <p:nvPr/>
        </p:nvSpPr>
        <p:spPr>
          <a:xfrm>
            <a:off x="6299200" y="1193800"/>
            <a:ext cx="5486400" cy="49323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rmAutofit fontScale="70000" lnSpcReduction="20000"/>
          </a:bodyPr>
          <a:lstStyle/>
          <a:p>
            <a:pPr marL="457189" indent="-457189">
              <a:buClr>
                <a:schemeClr val="dk1"/>
              </a:buClr>
              <a:buSzPct val="100000"/>
            </a:pPr>
            <a:r>
              <a:rPr lang="en-US" sz="61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fgetc()</a:t>
            </a:r>
            <a:endParaRPr sz="2400"/>
          </a:p>
          <a:p>
            <a:pPr marL="457189" indent="-457189">
              <a:spcBef>
                <a:spcPts val="597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4267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fgetc() </a:t>
            </a: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reads a character from the file which is opened in read mode.</a:t>
            </a:r>
            <a:endParaRPr sz="2400"/>
          </a:p>
          <a:p>
            <a:pPr marL="457189" indent="-457189">
              <a:spcBef>
                <a:spcPts val="597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2400"/>
          </a:p>
          <a:p>
            <a:pPr>
              <a:spcBef>
                <a:spcPts val="597"/>
              </a:spcBef>
              <a:buClr>
                <a:schemeClr val="dk1"/>
              </a:buClr>
              <a:buSzPct val="100000"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4267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= fgetc( pointer);</a:t>
            </a:r>
            <a:endParaRPr sz="2400"/>
          </a:p>
          <a:p>
            <a:pPr marL="457189" indent="-457189">
              <a:spcBef>
                <a:spcPts val="597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 sz="2400"/>
          </a:p>
          <a:p>
            <a:pPr>
              <a:spcBef>
                <a:spcPts val="597"/>
              </a:spcBef>
              <a:buClr>
                <a:schemeClr val="dk1"/>
              </a:buClr>
              <a:buSzPct val="100000"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	</a:t>
            </a:r>
            <a:r>
              <a:rPr lang="en-US" sz="4267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fgetc(fp);</a:t>
            </a:r>
            <a:endParaRPr sz="2400"/>
          </a:p>
          <a:p>
            <a:pPr marL="990575" lvl="1" indent="-380990">
              <a:spcBef>
                <a:spcPts val="523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</a:t>
            </a: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733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char variable and </a:t>
            </a:r>
            <a:r>
              <a:rPr lang="en-US" sz="3733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file pointer</a:t>
            </a: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000"/>
            </a:pPr>
            <a:r>
              <a:rPr lang="en-US" sz="2667" b="1">
                <a:solidFill>
                  <a:srgbClr val="FF0000"/>
                </a:solidFill>
              </a:rPr>
              <a:t>Prog 1: WAP to read data from keyboard and write it to a file “character.txt”. Again read the same data from the file and display it.</a:t>
            </a:r>
            <a:endParaRPr sz="2133" b="1">
              <a:solidFill>
                <a:srgbClr val="FF0000"/>
              </a:solidFill>
            </a:endParaRPr>
          </a:p>
        </p:txBody>
      </p:sp>
      <p:sp>
        <p:nvSpPr>
          <p:cNvPr id="225" name="Google Shape;225;p16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228" name="Google Shape;228;p1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229" name="Google Shape;2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193801"/>
            <a:ext cx="10566400" cy="343300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0" name="Google Shape;2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84801" y="4728410"/>
            <a:ext cx="5791200" cy="1165977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6"/>
          <p:cNvSpPr/>
          <p:nvPr/>
        </p:nvSpPr>
        <p:spPr>
          <a:xfrm>
            <a:off x="406400" y="4728409"/>
            <a:ext cx="4572003" cy="143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en-US" sz="2133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lang="en-US" sz="2133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you go to drive F: , you can see a new file “character.txt” has been created. Open the file, we can see the above data written in that file.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400"/>
            </a:pPr>
            <a:r>
              <a:rPr lang="en-US" sz="3200" b="1">
                <a:solidFill>
                  <a:srgbClr val="FF0000"/>
                </a:solidFill>
              </a:rPr>
              <a:t>Prog 2: WAP to display the character stored in the above created file “charcter.txt”.</a:t>
            </a:r>
            <a:endParaRPr sz="2400" b="1">
              <a:solidFill>
                <a:srgbClr val="FF0000"/>
              </a:solidFill>
            </a:endParaRPr>
          </a:p>
        </p:txBody>
      </p:sp>
      <p:sp>
        <p:nvSpPr>
          <p:cNvPr id="239" name="Google Shape;239;p1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240" name="Google Shape;24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50" y="1430869"/>
            <a:ext cx="10706100" cy="310220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1" name="Google Shape;241;p1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083050" y="4871741"/>
            <a:ext cx="7092951" cy="995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iii) Integer IO</a:t>
            </a:r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5689600" cy="49323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rmAutofit fontScale="85000" lnSpcReduction="10000"/>
          </a:bodyPr>
          <a:lstStyle/>
          <a:p>
            <a:pPr marL="457189" indent="-457189">
              <a:buClr>
                <a:schemeClr val="dk1"/>
              </a:buClr>
              <a:buSzPts val="2800"/>
              <a:buNone/>
            </a:pPr>
            <a:r>
              <a:rPr lang="en-US" sz="3733" b="1"/>
              <a:t>putw()</a:t>
            </a:r>
            <a:endParaRPr/>
          </a:p>
          <a:p>
            <a:pPr marL="457189" indent="-457189"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/>
              <a:t>It writes integer value to the opened file.</a:t>
            </a:r>
            <a:endParaRPr/>
          </a:p>
          <a:p>
            <a:pPr marL="457189" indent="-457189"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/>
              <a:t>Syntax:</a:t>
            </a:r>
            <a:endParaRPr/>
          </a:p>
          <a:p>
            <a:pPr marL="694249" lvl="2" indent="67732">
              <a:spcBef>
                <a:spcPts val="480"/>
              </a:spcBef>
              <a:buClr>
                <a:schemeClr val="dk1"/>
              </a:buClr>
              <a:buSzPts val="1800"/>
              <a:buNone/>
            </a:pPr>
            <a:r>
              <a:rPr lang="en-US" sz="2400" b="1"/>
              <a:t>putw( variable name  ,  filepointer);</a:t>
            </a:r>
            <a:endParaRPr/>
          </a:p>
          <a:p>
            <a:pPr marL="457189" indent="-457189"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/>
              <a:t>Eg:</a:t>
            </a:r>
            <a:endParaRPr/>
          </a:p>
          <a:p>
            <a:pPr marL="609585" lvl="2" indent="0">
              <a:spcBef>
                <a:spcPts val="480"/>
              </a:spcBef>
              <a:buClr>
                <a:schemeClr val="dk1"/>
              </a:buClr>
              <a:buSzPts val="1800"/>
              <a:buNone/>
            </a:pPr>
            <a:r>
              <a:rPr lang="en-US" sz="2400" b="1"/>
              <a:t>putw( num , fp);</a:t>
            </a:r>
            <a:endParaRPr/>
          </a:p>
          <a:p>
            <a:pPr marL="609585" lvl="2" indent="0">
              <a:spcBef>
                <a:spcPts val="480"/>
              </a:spcBef>
              <a:buClr>
                <a:schemeClr val="dk1"/>
              </a:buClr>
              <a:buSzPts val="1800"/>
              <a:buNone/>
            </a:pPr>
            <a:endParaRPr sz="2400" b="1"/>
          </a:p>
          <a:p>
            <a:pPr marL="990575" lvl="1" indent="-380990">
              <a:spcBef>
                <a:spcPts val="373"/>
              </a:spcBef>
              <a:buClr>
                <a:schemeClr val="dk1"/>
              </a:buClr>
              <a:buSzPts val="1400"/>
              <a:buChar char="–"/>
            </a:pPr>
            <a:r>
              <a:rPr lang="en-US" sz="1867"/>
              <a:t>where, num is an integer variable and fp is a file pointer</a:t>
            </a:r>
            <a:endParaRPr/>
          </a:p>
          <a:p>
            <a:pPr marL="457189" indent="-457189">
              <a:spcBef>
                <a:spcPts val="480"/>
              </a:spcBef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50" name="Google Shape;250;p1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sp>
        <p:nvSpPr>
          <p:cNvPr id="251" name="Google Shape;251;p18"/>
          <p:cNvSpPr txBox="1"/>
          <p:nvPr/>
        </p:nvSpPr>
        <p:spPr>
          <a:xfrm>
            <a:off x="6299200" y="1193800"/>
            <a:ext cx="5486400" cy="49323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3300"/>
            </a:pPr>
            <a:r>
              <a:rPr lang="en-US" sz="4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getw()</a:t>
            </a:r>
            <a:endParaRPr sz="2400"/>
          </a:p>
          <a:p>
            <a:pPr marL="457189" indent="-457189">
              <a:spcBef>
                <a:spcPts val="48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reads integer value from the opened file.</a:t>
            </a:r>
            <a:endParaRPr sz="2400"/>
          </a:p>
          <a:p>
            <a:pPr marL="457189" indent="-457189">
              <a:spcBef>
                <a:spcPts val="48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2400"/>
          </a:p>
          <a:p>
            <a:pPr marL="1066773" lvl="2"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=  getw ( file pointer);</a:t>
            </a:r>
            <a:endParaRPr sz="2400"/>
          </a:p>
          <a:p>
            <a:pPr marL="457189" indent="-457189">
              <a:spcBef>
                <a:spcPts val="480"/>
              </a:spcBef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 sz="2400"/>
          </a:p>
          <a:p>
            <a:pPr marL="1066773" lvl="2"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= getw (fp);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/>
          </a:p>
          <a:p>
            <a:pPr marL="1066773" lvl="2">
              <a:spcBef>
                <a:spcPts val="480"/>
              </a:spcBef>
              <a:buClr>
                <a:schemeClr val="dk1"/>
              </a:buClr>
              <a:buSzPts val="1800"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90575" lvl="1" indent="-380990">
              <a:spcBef>
                <a:spcPts val="373"/>
              </a:spcBef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where, </a:t>
            </a:r>
            <a:r>
              <a:rPr lang="en-US" sz="1867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 </a:t>
            </a: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integer variable and </a:t>
            </a:r>
            <a:r>
              <a:rPr lang="en-US" sz="1867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 </a:t>
            </a:r>
            <a:r>
              <a:rPr lang="en-US" sz="1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file pointer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5B3-1011-3094-C557-EE18153C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 8: Files and File Handling (4hrs)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919-B700-7537-7FA6-AA98852B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File pointer, File opening modes (read, write, append)</a:t>
            </a:r>
          </a:p>
          <a:p>
            <a:r>
              <a:rPr lang="en-US" dirty="0"/>
              <a:t>File handling functions</a:t>
            </a:r>
          </a:p>
          <a:p>
            <a:r>
              <a:rPr lang="en-US" dirty="0"/>
              <a:t>Creating and operating a file in different modes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7923F5C9-87AA-867B-3FE2-C0013CEE64E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Files and File Handling | Lecture 16</a:t>
            </a:r>
          </a:p>
        </p:txBody>
      </p:sp>
    </p:spTree>
    <p:extLst>
      <p:ext uri="{BB962C8B-B14F-4D97-AF65-F5344CB8AC3E}">
        <p14:creationId xmlns:p14="http://schemas.microsoft.com/office/powerpoint/2010/main" val="2787596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000"/>
            </a:pPr>
            <a:r>
              <a:rPr lang="en-US" sz="2667" b="1">
                <a:solidFill>
                  <a:srgbClr val="FF0000"/>
                </a:solidFill>
              </a:rPr>
              <a:t>Prog 3: WAP to create a file “integer.txt” to store a number using putw functions and display the contents of that file.</a:t>
            </a:r>
            <a:endParaRPr sz="2133" b="1">
              <a:solidFill>
                <a:srgbClr val="FF0000"/>
              </a:solidFill>
            </a:endParaRPr>
          </a:p>
        </p:txBody>
      </p:sp>
      <p:sp>
        <p:nvSpPr>
          <p:cNvPr id="259" name="Google Shape;259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260" name="Google Shape;26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467" y="1193801"/>
            <a:ext cx="9766300" cy="3695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1" name="Google Shape;261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530600" y="5016501"/>
            <a:ext cx="673100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000"/>
            </a:pPr>
            <a:r>
              <a:rPr lang="en-US" sz="2667" b="1">
                <a:solidFill>
                  <a:srgbClr val="FF0000"/>
                </a:solidFill>
              </a:rPr>
              <a:t>Prog 4: WAP to create a file “calculation.txt” to store any five numbers and again display the numbers and their sum using </a:t>
            </a:r>
            <a:r>
              <a:rPr lang="en-US" sz="2667" b="1" i="1">
                <a:solidFill>
                  <a:srgbClr val="FF0000"/>
                </a:solidFill>
              </a:rPr>
              <a:t>putw()</a:t>
            </a:r>
            <a:r>
              <a:rPr lang="en-US" sz="2667" b="1">
                <a:solidFill>
                  <a:srgbClr val="FF0000"/>
                </a:solidFill>
              </a:rPr>
              <a:t> and </a:t>
            </a:r>
            <a:r>
              <a:rPr lang="en-US" sz="2667" b="1" i="1">
                <a:solidFill>
                  <a:srgbClr val="FF0000"/>
                </a:solidFill>
              </a:rPr>
              <a:t>getw()</a:t>
            </a:r>
            <a:r>
              <a:rPr lang="en-US" sz="2667" b="1">
                <a:solidFill>
                  <a:srgbClr val="FF0000"/>
                </a:solidFill>
              </a:rPr>
              <a:t> functions.</a:t>
            </a:r>
            <a:endParaRPr sz="2133" b="1">
              <a:solidFill>
                <a:srgbClr val="FF0000"/>
              </a:solidFill>
            </a:endParaRPr>
          </a:p>
        </p:txBody>
      </p:sp>
      <p:sp>
        <p:nvSpPr>
          <p:cNvPr id="267" name="Google Shape;267;p20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270" name="Google Shape;270;p2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271" name="Google Shape;271;p20"/>
          <p:cNvPicPr preferRelativeResize="0"/>
          <p:nvPr/>
        </p:nvPicPr>
        <p:blipFill rotWithShape="1">
          <a:blip r:embed="rId3">
            <a:alphaModFix/>
          </a:blip>
          <a:srcRect b="49629"/>
          <a:stretch/>
        </p:blipFill>
        <p:spPr>
          <a:xfrm>
            <a:off x="1422400" y="1307836"/>
            <a:ext cx="8925128" cy="345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sz="4267" b="1">
              <a:solidFill>
                <a:srgbClr val="FF0000"/>
              </a:solidFill>
            </a:endParaRPr>
          </a:p>
        </p:txBody>
      </p:sp>
      <p:sp>
        <p:nvSpPr>
          <p:cNvPr id="277" name="Google Shape;277;p21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280" name="Google Shape;280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281" name="Google Shape;281;p21"/>
          <p:cNvPicPr preferRelativeResize="0"/>
          <p:nvPr/>
        </p:nvPicPr>
        <p:blipFill rotWithShape="1">
          <a:blip r:embed="rId3">
            <a:alphaModFix/>
          </a:blip>
          <a:srcRect t="53031"/>
          <a:stretch/>
        </p:blipFill>
        <p:spPr>
          <a:xfrm>
            <a:off x="1320800" y="1322387"/>
            <a:ext cx="8925128" cy="322103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2" name="Google Shape;28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49600" y="4703765"/>
            <a:ext cx="7848600" cy="14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000"/>
            </a:pPr>
            <a:r>
              <a:rPr lang="en-US" sz="2667" b="1">
                <a:solidFill>
                  <a:srgbClr val="FF0000"/>
                </a:solidFill>
              </a:rPr>
              <a:t>Prog 5: A file name “calculation.txt” has several numbers as data in it. Now WAP to display all those numbers.</a:t>
            </a:r>
            <a:endParaRPr sz="2133" b="1">
              <a:solidFill>
                <a:srgbClr val="FF0000"/>
              </a:solidFill>
            </a:endParaRPr>
          </a:p>
        </p:txBody>
      </p:sp>
      <p:pic>
        <p:nvPicPr>
          <p:cNvPr id="288" name="Google Shape;288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1" y="1397001"/>
            <a:ext cx="8953500" cy="3187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91" name="Google Shape;291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292" name="Google Shape;292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6300" y="4889500"/>
            <a:ext cx="4140200" cy="8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iv) String IO</a:t>
            </a:r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5689600" cy="49323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rmAutofit fontScale="70000" lnSpcReduction="20000"/>
          </a:bodyPr>
          <a:lstStyle/>
          <a:p>
            <a:pPr marL="457189" indent="-457189">
              <a:buClr>
                <a:schemeClr val="dk1"/>
              </a:buClr>
              <a:buSzPct val="100000"/>
              <a:buNone/>
            </a:pPr>
            <a:r>
              <a:rPr lang="en-US" sz="5067" b="1"/>
              <a:t>fputs()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ct val="100000"/>
            </a:pPr>
            <a:r>
              <a:rPr lang="en-US"/>
              <a:t>It is used to write a string to a file.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ct val="100000"/>
            </a:pPr>
            <a:r>
              <a:rPr lang="en-US"/>
              <a:t>Syntax:</a:t>
            </a:r>
            <a:endParaRPr/>
          </a:p>
          <a:p>
            <a:pPr marL="533387" lvl="1" indent="0">
              <a:spcBef>
                <a:spcPts val="467"/>
              </a:spcBef>
              <a:buClr>
                <a:schemeClr val="dk1"/>
              </a:buClr>
              <a:buSzPct val="100000"/>
              <a:buNone/>
            </a:pPr>
            <a:r>
              <a:rPr lang="en-US" b="1"/>
              <a:t>fputs (string variable , file pointer);</a:t>
            </a:r>
            <a:endParaRPr/>
          </a:p>
          <a:p>
            <a:pPr marL="533387" lvl="1" indent="0">
              <a:spcBef>
                <a:spcPts val="467"/>
              </a:spcBef>
              <a:buClr>
                <a:schemeClr val="dk1"/>
              </a:buClr>
              <a:buSzPct val="100000"/>
              <a:buNone/>
            </a:pPr>
            <a:endParaRPr b="1"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ct val="100000"/>
            </a:pPr>
            <a:r>
              <a:rPr lang="en-US"/>
              <a:t>Eg:</a:t>
            </a:r>
            <a:endParaRPr/>
          </a:p>
          <a:p>
            <a:pPr marL="533387" lvl="1" indent="0">
              <a:spcBef>
                <a:spcPts val="467"/>
              </a:spcBef>
              <a:buClr>
                <a:schemeClr val="dk1"/>
              </a:buClr>
              <a:buSzPct val="100000"/>
              <a:buNone/>
            </a:pPr>
            <a:r>
              <a:rPr lang="en-US" b="1"/>
              <a:t>fputs (st, fp);</a:t>
            </a:r>
            <a:endParaRPr/>
          </a:p>
          <a:p>
            <a:pPr marL="533387" lvl="1" indent="0">
              <a:spcBef>
                <a:spcPts val="467"/>
              </a:spcBef>
              <a:buClr>
                <a:schemeClr val="dk1"/>
              </a:buClr>
              <a:buSzPct val="100000"/>
              <a:buNone/>
            </a:pPr>
            <a:r>
              <a:rPr lang="en-US" b="1"/>
              <a:t>fputs(“hello”,fp)</a:t>
            </a:r>
            <a:endParaRPr/>
          </a:p>
          <a:p>
            <a:pPr marL="533387" lvl="1" indent="0">
              <a:spcBef>
                <a:spcPts val="467"/>
              </a:spcBef>
              <a:buClr>
                <a:schemeClr val="dk1"/>
              </a:buClr>
              <a:buSzPct val="100000"/>
              <a:buNone/>
            </a:pPr>
            <a:endParaRPr b="1"/>
          </a:p>
          <a:p>
            <a:pPr marL="990575" lvl="1" indent="-380990">
              <a:spcBef>
                <a:spcPts val="467"/>
              </a:spcBef>
              <a:buClr>
                <a:schemeClr val="dk1"/>
              </a:buClr>
              <a:buSzPct val="100000"/>
              <a:buChar char="–"/>
            </a:pPr>
            <a:r>
              <a:rPr lang="en-US"/>
              <a:t>where st is a string variable and </a:t>
            </a:r>
            <a:r>
              <a:rPr lang="en-US" i="1"/>
              <a:t>fp</a:t>
            </a:r>
            <a:r>
              <a:rPr lang="en-US"/>
              <a:t> is a file pointer, “Hello” is a string.</a:t>
            </a:r>
            <a:endParaRPr/>
          </a:p>
          <a:p>
            <a:pPr marL="457189" indent="-457189">
              <a:spcBef>
                <a:spcPts val="300"/>
              </a:spcBef>
              <a:buClr>
                <a:schemeClr val="dk1"/>
              </a:buClr>
              <a:buSzPct val="100000"/>
              <a:buNone/>
            </a:pPr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sp>
        <p:nvSpPr>
          <p:cNvPr id="302" name="Google Shape;302;p23"/>
          <p:cNvSpPr txBox="1"/>
          <p:nvPr/>
        </p:nvSpPr>
        <p:spPr>
          <a:xfrm>
            <a:off x="6299200" y="1193800"/>
            <a:ext cx="5486400" cy="49323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rmAutofit fontScale="55000" lnSpcReduction="20000"/>
          </a:bodyPr>
          <a:lstStyle/>
          <a:p>
            <a:pPr marL="457189" indent="-457189">
              <a:buClr>
                <a:schemeClr val="dk1"/>
              </a:buClr>
              <a:buSzPct val="100000"/>
            </a:pPr>
            <a:r>
              <a:rPr lang="en-US" sz="5867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fgets()</a:t>
            </a:r>
            <a:endParaRPr sz="2400"/>
          </a:p>
          <a:p>
            <a:pPr marL="457189" indent="-457189">
              <a:spcBef>
                <a:spcPts val="469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read string from the opened file.</a:t>
            </a:r>
            <a:endParaRPr sz="2400"/>
          </a:p>
          <a:p>
            <a:pPr marL="457189" indent="-457189">
              <a:spcBef>
                <a:spcPts val="469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2400"/>
          </a:p>
          <a:p>
            <a:pPr marL="533387" lvl="1">
              <a:spcBef>
                <a:spcPts val="411"/>
              </a:spcBef>
              <a:buClr>
                <a:schemeClr val="dk1"/>
              </a:buClr>
              <a:buSzPct val="100000"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fgets  ( string variable, value, file pointer);</a:t>
            </a:r>
            <a:endParaRPr sz="2400"/>
          </a:p>
          <a:p>
            <a:pPr marL="533387" lvl="1">
              <a:spcBef>
                <a:spcPts val="411"/>
              </a:spcBef>
              <a:buClr>
                <a:schemeClr val="dk1"/>
              </a:buClr>
              <a:buSzPct val="100000"/>
            </a:pPr>
            <a:endParaRPr sz="3733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189" indent="-457189">
              <a:spcBef>
                <a:spcPts val="469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 sz="2400"/>
          </a:p>
          <a:p>
            <a:pPr marL="533387" lvl="1">
              <a:spcBef>
                <a:spcPts val="411"/>
              </a:spcBef>
              <a:buClr>
                <a:schemeClr val="dk1"/>
              </a:buClr>
              <a:buSzPct val="100000"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fgets (st, 100, fp);</a:t>
            </a:r>
            <a:endParaRPr sz="2400"/>
          </a:p>
          <a:p>
            <a:pPr marL="609585" lvl="1">
              <a:spcBef>
                <a:spcPts val="411"/>
              </a:spcBef>
              <a:buClr>
                <a:schemeClr val="dk1"/>
              </a:buClr>
              <a:buSzPct val="100000"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09585" lvl="1">
              <a:spcBef>
                <a:spcPts val="411"/>
              </a:spcBef>
              <a:buClr>
                <a:schemeClr val="dk1"/>
              </a:buClr>
              <a:buSzPct val="100000"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where, </a:t>
            </a:r>
            <a:endParaRPr sz="2400"/>
          </a:p>
          <a:p>
            <a:pPr marL="990575" lvl="1" indent="-380990">
              <a:spcBef>
                <a:spcPts val="411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733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string variable used for storing string data</a:t>
            </a:r>
            <a:endParaRPr sz="2400"/>
          </a:p>
          <a:p>
            <a:pPr marL="990575" lvl="1" indent="-380990">
              <a:spcBef>
                <a:spcPts val="411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733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denotes the number of character in a string</a:t>
            </a:r>
            <a:endParaRPr sz="2400"/>
          </a:p>
          <a:p>
            <a:pPr marL="990575" lvl="1" indent="-380990">
              <a:spcBef>
                <a:spcPts val="411"/>
              </a:spcBef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3733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fp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is a file pointer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1800"/>
            </a:pPr>
            <a:r>
              <a:rPr lang="en-US" sz="2400" b="1">
                <a:solidFill>
                  <a:srgbClr val="FF0000"/>
                </a:solidFill>
              </a:rPr>
              <a:t>Prog 6: WAP to create a file “text.txt” to store “ Hi everyone!” to this file and also open the above file “text.txt” and display the content to the screen.</a:t>
            </a:r>
            <a:endParaRPr sz="2400">
              <a:solidFill>
                <a:srgbClr val="FF0000"/>
              </a:solidFill>
            </a:endParaRPr>
          </a:p>
        </p:txBody>
      </p:sp>
      <p:pic>
        <p:nvPicPr>
          <p:cNvPr id="308" name="Google Shape;308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62300" y="3259667"/>
            <a:ext cx="58674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312" name="Google Shape;31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1" y="1181100"/>
            <a:ext cx="9715500" cy="44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3" name="Google Shape;31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68900" y="5600701"/>
            <a:ext cx="58674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5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v) Formatted IO</a:t>
            </a:r>
            <a:endParaRPr/>
          </a:p>
        </p:txBody>
      </p:sp>
      <p:sp>
        <p:nvSpPr>
          <p:cNvPr id="319" name="Google Shape;319;p25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5689600" cy="49323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60933" rIns="121900" bIns="60933" rtlCol="0" anchor="t" anchorCtr="0">
            <a:normAutofit fontScale="85000" lnSpcReduction="20000"/>
          </a:bodyPr>
          <a:lstStyle/>
          <a:p>
            <a:pPr marL="457189" indent="-457189">
              <a:buClr>
                <a:schemeClr val="dk1"/>
              </a:buClr>
              <a:buSzPts val="2600"/>
              <a:buNone/>
            </a:pPr>
            <a:r>
              <a:rPr lang="en-US" sz="3467" b="1"/>
              <a:t>fprintf()</a:t>
            </a:r>
            <a:endParaRPr/>
          </a:p>
          <a:p>
            <a:pPr marL="457189" indent="-457189">
              <a:spcBef>
                <a:spcPts val="587"/>
              </a:spcBef>
              <a:buClr>
                <a:schemeClr val="dk1"/>
              </a:buClr>
              <a:buSzPts val="2200"/>
            </a:pPr>
            <a:r>
              <a:rPr lang="en-US" sz="2933"/>
              <a:t>It is used to write some integer, float , char or string data to a file.</a:t>
            </a:r>
            <a:endParaRPr/>
          </a:p>
          <a:p>
            <a:pPr marL="457189" indent="-457189">
              <a:spcBef>
                <a:spcPts val="587"/>
              </a:spcBef>
              <a:buClr>
                <a:schemeClr val="dk1"/>
              </a:buClr>
              <a:buSzPts val="2200"/>
            </a:pPr>
            <a:r>
              <a:rPr lang="en-US" sz="2933"/>
              <a:t>Syntax:</a:t>
            </a:r>
            <a:endParaRPr/>
          </a:p>
          <a:p>
            <a:pPr marL="533387" lvl="1" indent="0">
              <a:spcBef>
                <a:spcPts val="507"/>
              </a:spcBef>
              <a:buClr>
                <a:schemeClr val="dk1"/>
              </a:buClr>
              <a:buSzPts val="1900"/>
              <a:buNone/>
            </a:pPr>
            <a:r>
              <a:rPr lang="en-US" sz="2533" b="1"/>
              <a:t>fprintf ( file pointer , “control string”,  variable list);</a:t>
            </a:r>
            <a:endParaRPr/>
          </a:p>
          <a:p>
            <a:pPr marL="457189" indent="-457189">
              <a:spcBef>
                <a:spcPts val="587"/>
              </a:spcBef>
              <a:buClr>
                <a:schemeClr val="dk1"/>
              </a:buClr>
              <a:buSzPts val="2200"/>
            </a:pPr>
            <a:r>
              <a:rPr lang="en-US" sz="2933"/>
              <a:t>Eg:</a:t>
            </a:r>
            <a:endParaRPr/>
          </a:p>
          <a:p>
            <a:pPr marL="533387" lvl="1" indent="0">
              <a:spcBef>
                <a:spcPts val="507"/>
              </a:spcBef>
              <a:buClr>
                <a:schemeClr val="dk1"/>
              </a:buClr>
              <a:buSzPts val="1900"/>
              <a:buNone/>
            </a:pPr>
            <a:r>
              <a:rPr lang="en-US" sz="2533" b="1"/>
              <a:t>fprintf ( fp , “ %s \t %d \t %f \n” , name, age, salary);</a:t>
            </a:r>
            <a:endParaRPr/>
          </a:p>
          <a:p>
            <a:pPr marL="457189" indent="-457189">
              <a:spcBef>
                <a:spcPts val="480"/>
              </a:spcBef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322" name="Google Shape;322;p2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6299200" y="1193800"/>
            <a:ext cx="5486400" cy="49323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800"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fscanf()</a:t>
            </a:r>
            <a:endParaRPr sz="2400"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used to read some integer, float, char or string data from an existing file.</a:t>
            </a:r>
            <a:endParaRPr sz="2400"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sz="2400"/>
          </a:p>
          <a:p>
            <a:pPr marL="533387" lvl="1"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fscanf ( file pointer , “control string”  , &amp;variable list);</a:t>
            </a:r>
            <a:endParaRPr sz="2400"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Eg:</a:t>
            </a:r>
            <a:endParaRPr sz="2400"/>
          </a:p>
          <a:p>
            <a:pPr marL="533387" lvl="1">
              <a:spcBef>
                <a:spcPts val="480"/>
              </a:spcBef>
              <a:buClr>
                <a:schemeClr val="dk1"/>
              </a:buClr>
              <a:buSzPts val="18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fscanf ( fp , “%s \t %d \t %f \n”  , &amp;name,  &amp;age, &amp;salary);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2000"/>
            </a:pPr>
            <a:r>
              <a:rPr lang="en-US" sz="2667" b="1">
                <a:solidFill>
                  <a:srgbClr val="FF0000"/>
                </a:solidFill>
              </a:rPr>
              <a:t>Prog 7: WAP to create a file “student.txt” to store  rollno, name and percentage of a student.</a:t>
            </a:r>
            <a:endParaRPr sz="2133" b="1">
              <a:solidFill>
                <a:srgbClr val="FF0000"/>
              </a:solidFill>
            </a:endParaRPr>
          </a:p>
        </p:txBody>
      </p:sp>
      <p:sp>
        <p:nvSpPr>
          <p:cNvPr id="331" name="Google Shape;331;p2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332" name="Google Shape;33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734" y="1185333"/>
            <a:ext cx="10760709" cy="407246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3" name="Google Shape;333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1092201"/>
            <a:ext cx="56642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6"/>
          <p:cNvSpPr/>
          <p:nvPr/>
        </p:nvSpPr>
        <p:spPr>
          <a:xfrm>
            <a:off x="609600" y="5461000"/>
            <a:ext cx="10802619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en-US" sz="2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If you go to drive F: , you can see a new file “student.txt” has been created. Open the file, you can see the above data written in that file.</a:t>
            </a:r>
            <a:endParaRPr sz="42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</a:pPr>
            <a:r>
              <a:rPr lang="en-US" sz="2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above program can also be written using structure as:</a:t>
            </a:r>
            <a:endParaRPr sz="4267" b="1">
              <a:solidFill>
                <a:srgbClr val="FF0000"/>
              </a:solidFill>
            </a:endParaRPr>
          </a:p>
        </p:txBody>
      </p:sp>
      <p:sp>
        <p:nvSpPr>
          <p:cNvPr id="340" name="Google Shape;340;p27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343" name="Google Shape;343;p2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344" name="Google Shape;34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972080"/>
            <a:ext cx="10532463" cy="469212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1600"/>
            </a:pPr>
            <a:r>
              <a:rPr lang="en-US" sz="2133" b="1">
                <a:solidFill>
                  <a:srgbClr val="FF0000"/>
                </a:solidFill>
              </a:rPr>
              <a:t>Prog 8: A file “student.txt” in drive F: consists of roll no, name and percentage of a student (referred to previously created file). Now WAP to display the record of that student.</a:t>
            </a:r>
            <a:endParaRPr sz="1600" b="1">
              <a:solidFill>
                <a:srgbClr val="FF0000"/>
              </a:solidFill>
            </a:endParaRPr>
          </a:p>
        </p:txBody>
      </p:sp>
      <p:sp>
        <p:nvSpPr>
          <p:cNvPr id="350" name="Google Shape;350;p28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353" name="Google Shape;353;p2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354" name="Google Shape;35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193800"/>
            <a:ext cx="10464800" cy="50738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55" name="Google Shape;35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54701" y="1701801"/>
            <a:ext cx="5727700" cy="92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Contents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812800" y="1175808"/>
            <a:ext cx="10769600" cy="51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609585" lvl="1" indent="-609585"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Files and File-handling</a:t>
            </a:r>
            <a:endParaRPr sz="2400"/>
          </a:p>
          <a:p>
            <a:pPr marL="609585" lvl="1" indent="-609585"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data files</a:t>
            </a:r>
            <a:endParaRPr sz="2400"/>
          </a:p>
          <a:p>
            <a:pPr marL="609585" lvl="1" indent="-609585"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operations</a:t>
            </a:r>
            <a:endParaRPr sz="2400"/>
          </a:p>
          <a:p>
            <a:pPr marL="609585" lvl="1" indent="-609585"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pointer</a:t>
            </a:r>
            <a:endParaRPr sz="2400"/>
          </a:p>
          <a:p>
            <a:pPr marL="609585" lvl="1" indent="-609585"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Library functions for IO management</a:t>
            </a: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9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1600"/>
            </a:pPr>
            <a:r>
              <a:rPr lang="en-US" sz="2133" b="1">
                <a:solidFill>
                  <a:srgbClr val="FF0000"/>
                </a:solidFill>
              </a:rPr>
              <a:t>Prog 9: A file “student.txt”  in drive F: consists of rollno, name and percentage of a student (referred to previously created file). Now WAP to add one more record of another student.</a:t>
            </a:r>
            <a:endParaRPr sz="1600" b="1">
              <a:solidFill>
                <a:srgbClr val="FF0000"/>
              </a:solidFill>
            </a:endParaRPr>
          </a:p>
        </p:txBody>
      </p:sp>
      <p:pic>
        <p:nvPicPr>
          <p:cNvPr id="361" name="Google Shape;361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2801" y="1134534"/>
            <a:ext cx="8229600" cy="46449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4" name="Google Shape;364;p2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365" name="Google Shape;365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1" y="1075480"/>
            <a:ext cx="5791200" cy="194712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9"/>
          <p:cNvSpPr/>
          <p:nvPr/>
        </p:nvSpPr>
        <p:spPr>
          <a:xfrm>
            <a:off x="9347199" y="3278588"/>
            <a:ext cx="2032000" cy="3077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just"/>
            <a:r>
              <a:rPr lang="en-US" sz="24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If you check F:\student.txt, you can see one more record been added to your file.</a:t>
            </a: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1600"/>
            </a:pPr>
            <a:r>
              <a:rPr lang="en-US" sz="2133" b="1">
                <a:solidFill>
                  <a:srgbClr val="FF0000"/>
                </a:solidFill>
              </a:rPr>
              <a:t>Prog 10 : Create a structure named Student having members rolll, name and per. Assume appropriate datatype and size of members, use array of  structure to store  rollno,nameand percentage for 3 different students in a new file “student.txt”. At the end display all the records.</a:t>
            </a:r>
            <a:endParaRPr sz="2133">
              <a:solidFill>
                <a:srgbClr val="FF0000"/>
              </a:solidFill>
            </a:endParaRPr>
          </a:p>
        </p:txBody>
      </p:sp>
      <p:pic>
        <p:nvPicPr>
          <p:cNvPr id="372" name="Google Shape;372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36932"/>
          <a:stretch/>
        </p:blipFill>
        <p:spPr>
          <a:xfrm>
            <a:off x="1170038" y="1389451"/>
            <a:ext cx="9330267" cy="5202876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3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sz="4267" b="1">
              <a:solidFill>
                <a:srgbClr val="FF0000"/>
              </a:solidFill>
            </a:endParaRPr>
          </a:p>
        </p:txBody>
      </p:sp>
      <p:sp>
        <p:nvSpPr>
          <p:cNvPr id="383" name="Google Shape;383;p3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384" name="Google Shape;384;p31"/>
          <p:cNvPicPr preferRelativeResize="0"/>
          <p:nvPr/>
        </p:nvPicPr>
        <p:blipFill rotWithShape="1">
          <a:blip r:embed="rId3">
            <a:alphaModFix/>
          </a:blip>
          <a:srcRect t="63068"/>
          <a:stretch/>
        </p:blipFill>
        <p:spPr>
          <a:xfrm>
            <a:off x="304801" y="274640"/>
            <a:ext cx="9037788" cy="29511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5" name="Google Shape;38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6400" y="1889999"/>
            <a:ext cx="3753435" cy="4374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26463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1600"/>
            </a:pPr>
            <a:r>
              <a:rPr lang="en-US" sz="2133" b="1">
                <a:solidFill>
                  <a:srgbClr val="FF0000"/>
                </a:solidFill>
              </a:rPr>
              <a:t>Prog 11: WAP to open a file named “inventory.txt” and store the following data and print out the details with their amount.</a:t>
            </a:r>
            <a:br>
              <a:rPr lang="en-US" sz="2133">
                <a:solidFill>
                  <a:srgbClr val="FF0000"/>
                </a:solidFill>
              </a:rPr>
            </a:br>
            <a:r>
              <a:rPr lang="en-US" sz="2133" b="1">
                <a:solidFill>
                  <a:srgbClr val="FF0000"/>
                </a:solidFill>
              </a:rPr>
              <a:t>Item	Name	quantity	rate	amount</a:t>
            </a:r>
            <a:br>
              <a:rPr lang="en-US" sz="2133">
                <a:solidFill>
                  <a:srgbClr val="FF0000"/>
                </a:solidFill>
              </a:rPr>
            </a:br>
            <a:r>
              <a:rPr lang="en-US" sz="2133" b="1">
                <a:solidFill>
                  <a:srgbClr val="FF0000"/>
                </a:solidFill>
              </a:rPr>
              <a:t>-------------------------------------------------------------------------</a:t>
            </a:r>
            <a:br>
              <a:rPr lang="en-US" sz="2133">
                <a:solidFill>
                  <a:srgbClr val="FF0000"/>
                </a:solidFill>
              </a:rPr>
            </a:br>
            <a:r>
              <a:rPr lang="en-US" sz="2133" b="1">
                <a:solidFill>
                  <a:srgbClr val="FF0000"/>
                </a:solidFill>
              </a:rPr>
              <a:t>Apple	5	120	----</a:t>
            </a:r>
            <a:br>
              <a:rPr lang="en-US" sz="2133">
                <a:solidFill>
                  <a:srgbClr val="FF0000"/>
                </a:solidFill>
              </a:rPr>
            </a:br>
            <a:r>
              <a:rPr lang="en-US" sz="2133" b="1">
                <a:solidFill>
                  <a:srgbClr val="FF0000"/>
                </a:solidFill>
              </a:rPr>
              <a:t>Biscuit	2	50	----</a:t>
            </a:r>
            <a:br>
              <a:rPr lang="en-US" sz="2133">
                <a:solidFill>
                  <a:srgbClr val="FF0000"/>
                </a:solidFill>
              </a:rPr>
            </a:br>
            <a:r>
              <a:rPr lang="en-US" sz="2133" b="1">
                <a:solidFill>
                  <a:srgbClr val="FF0000"/>
                </a:solidFill>
              </a:rPr>
              <a:t>Chocolate	6	40	----</a:t>
            </a:r>
            <a:br>
              <a:rPr lang="en-US" sz="2133">
                <a:solidFill>
                  <a:srgbClr val="FF0000"/>
                </a:solidFill>
              </a:rPr>
            </a:br>
            <a:endParaRPr sz="1600" b="1">
              <a:solidFill>
                <a:srgbClr val="FF0000"/>
              </a:solidFill>
            </a:endParaRPr>
          </a:p>
        </p:txBody>
      </p:sp>
      <p:sp>
        <p:nvSpPr>
          <p:cNvPr id="393" name="Google Shape;393;p3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394" name="Google Shape;394;p32"/>
          <p:cNvPicPr preferRelativeResize="0"/>
          <p:nvPr/>
        </p:nvPicPr>
        <p:blipFill rotWithShape="1">
          <a:blip r:embed="rId3">
            <a:alphaModFix/>
          </a:blip>
          <a:srcRect b="61412"/>
          <a:stretch/>
        </p:blipFill>
        <p:spPr>
          <a:xfrm>
            <a:off x="1016001" y="2963334"/>
            <a:ext cx="8577943" cy="264636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sz="4267" b="1">
              <a:solidFill>
                <a:srgbClr val="FF0000"/>
              </a:solidFill>
            </a:endParaRPr>
          </a:p>
        </p:txBody>
      </p:sp>
      <p:sp>
        <p:nvSpPr>
          <p:cNvPr id="400" name="Google Shape;400;p33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403" name="Google Shape;403;p3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404" name="Google Shape;404;p33"/>
          <p:cNvPicPr preferRelativeResize="0"/>
          <p:nvPr/>
        </p:nvPicPr>
        <p:blipFill rotWithShape="1">
          <a:blip r:embed="rId3">
            <a:alphaModFix/>
          </a:blip>
          <a:srcRect t="39630"/>
          <a:stretch/>
        </p:blipFill>
        <p:spPr>
          <a:xfrm>
            <a:off x="159658" y="136523"/>
            <a:ext cx="8577943" cy="4140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05" name="Google Shape;40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97600" y="3659982"/>
            <a:ext cx="5384800" cy="2466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1600"/>
            </a:pPr>
            <a:r>
              <a:rPr lang="en-US" sz="2133" b="1">
                <a:solidFill>
                  <a:srgbClr val="FF0000"/>
                </a:solidFill>
              </a:rPr>
              <a:t>Prog 12: WAP to create a structure Student with members roll, name and per. Use this structure to read the data from user and store the record of each student according to user’s choice in a file “college.txt”. The program should prompt user to add more record. At the end the program should inform how many data has been stored.</a:t>
            </a:r>
            <a:endParaRPr sz="2133">
              <a:solidFill>
                <a:srgbClr val="FF0000"/>
              </a:solidFill>
            </a:endParaRPr>
          </a:p>
        </p:txBody>
      </p:sp>
      <p:pic>
        <p:nvPicPr>
          <p:cNvPr id="411" name="Google Shape;411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45479" b="55064"/>
          <a:stretch/>
        </p:blipFill>
        <p:spPr>
          <a:xfrm>
            <a:off x="794760" y="1416053"/>
            <a:ext cx="6203304" cy="374014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14" name="Google Shape;414;p3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sz="4267" b="1">
              <a:solidFill>
                <a:srgbClr val="FF0000"/>
              </a:solidFill>
            </a:endParaRPr>
          </a:p>
        </p:txBody>
      </p:sp>
      <p:sp>
        <p:nvSpPr>
          <p:cNvPr id="420" name="Google Shape;420;p35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423" name="Google Shape;423;p3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424" name="Google Shape;424;p35"/>
          <p:cNvPicPr preferRelativeResize="0"/>
          <p:nvPr/>
        </p:nvPicPr>
        <p:blipFill rotWithShape="1">
          <a:blip r:embed="rId3">
            <a:alphaModFix/>
          </a:blip>
          <a:srcRect t="44935" r="1774"/>
          <a:stretch/>
        </p:blipFill>
        <p:spPr>
          <a:xfrm>
            <a:off x="406400" y="263442"/>
            <a:ext cx="10566400" cy="433326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5" name="Google Shape;42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86400" y="4094272"/>
            <a:ext cx="6502400" cy="226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1800"/>
            </a:pPr>
            <a:r>
              <a:rPr lang="en-US" sz="2400" b="1">
                <a:solidFill>
                  <a:srgbClr val="FF0000"/>
                </a:solidFill>
              </a:rPr>
              <a:t>Prog 13: A file named “College.txt” has records of 100 students having the rollno, name, and percentage. WAP to print all the information of students whose percentage is more than 80.</a:t>
            </a:r>
            <a:endParaRPr sz="1867" b="1">
              <a:solidFill>
                <a:srgbClr val="FF0000"/>
              </a:solidFill>
            </a:endParaRPr>
          </a:p>
        </p:txBody>
      </p:sp>
      <p:pic>
        <p:nvPicPr>
          <p:cNvPr id="431" name="Google Shape;431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13601" y="1866901"/>
            <a:ext cx="41275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3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435" name="Google Shape;43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1" y="1202267"/>
            <a:ext cx="6134100" cy="4864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7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1600"/>
            </a:pPr>
            <a:r>
              <a:rPr lang="en-US" sz="2133" b="1">
                <a:solidFill>
                  <a:srgbClr val="FF0000"/>
                </a:solidFill>
              </a:rPr>
              <a:t>Prog 14: WAP to read the name, quantity and price of 3 items using a structure, and store the information into a file “detail.txt”. Now print the details of items  that begins with “a”. Also display the items whose rates are between 10 and 20.</a:t>
            </a:r>
            <a:endParaRPr sz="1600" b="1">
              <a:solidFill>
                <a:srgbClr val="FF0000"/>
              </a:solidFill>
            </a:endParaRPr>
          </a:p>
        </p:txBody>
      </p:sp>
      <p:sp>
        <p:nvSpPr>
          <p:cNvPr id="443" name="Google Shape;443;p3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444" name="Google Shape;444;p37"/>
          <p:cNvPicPr preferRelativeResize="0"/>
          <p:nvPr/>
        </p:nvPicPr>
        <p:blipFill rotWithShape="1">
          <a:blip r:embed="rId3">
            <a:alphaModFix/>
          </a:blip>
          <a:srcRect r="63833" b="45108"/>
          <a:stretch/>
        </p:blipFill>
        <p:spPr>
          <a:xfrm>
            <a:off x="101601" y="1317232"/>
            <a:ext cx="2979124" cy="272136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45" name="Google Shape;445;p37"/>
          <p:cNvPicPr preferRelativeResize="0"/>
          <p:nvPr/>
        </p:nvPicPr>
        <p:blipFill rotWithShape="1">
          <a:blip r:embed="rId3">
            <a:alphaModFix/>
          </a:blip>
          <a:srcRect t="55604"/>
          <a:stretch/>
        </p:blipFill>
        <p:spPr>
          <a:xfrm>
            <a:off x="2438401" y="3822237"/>
            <a:ext cx="9483732" cy="253411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sz="4267" b="1">
              <a:solidFill>
                <a:srgbClr val="FF0000"/>
              </a:solidFill>
            </a:endParaRPr>
          </a:p>
        </p:txBody>
      </p:sp>
      <p:sp>
        <p:nvSpPr>
          <p:cNvPr id="451" name="Google Shape;451;p38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454" name="Google Shape;454;p3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455" name="Google Shape;45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274639"/>
            <a:ext cx="10668000" cy="63833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 dirty="0">
                <a:solidFill>
                  <a:srgbClr val="FF0000"/>
                </a:solidFill>
              </a:rPr>
              <a:t>8.1 Files and File Handling</a:t>
            </a:r>
            <a:endParaRPr sz="3200" b="1" dirty="0">
              <a:solidFill>
                <a:srgbClr val="FF0000"/>
              </a:solidFill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</a:pPr>
            <a:r>
              <a:rPr lang="en-US" sz="3200"/>
              <a:t>A file is a place on the disk where a group of related data is stored. 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3200"/>
              <a:t>The data file allows us to store information permanently and to access and alter that information whenever necessary.</a:t>
            </a:r>
            <a:endParaRPr/>
          </a:p>
        </p:txBody>
      </p:sp>
      <p:sp>
        <p:nvSpPr>
          <p:cNvPr id="108" name="Google Shape;108;p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9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endParaRPr sz="4267" b="1">
              <a:solidFill>
                <a:srgbClr val="FF0000"/>
              </a:solidFill>
            </a:endParaRPr>
          </a:p>
        </p:txBody>
      </p:sp>
      <p:sp>
        <p:nvSpPr>
          <p:cNvPr id="461" name="Google Shape;461;p39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464" name="Google Shape;464;p3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pic>
        <p:nvPicPr>
          <p:cNvPr id="465" name="Google Shape;465;p39"/>
          <p:cNvPicPr preferRelativeResize="0"/>
          <p:nvPr/>
        </p:nvPicPr>
        <p:blipFill rotWithShape="1">
          <a:blip r:embed="rId3">
            <a:alphaModFix/>
          </a:blip>
          <a:srcRect r="3003"/>
          <a:stretch/>
        </p:blipFill>
        <p:spPr>
          <a:xfrm>
            <a:off x="812800" y="683419"/>
            <a:ext cx="8534400" cy="5442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Assignment</a:t>
            </a:r>
            <a:endParaRPr/>
          </a:p>
        </p:txBody>
      </p:sp>
      <p:sp>
        <p:nvSpPr>
          <p:cNvPr id="471" name="Google Shape;471;p40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77500" lnSpcReduction="20000"/>
          </a:bodyPr>
          <a:lstStyle/>
          <a:p>
            <a:pPr marL="685783" indent="-685783"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2133" dirty="0"/>
              <a:t>WAP to create structure for the following data for a student (</a:t>
            </a:r>
            <a:r>
              <a:rPr lang="en-US" sz="2133" dirty="0" err="1"/>
              <a:t>Rollno</a:t>
            </a:r>
            <a:r>
              <a:rPr lang="en-US" sz="2133" dirty="0"/>
              <a:t>, name, phone no, address and semester). Now create a file “student.txt” to store this record  for a student.</a:t>
            </a:r>
            <a:endParaRPr dirty="0"/>
          </a:p>
          <a:p>
            <a:pPr marL="685783" indent="-685783">
              <a:spcBef>
                <a:spcPts val="427"/>
              </a:spcBef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2133" dirty="0"/>
              <a:t>WAP to create structure for the following data for students (</a:t>
            </a:r>
            <a:r>
              <a:rPr lang="en-US" sz="2133" dirty="0" err="1"/>
              <a:t>Rollno</a:t>
            </a:r>
            <a:r>
              <a:rPr lang="en-US" sz="2133" dirty="0"/>
              <a:t>, name, phone no, address and semester). Now create a file “student.txt” to store this record  for 10 students.</a:t>
            </a:r>
            <a:endParaRPr dirty="0"/>
          </a:p>
          <a:p>
            <a:pPr marL="685783" indent="-685783">
              <a:spcBef>
                <a:spcPts val="427"/>
              </a:spcBef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2133" dirty="0"/>
              <a:t>WAP to create structure for the following data for a student (</a:t>
            </a:r>
            <a:r>
              <a:rPr lang="en-US" sz="2133" dirty="0" err="1"/>
              <a:t>Rollno</a:t>
            </a:r>
            <a:r>
              <a:rPr lang="en-US" sz="2133" dirty="0"/>
              <a:t>, name, phone no, address and semester). Now create a file “student.txt” to store this record  for only those student whose semester is 1.</a:t>
            </a:r>
            <a:endParaRPr dirty="0"/>
          </a:p>
          <a:p>
            <a:pPr marL="685783" indent="-685783">
              <a:spcBef>
                <a:spcPts val="427"/>
              </a:spcBef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2133" dirty="0"/>
              <a:t>WAP to create structure for the following data for a student (</a:t>
            </a:r>
            <a:r>
              <a:rPr lang="en-US" sz="2133" dirty="0" err="1"/>
              <a:t>Rollno</a:t>
            </a:r>
            <a:r>
              <a:rPr lang="en-US" sz="2133" dirty="0"/>
              <a:t>, name, phone no, address and semester). Now create a file “student.txt” to store the record  for  student as per user’s desire. The program should prompt user to enter more data.</a:t>
            </a:r>
            <a:endParaRPr dirty="0"/>
          </a:p>
          <a:p>
            <a:pPr marL="685783" indent="-685783">
              <a:spcBef>
                <a:spcPts val="427"/>
              </a:spcBef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2133" dirty="0"/>
              <a:t>A file “record.txt” contains </a:t>
            </a:r>
            <a:r>
              <a:rPr lang="en-US" sz="2133" dirty="0" err="1"/>
              <a:t>rollno</a:t>
            </a:r>
            <a:r>
              <a:rPr lang="en-US" sz="2133" dirty="0"/>
              <a:t>, name, address and marks of </a:t>
            </a:r>
            <a:r>
              <a:rPr lang="en-US" sz="2133" dirty="0" err="1"/>
              <a:t>maths</a:t>
            </a:r>
            <a:r>
              <a:rPr lang="en-US" sz="2133" dirty="0"/>
              <a:t>, science and computer of 10 students. Now WAP to add records for 5 more students in that file. At the end, display all the records of the file along with the total marks scored by each student.</a:t>
            </a:r>
            <a:endParaRPr dirty="0"/>
          </a:p>
        </p:txBody>
      </p:sp>
      <p:sp>
        <p:nvSpPr>
          <p:cNvPr id="474" name="Google Shape;474;p4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Assignment</a:t>
            </a:r>
            <a:endParaRPr/>
          </a:p>
        </p:txBody>
      </p:sp>
      <p:sp>
        <p:nvSpPr>
          <p:cNvPr id="480" name="Google Shape;480;p41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/>
          <a:p>
            <a:pPr marL="685783" indent="-685783">
              <a:buClr>
                <a:schemeClr val="dk1"/>
              </a:buClr>
              <a:buSzPct val="100000"/>
              <a:buFont typeface="Calibri"/>
              <a:buAutoNum type="arabicPeriod" startAt="6"/>
            </a:pPr>
            <a:r>
              <a:rPr lang="en-US" sz="1700" dirty="0"/>
              <a:t>A file “employee.txt” consists of </a:t>
            </a:r>
            <a:r>
              <a:rPr lang="en-US" sz="1700" dirty="0" err="1"/>
              <a:t>rollno</a:t>
            </a:r>
            <a:r>
              <a:rPr lang="en-US" sz="1700" dirty="0"/>
              <a:t>, name,  address and percentage of 10 students. Now WAP to delete those students who have failed.</a:t>
            </a:r>
            <a:endParaRPr sz="1700" dirty="0"/>
          </a:p>
          <a:p>
            <a:pPr marL="685783" indent="-685783">
              <a:spcBef>
                <a:spcPts val="469"/>
              </a:spcBef>
              <a:buClr>
                <a:schemeClr val="dk1"/>
              </a:buClr>
              <a:buSzPct val="100000"/>
              <a:buFont typeface="Calibri"/>
              <a:buAutoNum type="arabicPeriod" startAt="6"/>
            </a:pPr>
            <a:r>
              <a:rPr lang="en-US" sz="1700" dirty="0"/>
              <a:t>A file “staff.txt” has id, name and salary and post of 10 staffs. Now WAP :</a:t>
            </a:r>
          </a:p>
          <a:p>
            <a:pPr marL="685783" indent="-685783">
              <a:spcBef>
                <a:spcPts val="469"/>
              </a:spcBef>
              <a:buClr>
                <a:schemeClr val="dk1"/>
              </a:buClr>
              <a:buSzPct val="100000"/>
              <a:buFont typeface="Calibri"/>
              <a:buAutoNum type="arabicPeriod" startAt="6"/>
            </a:pPr>
            <a:r>
              <a:rPr lang="en-US" sz="1800" dirty="0"/>
              <a:t>To increase the salary of all the staffs by 10% and display the updated record.</a:t>
            </a:r>
          </a:p>
          <a:p>
            <a:pPr marL="1532428" lvl="1" indent="-685783">
              <a:spcBef>
                <a:spcPts val="411"/>
              </a:spcBef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sz="1700" dirty="0"/>
              <a:t>To increase the salary of only those having post “manager” by 20% and display the updated record.</a:t>
            </a:r>
          </a:p>
          <a:p>
            <a:pPr marL="685783" indent="-685783">
              <a:spcBef>
                <a:spcPts val="469"/>
              </a:spcBef>
              <a:buClr>
                <a:schemeClr val="dk1"/>
              </a:buClr>
              <a:buSzPct val="100000"/>
              <a:buFont typeface="Calibri"/>
              <a:buAutoNum type="arabicPeriod" startAt="6"/>
            </a:pPr>
            <a:r>
              <a:rPr lang="en-US" sz="1700" dirty="0"/>
              <a:t>A file “list.txt” consists of records of 10 staffs with the fields : id, name, address and salary. WAP to :</a:t>
            </a:r>
            <a:endParaRPr sz="1700" dirty="0"/>
          </a:p>
          <a:p>
            <a:pPr marL="1523962" lvl="2" indent="-609585">
              <a:spcBef>
                <a:spcPts val="425"/>
              </a:spcBef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sz="1700" dirty="0"/>
              <a:t>Display all the records of the staffs</a:t>
            </a:r>
            <a:endParaRPr sz="1700" dirty="0"/>
          </a:p>
          <a:p>
            <a:pPr marL="1523962" lvl="2" indent="-609585">
              <a:spcBef>
                <a:spcPts val="425"/>
              </a:spcBef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sz="1700" dirty="0"/>
              <a:t>Display only the records of those staffs having salary more than 10000</a:t>
            </a:r>
            <a:endParaRPr sz="1700" dirty="0"/>
          </a:p>
          <a:p>
            <a:pPr marL="1523962" lvl="2" indent="-609585">
              <a:spcBef>
                <a:spcPts val="425"/>
              </a:spcBef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sz="1700" dirty="0"/>
              <a:t>Display only the records of those staffs from </a:t>
            </a:r>
            <a:r>
              <a:rPr lang="en-US" sz="1700" dirty="0" err="1"/>
              <a:t>pokhara</a:t>
            </a:r>
            <a:r>
              <a:rPr lang="en-US" sz="1700" dirty="0"/>
              <a:t>.</a:t>
            </a:r>
            <a:endParaRPr sz="1700" dirty="0"/>
          </a:p>
          <a:p>
            <a:pPr marL="1523962" lvl="2" indent="-609585">
              <a:spcBef>
                <a:spcPts val="425"/>
              </a:spcBef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sz="1700" dirty="0"/>
              <a:t>Display all the records in ascending order of name.</a:t>
            </a:r>
            <a:endParaRPr sz="1700" dirty="0"/>
          </a:p>
          <a:p>
            <a:pPr marL="1523962" lvl="2" indent="-609585">
              <a:spcBef>
                <a:spcPts val="425"/>
              </a:spcBef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 sz="1700" dirty="0"/>
              <a:t>Display all the information excluding ID no 5 and 10.</a:t>
            </a:r>
            <a:endParaRPr sz="1700" dirty="0"/>
          </a:p>
          <a:p>
            <a:pPr marL="685783" indent="-611277">
              <a:spcBef>
                <a:spcPts val="235"/>
              </a:spcBef>
              <a:buClr>
                <a:schemeClr val="dk1"/>
              </a:buClr>
              <a:buSzPct val="100000"/>
              <a:buNone/>
            </a:pPr>
            <a:endParaRPr sz="1700" dirty="0"/>
          </a:p>
        </p:txBody>
      </p:sp>
      <p:sp>
        <p:nvSpPr>
          <p:cNvPr id="483" name="Google Shape;483;p4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Assignment</a:t>
            </a:r>
            <a:endParaRPr/>
          </a:p>
        </p:txBody>
      </p:sp>
      <p:sp>
        <p:nvSpPr>
          <p:cNvPr id="489" name="Google Shape;489;p42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92500" lnSpcReduction="20000"/>
          </a:bodyPr>
          <a:lstStyle/>
          <a:p>
            <a:pPr marL="685783" indent="-685783">
              <a:buClr>
                <a:schemeClr val="dk1"/>
              </a:buClr>
              <a:buSzPct val="100000"/>
              <a:buFont typeface="Calibri"/>
              <a:buAutoNum type="arabicPeriod" startAt="9"/>
            </a:pPr>
            <a:r>
              <a:rPr lang="en-US" dirty="0"/>
              <a:t>A file “staff.txt” contains id name and salary of 10 different staffs. Now WAP to copy all these contents to a new file “employee.txt” after increasing the salary by 10%.</a:t>
            </a:r>
            <a:endParaRPr dirty="0"/>
          </a:p>
          <a:p>
            <a:pPr marL="685783" indent="-685783">
              <a:spcBef>
                <a:spcPts val="597"/>
              </a:spcBef>
              <a:buClr>
                <a:schemeClr val="dk1"/>
              </a:buClr>
              <a:buSzPct val="100000"/>
              <a:buFont typeface="Calibri"/>
              <a:buAutoNum type="arabicPeriod" startAt="9"/>
            </a:pPr>
            <a:r>
              <a:rPr lang="en-US" dirty="0"/>
              <a:t>WAP to enter the range and store all the even numbers in a file “data.txt”. Also display those even numbers stored there.</a:t>
            </a:r>
            <a:endParaRPr dirty="0"/>
          </a:p>
          <a:p>
            <a:pPr marL="685783" indent="-685783">
              <a:spcBef>
                <a:spcPts val="597"/>
              </a:spcBef>
              <a:buClr>
                <a:schemeClr val="dk1"/>
              </a:buClr>
              <a:buSzPct val="100000"/>
              <a:buFont typeface="Calibri"/>
              <a:buAutoNum type="arabicPeriod" startAt="9"/>
            </a:pPr>
            <a:r>
              <a:rPr lang="en-US" dirty="0"/>
              <a:t>WAP to create structure for the following data for 5 students (</a:t>
            </a:r>
            <a:r>
              <a:rPr lang="en-US" dirty="0" err="1"/>
              <a:t>Rollno</a:t>
            </a:r>
            <a:r>
              <a:rPr lang="en-US" dirty="0"/>
              <a:t>, name, phone-no, address and semester). Now create a file “student.txt” to store the records. Also display all the records at the end of program.</a:t>
            </a:r>
            <a:endParaRPr dirty="0"/>
          </a:p>
          <a:p>
            <a:pPr marL="685783" indent="-685783">
              <a:spcBef>
                <a:spcPts val="597"/>
              </a:spcBef>
              <a:buClr>
                <a:schemeClr val="dk1"/>
              </a:buClr>
              <a:buSzPct val="100000"/>
              <a:buFont typeface="Calibri"/>
              <a:buAutoNum type="arabicPeriod" startAt="9"/>
            </a:pPr>
            <a:r>
              <a:rPr lang="en-US" dirty="0"/>
              <a:t>WAP to generate prime numbers in a given range and append them to a file and display the contents in the file. </a:t>
            </a:r>
            <a:endParaRPr dirty="0"/>
          </a:p>
        </p:txBody>
      </p:sp>
      <p:sp>
        <p:nvSpPr>
          <p:cNvPr id="492" name="Google Shape;492;p4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Files and File Handling | Lecture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Files and File Handling | Lecture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Why need of File handling?</a:t>
            </a:r>
            <a:endParaRPr sz="3200" b="1">
              <a:solidFill>
                <a:srgbClr val="00B050"/>
              </a:solidFill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50800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85000" lnSpcReduction="10000"/>
          </a:bodyPr>
          <a:lstStyle/>
          <a:p>
            <a:pPr marL="457189" indent="-457189">
              <a:buClr>
                <a:schemeClr val="dk1"/>
              </a:buClr>
              <a:buSzPts val="2000"/>
            </a:pPr>
            <a:r>
              <a:rPr lang="en-US" sz="2667"/>
              <a:t>It is difficult and time consuming to handle large volume of data through terminals.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n-US" sz="2667"/>
              <a:t>The entire data is lost when program is exit.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n-US" sz="2667"/>
              <a:t>So, data need to be store permanently.</a:t>
            </a:r>
            <a:endParaRPr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n-US" sz="2667"/>
              <a:t>Thus, file handling is necessary.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sp>
        <p:nvSpPr>
          <p:cNvPr id="118" name="Google Shape;118;p4"/>
          <p:cNvSpPr txBox="1"/>
          <p:nvPr/>
        </p:nvSpPr>
        <p:spPr>
          <a:xfrm>
            <a:off x="6197600" y="1134534"/>
            <a:ext cx="50800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>
              <a:buClr>
                <a:schemeClr val="dk1"/>
              </a:buClr>
              <a:buSzPts val="2000"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File handling:</a:t>
            </a:r>
            <a:endParaRPr sz="2400"/>
          </a:p>
          <a:p>
            <a:pPr marL="609585" indent="-609585">
              <a:spcBef>
                <a:spcPts val="533"/>
              </a:spcBef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Reusability</a:t>
            </a:r>
            <a:endParaRPr sz="2400"/>
          </a:p>
          <a:p>
            <a:pPr marL="609585" indent="-609585">
              <a:spcBef>
                <a:spcPts val="533"/>
              </a:spcBef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 storage capacity</a:t>
            </a:r>
            <a:endParaRPr sz="2400"/>
          </a:p>
          <a:p>
            <a:pPr marL="609585" indent="-609585">
              <a:spcBef>
                <a:spcPts val="533"/>
              </a:spcBef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Saves times</a:t>
            </a:r>
            <a:endParaRPr sz="2400"/>
          </a:p>
          <a:p>
            <a:pPr marL="609585" indent="-609585">
              <a:spcBef>
                <a:spcPts val="533"/>
              </a:spcBef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Portability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 dirty="0">
                <a:solidFill>
                  <a:srgbClr val="FF0000"/>
                </a:solidFill>
              </a:rPr>
              <a:t>8.2 Types of files</a:t>
            </a:r>
            <a:endParaRPr dirty="0"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55880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85000" lnSpcReduction="10000"/>
          </a:bodyPr>
          <a:lstStyle/>
          <a:p>
            <a:pPr marL="457189" indent="-457189">
              <a:buClr>
                <a:schemeClr val="dk1"/>
              </a:buClr>
              <a:buSzPct val="100000"/>
              <a:buAutoNum type="arabicPeriod"/>
            </a:pPr>
            <a:r>
              <a:rPr lang="en-US" sz="5333" b="1"/>
              <a:t>Text Files</a:t>
            </a:r>
            <a:endParaRPr/>
          </a:p>
          <a:p>
            <a:pPr marL="457189" indent="-457189">
              <a:spcBef>
                <a:spcPts val="597"/>
              </a:spcBef>
              <a:buClr>
                <a:schemeClr val="dk1"/>
              </a:buClr>
              <a:buSzPct val="100000"/>
            </a:pPr>
            <a:r>
              <a:rPr lang="en-US"/>
              <a:t>created with a .txt extension using any simple text editor like notepad.</a:t>
            </a:r>
            <a:endParaRPr/>
          </a:p>
          <a:p>
            <a:pPr marL="457189" indent="-457189">
              <a:spcBef>
                <a:spcPts val="597"/>
              </a:spcBef>
              <a:buClr>
                <a:schemeClr val="dk1"/>
              </a:buClr>
              <a:buSzPct val="100000"/>
            </a:pPr>
            <a:r>
              <a:rPr lang="en-US"/>
              <a:t>A text file stores information in the form of ASCII characters internally.</a:t>
            </a:r>
            <a:endParaRPr/>
          </a:p>
          <a:p>
            <a:pPr marL="457189" indent="-457189">
              <a:spcBef>
                <a:spcPts val="597"/>
              </a:spcBef>
              <a:buClr>
                <a:schemeClr val="dk1"/>
              </a:buClr>
              <a:buSzPct val="100000"/>
            </a:pPr>
            <a:r>
              <a:rPr lang="en-US"/>
              <a:t>Human readable.</a:t>
            </a:r>
            <a:endParaRPr/>
          </a:p>
          <a:p>
            <a:pPr marL="457189" indent="-457189">
              <a:spcBef>
                <a:spcPts val="597"/>
              </a:spcBef>
              <a:buClr>
                <a:schemeClr val="dk1"/>
              </a:buClr>
              <a:buSzPct val="100000"/>
            </a:pPr>
            <a:r>
              <a:rPr lang="en-US"/>
              <a:t>does not provide any security of information. </a:t>
            </a:r>
            <a:endParaRPr/>
          </a:p>
          <a:p>
            <a:pPr marL="457189" indent="-457189">
              <a:spcBef>
                <a:spcPts val="597"/>
              </a:spcBef>
              <a:buClr>
                <a:schemeClr val="dk1"/>
              </a:buClr>
              <a:buSzPct val="100000"/>
            </a:pPr>
            <a:r>
              <a:rPr lang="en-US"/>
              <a:t>consumes large storage space. </a:t>
            </a:r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6045200" y="1092200"/>
            <a:ext cx="55880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 fontScale="70000" lnSpcReduction="20000"/>
          </a:bodyPr>
          <a:lstStyle/>
          <a:p>
            <a:pPr marL="457189" indent="-457189">
              <a:buClr>
                <a:schemeClr val="dk1"/>
              </a:buClr>
              <a:buSzPct val="100000"/>
            </a:pPr>
            <a:r>
              <a:rPr lang="en-US" sz="53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Binary Files</a:t>
            </a:r>
            <a:endParaRPr sz="2400"/>
          </a:p>
          <a:p>
            <a:pPr marL="457189" indent="-457189">
              <a:spcBef>
                <a:spcPts val="597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binary file stores information in the form of the binary number system (0’s and 1’s) </a:t>
            </a:r>
            <a:endParaRPr sz="2400"/>
          </a:p>
          <a:p>
            <a:pPr marL="457189" indent="-457189">
              <a:spcBef>
                <a:spcPts val="597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occupies less storage space. I</a:t>
            </a:r>
            <a:endParaRPr sz="2400"/>
          </a:p>
          <a:p>
            <a:pPr marL="457189" indent="-457189">
              <a:spcBef>
                <a:spcPts val="597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 easier to access.</a:t>
            </a:r>
            <a:endParaRPr sz="2400"/>
          </a:p>
          <a:p>
            <a:pPr marL="457189" indent="-457189">
              <a:spcBef>
                <a:spcPts val="597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with a .bin extension.</a:t>
            </a:r>
            <a:endParaRPr sz="2400"/>
          </a:p>
          <a:p>
            <a:pPr marL="457189" indent="-457189">
              <a:spcBef>
                <a:spcPts val="597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readable to humans,</a:t>
            </a:r>
            <a:endParaRPr sz="2400"/>
          </a:p>
          <a:p>
            <a:pPr marL="457189" indent="-457189">
              <a:spcBef>
                <a:spcPts val="597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information is more secure. </a:t>
            </a:r>
            <a:endParaRPr sz="2400"/>
          </a:p>
          <a:p>
            <a:pPr marL="457189" indent="-457189">
              <a:spcBef>
                <a:spcPts val="597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way to store information in a data file.</a:t>
            </a:r>
            <a:endParaRPr sz="2400"/>
          </a:p>
          <a:p>
            <a:pPr>
              <a:spcBef>
                <a:spcPts val="448"/>
              </a:spcBef>
              <a:buClr>
                <a:schemeClr val="dk1"/>
              </a:buClr>
              <a:buSzPct val="100000"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448"/>
              </a:spcBef>
              <a:buClr>
                <a:schemeClr val="dk1"/>
              </a:buClr>
              <a:buSzPct val="100000"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 dirty="0">
                <a:solidFill>
                  <a:srgbClr val="FF0000"/>
                </a:solidFill>
              </a:rPr>
              <a:t>8.3 File operations</a:t>
            </a:r>
            <a:endParaRPr dirty="0"/>
          </a:p>
        </p:txBody>
      </p:sp>
      <p:sp>
        <p:nvSpPr>
          <p:cNvPr id="134" name="Google Shape;134;p6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685783" indent="-685783"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Opening a file</a:t>
            </a:r>
            <a:endParaRPr/>
          </a:p>
          <a:p>
            <a:pPr marL="685783" indent="-685783">
              <a:spcBef>
                <a:spcPts val="853"/>
              </a:spcBef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Naming a file</a:t>
            </a:r>
            <a:endParaRPr/>
          </a:p>
          <a:p>
            <a:pPr marL="685783" indent="-685783">
              <a:spcBef>
                <a:spcPts val="853"/>
              </a:spcBef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Writing data to file</a:t>
            </a:r>
            <a:endParaRPr/>
          </a:p>
          <a:p>
            <a:pPr marL="685783" indent="-685783">
              <a:spcBef>
                <a:spcPts val="853"/>
              </a:spcBef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Reading data from a file</a:t>
            </a:r>
            <a:endParaRPr/>
          </a:p>
          <a:p>
            <a:pPr marL="685783" indent="-685783">
              <a:spcBef>
                <a:spcPts val="853"/>
              </a:spcBef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/>
              <a:t>Closing file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137" name="Google Shape;137;p6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1. Opening a File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ct val="100000"/>
            </a:pPr>
            <a:r>
              <a:rPr lang="en-US" sz="1800" dirty="0"/>
              <a:t>General form of declaring and opening a file is:</a:t>
            </a:r>
            <a:endParaRPr sz="1800" dirty="0"/>
          </a:p>
          <a:p>
            <a:pPr marL="1066773" lvl="2" indent="0">
              <a:spcBef>
                <a:spcPts val="496"/>
              </a:spcBef>
              <a:buClr>
                <a:schemeClr val="dk1"/>
              </a:buClr>
              <a:buSzPct val="100000"/>
              <a:buNone/>
            </a:pPr>
            <a:r>
              <a:rPr lang="en-US" sz="1600" b="1" dirty="0"/>
              <a:t>FILE   *pointer;</a:t>
            </a:r>
            <a:endParaRPr sz="1600" dirty="0"/>
          </a:p>
          <a:p>
            <a:pPr marL="1066773" lvl="2" indent="0">
              <a:spcBef>
                <a:spcPts val="496"/>
              </a:spcBef>
              <a:buClr>
                <a:schemeClr val="dk1"/>
              </a:buClr>
              <a:buSzPct val="100000"/>
              <a:buNone/>
            </a:pPr>
            <a:r>
              <a:rPr lang="en-US" sz="1600" b="1" dirty="0"/>
              <a:t>Pointer = </a:t>
            </a:r>
            <a:r>
              <a:rPr lang="en-US" sz="1600" b="1" dirty="0" err="1"/>
              <a:t>fopen</a:t>
            </a:r>
            <a:r>
              <a:rPr lang="en-US" sz="1600" b="1" dirty="0"/>
              <a:t>( “file name”  ,  “mode” );</a:t>
            </a:r>
            <a:endParaRPr sz="1600" b="1" dirty="0"/>
          </a:p>
          <a:p>
            <a:pPr marL="457189" indent="-457189">
              <a:spcBef>
                <a:spcPts val="661"/>
              </a:spcBef>
              <a:buClr>
                <a:schemeClr val="dk1"/>
              </a:buClr>
              <a:buSzPct val="100000"/>
            </a:pPr>
            <a:r>
              <a:rPr lang="en-US" sz="1800" dirty="0"/>
              <a:t>Eg:</a:t>
            </a:r>
            <a:endParaRPr sz="1800" dirty="0"/>
          </a:p>
          <a:p>
            <a:pPr marL="1066773" lvl="2" indent="0">
              <a:spcBef>
                <a:spcPts val="496"/>
              </a:spcBef>
              <a:buClr>
                <a:schemeClr val="dk1"/>
              </a:buClr>
              <a:buSzPct val="100000"/>
              <a:buNone/>
            </a:pPr>
            <a:r>
              <a:rPr lang="en-US" sz="1600" b="1" dirty="0"/>
              <a:t>FILE *</a:t>
            </a:r>
            <a:r>
              <a:rPr lang="en-US" sz="1600" b="1" dirty="0" err="1"/>
              <a:t>fp</a:t>
            </a:r>
            <a:r>
              <a:rPr lang="en-US" sz="1600" b="1" dirty="0"/>
              <a:t>;</a:t>
            </a:r>
            <a:endParaRPr sz="1600" dirty="0"/>
          </a:p>
          <a:p>
            <a:pPr marL="1066773" lvl="2" indent="0">
              <a:spcBef>
                <a:spcPts val="496"/>
              </a:spcBef>
              <a:buClr>
                <a:schemeClr val="dk1"/>
              </a:buClr>
              <a:buSzPct val="100000"/>
              <a:buNone/>
            </a:pPr>
            <a:r>
              <a:rPr lang="en-US" sz="1600" b="1" dirty="0" err="1"/>
              <a:t>fp</a:t>
            </a:r>
            <a:r>
              <a:rPr lang="en-US" sz="1600" b="1" dirty="0"/>
              <a:t> = </a:t>
            </a:r>
            <a:r>
              <a:rPr lang="en-US" sz="1600" b="1" dirty="0" err="1"/>
              <a:t>fopen</a:t>
            </a:r>
            <a:r>
              <a:rPr lang="en-US" sz="1600" b="1" dirty="0"/>
              <a:t>( “input.txt” , “w” );</a:t>
            </a:r>
            <a:endParaRPr sz="1600" dirty="0"/>
          </a:p>
          <a:p>
            <a:pPr marL="1523962" lvl="3" indent="0">
              <a:spcBef>
                <a:spcPts val="413"/>
              </a:spcBef>
              <a:buClr>
                <a:schemeClr val="dk1"/>
              </a:buClr>
              <a:buSzPct val="100000"/>
              <a:buNone/>
            </a:pPr>
            <a:r>
              <a:rPr lang="en-US" sz="1600" dirty="0"/>
              <a:t>Where ,</a:t>
            </a:r>
            <a:endParaRPr sz="1600" dirty="0"/>
          </a:p>
          <a:p>
            <a:pPr marL="1828754" lvl="3" indent="-304792">
              <a:spcBef>
                <a:spcPts val="413"/>
              </a:spcBef>
              <a:buClr>
                <a:schemeClr val="dk1"/>
              </a:buClr>
              <a:buSzPct val="100000"/>
              <a:buChar char="–"/>
            </a:pPr>
            <a:r>
              <a:rPr lang="en-US" sz="1600" i="1" dirty="0"/>
              <a:t>FILE</a:t>
            </a:r>
            <a:r>
              <a:rPr lang="en-US" sz="1600" dirty="0"/>
              <a:t> is a special structure declared in header file </a:t>
            </a:r>
            <a:r>
              <a:rPr lang="en-US" sz="1600" dirty="0" err="1"/>
              <a:t>stdio.h</a:t>
            </a:r>
            <a:endParaRPr sz="1600" dirty="0"/>
          </a:p>
          <a:p>
            <a:pPr marL="1828754" lvl="3" indent="-304792">
              <a:spcBef>
                <a:spcPts val="413"/>
              </a:spcBef>
              <a:buClr>
                <a:schemeClr val="dk1"/>
              </a:buClr>
              <a:buSzPct val="100000"/>
              <a:buChar char="–"/>
            </a:pPr>
            <a:r>
              <a:rPr lang="en-US" sz="1600" i="1" dirty="0"/>
              <a:t>*</a:t>
            </a:r>
            <a:r>
              <a:rPr lang="en-US" sz="1600" i="1" dirty="0" err="1"/>
              <a:t>fp</a:t>
            </a:r>
            <a:r>
              <a:rPr lang="en-US" sz="1600" dirty="0"/>
              <a:t> is a pointer variable to the datatype FILE</a:t>
            </a:r>
            <a:endParaRPr sz="1600" dirty="0"/>
          </a:p>
          <a:p>
            <a:pPr marL="1828754" lvl="3" indent="-304792">
              <a:spcBef>
                <a:spcPts val="413"/>
              </a:spcBef>
              <a:buClr>
                <a:schemeClr val="dk1"/>
              </a:buClr>
              <a:buSzPct val="100000"/>
              <a:buChar char="–"/>
            </a:pPr>
            <a:r>
              <a:rPr lang="en-US" sz="1600" i="1" dirty="0"/>
              <a:t>input.txt </a:t>
            </a:r>
            <a:r>
              <a:rPr lang="en-US" sz="1600" dirty="0"/>
              <a:t>is a file name</a:t>
            </a:r>
            <a:endParaRPr sz="1600" dirty="0"/>
          </a:p>
          <a:p>
            <a:pPr marL="1828754" lvl="3" indent="-304792">
              <a:spcBef>
                <a:spcPts val="413"/>
              </a:spcBef>
              <a:buClr>
                <a:schemeClr val="dk1"/>
              </a:buClr>
              <a:buSzPct val="100000"/>
              <a:buChar char="–"/>
            </a:pPr>
            <a:r>
              <a:rPr lang="en-US" sz="1600" i="1" dirty="0"/>
              <a:t>w</a:t>
            </a:r>
            <a:r>
              <a:rPr lang="en-US" sz="1600" dirty="0"/>
              <a:t> is write mode</a:t>
            </a:r>
            <a:endParaRPr sz="1600" dirty="0"/>
          </a:p>
          <a:p>
            <a:pPr marL="457189" indent="-457189">
              <a:spcBef>
                <a:spcPts val="496"/>
              </a:spcBef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146" name="Google Shape;146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7030A0"/>
              </a:buClr>
              <a:buSzPts val="3200"/>
            </a:pPr>
            <a:r>
              <a:rPr lang="en-US" sz="4267" b="1">
                <a:solidFill>
                  <a:srgbClr val="7030A0"/>
                </a:solidFill>
              </a:rPr>
              <a:t>File opening modes</a:t>
            </a:r>
            <a:endParaRPr/>
          </a:p>
        </p:txBody>
      </p:sp>
      <p:graphicFrame>
        <p:nvGraphicFramePr>
          <p:cNvPr id="152" name="Google Shape;152;p8"/>
          <p:cNvGraphicFramePr/>
          <p:nvPr/>
        </p:nvGraphicFramePr>
        <p:xfrm>
          <a:off x="812800" y="1005059"/>
          <a:ext cx="10769600" cy="5381727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89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47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S. No.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Mode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Meaning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Details</a:t>
                      </a:r>
                      <a:endParaRPr sz="24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73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1.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w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Write 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900" b="1" u="none" strike="noStrike" cap="none"/>
                        <a:t>Opens new file for writing purpose</a:t>
                      </a:r>
                      <a:endParaRPr sz="2400" b="1" u="none" strike="noStrike" cap="none"/>
                    </a:p>
                    <a:p>
                      <a:pPr marL="342900" marR="0" lvl="0" indent="-342900" algn="just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900" b="1" u="none" strike="noStrike" cap="none"/>
                        <a:t>If file already exists, it overwrites data.</a:t>
                      </a:r>
                      <a:endParaRPr sz="2400" b="1" u="none" strike="noStrike" cap="none"/>
                    </a:p>
                    <a:p>
                      <a:pPr marL="342900" marR="0" lvl="0" indent="-342900" algn="just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900" b="1" u="none" strike="noStrike" cap="none"/>
                        <a:t>Returns NULL if file cannot be opened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36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2.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r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Read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900" b="1" u="none" strike="noStrike" cap="none"/>
                        <a:t>Opens an existing file for reading purpose</a:t>
                      </a:r>
                      <a:endParaRPr sz="2400" b="1" u="none" strike="noStrike" cap="none"/>
                    </a:p>
                    <a:p>
                      <a:pPr marL="342900" marR="0" lvl="0" indent="-342900" algn="just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900" b="1" u="none" strike="noStrike" cap="none"/>
                        <a:t>If file does not exist, it returns NULL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3567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3.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a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Append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900" b="1" u="none" strike="noStrike" cap="none"/>
                        <a:t>Opens existing file for appending (adding) data on it.</a:t>
                      </a:r>
                      <a:endParaRPr sz="2400" b="1" u="none" strike="noStrike" cap="none"/>
                    </a:p>
                    <a:p>
                      <a:pPr marL="342900" marR="0" lvl="0" indent="-342900" algn="just" rtl="0"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900" b="1" u="none" strike="noStrike" cap="none"/>
                        <a:t>If file does not exist, a new file is created implicitly.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4.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r+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Read + write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900" b="1" u="none" strike="noStrike" cap="none"/>
                        <a:t>Opens existing file for both reading and writing purpose.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5.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w+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Write + read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900" b="1" u="none" strike="noStrike" cap="none"/>
                        <a:t>Opens existing file for both reading and writing purpose.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896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6.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a+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u="none" strike="noStrike" cap="none"/>
                        <a:t>Append + read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tc>
                  <a:txBody>
                    <a:bodyPr/>
                    <a:lstStyle/>
                    <a:p>
                      <a:pPr marL="342900" marR="0" lvl="0" indent="-34290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Noto Sans Symbols"/>
                        <a:buChar char="∙"/>
                      </a:pPr>
                      <a:r>
                        <a:rPr lang="en-US" sz="1900" b="1" u="none" strike="noStrike" cap="none"/>
                        <a:t>Opens existing file for both reading and appending purpose.</a:t>
                      </a: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9367" marR="89367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5" name="Google Shape;155;p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Files and File Handling | Lecture 16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2908</Words>
  <Application>Microsoft Office PowerPoint</Application>
  <PresentationFormat>Widescreen</PresentationFormat>
  <Paragraphs>303</Paragraphs>
  <Slides>45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Noto Sans Symbols</vt:lpstr>
      <vt:lpstr>Nunito</vt:lpstr>
      <vt:lpstr>Roboto</vt:lpstr>
      <vt:lpstr>Times New Roman</vt:lpstr>
      <vt:lpstr>2_Office Theme</vt:lpstr>
      <vt:lpstr>PowerPoint Presentation</vt:lpstr>
      <vt:lpstr>Unit 8: Files and File Handling (4hrs)</vt:lpstr>
      <vt:lpstr>Contents</vt:lpstr>
      <vt:lpstr>8.1 Files and File Handling</vt:lpstr>
      <vt:lpstr>Why need of File handling?</vt:lpstr>
      <vt:lpstr>8.2 Types of files</vt:lpstr>
      <vt:lpstr>8.3 File operations</vt:lpstr>
      <vt:lpstr>1. Opening a File</vt:lpstr>
      <vt:lpstr>File opening modes</vt:lpstr>
      <vt:lpstr>ii) Naming a file</vt:lpstr>
      <vt:lpstr>iii) Reading/Writing/Appending file</vt:lpstr>
      <vt:lpstr>iv) Closing a file</vt:lpstr>
      <vt:lpstr>8.4 File Pointer</vt:lpstr>
      <vt:lpstr>9.5 Library functions for IO management</vt:lpstr>
      <vt:lpstr>i) End of File (EOF)</vt:lpstr>
      <vt:lpstr>ii) Character IO</vt:lpstr>
      <vt:lpstr>Prog 1: WAP to read data from keyboard and write it to a file “character.txt”. Again read the same data from the file and display it.</vt:lpstr>
      <vt:lpstr>Prog 2: WAP to display the character stored in the above created file “charcter.txt”.</vt:lpstr>
      <vt:lpstr>iii) Integer IO</vt:lpstr>
      <vt:lpstr>Prog 3: WAP to create a file “integer.txt” to store a number using putw functions and display the contents of that file.</vt:lpstr>
      <vt:lpstr>Prog 4: WAP to create a file “calculation.txt” to store any five numbers and again display the numbers and their sum using putw() and getw() functions.</vt:lpstr>
      <vt:lpstr>PowerPoint Presentation</vt:lpstr>
      <vt:lpstr>Prog 5: A file name “calculation.txt” has several numbers as data in it. Now WAP to display all those numbers.</vt:lpstr>
      <vt:lpstr>iv) String IO</vt:lpstr>
      <vt:lpstr>Prog 6: WAP to create a file “text.txt” to store “ Hi everyone!” to this file and also open the above file “text.txt” and display the content to the screen.</vt:lpstr>
      <vt:lpstr>v) Formatted IO</vt:lpstr>
      <vt:lpstr>Prog 7: WAP to create a file “student.txt” to store  rollno, name and percentage of a student.</vt:lpstr>
      <vt:lpstr>This above program can also be written using structure as:</vt:lpstr>
      <vt:lpstr>Prog 8: A file “student.txt” in drive F: consists of roll no, name and percentage of a student (referred to previously created file). Now WAP to display the record of that student.</vt:lpstr>
      <vt:lpstr>Prog 9: A file “student.txt”  in drive F: consists of rollno, name and percentage of a student (referred to previously created file). Now WAP to add one more record of another student.</vt:lpstr>
      <vt:lpstr>Prog 10 : Create a structure named Student having members rolll, name and per. Assume appropriate datatype and size of members, use array of  structure to store  rollno,nameand percentage for 3 different students in a new file “student.txt”. At the end display all the records.</vt:lpstr>
      <vt:lpstr>PowerPoint Presentation</vt:lpstr>
      <vt:lpstr>Prog 11: WAP to open a file named “inventory.txt” and store the following data and print out the details with their amount. Item Name quantity rate amount ------------------------------------------------------------------------- Apple 5 120 ---- Biscuit 2 50 ---- Chocolate 6 40 ---- </vt:lpstr>
      <vt:lpstr>PowerPoint Presentation</vt:lpstr>
      <vt:lpstr>Prog 12: WAP to create a structure Student with members roll, name and per. Use this structure to read the data from user and store the record of each student according to user’s choice in a file “college.txt”. The program should prompt user to add more record. At the end the program should inform how many data has been stored.</vt:lpstr>
      <vt:lpstr>PowerPoint Presentation</vt:lpstr>
      <vt:lpstr>Prog 13: A file named “College.txt” has records of 100 students having the rollno, name, and percentage. WAP to print all the information of students whose percentage is more than 80.</vt:lpstr>
      <vt:lpstr>Prog 14: WAP to read the name, quantity and price of 3 items using a structure, and store the information into a file “detail.txt”. Now print the details of items  that begins with “a”. Also display the items whose rates are between 10 and 20.</vt:lpstr>
      <vt:lpstr>PowerPoint Presentation</vt:lpstr>
      <vt:lpstr>PowerPoint Presentation</vt:lpstr>
      <vt:lpstr>Assignment</vt:lpstr>
      <vt:lpstr>Assignment</vt:lpstr>
      <vt:lpstr>Assignment</vt:lpstr>
      <vt:lpstr>End of  Lecture 16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Shiva Kunwar</dc:creator>
  <cp:lastModifiedBy>Shiva Kunwar</cp:lastModifiedBy>
  <cp:revision>44</cp:revision>
  <dcterms:created xsi:type="dcterms:W3CDTF">2024-09-21T07:18:01Z</dcterms:created>
  <dcterms:modified xsi:type="dcterms:W3CDTF">2025-01-22T06:15:21Z</dcterms:modified>
</cp:coreProperties>
</file>