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7"/>
  </p:notesMasterIdLst>
  <p:handoutMasterIdLst>
    <p:handoutMasterId r:id="rId38"/>
  </p:handoutMasterIdLst>
  <p:sldIdLst>
    <p:sldId id="262" r:id="rId2"/>
    <p:sldId id="294" r:id="rId3"/>
    <p:sldId id="295" r:id="rId4"/>
    <p:sldId id="297" r:id="rId5"/>
    <p:sldId id="298" r:id="rId6"/>
    <p:sldId id="299" r:id="rId7"/>
    <p:sldId id="300" r:id="rId8"/>
    <p:sldId id="301" r:id="rId9"/>
    <p:sldId id="302" r:id="rId10"/>
    <p:sldId id="296" r:id="rId11"/>
    <p:sldId id="303" r:id="rId12"/>
    <p:sldId id="304" r:id="rId13"/>
    <p:sldId id="305" r:id="rId14"/>
    <p:sldId id="306" r:id="rId15"/>
    <p:sldId id="307" r:id="rId16"/>
    <p:sldId id="308" r:id="rId17"/>
    <p:sldId id="316" r:id="rId18"/>
    <p:sldId id="317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8" r:id="rId27"/>
    <p:sldId id="320" r:id="rId28"/>
    <p:sldId id="319" r:id="rId29"/>
    <p:sldId id="321" r:id="rId30"/>
    <p:sldId id="322" r:id="rId31"/>
    <p:sldId id="323" r:id="rId32"/>
    <p:sldId id="324" r:id="rId33"/>
    <p:sldId id="293" r:id="rId34"/>
    <p:sldId id="263" r:id="rId35"/>
    <p:sldId id="26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.Kunwar@hot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" r="2481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5">
              <a:lumMod val="75000"/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89D-CC24-D084-077F-1EC0EA3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Syllabus | Lecture 1</a:t>
            </a:r>
          </a:p>
        </p:txBody>
      </p:sp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1819714"/>
            <a:ext cx="9144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Simulation and Modeling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B676E-0A05-4491-6D45-8F4B50FCCD44}"/>
              </a:ext>
            </a:extLst>
          </p:cNvPr>
          <p:cNvSpPr txBox="1"/>
          <p:nvPr userDrawn="1"/>
        </p:nvSpPr>
        <p:spPr>
          <a:xfrm>
            <a:off x="1755709" y="4238171"/>
            <a:ext cx="868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Understanding, Predicting, and Optimizing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532A0-B8D7-45DA-5FA5-39BC559D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0CCC4-845F-FD1B-9585-3F3F4F72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5F814C-8F5B-5ECF-D212-9E924DAD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Syllabus | Lecture 1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B327A59-CF12-D21D-6359-9C7B7310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F05B4-9FE9-89E3-51C3-7798B3D351A0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2305699-A282-E12E-AE1C-1CFB25E238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Syllabus | 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92C2F-2075-E555-862A-03C46103325B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7009528-D44A-660D-5354-4CF2C225E6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Syllabus | 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A4383-966E-E500-DADB-3431399413B7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E3D7-7A3D-FA0B-3F88-D5B5911E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Syllabus | 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94531-650E-5195-CBA1-5B3978F0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008571C-A24D-DB84-7D92-AA73A2B33ACA}"/>
              </a:ext>
            </a:extLst>
          </p:cNvPr>
          <p:cNvSpPr txBox="1">
            <a:spLocks/>
          </p:cNvSpPr>
          <p:nvPr userDrawn="1"/>
        </p:nvSpPr>
        <p:spPr>
          <a:xfrm>
            <a:off x="5020988" y="4974770"/>
            <a:ext cx="6532384" cy="1047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solidFill>
                  <a:schemeClr val="tx1"/>
                </a:solidFill>
                <a:latin typeface="Nunito" pitchFamily="2" charset="0"/>
              </a:rPr>
              <a:t>Google Classroom: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FD99D63D-0492-7C66-0370-0040336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  <a:hlinkClick r:id="rId3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16E68-0017-74AE-E686-7960FA20C45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Syllabus | 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FFE2-1F4D-9C49-4E2F-006619EA8C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Syllabus | Lecture 1</a:t>
            </a:r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920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486" y="1065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02DEF-3C40-3FFB-4EC8-D979F090B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8738-CDBE-B06D-F3B4-36BB68E5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r>
              <a:rPr lang="en-US" dirty="0"/>
              <a:t>Areas that use Simulation and Modeling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C1328E4-7CD1-209D-3C73-2A84441DB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Aerospace and Aviation</a:t>
            </a:r>
          </a:p>
          <a:p>
            <a:r>
              <a:rPr lang="en-US" b="1" dirty="0"/>
              <a:t>How it’s used:</a:t>
            </a:r>
            <a:endParaRPr lang="en-US" dirty="0"/>
          </a:p>
          <a:p>
            <a:pPr lvl="1"/>
            <a:r>
              <a:rPr lang="en-US" b="1" dirty="0"/>
              <a:t>Flight simulators:</a:t>
            </a:r>
            <a:r>
              <a:rPr lang="en-US" dirty="0"/>
              <a:t> Pilot training in realistic virtual environments.</a:t>
            </a:r>
          </a:p>
          <a:p>
            <a:pPr lvl="1"/>
            <a:r>
              <a:rPr lang="en-US" b="1" dirty="0"/>
              <a:t>Aircraft design:</a:t>
            </a:r>
            <a:r>
              <a:rPr lang="en-US" dirty="0"/>
              <a:t> Testing aerodynamics, fuel efficiency, and safety before building prototypes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85E40-FE06-0151-2A94-DF121CF8D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F485C-4681-EF69-EC23-9F6F5B4D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4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E6FE0-049A-3C60-C85E-F19D2F132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24E0-12B8-8A54-7C92-630CB277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r>
              <a:rPr lang="en-US" dirty="0"/>
              <a:t>Areas that use Simulation and Modeling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A3CFD28-2800-2F2C-6FF6-A1D50D9EB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Engineering and Manufacturing</a:t>
            </a:r>
          </a:p>
          <a:p>
            <a:r>
              <a:rPr lang="en-US" b="1" dirty="0"/>
              <a:t>How it’s used:</a:t>
            </a:r>
            <a:endParaRPr lang="en-US" dirty="0"/>
          </a:p>
          <a:p>
            <a:pPr lvl="1"/>
            <a:r>
              <a:rPr lang="en-US" b="1" dirty="0"/>
              <a:t>Product design &amp; testing:</a:t>
            </a:r>
            <a:r>
              <a:rPr lang="en-US" dirty="0"/>
              <a:t> Simulate stress, heat, and motion on components.</a:t>
            </a:r>
          </a:p>
          <a:p>
            <a:pPr lvl="1"/>
            <a:r>
              <a:rPr lang="en-US" b="1" dirty="0"/>
              <a:t>Factory simulations:</a:t>
            </a:r>
            <a:r>
              <a:rPr lang="en-US" dirty="0"/>
              <a:t> Optimize assembly lines and production schedules.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E3852-10C9-CED9-7A4A-8902FC96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CB5DB-4CE6-0091-B6D0-DEF8F2D9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2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93F50-6C1B-6A35-FEF1-B0D3DB8DB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19D5-16DF-97B2-AF67-4D664FE1F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r>
              <a:rPr lang="en-US" dirty="0"/>
              <a:t>Areas that use Simulation and Modeling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C213F46-DC3C-68B1-DEC7-7722C5B2C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Urban Planning &amp; Transportation</a:t>
            </a:r>
          </a:p>
          <a:p>
            <a:r>
              <a:rPr lang="en-US" b="1" dirty="0"/>
              <a:t>How it’s used:</a:t>
            </a:r>
            <a:endParaRPr lang="en-US" dirty="0"/>
          </a:p>
          <a:p>
            <a:pPr lvl="1"/>
            <a:r>
              <a:rPr lang="en-US" b="1" dirty="0"/>
              <a:t>Traffic flow models:</a:t>
            </a:r>
            <a:r>
              <a:rPr lang="en-US" dirty="0"/>
              <a:t> Reduce congestion and improve road designs.</a:t>
            </a:r>
          </a:p>
          <a:p>
            <a:pPr lvl="1"/>
            <a:r>
              <a:rPr lang="en-US" b="1" dirty="0"/>
              <a:t>Public transport:</a:t>
            </a:r>
            <a:r>
              <a:rPr lang="en-US" dirty="0"/>
              <a:t> Simulate bus/train schedules and routes for efficiency.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CFB61-C82D-3147-F23D-392B10B7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BF4AF-6EC6-5CDF-AB2B-88FC61F5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49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34907-E53D-744B-421F-883A09580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34C2-A3D6-D367-7CA1-E4D3C538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r>
              <a:rPr lang="en-US" dirty="0"/>
              <a:t>Areas that use Simulation and Modeling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90099D6-7FEE-5689-24C7-659C49403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Computer Science and IT</a:t>
            </a:r>
          </a:p>
          <a:p>
            <a:r>
              <a:rPr lang="en-US" b="1" dirty="0"/>
              <a:t>How it’s used:</a:t>
            </a:r>
            <a:endParaRPr lang="en-US" dirty="0"/>
          </a:p>
          <a:p>
            <a:pPr lvl="1"/>
            <a:r>
              <a:rPr lang="en-US" b="1" dirty="0"/>
              <a:t>Network simulations:</a:t>
            </a:r>
            <a:r>
              <a:rPr lang="en-US" dirty="0"/>
              <a:t> Test performance, load, and security of computer networks.</a:t>
            </a:r>
          </a:p>
          <a:p>
            <a:pPr lvl="1"/>
            <a:r>
              <a:rPr lang="en-US" b="1" dirty="0"/>
              <a:t>AI training:</a:t>
            </a:r>
            <a:r>
              <a:rPr lang="en-US" dirty="0"/>
              <a:t> Simulate environments for autonomous systems (like self-driving cars).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456DB-44E0-8D62-4D54-299BE8BF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BAA8D-5BF1-468D-C2EF-0A5C71F2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76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4C1DB-BBC0-5234-8523-715F6E0DC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C71F-6F61-D710-7D48-FEE72D2D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r>
              <a:rPr lang="en-US" dirty="0"/>
              <a:t>Areas that use Simulation and Modeling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36B33ED-A0FB-2B99-6D63-277EA729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Business and Economics</a:t>
            </a:r>
          </a:p>
          <a:p>
            <a:r>
              <a:rPr lang="en-US" b="1" dirty="0"/>
              <a:t>How it’s used:</a:t>
            </a:r>
            <a:endParaRPr lang="en-US" dirty="0"/>
          </a:p>
          <a:p>
            <a:pPr lvl="1"/>
            <a:r>
              <a:rPr lang="en-US" b="1" dirty="0"/>
              <a:t>Market simulation:</a:t>
            </a:r>
            <a:r>
              <a:rPr lang="en-US" dirty="0"/>
              <a:t> Predict customer behavior and product demand.</a:t>
            </a:r>
          </a:p>
          <a:p>
            <a:pPr lvl="1"/>
            <a:r>
              <a:rPr lang="en-US" b="1" dirty="0"/>
              <a:t>Risk analysis:</a:t>
            </a:r>
            <a:r>
              <a:rPr lang="en-US" dirty="0"/>
              <a:t> Simulate financial markets to forecast trends and crises.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8A7A5-7F89-A0C5-52CF-D3279551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8ED7D-8301-B9DF-A4B3-1C7E8155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4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00EA7-52F5-4E50-6A76-3140710F3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B4CF-F825-2D0C-2933-9FDEF2B03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r>
              <a:rPr lang="en-US" dirty="0"/>
              <a:t>Areas that use Simulation and Modeling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E34FD4B-9521-B513-1665-9602DD97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Military and Defense</a:t>
            </a:r>
          </a:p>
          <a:p>
            <a:r>
              <a:rPr lang="en-US" b="1" dirty="0"/>
              <a:t>How it’s used:</a:t>
            </a:r>
            <a:endParaRPr lang="en-US" dirty="0"/>
          </a:p>
          <a:p>
            <a:pPr lvl="1"/>
            <a:r>
              <a:rPr lang="en-US" b="1" dirty="0"/>
              <a:t>Combat simulation:</a:t>
            </a:r>
            <a:r>
              <a:rPr lang="en-US" dirty="0"/>
              <a:t> Train troops in virtual battlefield scenarios.</a:t>
            </a:r>
          </a:p>
          <a:p>
            <a:pPr lvl="1"/>
            <a:r>
              <a:rPr lang="en-US" b="1" dirty="0"/>
              <a:t>Strategic planning:</a:t>
            </a:r>
            <a:r>
              <a:rPr lang="en-US" dirty="0"/>
              <a:t> Model enemy actions and test different responses.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83117-B346-580A-C1EC-E7EEB70F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79FF7-C742-EB8B-720B-0C3CB2D6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4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F45F4-0851-25E2-A289-8061D3881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5AEA-D5AE-CFA3-0BEE-28AA7577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r>
              <a:rPr lang="en-US" dirty="0"/>
              <a:t>Areas that use Simulation and Modeling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6F8887C-E708-F678-4D13-447B3A42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Education &amp; Games</a:t>
            </a:r>
          </a:p>
          <a:p>
            <a:r>
              <a:rPr lang="en-US" b="1" dirty="0"/>
              <a:t>How it’s used:</a:t>
            </a:r>
            <a:endParaRPr lang="en-US" dirty="0"/>
          </a:p>
          <a:p>
            <a:pPr lvl="1"/>
            <a:r>
              <a:rPr lang="en-US" b="1" dirty="0"/>
              <a:t>Interactive learning tools:</a:t>
            </a:r>
            <a:r>
              <a:rPr lang="en-US" dirty="0"/>
              <a:t> Simulate physics, biology, or chemistry labs.</a:t>
            </a:r>
          </a:p>
          <a:p>
            <a:pPr lvl="1"/>
            <a:r>
              <a:rPr lang="en-US" b="1" dirty="0"/>
              <a:t>Game development:</a:t>
            </a:r>
            <a:r>
              <a:rPr lang="en-US" dirty="0"/>
              <a:t> Simulate real-world physics and AI in gameplay.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D2D99-2F5A-2740-2149-19B93C01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390F3-D934-B97A-2FF8-3B86C948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3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8220-9BC0-30FE-CD00-AC4ED5EE1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0C53-417A-1FDD-0826-1F33EBF3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A3933-89AA-F417-841F-B44CBD967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0" name="Table Placeholder 9">
            <a:extLst>
              <a:ext uri="{FF2B5EF4-FFF2-40B4-BE49-F238E27FC236}">
                <a16:creationId xmlns:a16="http://schemas.microsoft.com/office/drawing/2014/main" id="{625E4F92-0852-D931-013E-2AAF0184F442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232553841"/>
              </p:ext>
            </p:extLst>
          </p:nvPr>
        </p:nvGraphicFramePr>
        <p:xfrm>
          <a:off x="838200" y="1663700"/>
          <a:ext cx="10607040" cy="4600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163290776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64815706"/>
                    </a:ext>
                  </a:extLst>
                </a:gridCol>
                <a:gridCol w="4480560">
                  <a:extLst>
                    <a:ext uri="{9D8B030D-6E8A-4147-A177-3AD203B41FA5}">
                      <a16:colId xmlns:a16="http://schemas.microsoft.com/office/drawing/2014/main" val="3350264013"/>
                    </a:ext>
                  </a:extLst>
                </a:gridCol>
              </a:tblGrid>
              <a:tr h="41472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Concept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What Is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How it differs from Simulation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181857"/>
                  </a:ext>
                </a:extLst>
              </a:tr>
              <a:tr h="79488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Simulation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A dynamic virtual model that imitates a system's behavior over time.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Focuses on logic, behavior, and interaction under various scenarios.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971390"/>
                  </a:ext>
                </a:extLst>
              </a:tr>
              <a:tr h="79488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Prototype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An early version or mock-up of a real product.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Physical or software demo, not necessarily interactive or behavior-based.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545367"/>
                  </a:ext>
                </a:extLst>
              </a:tr>
              <a:tr h="79488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Animation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A visual sequence showing motion or changes.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Only shows what happens, doesn’t respond to input or simulate logic.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51690"/>
                  </a:ext>
                </a:extLst>
              </a:tr>
              <a:tr h="79488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Emulation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Imitates another system’s functionality exactly.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Focuses on replication, not experimentation or exploration.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875642"/>
                  </a:ext>
                </a:extLst>
              </a:tr>
              <a:tr h="79488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Nunito" pitchFamily="2" charset="0"/>
                        </a:rPr>
                        <a:t>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Evaluates actual systems or components under real conditions.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Nunito" pitchFamily="2" charset="0"/>
                        </a:rPr>
                        <a:t>Performed after or on top of simulations or prototypes.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32574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30262F-F1F8-6B81-C4FF-12B3FF3D15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pPr algn="r"/>
            <a:r>
              <a:rPr lang="en-US"/>
              <a:t>Syllabus | 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4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E0134-05A2-4C52-B3AE-0D7177B56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AF2C-37A4-8CF7-DC36-43EA1D99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Simulation Always need Computers and Mobile Devices?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405C6-53EA-4027-8D4A-3044CD457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578B0-D21D-35B7-D5D9-933DD91EF59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 dirty="0"/>
              <a:t>Syllabus | Lecture 1</a:t>
            </a:r>
          </a:p>
        </p:txBody>
      </p:sp>
      <p:graphicFrame>
        <p:nvGraphicFramePr>
          <p:cNvPr id="18" name="Table Placeholder 9">
            <a:extLst>
              <a:ext uri="{FF2B5EF4-FFF2-40B4-BE49-F238E27FC236}">
                <a16:creationId xmlns:a16="http://schemas.microsoft.com/office/drawing/2014/main" id="{46D2BD80-6FF9-BC8F-5505-6663B8E8BC22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3090077982"/>
              </p:ext>
            </p:extLst>
          </p:nvPr>
        </p:nvGraphicFramePr>
        <p:xfrm>
          <a:off x="838200" y="1663700"/>
          <a:ext cx="10607040" cy="4480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163290776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64815706"/>
                    </a:ext>
                  </a:extLst>
                </a:gridCol>
                <a:gridCol w="4754880">
                  <a:extLst>
                    <a:ext uri="{9D8B030D-6E8A-4147-A177-3AD203B41FA5}">
                      <a16:colId xmlns:a16="http://schemas.microsoft.com/office/drawing/2014/main" val="3350264013"/>
                    </a:ext>
                  </a:extLst>
                </a:gridCol>
              </a:tblGrid>
              <a:tr h="41472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Type of Simulation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Uses Computers/Devices?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181857"/>
                  </a:ext>
                </a:extLst>
              </a:tr>
              <a:tr h="79488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Nunito" pitchFamily="2" charset="0"/>
                        </a:rPr>
                        <a:t>Manual Simulation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Done by humans using models, dice, charts, or roleplay.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971390"/>
                  </a:ext>
                </a:extLst>
              </a:tr>
              <a:tr h="79488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Nunito" pitchFamily="2" charset="0"/>
                        </a:rPr>
                        <a:t>Analog Simulation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Uses physical systems to mimic behavior (e.g., wind tunnels).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545367"/>
                  </a:ext>
                </a:extLst>
              </a:tr>
              <a:tr h="79488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Nunito" pitchFamily="2" charset="0"/>
                        </a:rPr>
                        <a:t>Computer-based Simulation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Uses software to simulate complex systems (e.g., weather models).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51690"/>
                  </a:ext>
                </a:extLst>
              </a:tr>
              <a:tr h="79488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Nunito" pitchFamily="2" charset="0"/>
                        </a:rPr>
                        <a:t>Mobile Simulation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Mobile-friendly simulations for education, training, games.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87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9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BA9EA-ED85-AA7B-CD48-8C498E40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39BF-84C6-CB12-BB55-2962568B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 fontScale="90000"/>
          </a:bodyPr>
          <a:lstStyle/>
          <a:p>
            <a:r>
              <a:rPr lang="en-US" dirty="0"/>
              <a:t>Unit 1: Introduction to Simulation and Modeling (4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125E4B0-3961-7663-E3A8-360ED66E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1.1 System and its concepts</a:t>
            </a:r>
          </a:p>
          <a:p>
            <a:r>
              <a:rPr lang="en-US" dirty="0"/>
              <a:t>1.2 System Environment</a:t>
            </a:r>
          </a:p>
          <a:p>
            <a:r>
              <a:rPr lang="en-US" dirty="0"/>
              <a:t>1.3 Types of System (Continuous and Discrete, Static and Dynamic, Stochastic and Deterministic)</a:t>
            </a:r>
          </a:p>
          <a:p>
            <a:r>
              <a:rPr lang="en-US" dirty="0"/>
              <a:t>1.4 Steps of Simulation</a:t>
            </a:r>
          </a:p>
          <a:p>
            <a:r>
              <a:rPr lang="en-US" dirty="0"/>
              <a:t>1.5 Advantage, Disadvantage and Applications of Simulation</a:t>
            </a:r>
          </a:p>
          <a:p>
            <a:r>
              <a:rPr lang="en-US" dirty="0"/>
              <a:t>1.6 System Modeling and Types of Models</a:t>
            </a:r>
          </a:p>
          <a:p>
            <a:r>
              <a:rPr lang="en-US" dirty="0"/>
              <a:t>1.7 Principles of Modeling</a:t>
            </a:r>
          </a:p>
          <a:p>
            <a:r>
              <a:rPr lang="en-US" dirty="0"/>
              <a:t>1.8 Verification and Validation of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A0486-0F6E-1EAC-8400-C5453668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6E7A0-9766-2958-8513-BCB349C9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6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DA76-978B-F7F1-3008-CE171BF4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r>
              <a:rPr lang="en-US" dirty="0"/>
              <a:t>Simulation and Modeling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6AEB9F-9D41-50B5-2230-C932DBA1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Modeling</a:t>
            </a:r>
            <a:r>
              <a:rPr lang="en-US" dirty="0"/>
              <a:t> is the process of creating abstract representations of real-world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Simulation</a:t>
            </a:r>
            <a:r>
              <a:rPr lang="en-US" dirty="0"/>
              <a:t> is the process of using those models to study system behavior over time.</a:t>
            </a:r>
          </a:p>
          <a:p>
            <a:r>
              <a:rPr lang="en-US" b="1" dirty="0"/>
              <a:t>Purpose:</a:t>
            </a:r>
            <a:br>
              <a:rPr lang="en-US" dirty="0"/>
            </a:br>
            <a:r>
              <a:rPr lang="en-US" dirty="0"/>
              <a:t>To understand complex systems, predict outcomes, and support better decision-making through experimentation and analysis — all without real-world risks or costs.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8636-46B7-1300-0385-6F2ECDC5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CAD60-63D8-4949-0B10-744CF6D9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67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452D9-4BFD-35EE-3B17-0452B0CB2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D404-F814-82F6-79C2-2643E12B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/>
              <a:t>Unit 2: System Simulation (8 hrs)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7F3211A-9FDA-91E6-A2FE-D3A4AD6C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2.1 Monte Carlo method</a:t>
            </a:r>
          </a:p>
          <a:p>
            <a:pPr lvl="1"/>
            <a:r>
              <a:rPr lang="en-US" dirty="0"/>
              <a:t>2.1.1 Problems regarding Monte Carlo method</a:t>
            </a:r>
          </a:p>
          <a:p>
            <a:r>
              <a:rPr lang="en-US" dirty="0"/>
              <a:t>2.2 Comparison of simulation and analytic solution</a:t>
            </a:r>
          </a:p>
          <a:p>
            <a:r>
              <a:rPr lang="en-US" dirty="0"/>
              <a:t>2.3 System simulation and its types</a:t>
            </a:r>
          </a:p>
          <a:p>
            <a:r>
              <a:rPr lang="en-US" dirty="0"/>
              <a:t>2.4 Real time simulation</a:t>
            </a:r>
          </a:p>
          <a:p>
            <a:r>
              <a:rPr lang="en-US" dirty="0"/>
              <a:t>2.5 Lag models (Distributed lag model, Cobweb model)</a:t>
            </a:r>
          </a:p>
          <a:p>
            <a:r>
              <a:rPr lang="en-US" dirty="0"/>
              <a:t>2.6 Queuing system and its characteristics and notation</a:t>
            </a:r>
          </a:p>
          <a:p>
            <a:r>
              <a:rPr lang="en-US" dirty="0"/>
              <a:t>2.7 Single server queuing model</a:t>
            </a:r>
          </a:p>
          <a:p>
            <a:pPr lvl="1"/>
            <a:r>
              <a:rPr lang="en-US" dirty="0"/>
              <a:t>2.7.1 Arrival routine</a:t>
            </a:r>
          </a:p>
          <a:p>
            <a:pPr lvl="1"/>
            <a:r>
              <a:rPr lang="en-US" dirty="0"/>
              <a:t>2.7.2 Departure routine</a:t>
            </a:r>
          </a:p>
          <a:p>
            <a:pPr lvl="1"/>
            <a:r>
              <a:rPr lang="en-US" dirty="0"/>
              <a:t>2.7.3 Performance measure of SSQM</a:t>
            </a:r>
          </a:p>
          <a:p>
            <a:r>
              <a:rPr lang="en-US" dirty="0"/>
              <a:t>2.8 Time advance mechanism (Next event oriented and fixed increment oriented)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D874A-C4F4-4EFD-A443-1FF9B300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5F754-78F1-54E2-01BA-DE8E45AC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989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E04CA-61F5-383E-453B-FF58B06CC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611E-9634-5EEC-593F-2F40E378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Unit 3: Continuous System (8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80E4C3D-11D2-3727-F9C7-6BF176B21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3.1 Introduction to continuous system</a:t>
            </a:r>
          </a:p>
          <a:p>
            <a:r>
              <a:rPr lang="en-US" dirty="0"/>
              <a:t>3.2 Representation of continuous system using differential equation</a:t>
            </a:r>
          </a:p>
          <a:p>
            <a:r>
              <a:rPr lang="en-US" dirty="0"/>
              <a:t>3.3 Linear and nonlinear differential equations and its examples</a:t>
            </a:r>
          </a:p>
          <a:p>
            <a:r>
              <a:rPr lang="en-US" dirty="0"/>
              <a:t>3.4 Analog computer (components and examples)</a:t>
            </a:r>
          </a:p>
          <a:p>
            <a:r>
              <a:rPr lang="en-US" dirty="0"/>
              <a:t>3.5 Digital Analog Simulators</a:t>
            </a:r>
          </a:p>
          <a:p>
            <a:r>
              <a:rPr lang="en-US" dirty="0"/>
              <a:t>3.6 Hybrid computers</a:t>
            </a:r>
          </a:p>
          <a:p>
            <a:r>
              <a:rPr lang="en-US" dirty="0"/>
              <a:t>3.7 CSSLs, CSMP III</a:t>
            </a:r>
          </a:p>
          <a:p>
            <a:pPr lvl="1"/>
            <a:r>
              <a:rPr lang="en-US" dirty="0"/>
              <a:t>3.7.1 Structured Statement</a:t>
            </a:r>
          </a:p>
          <a:p>
            <a:pPr lvl="1"/>
            <a:r>
              <a:rPr lang="en-US" dirty="0"/>
              <a:t>3.7.2 Data Statements</a:t>
            </a:r>
          </a:p>
          <a:p>
            <a:pPr lvl="1"/>
            <a:r>
              <a:rPr lang="en-US" dirty="0"/>
              <a:t>3.7.3 Control Statements</a:t>
            </a:r>
          </a:p>
          <a:p>
            <a:r>
              <a:rPr lang="en-US" dirty="0"/>
              <a:t>3.8 Feedback System with Example</a:t>
            </a:r>
          </a:p>
          <a:p>
            <a:r>
              <a:rPr lang="en-US" dirty="0"/>
              <a:t>3.9 Interactive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0EF4C-801E-F6FC-5A71-809DA6F6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771C6-63B7-4BD9-4DA2-BDC1A4F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52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9538D-132E-6C81-DB6D-5ED04F9D4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78AA-886B-6A0D-4D8F-E9444D60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Unit 4: Discrete System (7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4D4CDED-29B5-5ACA-D969-3CC93AA7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4.1 Introduction to discrete system</a:t>
            </a:r>
          </a:p>
          <a:p>
            <a:r>
              <a:rPr lang="en-US" dirty="0"/>
              <a:t>4.2 Components of the discrete system</a:t>
            </a:r>
          </a:p>
          <a:p>
            <a:r>
              <a:rPr lang="en-US" dirty="0"/>
              <a:t>4.3 Representation of time</a:t>
            </a:r>
          </a:p>
          <a:p>
            <a:r>
              <a:rPr lang="en-US" dirty="0"/>
              <a:t>4.4 Examples for discrete system</a:t>
            </a:r>
          </a:p>
          <a:p>
            <a:pPr lvl="1"/>
            <a:r>
              <a:rPr lang="en-US" dirty="0"/>
              <a:t>4.4.1 Telephone call system as lost call and delayed call system</a:t>
            </a:r>
          </a:p>
          <a:p>
            <a:pPr lvl="1"/>
            <a:r>
              <a:rPr lang="en-US" dirty="0"/>
              <a:t>4.4.2 Bank Queue System</a:t>
            </a:r>
          </a:p>
          <a:p>
            <a:r>
              <a:rPr lang="en-US" dirty="0"/>
              <a:t>4.5 Simulation programming task</a:t>
            </a:r>
          </a:p>
          <a:p>
            <a:r>
              <a:rPr lang="en-US" dirty="0"/>
              <a:t>4.6 Steps of simulation programming task</a:t>
            </a:r>
          </a:p>
          <a:p>
            <a:r>
              <a:rPr lang="en-US" dirty="0"/>
              <a:t>4.7 Gathering statistics</a:t>
            </a:r>
          </a:p>
          <a:p>
            <a:pPr lvl="1"/>
            <a:r>
              <a:rPr lang="en-US" dirty="0"/>
              <a:t>4.7.1 Counters and summary measures</a:t>
            </a:r>
          </a:p>
          <a:p>
            <a:pPr lvl="1"/>
            <a:r>
              <a:rPr lang="en-US" dirty="0"/>
              <a:t>4.7.2 Measuring utilization and occupancy</a:t>
            </a:r>
          </a:p>
          <a:p>
            <a:pPr lvl="1"/>
            <a:r>
              <a:rPr lang="en-US" dirty="0"/>
              <a:t>4.7.3 Recording distribution and summary measures</a:t>
            </a:r>
          </a:p>
          <a:p>
            <a:r>
              <a:rPr lang="en-US" dirty="0"/>
              <a:t>4.8 Discrete system simulation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1B4F1-3C4B-6A2B-05CD-180B9BF0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791DA8-388C-0FB5-7B69-29FEC28D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40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5536E-3333-8597-4BE6-1B556B1A0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3A51-0A04-02E3-EFFC-FD5293CE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 fontScale="90000"/>
          </a:bodyPr>
          <a:lstStyle/>
          <a:p>
            <a:r>
              <a:rPr lang="en-US" dirty="0"/>
              <a:t>Unit 5: Probability Concept and Random Numbers (7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87EE4D3-5271-29B4-D24F-F3C857D8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5.1 Stochastic System</a:t>
            </a:r>
          </a:p>
          <a:p>
            <a:r>
              <a:rPr lang="en-US" dirty="0"/>
              <a:t>5.2 Discrete and Continuous Probability Function</a:t>
            </a:r>
          </a:p>
          <a:p>
            <a:r>
              <a:rPr lang="en-US" dirty="0"/>
              <a:t>5.3 Random Numbers Versus Pseudo Random Numbers</a:t>
            </a:r>
          </a:p>
          <a:p>
            <a:r>
              <a:rPr lang="en-US" dirty="0"/>
              <a:t>5.4 Properties of Random Numbers</a:t>
            </a:r>
          </a:p>
          <a:p>
            <a:r>
              <a:rPr lang="en-US" dirty="0"/>
              <a:t>5.5 Random Number Generation Techniques</a:t>
            </a:r>
          </a:p>
          <a:p>
            <a:pPr lvl="1"/>
            <a:r>
              <a:rPr lang="en-US" dirty="0"/>
              <a:t>5.5.1 Linear Congruential Generator</a:t>
            </a:r>
          </a:p>
          <a:p>
            <a:pPr lvl="1"/>
            <a:r>
              <a:rPr lang="en-US" dirty="0"/>
              <a:t>5.5.2 Mixed Generator</a:t>
            </a:r>
          </a:p>
          <a:p>
            <a:pPr lvl="1"/>
            <a:r>
              <a:rPr lang="en-US" dirty="0"/>
              <a:t>5.5.3 Additive and Incremental Generator</a:t>
            </a:r>
          </a:p>
          <a:p>
            <a:r>
              <a:rPr lang="en-US" dirty="0"/>
              <a:t>5.6 Test for Randomness</a:t>
            </a:r>
          </a:p>
          <a:p>
            <a:pPr lvl="1"/>
            <a:r>
              <a:rPr lang="en-US" dirty="0"/>
              <a:t>5.6.1 Uniformity Test (KS Test, Chi Square Test)</a:t>
            </a:r>
          </a:p>
          <a:p>
            <a:pPr lvl="1"/>
            <a:r>
              <a:rPr lang="en-US" dirty="0"/>
              <a:t>5.6.2 Independence Test (Run Test (Above and Below, Up and Down, Lengths of Runs), Test for Auto Correlation, Gap Test, Poker Test)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DFF06-1B02-33D7-8F44-5EACEBCCC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C983A-F567-BC62-3347-63B86C11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65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54A18-36C9-8AF8-4AA5-3C1422B71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74D5-ED22-B7D2-ED50-1C77CF5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 fontScale="90000"/>
          </a:bodyPr>
          <a:lstStyle/>
          <a:p>
            <a:r>
              <a:rPr lang="en-US" dirty="0"/>
              <a:t>Unit 6: Discrete System Languages (6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937845B-4309-5DF8-F29A-E0ED70D1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6.1 Simulation using GPSS</a:t>
            </a:r>
          </a:p>
          <a:p>
            <a:pPr lvl="1"/>
            <a:r>
              <a:rPr lang="en-US" dirty="0"/>
              <a:t>6.1.1 GPSS problems</a:t>
            </a:r>
          </a:p>
          <a:p>
            <a:r>
              <a:rPr lang="en-US" dirty="0"/>
              <a:t>6.2 Simulation using SIMSCRIPT</a:t>
            </a:r>
          </a:p>
          <a:p>
            <a:pPr lvl="1"/>
            <a:r>
              <a:rPr lang="en-US" dirty="0"/>
              <a:t>6.2.1 Organization of SIMSCRIPT</a:t>
            </a:r>
          </a:p>
          <a:p>
            <a:pPr lvl="1"/>
            <a:r>
              <a:rPr lang="en-US" dirty="0"/>
              <a:t>6.2.2 Programs of SIMSCRIPT</a:t>
            </a:r>
          </a:p>
          <a:p>
            <a:r>
              <a:rPr lang="en-US" dirty="0"/>
              <a:t>6.3 Other Discrete Simulation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9E493-FE7B-AB2B-FAEA-5F731F36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653B4-8E8D-1393-40F5-4C3B628A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72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8301D-6AC4-DC9C-F086-BEDB4F065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9D51-1E43-16BF-FE72-974529B8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Unit 7: Output Analysis Method (5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1AFB871-99A3-C4E9-5C11-D66E7D6A3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7.1 Nature of Problem</a:t>
            </a:r>
          </a:p>
          <a:p>
            <a:r>
              <a:rPr lang="en-US" dirty="0"/>
              <a:t>7.2 Estimation Method</a:t>
            </a:r>
          </a:p>
          <a:p>
            <a:r>
              <a:rPr lang="en-US" dirty="0"/>
              <a:t>7.3 Simulation Run Statistics</a:t>
            </a:r>
          </a:p>
          <a:p>
            <a:r>
              <a:rPr lang="en-US" dirty="0"/>
              <a:t>7.4 Replication of Runs</a:t>
            </a:r>
          </a:p>
          <a:p>
            <a:r>
              <a:rPr lang="en-US" dirty="0"/>
              <a:t>7.5 Elimination of Initial Bias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80B94-502D-1294-C4EE-F15AECE2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7B6C6-9F5A-3184-53C7-3566A0FB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38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27288-250F-1847-1FE7-94797F5A2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9E31D-0F16-6774-3A49-720AD12E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Applicability of Simulation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6BCD72C-7036-7716-10AB-4EEDE3F04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Example: Simulating a Telephone Call System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random numbers</a:t>
            </a:r>
            <a:r>
              <a:rPr lang="en-US" dirty="0"/>
              <a:t> to simulate call arrivals and durations.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 </a:t>
            </a:r>
            <a:r>
              <a:rPr lang="en-US" b="1" dirty="0"/>
              <a:t>queueing model</a:t>
            </a:r>
            <a:r>
              <a:rPr lang="en-US" dirty="0"/>
              <a:t> to handle waiting calls.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Lag models</a:t>
            </a:r>
            <a:r>
              <a:rPr lang="en-US" dirty="0"/>
              <a:t> show delay between call and response.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 </a:t>
            </a:r>
            <a:r>
              <a:rPr lang="en-US" b="1" dirty="0"/>
              <a:t>lost calls</a:t>
            </a:r>
            <a:r>
              <a:rPr lang="en-US" dirty="0"/>
              <a:t> (if all lines are busy), </a:t>
            </a:r>
            <a:r>
              <a:rPr lang="en-US" b="1" dirty="0"/>
              <a:t>delayed calls</a:t>
            </a:r>
            <a:r>
              <a:rPr lang="en-US" dirty="0"/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summary stats</a:t>
            </a:r>
            <a:r>
              <a:rPr lang="en-US" dirty="0"/>
              <a:t> to evaluate performance (e.g., % calls lost).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Possibly apply </a:t>
            </a:r>
            <a:r>
              <a:rPr lang="en-US" b="1" dirty="0"/>
              <a:t>Monte Carlo simulation</a:t>
            </a:r>
            <a:r>
              <a:rPr lang="en-US" dirty="0"/>
              <a:t> to explore variations in load.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D4B63-4E7B-DE71-0F57-F404C42A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A5FA8-946A-D7EB-7D08-F3411D77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87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7BB34-0D83-20A5-09D6-3542107F8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0798-5929-EBC2-C4B6-15414CEE9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Applicability of Simulation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A20F5A-CC89-EDFB-B4C6-D12EDAEA9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Banking Systems (ATM Queue Simulation)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Queueing Models</a:t>
            </a:r>
            <a:r>
              <a:rPr lang="en-US" dirty="0"/>
              <a:t>: Model customer arrivals at ATMs and the queue length as customers wait for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Differential Equations</a:t>
            </a:r>
            <a:r>
              <a:rPr lang="en-US" dirty="0"/>
              <a:t>: Simulate continuous transaction rates and the time spent per transaction.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Monte Carlo Method</a:t>
            </a:r>
            <a:r>
              <a:rPr lang="en-US" dirty="0"/>
              <a:t>: Use random number generation to simulate customer transactions, service times, and demand surges.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Statistics Counters</a:t>
            </a:r>
            <a:r>
              <a:rPr lang="en-US" dirty="0"/>
              <a:t>: Track metrics like average wait times and service efficiency.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C07E5-D7D4-50B6-7066-EA99D411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D1F9E-3864-207C-3B0C-DD7189ED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94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A2F29-EE3D-751B-74EA-2A4FE6519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15DE-DE2A-AE2C-D41A-552BE534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Applicability of Simulation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5C98794-C260-BAEE-B763-A86AA78B4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Example:</a:t>
            </a:r>
            <a:r>
              <a:rPr lang="en-US" dirty="0"/>
              <a:t> A </a:t>
            </a:r>
            <a:r>
              <a:rPr lang="en-US" b="1" dirty="0"/>
              <a:t>car manufacturing plant</a:t>
            </a:r>
            <a:r>
              <a:rPr lang="en-US" dirty="0"/>
              <a:t> where the time to assemble each vehicle varies. A simulation using queueing models could assess delays in production based on the arrival rate of materials and workers, while Monte Carlo simulations might model random machine breakdowns.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33462-97C0-A6C7-CB32-77D7F6E8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3E3A3-8C4D-25A8-8C82-FC93A7D1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38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3334B-9961-6F53-FA13-AB127DA25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89D6-042C-B19C-7B21-EA944C65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Why Simulate a Car Manufacturing Plant?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991EBB0-55BE-00F0-07A4-8E21146F7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Simulation helps: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</a:t>
            </a:r>
            <a:r>
              <a:rPr lang="en-US" b="1" dirty="0"/>
              <a:t>efficiency</a:t>
            </a:r>
            <a:r>
              <a:rPr lang="en-US" dirty="0"/>
              <a:t> of the assembly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 </a:t>
            </a:r>
            <a:r>
              <a:rPr lang="en-US" b="1" dirty="0"/>
              <a:t>bottlenecks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</a:t>
            </a:r>
            <a:r>
              <a:rPr lang="en-US" b="1" dirty="0"/>
              <a:t>resource allocation</a:t>
            </a:r>
            <a:r>
              <a:rPr lang="en-US" dirty="0"/>
              <a:t> (machines, workers, materials)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Plan for </a:t>
            </a:r>
            <a:r>
              <a:rPr lang="en-US" b="1" dirty="0"/>
              <a:t>uncertainty</a:t>
            </a:r>
            <a:r>
              <a:rPr lang="en-US" dirty="0"/>
              <a:t> (e.g., breakdowns, supply delays)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changes </a:t>
            </a:r>
            <a:r>
              <a:rPr lang="en-US" b="1" dirty="0"/>
              <a:t>without disrupting</a:t>
            </a:r>
            <a:r>
              <a:rPr lang="en-US" dirty="0"/>
              <a:t> real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CAAF9-CB6E-97CC-D6A9-3D3BB5D8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78791-A438-B108-D1E2-3C5ED06C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7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709E4-1346-9109-2D46-105896C55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1D1C-19AE-33AA-0D11-621D5DAE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r>
              <a:rPr lang="en-US"/>
              <a:t>Why Simulation and Modeling?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7901CBB-B3C0-E2E0-6590-86C0FC46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Understand Complex Systems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systems (e.g., weather, traffic, ecosystems) are too complex to observe directly.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Modeling breaks them down into manageable representations.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975B9-1CE9-AF66-2A34-60E110CF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7C7D9-C878-232C-1EE6-63AE8269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41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46E63-75F3-888D-3778-2604D83D7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AE55B-F9DB-E8C1-7E78-C64A730B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What Aspects Are Simulated?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74A3531-50A4-1C72-20DD-743A43302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270389"/>
              </p:ext>
            </p:extLst>
          </p:nvPr>
        </p:nvGraphicFramePr>
        <p:xfrm>
          <a:off x="838200" y="1552575"/>
          <a:ext cx="10881360" cy="3200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74720">
                  <a:extLst>
                    <a:ext uri="{9D8B030D-6E8A-4147-A177-3AD203B41FA5}">
                      <a16:colId xmlns:a16="http://schemas.microsoft.com/office/drawing/2014/main" val="1646447620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295813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Nunito" pitchFamily="2" charset="0"/>
                        </a:rPr>
                        <a:t>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What’s Simulated?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9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Nunito" pitchFamily="2" charset="0"/>
                        </a:rPr>
                        <a:t>Assembly 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Sequence of tasks, timing, machine 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37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Nunito" pitchFamily="2" charset="0"/>
                        </a:rPr>
                        <a:t>Worker Shifts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Workforce availability, task assignments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22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Nunito" pitchFamily="2" charset="0"/>
                        </a:rPr>
                        <a:t>Material Supply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Arrival of parts, delays, inventory management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0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Nunito" pitchFamily="2" charset="0"/>
                        </a:rPr>
                        <a:t>Machine Usage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400" dirty="0">
                          <a:latin typeface="Nunito" pitchFamily="2" charset="0"/>
                        </a:rPr>
                        <a:t>Machine uptime/</a:t>
                      </a:r>
                      <a:r>
                        <a:rPr lang="fr-FR" sz="2400" dirty="0" err="1">
                          <a:latin typeface="Nunito" pitchFamily="2" charset="0"/>
                        </a:rPr>
                        <a:t>downtime</a:t>
                      </a:r>
                      <a:r>
                        <a:rPr lang="fr-FR" sz="2400" dirty="0">
                          <a:latin typeface="Nunito" pitchFamily="2" charset="0"/>
                        </a:rPr>
                        <a:t>, maintenance cycles</a:t>
                      </a:r>
                      <a:endParaRPr lang="en-US" sz="2400" dirty="0">
                        <a:latin typeface="Nunito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Nunito" pitchFamily="2" charset="0"/>
                        </a:rPr>
                        <a:t>Process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Variability in time taken to assemble different parts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9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Nunito" pitchFamily="2" charset="0"/>
                        </a:rPr>
                        <a:t>Storage &amp; Inventory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Inventory levels, space utilization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6120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00508-3018-D5BB-7295-8061BF77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E874D-63B0-1510-1A96-2E3DFD55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05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55F9D-D986-9C5C-D3E0-5CC3C4838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00DB-99E9-A6FA-E13F-1D229CB0B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Techniques Used in Simulation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F1A6A59-254C-5AF6-D7CF-3D6117225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426798"/>
              </p:ext>
            </p:extLst>
          </p:nvPr>
        </p:nvGraphicFramePr>
        <p:xfrm>
          <a:off x="838200" y="1552575"/>
          <a:ext cx="10881360" cy="5120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74720">
                  <a:extLst>
                    <a:ext uri="{9D8B030D-6E8A-4147-A177-3AD203B41FA5}">
                      <a16:colId xmlns:a16="http://schemas.microsoft.com/office/drawing/2014/main" val="1646447620"/>
                    </a:ext>
                  </a:extLst>
                </a:gridCol>
                <a:gridCol w="7406640">
                  <a:extLst>
                    <a:ext uri="{9D8B030D-6E8A-4147-A177-3AD203B41FA5}">
                      <a16:colId xmlns:a16="http://schemas.microsoft.com/office/drawing/2014/main" val="295813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Nunito" pitchFamily="2" charset="0"/>
                        </a:rPr>
                        <a:t>Technique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Application in the Plant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595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Monte Carlo Method</a:t>
                      </a:r>
                      <a:endParaRPr lang="en-US" sz="2400" b="0" dirty="0">
                        <a:latin typeface="Nunito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Simulate variability in demand, delays, and failures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37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Queueing Models</a:t>
                      </a:r>
                      <a:endParaRPr lang="en-US" sz="2400" b="0" dirty="0">
                        <a:latin typeface="Nunito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Model waiting for machines, materials, or labor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22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Nunito" pitchFamily="2" charset="0"/>
                        </a:rPr>
                        <a:t>Lag Models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Simulate delays in supply chain or task transition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0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Nunito" pitchFamily="2" charset="0"/>
                        </a:rPr>
                        <a:t>Differential Equations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Continuous modeling of resource consumption or inventory flow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99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Nunito" pitchFamily="2" charset="0"/>
                        </a:rPr>
                        <a:t>Random Number Generation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Introduce randomness in breakdowns, task durations, arrival rates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9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Nunito" pitchFamily="2" charset="0"/>
                        </a:rPr>
                        <a:t>Statistical Counters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Track avg. assembly time, idle machine %., product output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6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latin typeface="Nunito" pitchFamily="2" charset="0"/>
                        </a:rPr>
                        <a:t>Summary Measures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Nunito" pitchFamily="2" charset="0"/>
                        </a:rPr>
                        <a:t>Aggregate data like production efficiency, cost, downtime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01047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3C004-9646-3657-21C7-88CA5F2D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DAE17-93BB-D934-3B2A-5E2B30DA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32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8AEA8-ED43-C60E-E1E0-D60CB7ED0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E2FF9-91A0-C6DA-9936-6456E8ED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Example Simulation Scenario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7934A-EA4E-A5AF-3493-EBD5ECFA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95913-7C13-4C33-91AA-202E1181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F6E7F-0740-9860-4FD7-E2C96209E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b="1" dirty="0"/>
              <a:t>Goal:</a:t>
            </a:r>
            <a:r>
              <a:rPr lang="en-US" dirty="0"/>
              <a:t> Simulate production of 1000 cars in one month.</a:t>
            </a:r>
          </a:p>
          <a:p>
            <a:pPr lvl="1"/>
            <a:r>
              <a:rPr lang="en-US" b="1" dirty="0"/>
              <a:t>Focus:</a:t>
            </a:r>
            <a:r>
              <a:rPr lang="en-US" dirty="0"/>
              <a:t> Optimize the body painting station.</a:t>
            </a:r>
          </a:p>
          <a:p>
            <a:r>
              <a:rPr lang="en-US" b="1" dirty="0"/>
              <a:t>Inputs:</a:t>
            </a:r>
            <a:endParaRPr lang="en-US" dirty="0"/>
          </a:p>
          <a:p>
            <a:pPr lvl="1"/>
            <a:r>
              <a:rPr lang="en-US" dirty="0"/>
              <a:t>Avg time to paint a car = 12 mins ± randomness (Monte Carlo)</a:t>
            </a:r>
          </a:p>
          <a:p>
            <a:pPr lvl="1"/>
            <a:r>
              <a:rPr lang="en-US" dirty="0"/>
              <a:t>Machine can break down 2% of the time (Random Generation)</a:t>
            </a:r>
          </a:p>
          <a:p>
            <a:pPr lvl="1"/>
            <a:r>
              <a:rPr lang="en-US" dirty="0"/>
              <a:t>3 painters on rotating shifts (Queueing Model)</a:t>
            </a:r>
          </a:p>
          <a:p>
            <a:r>
              <a:rPr lang="en-US" b="1" dirty="0"/>
              <a:t>Simulation Results:</a:t>
            </a:r>
            <a:endParaRPr lang="en-US" dirty="0"/>
          </a:p>
          <a:p>
            <a:pPr lvl="1"/>
            <a:r>
              <a:rPr lang="en-US" b="1" dirty="0"/>
              <a:t>18% of time is idle </a:t>
            </a:r>
            <a:r>
              <a:rPr lang="en-US" dirty="0"/>
              <a:t>due to waiting for painted cars to dry</a:t>
            </a:r>
          </a:p>
          <a:p>
            <a:pPr lvl="1"/>
            <a:r>
              <a:rPr lang="en-US" dirty="0"/>
              <a:t>If one more painter is added, </a:t>
            </a:r>
            <a:r>
              <a:rPr lang="en-US" b="1" dirty="0"/>
              <a:t>throughput increases </a:t>
            </a:r>
            <a:r>
              <a:rPr lang="en-US" dirty="0"/>
              <a:t>by 12%</a:t>
            </a:r>
          </a:p>
          <a:p>
            <a:pPr lvl="1"/>
            <a:r>
              <a:rPr lang="en-US" b="1" dirty="0"/>
              <a:t>Peak bottleneck</a:t>
            </a:r>
            <a:r>
              <a:rPr lang="en-US" dirty="0"/>
              <a:t> happens </a:t>
            </a:r>
            <a:r>
              <a:rPr lang="en-US" b="1" dirty="0"/>
              <a:t>during shift change </a:t>
            </a:r>
            <a:r>
              <a:rPr lang="en-US" dirty="0"/>
              <a:t>lag (Lag Model)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84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A7E97A-84A7-63A3-4E35-26E3C1B4A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104FC-E73B-433F-8E9C-063DC9B3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/>
              <a:t>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89C3F-E4A8-6A6D-8C9B-66C686F0F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Textbooks</a:t>
            </a:r>
            <a:r>
              <a:rPr lang="en-US" dirty="0"/>
              <a:t>:</a:t>
            </a:r>
          </a:p>
          <a:p>
            <a:r>
              <a:rPr lang="en-US" dirty="0"/>
              <a:t>G Gorden, </a:t>
            </a:r>
            <a:r>
              <a:rPr lang="en-US" b="1" dirty="0"/>
              <a:t>System Simulation</a:t>
            </a:r>
            <a:r>
              <a:rPr lang="en-US" dirty="0"/>
              <a:t>, Prentice Hall of India.</a:t>
            </a:r>
          </a:p>
          <a:p>
            <a:r>
              <a:rPr lang="en-US" dirty="0"/>
              <a:t> Jerry Banks, John S. Carson II, Barry I. Nelson, David M. Nicol, </a:t>
            </a:r>
            <a:r>
              <a:rPr lang="en-US" b="1" dirty="0"/>
              <a:t>Discrete Event System Simulation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References</a:t>
            </a:r>
            <a:r>
              <a:rPr lang="en-US" dirty="0"/>
              <a:t>:</a:t>
            </a:r>
          </a:p>
          <a:p>
            <a:r>
              <a:rPr lang="en-US" b="1" dirty="0"/>
              <a:t>Simulation Modeling and Analysis</a:t>
            </a:r>
            <a:r>
              <a:rPr lang="en-US" dirty="0"/>
              <a:t>, by Averill M. Law and W, David </a:t>
            </a:r>
            <a:r>
              <a:rPr lang="en-US" dirty="0" err="1"/>
              <a:t>Jelton</a:t>
            </a:r>
            <a:endParaRPr lang="en-US" dirty="0"/>
          </a:p>
          <a:p>
            <a:r>
              <a:rPr lang="en-US" b="1" dirty="0"/>
              <a:t>System Simulation with Digital Computer</a:t>
            </a:r>
            <a:r>
              <a:rPr lang="en-US" dirty="0"/>
              <a:t>, by N. W. McCormick</a:t>
            </a:r>
          </a:p>
          <a:p>
            <a:r>
              <a:rPr lang="en-US" b="1" dirty="0"/>
              <a:t>Simulation and The Monte Carlo Method</a:t>
            </a:r>
            <a:r>
              <a:rPr lang="en-US" dirty="0"/>
              <a:t>, by Reuven Y. Rubinstein and Dirk P. Kroese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6049A928-F9F6-F792-7B01-97B8AF04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1AAB5-2D09-53B0-0DB5-2F687EBB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38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 dirty="0"/>
              <a:t>Lecture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98789-ED0E-CA9B-FF87-C82F5863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32F37-907E-9C2E-C22C-C745CEE55F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pPr algn="r"/>
            <a:r>
              <a:rPr lang="en-US"/>
              <a:t>Syllabus | 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/>
          <a:p>
            <a:r>
              <a:rPr lang="en-US" dirty="0"/>
              <a:t>System and its concepts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AA0D-2DA5-FCAB-B808-83012ED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48889-52EA-6797-57CD-59AEF91798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pPr algn="r"/>
            <a:r>
              <a:rPr lang="en-US" dirty="0"/>
              <a:t>Syllabus | Lecture 1</a:t>
            </a:r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1B335-5356-476B-44EF-5BACBC6E1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DA1AD-72A7-1EFF-D09B-E3152328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r>
              <a:rPr lang="en-US" dirty="0"/>
              <a:t>Why Simulation and Modeling?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E6DC776-04A2-9C5F-EFEE-4C9E8D1D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Save Time, Money &amp; Resources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Simulations are cheaper and safer than real-world experiments.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car crash tests, product performance, supply chain simulations.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971A9-A766-1EAB-FBFC-79D6581DD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199D8-1A58-FBA4-027B-9FB5FFC2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12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64055-B23E-6AD5-296E-937B1C676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B389-C618-29DC-F396-1E11CC1C2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r>
              <a:rPr lang="en-US" dirty="0"/>
              <a:t>Why Simulation and Modeling?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7A5B520-BD3B-668D-AB84-7AA70E66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Predict Future Outcomes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 "what-if" scenarios to forecast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disease spread modeling, financial market trends.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B65D3-631E-70B9-15D0-66B520F8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71FB0-76B2-908E-F96C-7C925350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3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E8C63-2C26-B242-51AD-0CFF0793A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34DB-5E16-B32C-2A4F-8474200F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r>
              <a:rPr lang="en-US" dirty="0"/>
              <a:t>Why Simulation and Modeling?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D75076A-30F5-99F7-AF0A-DB2DA23B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Support Strategic Decisions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 strategies before real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in military planning, business logistics, urban development,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D91A2-65F4-D6B0-5442-C7396E8E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5ED92-5B92-8088-4472-7767E777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8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A361E-D445-D58B-444F-D34286095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5710-280F-B83C-D9B7-30D546E3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r>
              <a:rPr lang="en-US" dirty="0"/>
              <a:t>Why Simulation and Modeling?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F284A18-F912-2DA3-77C5-06C1A78B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Realistic Training Without Real Risk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 professionals in a safe, simulated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pilots, surgeons, firefighters.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6D744-0077-8C7C-D84B-5898D456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1F3C5-7119-0955-88CA-10DE6D54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0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51EEB-6505-1B02-264C-CE80524EF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2E6E-04D7-5A64-34D1-69CAD807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r>
              <a:rPr lang="en-US" dirty="0"/>
              <a:t>Why Simulation and Modeling?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3525058-0C81-FD71-1CDB-107003EAA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Improve System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simulations to test various configurations.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the best setup for factories, traffic systems, networks,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CFEC3-326B-1BD1-175E-2BDD757B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76C98-3FD7-8C9C-9E03-06DA9A19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1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8945-93F6-2B3F-A1A3-FCC537400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A7E3-A7FB-C9D1-5220-9DCCCD70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/>
          <a:p>
            <a:r>
              <a:rPr lang="en-US" dirty="0"/>
              <a:t>Why Simulation and Modeling?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76C0BA6-25F1-FB4C-C73D-B984DB5B8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Prepare for the Unexpected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Simulate rare but critical scenarios like natural disasters or cyberattacks.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build contingency plans.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16C16-7CC3-42B1-0EFB-14445174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Syllabus | Lecture 1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43F49-3CA4-46FC-AAFB-575F0471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2375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1940</Words>
  <Application>Microsoft Office PowerPoint</Application>
  <PresentationFormat>Widescreen</PresentationFormat>
  <Paragraphs>321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Batang</vt:lpstr>
      <vt:lpstr>Arial</vt:lpstr>
      <vt:lpstr>Calibri</vt:lpstr>
      <vt:lpstr>Nunito</vt:lpstr>
      <vt:lpstr>Roboto</vt:lpstr>
      <vt:lpstr>2_Office Theme</vt:lpstr>
      <vt:lpstr>PowerPoint Presentation</vt:lpstr>
      <vt:lpstr>Simulation and Modeling</vt:lpstr>
      <vt:lpstr>Why Simulation and Modeling?</vt:lpstr>
      <vt:lpstr>Why Simulation and Modeling?</vt:lpstr>
      <vt:lpstr>Why Simulation and Modeling?</vt:lpstr>
      <vt:lpstr>Why Simulation and Modeling?</vt:lpstr>
      <vt:lpstr>Why Simulation and Modeling?</vt:lpstr>
      <vt:lpstr>Why Simulation and Modeling?</vt:lpstr>
      <vt:lpstr>Why Simulation and Modeling?</vt:lpstr>
      <vt:lpstr>Areas that use Simulation and Modeling</vt:lpstr>
      <vt:lpstr>Areas that use Simulation and Modeling</vt:lpstr>
      <vt:lpstr>Areas that use Simulation and Modeling</vt:lpstr>
      <vt:lpstr>Areas that use Simulation and Modeling</vt:lpstr>
      <vt:lpstr>Areas that use Simulation and Modeling</vt:lpstr>
      <vt:lpstr>Areas that use Simulation and Modeling</vt:lpstr>
      <vt:lpstr>Areas that use Simulation and Modeling</vt:lpstr>
      <vt:lpstr>Comparison</vt:lpstr>
      <vt:lpstr>Does Simulation Always need Computers and Mobile Devices?</vt:lpstr>
      <vt:lpstr>Unit 1: Introduction to Simulation and Modeling (4 hrs)</vt:lpstr>
      <vt:lpstr>Unit 2: System Simulation (8 hrs)</vt:lpstr>
      <vt:lpstr>Unit 3: Continuous System (8 hrs)</vt:lpstr>
      <vt:lpstr>Unit 4: Discrete System (7 hrs)</vt:lpstr>
      <vt:lpstr>Unit 5: Probability Concept and Random Numbers (7 hrs)</vt:lpstr>
      <vt:lpstr>Unit 6: Discrete System Languages (6 hrs)</vt:lpstr>
      <vt:lpstr>Unit 7: Output Analysis Method (5 hrs)</vt:lpstr>
      <vt:lpstr>Applicability of Simulation</vt:lpstr>
      <vt:lpstr>Applicability of Simulation</vt:lpstr>
      <vt:lpstr>Applicability of Simulation</vt:lpstr>
      <vt:lpstr>Why Simulate a Car Manufacturing Plant?</vt:lpstr>
      <vt:lpstr>What Aspects Are Simulated?</vt:lpstr>
      <vt:lpstr>Techniques Used in Simulation</vt:lpstr>
      <vt:lpstr>Example Simulation Scenario</vt:lpstr>
      <vt:lpstr>Books</vt:lpstr>
      <vt:lpstr>End of  Lecture 1</vt:lpstr>
      <vt:lpstr>System and its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Shiva Kunwar</dc:creator>
  <cp:lastModifiedBy>Shiva Kunwar</cp:lastModifiedBy>
  <cp:revision>40</cp:revision>
  <dcterms:created xsi:type="dcterms:W3CDTF">2024-09-21T07:18:01Z</dcterms:created>
  <dcterms:modified xsi:type="dcterms:W3CDTF">2025-04-16T08:56:04Z</dcterms:modified>
</cp:coreProperties>
</file>