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7"/>
  </p:notesMasterIdLst>
  <p:handoutMasterIdLst>
    <p:handoutMasterId r:id="rId28"/>
  </p:handoutMasterIdLst>
  <p:sldIdLst>
    <p:sldId id="262" r:id="rId2"/>
    <p:sldId id="309" r:id="rId3"/>
    <p:sldId id="313" r:id="rId4"/>
    <p:sldId id="293" r:id="rId5"/>
    <p:sldId id="311" r:id="rId6"/>
    <p:sldId id="314" r:id="rId7"/>
    <p:sldId id="310" r:id="rId8"/>
    <p:sldId id="312" r:id="rId9"/>
    <p:sldId id="320" r:id="rId10"/>
    <p:sldId id="315" r:id="rId11"/>
    <p:sldId id="316" r:id="rId12"/>
    <p:sldId id="317" r:id="rId13"/>
    <p:sldId id="318" r:id="rId14"/>
    <p:sldId id="319" r:id="rId15"/>
    <p:sldId id="321" r:id="rId16"/>
    <p:sldId id="323" r:id="rId17"/>
    <p:sldId id="322" r:id="rId18"/>
    <p:sldId id="324" r:id="rId19"/>
    <p:sldId id="325" r:id="rId20"/>
    <p:sldId id="329" r:id="rId21"/>
    <p:sldId id="328" r:id="rId22"/>
    <p:sldId id="326" r:id="rId23"/>
    <p:sldId id="327"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4/22/2025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Introduction to Simulation and Modeling | Lecture 2</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Introduction to Simulation and Modeling | Lecture 2</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Introduction to Simulation and Modeling | Lecture 2</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Introduction to Simulation and Modeling | Lecture 2</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Introduction to Simulation and Modeling | Lecture 2</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Introduction to Simulation and Modeling | Lecture 2</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10" name="Title 1">
            <a:extLst>
              <a:ext uri="{FF2B5EF4-FFF2-40B4-BE49-F238E27FC236}">
                <a16:creationId xmlns:a16="http://schemas.microsoft.com/office/drawing/2014/main" id="{B008571C-A24D-DB84-7D92-AA73A2B33ACA}"/>
              </a:ext>
            </a:extLst>
          </p:cNvPr>
          <p:cNvSpPr txBox="1">
            <a:spLocks/>
          </p:cNvSpPr>
          <p:nvPr userDrawn="1"/>
        </p:nvSpPr>
        <p:spPr>
          <a:xfrm>
            <a:off x="5020988" y="4974770"/>
            <a:ext cx="6532384" cy="10471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latin typeface="Nunito" pitchFamily="2" charset="0"/>
              </a:rPr>
              <a:t>Google Classroom: </a:t>
            </a:r>
            <a:r>
              <a:rPr lang="en-US" sz="4400" b="1" dirty="0">
                <a:solidFill>
                  <a:schemeClr val="tx1"/>
                </a:solidFill>
                <a:latin typeface="Nunito" pitchFamily="2" charset="0"/>
              </a:rPr>
              <a:t>df5mynuh</a:t>
            </a:r>
            <a:endParaRPr lang="en-US" sz="3000" b="1" dirty="0">
              <a:solidFill>
                <a:schemeClr val="tx1"/>
              </a:solidFill>
              <a:latin typeface="Nunito" pitchFamily="2" charset="0"/>
            </a:endParaRP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Introduction to Simulation and Modeling | Lecture 2</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Introduction to Simulation and Modeling | Lecture 2</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Simulation and Modeling | Lecture 2</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EE93C6-214B-B951-1492-77A23FF1E7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FCB9C-B3D3-FC48-081D-64221CE77328}"/>
              </a:ext>
            </a:extLst>
          </p:cNvPr>
          <p:cNvSpPr>
            <a:spLocks noGrp="1"/>
          </p:cNvSpPr>
          <p:nvPr>
            <p:ph type="title"/>
          </p:nvPr>
        </p:nvSpPr>
        <p:spPr>
          <a:xfrm>
            <a:off x="838200" y="365125"/>
            <a:ext cx="10515600" cy="1042761"/>
          </a:xfrm>
        </p:spPr>
        <p:txBody>
          <a:bodyPr>
            <a:normAutofit/>
          </a:bodyPr>
          <a:lstStyle/>
          <a:p>
            <a:r>
              <a:rPr lang="en-US" dirty="0"/>
              <a:t>Components of a System</a:t>
            </a:r>
          </a:p>
        </p:txBody>
      </p:sp>
      <p:sp>
        <p:nvSpPr>
          <p:cNvPr id="79" name="Footer Placeholder 78">
            <a:extLst>
              <a:ext uri="{FF2B5EF4-FFF2-40B4-BE49-F238E27FC236}">
                <a16:creationId xmlns:a16="http://schemas.microsoft.com/office/drawing/2014/main" id="{DE60A82C-4704-AD88-642E-59AB53A67595}"/>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E58D33B7-71DE-0C9A-A7FC-FCECAA144E7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10</a:t>
            </a:fld>
            <a:endParaRPr lang="en-US"/>
          </a:p>
        </p:txBody>
      </p:sp>
      <p:sp>
        <p:nvSpPr>
          <p:cNvPr id="4" name="Content Placeholder 3">
            <a:extLst>
              <a:ext uri="{FF2B5EF4-FFF2-40B4-BE49-F238E27FC236}">
                <a16:creationId xmlns:a16="http://schemas.microsoft.com/office/drawing/2014/main" id="{81D12BC8-D323-50FE-2BFF-6B14B2043E21}"/>
              </a:ext>
            </a:extLst>
          </p:cNvPr>
          <p:cNvSpPr>
            <a:spLocks noGrp="1"/>
          </p:cNvSpPr>
          <p:nvPr>
            <p:ph idx="1"/>
          </p:nvPr>
        </p:nvSpPr>
        <p:spPr/>
        <p:txBody>
          <a:bodyPr>
            <a:normAutofit/>
          </a:bodyPr>
          <a:lstStyle/>
          <a:p>
            <a:r>
              <a:rPr lang="en-US" b="1" dirty="0"/>
              <a:t>State of the System</a:t>
            </a:r>
            <a:r>
              <a:rPr lang="en-US" dirty="0"/>
              <a:t>: The state of a system is defined as the collection of variables necessary to describe a system at any time, relative to the objective of study. In other words, the state of the system means a description of all the entities, attributes, and activities as they exist at one point in time.</a:t>
            </a:r>
          </a:p>
          <a:p>
            <a:r>
              <a:rPr lang="en-US" b="1" dirty="0"/>
              <a:t>Event</a:t>
            </a:r>
            <a:r>
              <a:rPr lang="en-US" dirty="0"/>
              <a:t>: An event is defined as an instantaneous occurrence that may change the state of the system. </a:t>
            </a:r>
          </a:p>
        </p:txBody>
      </p:sp>
    </p:spTree>
    <p:extLst>
      <p:ext uri="{BB962C8B-B14F-4D97-AF65-F5344CB8AC3E}">
        <p14:creationId xmlns:p14="http://schemas.microsoft.com/office/powerpoint/2010/main" val="341150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C71977-862C-A31D-85F0-0D6D0F7560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A566B-4BC0-3C90-8A1D-9808354362D6}"/>
              </a:ext>
            </a:extLst>
          </p:cNvPr>
          <p:cNvSpPr>
            <a:spLocks noGrp="1"/>
          </p:cNvSpPr>
          <p:nvPr>
            <p:ph type="title"/>
          </p:nvPr>
        </p:nvSpPr>
        <p:spPr/>
        <p:txBody>
          <a:bodyPr>
            <a:normAutofit/>
          </a:bodyPr>
          <a:lstStyle/>
          <a:p>
            <a:r>
              <a:rPr lang="en-US" dirty="0"/>
              <a:t>Components of a System</a:t>
            </a:r>
          </a:p>
        </p:txBody>
      </p:sp>
      <p:sp>
        <p:nvSpPr>
          <p:cNvPr id="5" name="Slide Number Placeholder 4">
            <a:extLst>
              <a:ext uri="{FF2B5EF4-FFF2-40B4-BE49-F238E27FC236}">
                <a16:creationId xmlns:a16="http://schemas.microsoft.com/office/drawing/2014/main" id="{B0509200-9EA1-4C58-6346-887B4833C389}"/>
              </a:ext>
            </a:extLst>
          </p:cNvPr>
          <p:cNvSpPr>
            <a:spLocks noGrp="1"/>
          </p:cNvSpPr>
          <p:nvPr>
            <p:ph type="sldNum" sz="quarter" idx="4"/>
          </p:nvPr>
        </p:nvSpPr>
        <p:spPr/>
        <p:txBody>
          <a:bodyPr>
            <a:normAutofit/>
          </a:bodyPr>
          <a:lstStyle/>
          <a:p>
            <a:fld id="{36AD3355-1A39-4F95-8D2D-9BA34F1D5DE9}" type="slidenum">
              <a:rPr lang="en-US" smtClean="0"/>
              <a:pPr/>
              <a:t>11</a:t>
            </a:fld>
            <a:endParaRPr lang="en-US"/>
          </a:p>
        </p:txBody>
      </p:sp>
      <p:graphicFrame>
        <p:nvGraphicFramePr>
          <p:cNvPr id="3" name="Content Placeholder 2">
            <a:extLst>
              <a:ext uri="{FF2B5EF4-FFF2-40B4-BE49-F238E27FC236}">
                <a16:creationId xmlns:a16="http://schemas.microsoft.com/office/drawing/2014/main" id="{081E8836-DEAF-B448-ABF7-23B316EDC545}"/>
              </a:ext>
            </a:extLst>
          </p:cNvPr>
          <p:cNvGraphicFramePr>
            <a:graphicFrameLocks noGrp="1"/>
          </p:cNvGraphicFramePr>
          <p:nvPr>
            <p:ph type="tbl" sz="quarter" idx="12"/>
            <p:extLst>
              <p:ext uri="{D42A27DB-BD31-4B8C-83A1-F6EECF244321}">
                <p14:modId xmlns:p14="http://schemas.microsoft.com/office/powerpoint/2010/main" val="1601894703"/>
              </p:ext>
            </p:extLst>
          </p:nvPr>
        </p:nvGraphicFramePr>
        <p:xfrm>
          <a:off x="469490" y="1412978"/>
          <a:ext cx="11264899" cy="4572000"/>
        </p:xfrm>
        <a:graphic>
          <a:graphicData uri="http://schemas.openxmlformats.org/drawingml/2006/table">
            <a:tbl>
              <a:tblPr firstRow="1" bandRow="1">
                <a:tableStyleId>{69012ECD-51FC-41F1-AA8D-1B2483CD663E}</a:tableStyleId>
              </a:tblPr>
              <a:tblGrid>
                <a:gridCol w="1737360">
                  <a:extLst>
                    <a:ext uri="{9D8B030D-6E8A-4147-A177-3AD203B41FA5}">
                      <a16:colId xmlns:a16="http://schemas.microsoft.com/office/drawing/2014/main" val="884920077"/>
                    </a:ext>
                  </a:extLst>
                </a:gridCol>
                <a:gridCol w="1645920">
                  <a:extLst>
                    <a:ext uri="{9D8B030D-6E8A-4147-A177-3AD203B41FA5}">
                      <a16:colId xmlns:a16="http://schemas.microsoft.com/office/drawing/2014/main" val="2003732999"/>
                    </a:ext>
                  </a:extLst>
                </a:gridCol>
                <a:gridCol w="1828800">
                  <a:extLst>
                    <a:ext uri="{9D8B030D-6E8A-4147-A177-3AD203B41FA5}">
                      <a16:colId xmlns:a16="http://schemas.microsoft.com/office/drawing/2014/main" val="3631739792"/>
                    </a:ext>
                  </a:extLst>
                </a:gridCol>
                <a:gridCol w="1896498">
                  <a:extLst>
                    <a:ext uri="{9D8B030D-6E8A-4147-A177-3AD203B41FA5}">
                      <a16:colId xmlns:a16="http://schemas.microsoft.com/office/drawing/2014/main" val="2909618506"/>
                    </a:ext>
                  </a:extLst>
                </a:gridCol>
                <a:gridCol w="1828800">
                  <a:extLst>
                    <a:ext uri="{9D8B030D-6E8A-4147-A177-3AD203B41FA5}">
                      <a16:colId xmlns:a16="http://schemas.microsoft.com/office/drawing/2014/main" val="2958525291"/>
                    </a:ext>
                  </a:extLst>
                </a:gridCol>
                <a:gridCol w="2327521">
                  <a:extLst>
                    <a:ext uri="{9D8B030D-6E8A-4147-A177-3AD203B41FA5}">
                      <a16:colId xmlns:a16="http://schemas.microsoft.com/office/drawing/2014/main" val="55702335"/>
                    </a:ext>
                  </a:extLst>
                </a:gridCol>
              </a:tblGrid>
              <a:tr h="457200">
                <a:tc>
                  <a:txBody>
                    <a:bodyPr/>
                    <a:lstStyle/>
                    <a:p>
                      <a:r>
                        <a:rPr lang="en-US" sz="2400" dirty="0">
                          <a:latin typeface="Nunito" pitchFamily="2" charset="0"/>
                        </a:rPr>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Entities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State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1784562"/>
                  </a:ext>
                </a:extLst>
              </a:tr>
              <a:tr h="1280160">
                <a:tc>
                  <a:txBody>
                    <a:bodyPr/>
                    <a:lstStyle/>
                    <a:p>
                      <a:r>
                        <a:rPr lang="en-US" sz="2400" b="1" dirty="0">
                          <a:latin typeface="Nunito" pitchFamily="2" charset="0"/>
                        </a:rPr>
                        <a:t>Bank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Balance, Credit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Depositing, Withdrawal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Arrival, Departure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No. of busy tellers, No. of customers waiting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50295"/>
                  </a:ext>
                </a:extLst>
              </a:tr>
              <a:tr h="1280160">
                <a:tc>
                  <a:txBody>
                    <a:bodyPr/>
                    <a:lstStyle/>
                    <a:p>
                      <a:r>
                        <a:rPr lang="en-US" sz="2400" b="1" dirty="0">
                          <a:latin typeface="Nunito" pitchFamily="2" charset="0"/>
                        </a:rPr>
                        <a:t>Production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Machines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Speed, 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Welding, Stamping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Breakdown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State of machine (busy, idle or down)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369205"/>
                  </a:ext>
                </a:extLst>
              </a:tr>
              <a:tr h="1280160">
                <a:tc>
                  <a:txBody>
                    <a:bodyPr/>
                    <a:lstStyle/>
                    <a:p>
                      <a:r>
                        <a:rPr lang="en-US" sz="2400" b="1" dirty="0">
                          <a:latin typeface="Nunito" pitchFamily="2" charset="0"/>
                        </a:rPr>
                        <a:t>Communication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Messages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Length, 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Transmitting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Arrival at 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Number waiting to be transmitted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3154510"/>
                  </a:ext>
                </a:extLst>
              </a:tr>
            </a:tbl>
          </a:graphicData>
        </a:graphic>
      </p:graphicFrame>
      <p:sp>
        <p:nvSpPr>
          <p:cNvPr id="79" name="Footer Placeholder 78">
            <a:extLst>
              <a:ext uri="{FF2B5EF4-FFF2-40B4-BE49-F238E27FC236}">
                <a16:creationId xmlns:a16="http://schemas.microsoft.com/office/drawing/2014/main" id="{36DC2362-DD9B-1C60-F8E5-2D8F9A453F36}"/>
              </a:ext>
            </a:extLst>
          </p:cNvPr>
          <p:cNvSpPr>
            <a:spLocks noGrp="1"/>
          </p:cNvSpPr>
          <p:nvPr>
            <p:ph type="ftr" sz="quarter" idx="14"/>
          </p:nvPr>
        </p:nvSpPr>
        <p:spPr/>
        <p:txBody>
          <a:bodyPr/>
          <a:lstStyle/>
          <a:p>
            <a:r>
              <a:rPr lang="en-US"/>
              <a:t>Introduction to Simulation and Modeling | Lecture 2</a:t>
            </a:r>
            <a:endParaRPr lang="en-US" dirty="0"/>
          </a:p>
        </p:txBody>
      </p:sp>
    </p:spTree>
    <p:extLst>
      <p:ext uri="{BB962C8B-B14F-4D97-AF65-F5344CB8AC3E}">
        <p14:creationId xmlns:p14="http://schemas.microsoft.com/office/powerpoint/2010/main" val="131440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08876C-3677-7C1E-47F4-B96804FD58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DFD7B5-3B9E-2862-1A32-629FF43BADF3}"/>
              </a:ext>
            </a:extLst>
          </p:cNvPr>
          <p:cNvSpPr>
            <a:spLocks noGrp="1"/>
          </p:cNvSpPr>
          <p:nvPr>
            <p:ph type="title"/>
          </p:nvPr>
        </p:nvSpPr>
        <p:spPr>
          <a:xfrm>
            <a:off x="838200" y="365125"/>
            <a:ext cx="10515600" cy="1042761"/>
          </a:xfrm>
        </p:spPr>
        <p:txBody>
          <a:bodyPr>
            <a:normAutofit/>
          </a:bodyPr>
          <a:lstStyle/>
          <a:p>
            <a:r>
              <a:rPr lang="en-US" dirty="0"/>
              <a:t>System</a:t>
            </a:r>
          </a:p>
        </p:txBody>
      </p:sp>
      <p:sp>
        <p:nvSpPr>
          <p:cNvPr id="79" name="Footer Placeholder 78">
            <a:extLst>
              <a:ext uri="{FF2B5EF4-FFF2-40B4-BE49-F238E27FC236}">
                <a16:creationId xmlns:a16="http://schemas.microsoft.com/office/drawing/2014/main" id="{951934BE-F416-2A04-924A-1706684867CF}"/>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5E3F1285-29BC-39D1-FF1B-F82CCFAA123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12</a:t>
            </a:fld>
            <a:endParaRPr lang="en-US"/>
          </a:p>
        </p:txBody>
      </p:sp>
      <p:sp>
        <p:nvSpPr>
          <p:cNvPr id="6" name="Content Placeholder 5">
            <a:extLst>
              <a:ext uri="{FF2B5EF4-FFF2-40B4-BE49-F238E27FC236}">
                <a16:creationId xmlns:a16="http://schemas.microsoft.com/office/drawing/2014/main" id="{D1030390-291B-EBD3-5E3A-5E043B799350}"/>
              </a:ext>
            </a:extLst>
          </p:cNvPr>
          <p:cNvSpPr>
            <a:spLocks noGrp="1"/>
          </p:cNvSpPr>
          <p:nvPr>
            <p:ph idx="1"/>
          </p:nvPr>
        </p:nvSpPr>
        <p:spPr/>
        <p:txBody>
          <a:bodyPr/>
          <a:lstStyle/>
          <a:p>
            <a:r>
              <a:rPr lang="en-US" dirty="0"/>
              <a:t>Other Examples Of Systems are: </a:t>
            </a:r>
          </a:p>
          <a:p>
            <a:pPr marL="914400" lvl="1" indent="-457200">
              <a:buFont typeface="+mj-lt"/>
              <a:buAutoNum type="alphaLcPeriod"/>
            </a:pPr>
            <a:r>
              <a:rPr lang="en-US" dirty="0"/>
              <a:t>Traffic System </a:t>
            </a:r>
          </a:p>
          <a:p>
            <a:pPr marL="914400" lvl="1" indent="-457200">
              <a:buFont typeface="+mj-lt"/>
              <a:buAutoNum type="alphaLcPeriod"/>
            </a:pPr>
            <a:r>
              <a:rPr lang="en-US" dirty="0"/>
              <a:t>Telephone System </a:t>
            </a:r>
          </a:p>
          <a:p>
            <a:pPr marL="914400" lvl="1" indent="-457200">
              <a:buFont typeface="+mj-lt"/>
              <a:buAutoNum type="alphaLcPeriod"/>
            </a:pPr>
            <a:r>
              <a:rPr lang="en-US" dirty="0"/>
              <a:t>Supermarket System </a:t>
            </a:r>
          </a:p>
          <a:p>
            <a:pPr marL="914400" lvl="1" indent="-457200">
              <a:buFont typeface="+mj-lt"/>
              <a:buAutoNum type="alphaLcPeriod"/>
            </a:pPr>
            <a:r>
              <a:rPr lang="en-US" dirty="0"/>
              <a:t>Transportation Operation System </a:t>
            </a:r>
          </a:p>
          <a:p>
            <a:pPr marL="914400" lvl="1" indent="-457200">
              <a:buFont typeface="+mj-lt"/>
              <a:buAutoNum type="alphaLcPeriod"/>
            </a:pPr>
            <a:r>
              <a:rPr lang="en-US" dirty="0"/>
              <a:t>Hospital Facilities System, and so on.</a:t>
            </a:r>
          </a:p>
        </p:txBody>
      </p:sp>
    </p:spTree>
    <p:extLst>
      <p:ext uri="{BB962C8B-B14F-4D97-AF65-F5344CB8AC3E}">
        <p14:creationId xmlns:p14="http://schemas.microsoft.com/office/powerpoint/2010/main" val="399760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A4CBB-3AB9-2F27-1DED-5B1549AF2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CB961-BB07-61D4-0D3E-F764FEA021DF}"/>
              </a:ext>
            </a:extLst>
          </p:cNvPr>
          <p:cNvSpPr>
            <a:spLocks noGrp="1"/>
          </p:cNvSpPr>
          <p:nvPr>
            <p:ph type="title"/>
          </p:nvPr>
        </p:nvSpPr>
        <p:spPr/>
        <p:txBody>
          <a:bodyPr>
            <a:normAutofit/>
          </a:bodyPr>
          <a:lstStyle/>
          <a:p>
            <a:r>
              <a:rPr lang="en-US"/>
              <a:t>System Environment</a:t>
            </a:r>
            <a:endParaRPr lang="en-US" dirty="0"/>
          </a:p>
        </p:txBody>
      </p:sp>
      <p:sp>
        <p:nvSpPr>
          <p:cNvPr id="5" name="Slide Number Placeholder 4">
            <a:extLst>
              <a:ext uri="{FF2B5EF4-FFF2-40B4-BE49-F238E27FC236}">
                <a16:creationId xmlns:a16="http://schemas.microsoft.com/office/drawing/2014/main" id="{BC01A876-613B-A78E-C3B8-A6ABC9452089}"/>
              </a:ext>
            </a:extLst>
          </p:cNvPr>
          <p:cNvSpPr>
            <a:spLocks noGrp="1"/>
          </p:cNvSpPr>
          <p:nvPr>
            <p:ph type="sldNum" sz="quarter" idx="4"/>
          </p:nvPr>
        </p:nvSpPr>
        <p:spPr/>
        <p:txBody>
          <a:bodyPr>
            <a:normAutofit/>
          </a:bodyPr>
          <a:lstStyle/>
          <a:p>
            <a:fld id="{36AD3355-1A39-4F95-8D2D-9BA34F1D5DE9}" type="slidenum">
              <a:rPr lang="en-US" smtClean="0"/>
              <a:pPr/>
              <a:t>13</a:t>
            </a:fld>
            <a:endParaRPr lang="en-US"/>
          </a:p>
        </p:txBody>
      </p:sp>
      <p:sp>
        <p:nvSpPr>
          <p:cNvPr id="6" name="Content Placeholder 5">
            <a:extLst>
              <a:ext uri="{FF2B5EF4-FFF2-40B4-BE49-F238E27FC236}">
                <a16:creationId xmlns:a16="http://schemas.microsoft.com/office/drawing/2014/main" id="{B186CF4D-F278-1DF3-C7DA-35DFB4B83DD8}"/>
              </a:ext>
            </a:extLst>
          </p:cNvPr>
          <p:cNvSpPr>
            <a:spLocks noGrp="1"/>
          </p:cNvSpPr>
          <p:nvPr>
            <p:ph idx="1"/>
          </p:nvPr>
        </p:nvSpPr>
        <p:spPr/>
        <p:txBody>
          <a:bodyPr/>
          <a:lstStyle/>
          <a:p>
            <a:r>
              <a:rPr lang="en-US"/>
              <a:t>The changes occurring outside the system that affect the system are the system environment.</a:t>
            </a:r>
          </a:p>
          <a:p>
            <a:r>
              <a:rPr lang="en-US"/>
              <a:t>Defining a </a:t>
            </a:r>
            <a:r>
              <a:rPr lang="en-US" b="1"/>
              <a:t>system boundary is an important step</a:t>
            </a:r>
          </a:p>
          <a:p>
            <a:pPr lvl="1"/>
            <a:r>
              <a:rPr lang="en-US"/>
              <a:t>If a small system boundary is used, it may not include the necessary components</a:t>
            </a:r>
          </a:p>
          <a:p>
            <a:pPr lvl="1"/>
            <a:r>
              <a:rPr lang="en-US"/>
              <a:t>If a larger boundary is used, it may have a high degree of error propagation, management difficulties, etc.</a:t>
            </a:r>
            <a:endParaRPr lang="en-US" dirty="0"/>
          </a:p>
        </p:txBody>
      </p:sp>
      <p:sp>
        <p:nvSpPr>
          <p:cNvPr id="79" name="Footer Placeholder 78">
            <a:extLst>
              <a:ext uri="{FF2B5EF4-FFF2-40B4-BE49-F238E27FC236}">
                <a16:creationId xmlns:a16="http://schemas.microsoft.com/office/drawing/2014/main" id="{6BFE9273-F2DF-894D-0836-3827DDD89CFA}"/>
              </a:ext>
            </a:extLst>
          </p:cNvPr>
          <p:cNvSpPr>
            <a:spLocks noGrp="1"/>
          </p:cNvSpPr>
          <p:nvPr>
            <p:ph type="ftr" sz="quarter" idx="11"/>
          </p:nvPr>
        </p:nvSpPr>
        <p:spPr/>
        <p:txBody>
          <a:bodyPr/>
          <a:lstStyle/>
          <a:p>
            <a:r>
              <a:rPr lang="en-US"/>
              <a:t>Introduction to Simulation and Modeling | Lecture 2</a:t>
            </a:r>
            <a:endParaRPr lang="en-US" dirty="0"/>
          </a:p>
        </p:txBody>
      </p:sp>
    </p:spTree>
    <p:extLst>
      <p:ext uri="{BB962C8B-B14F-4D97-AF65-F5344CB8AC3E}">
        <p14:creationId xmlns:p14="http://schemas.microsoft.com/office/powerpoint/2010/main" val="411331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A0CD4C-C638-2502-213E-6CDB26E6F7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F7142-BE43-D068-B63C-9E696FE90B04}"/>
              </a:ext>
            </a:extLst>
          </p:cNvPr>
          <p:cNvSpPr>
            <a:spLocks noGrp="1"/>
          </p:cNvSpPr>
          <p:nvPr>
            <p:ph type="title"/>
          </p:nvPr>
        </p:nvSpPr>
        <p:spPr>
          <a:xfrm>
            <a:off x="838200" y="365125"/>
            <a:ext cx="10515600" cy="1042761"/>
          </a:xfrm>
        </p:spPr>
        <p:txBody>
          <a:bodyPr>
            <a:normAutofit/>
          </a:bodyPr>
          <a:lstStyle/>
          <a:p>
            <a:r>
              <a:rPr lang="en-US" dirty="0"/>
              <a:t>Types of System</a:t>
            </a:r>
          </a:p>
        </p:txBody>
      </p:sp>
      <p:sp>
        <p:nvSpPr>
          <p:cNvPr id="79" name="Footer Placeholder 78">
            <a:extLst>
              <a:ext uri="{FF2B5EF4-FFF2-40B4-BE49-F238E27FC236}">
                <a16:creationId xmlns:a16="http://schemas.microsoft.com/office/drawing/2014/main" id="{FEEF4466-0A08-044C-64A4-28A30F5AE0C2}"/>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7C40CAC0-7EF3-A35A-504A-21E5B8A51D9B}"/>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14</a:t>
            </a:fld>
            <a:endParaRPr lang="en-US"/>
          </a:p>
        </p:txBody>
      </p:sp>
      <p:sp>
        <p:nvSpPr>
          <p:cNvPr id="6" name="Content Placeholder 5">
            <a:extLst>
              <a:ext uri="{FF2B5EF4-FFF2-40B4-BE49-F238E27FC236}">
                <a16:creationId xmlns:a16="http://schemas.microsoft.com/office/drawing/2014/main" id="{CCBE1586-BE10-91F5-5523-A58A536BFCE0}"/>
              </a:ext>
            </a:extLst>
          </p:cNvPr>
          <p:cNvSpPr>
            <a:spLocks noGrp="1"/>
          </p:cNvSpPr>
          <p:nvPr>
            <p:ph idx="1"/>
          </p:nvPr>
        </p:nvSpPr>
        <p:spPr/>
        <p:txBody>
          <a:bodyPr/>
          <a:lstStyle/>
          <a:p>
            <a:r>
              <a:rPr lang="en-US" b="1" dirty="0"/>
              <a:t>Closed System</a:t>
            </a:r>
            <a:r>
              <a:rPr lang="en-US" dirty="0"/>
              <a:t>: If any system shows endogenous activity, then the system is said to be a closed system. A closed system is one where there is no interaction between the environment and the system components.</a:t>
            </a:r>
          </a:p>
          <a:p>
            <a:pPr lvl="1"/>
            <a:r>
              <a:rPr lang="en-US" dirty="0"/>
              <a:t>Example: Amount transferred from person A to B within the same bank.</a:t>
            </a:r>
          </a:p>
          <a:p>
            <a:r>
              <a:rPr lang="en-US" b="1" dirty="0"/>
              <a:t>Open System</a:t>
            </a:r>
            <a:r>
              <a:rPr lang="en-US" dirty="0"/>
              <a:t>: If any system shows exogenous activity, then the system is said to be an open system. The term exogenous is used to describe the activity in the environment that affects the system.</a:t>
            </a:r>
          </a:p>
          <a:p>
            <a:pPr lvl="1"/>
            <a:r>
              <a:rPr lang="en-US" dirty="0"/>
              <a:t>Example: Transaction from person A to B within different banks.</a:t>
            </a:r>
          </a:p>
        </p:txBody>
      </p:sp>
    </p:spTree>
    <p:extLst>
      <p:ext uri="{BB962C8B-B14F-4D97-AF65-F5344CB8AC3E}">
        <p14:creationId xmlns:p14="http://schemas.microsoft.com/office/powerpoint/2010/main" val="188915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B5B0BA-1E70-A4A2-79CB-F81316EF61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D9E76-7D01-CDE2-EBDC-5A45C5BEA606}"/>
              </a:ext>
            </a:extLst>
          </p:cNvPr>
          <p:cNvSpPr>
            <a:spLocks noGrp="1"/>
          </p:cNvSpPr>
          <p:nvPr>
            <p:ph type="title"/>
          </p:nvPr>
        </p:nvSpPr>
        <p:spPr>
          <a:xfrm>
            <a:off x="838200" y="365125"/>
            <a:ext cx="10515600" cy="1042761"/>
          </a:xfrm>
        </p:spPr>
        <p:txBody>
          <a:bodyPr>
            <a:normAutofit/>
          </a:bodyPr>
          <a:lstStyle/>
          <a:p>
            <a:r>
              <a:rPr lang="en-US" dirty="0"/>
              <a:t>Types of System</a:t>
            </a:r>
          </a:p>
        </p:txBody>
      </p:sp>
      <p:sp>
        <p:nvSpPr>
          <p:cNvPr id="79" name="Footer Placeholder 78">
            <a:extLst>
              <a:ext uri="{FF2B5EF4-FFF2-40B4-BE49-F238E27FC236}">
                <a16:creationId xmlns:a16="http://schemas.microsoft.com/office/drawing/2014/main" id="{D916998D-2FA9-AE5B-A221-2D407604073C}"/>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51F2802D-3F34-C4D1-6210-70200A9117B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15</a:t>
            </a:fld>
            <a:endParaRPr lang="en-US"/>
          </a:p>
        </p:txBody>
      </p:sp>
      <p:sp>
        <p:nvSpPr>
          <p:cNvPr id="6" name="Content Placeholder 5">
            <a:extLst>
              <a:ext uri="{FF2B5EF4-FFF2-40B4-BE49-F238E27FC236}">
                <a16:creationId xmlns:a16="http://schemas.microsoft.com/office/drawing/2014/main" id="{A43F7800-B954-D794-95A7-0566F120E153}"/>
              </a:ext>
            </a:extLst>
          </p:cNvPr>
          <p:cNvSpPr>
            <a:spLocks noGrp="1"/>
          </p:cNvSpPr>
          <p:nvPr>
            <p:ph idx="1"/>
          </p:nvPr>
        </p:nvSpPr>
        <p:spPr/>
        <p:txBody>
          <a:bodyPr/>
          <a:lstStyle/>
          <a:p>
            <a:r>
              <a:rPr lang="en-US" b="1" dirty="0"/>
              <a:t>Discrete System</a:t>
            </a:r>
            <a:r>
              <a:rPr lang="en-US" dirty="0"/>
              <a:t>: Those systems whose state variable changes instantly at separate points in time.</a:t>
            </a:r>
          </a:p>
          <a:p>
            <a:pPr lvl="1"/>
            <a:r>
              <a:rPr lang="en-US" b="1" dirty="0"/>
              <a:t>Example</a:t>
            </a:r>
            <a:r>
              <a:rPr lang="en-US" dirty="0"/>
              <a:t>: Bank System. </a:t>
            </a:r>
            <a:r>
              <a:rPr lang="en-US" b="1" dirty="0"/>
              <a:t>State variable</a:t>
            </a:r>
            <a:r>
              <a:rPr lang="en-US" dirty="0"/>
              <a:t>: Number of customers.</a:t>
            </a:r>
          </a:p>
          <a:p>
            <a:r>
              <a:rPr lang="en-US" b="1" dirty="0"/>
              <a:t>Continuous System</a:t>
            </a:r>
            <a:r>
              <a:rPr lang="en-US" dirty="0"/>
              <a:t>: Those systems whose state variables change continuously concerning time. </a:t>
            </a:r>
          </a:p>
          <a:p>
            <a:pPr lvl="1"/>
            <a:r>
              <a:rPr lang="en-US" b="1" dirty="0"/>
              <a:t>Example</a:t>
            </a:r>
            <a:r>
              <a:rPr lang="en-US" dirty="0"/>
              <a:t>: </a:t>
            </a:r>
            <a:r>
              <a:rPr lang="en-US" dirty="0" err="1"/>
              <a:t>Aeroplane</a:t>
            </a:r>
            <a:r>
              <a:rPr lang="en-US" dirty="0"/>
              <a:t> moving through the air. </a:t>
            </a:r>
            <a:r>
              <a:rPr lang="en-US" b="1" dirty="0"/>
              <a:t>State variable</a:t>
            </a:r>
            <a:r>
              <a:rPr lang="en-US" dirty="0"/>
              <a:t>: position and velocity.</a:t>
            </a:r>
          </a:p>
        </p:txBody>
      </p:sp>
    </p:spTree>
    <p:extLst>
      <p:ext uri="{BB962C8B-B14F-4D97-AF65-F5344CB8AC3E}">
        <p14:creationId xmlns:p14="http://schemas.microsoft.com/office/powerpoint/2010/main" val="3741850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31C15-1F9F-A01F-A110-821FCAD722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89FA1B-FD09-65E7-C204-0ECD37B5AAF9}"/>
              </a:ext>
            </a:extLst>
          </p:cNvPr>
          <p:cNvSpPr>
            <a:spLocks noGrp="1"/>
          </p:cNvSpPr>
          <p:nvPr>
            <p:ph type="title"/>
          </p:nvPr>
        </p:nvSpPr>
        <p:spPr>
          <a:xfrm>
            <a:off x="838200" y="365125"/>
            <a:ext cx="10515600" cy="1042761"/>
          </a:xfrm>
        </p:spPr>
        <p:txBody>
          <a:bodyPr>
            <a:normAutofit/>
          </a:bodyPr>
          <a:lstStyle/>
          <a:p>
            <a:r>
              <a:rPr lang="en-US" dirty="0"/>
              <a:t>Types of System</a:t>
            </a:r>
          </a:p>
        </p:txBody>
      </p:sp>
      <p:sp>
        <p:nvSpPr>
          <p:cNvPr id="79" name="Footer Placeholder 78">
            <a:extLst>
              <a:ext uri="{FF2B5EF4-FFF2-40B4-BE49-F238E27FC236}">
                <a16:creationId xmlns:a16="http://schemas.microsoft.com/office/drawing/2014/main" id="{4FFC2793-CB99-87C6-A17A-DAA8525A9157}"/>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22892AF3-807B-976D-1979-CB947A8B469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16</a:t>
            </a:fld>
            <a:endParaRPr lang="en-US"/>
          </a:p>
        </p:txBody>
      </p:sp>
      <p:sp>
        <p:nvSpPr>
          <p:cNvPr id="6" name="Content Placeholder 5">
            <a:extLst>
              <a:ext uri="{FF2B5EF4-FFF2-40B4-BE49-F238E27FC236}">
                <a16:creationId xmlns:a16="http://schemas.microsoft.com/office/drawing/2014/main" id="{134D208C-E6EA-E3BF-21D2-BB607A69FFDF}"/>
              </a:ext>
            </a:extLst>
          </p:cNvPr>
          <p:cNvSpPr>
            <a:spLocks noGrp="1"/>
          </p:cNvSpPr>
          <p:nvPr>
            <p:ph idx="1"/>
          </p:nvPr>
        </p:nvSpPr>
        <p:spPr/>
        <p:txBody>
          <a:bodyPr/>
          <a:lstStyle/>
          <a:p>
            <a:r>
              <a:rPr lang="en-US" b="1" dirty="0"/>
              <a:t>Static System</a:t>
            </a:r>
            <a:r>
              <a:rPr lang="en-US" dirty="0"/>
              <a:t>: Those systems which is represented at a single (specific) point in time, i.e., no time dependency.</a:t>
            </a:r>
          </a:p>
          <a:p>
            <a:pPr lvl="1"/>
            <a:r>
              <a:rPr lang="en-US" b="1" dirty="0"/>
              <a:t>Example</a:t>
            </a:r>
            <a:r>
              <a:rPr lang="en-US" dirty="0"/>
              <a:t>: Profit-loss Analysis System. </a:t>
            </a:r>
          </a:p>
          <a:p>
            <a:r>
              <a:rPr lang="en-US" b="1" dirty="0"/>
              <a:t>Dynamic System</a:t>
            </a:r>
            <a:r>
              <a:rPr lang="en-US" dirty="0"/>
              <a:t>: Those systems which is represented over time, i.e., time-based behaviour.</a:t>
            </a:r>
          </a:p>
          <a:p>
            <a:pPr lvl="1"/>
            <a:r>
              <a:rPr lang="en-US" b="1" dirty="0"/>
              <a:t>Example</a:t>
            </a:r>
            <a:r>
              <a:rPr lang="en-US" dirty="0"/>
              <a:t>: Traffic simulation</a:t>
            </a:r>
          </a:p>
        </p:txBody>
      </p:sp>
    </p:spTree>
    <p:extLst>
      <p:ext uri="{BB962C8B-B14F-4D97-AF65-F5344CB8AC3E}">
        <p14:creationId xmlns:p14="http://schemas.microsoft.com/office/powerpoint/2010/main" val="65624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4BD6AE-B4B8-53C9-B591-1556567C8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4543B-50CC-01E3-D0E0-170918855903}"/>
              </a:ext>
            </a:extLst>
          </p:cNvPr>
          <p:cNvSpPr>
            <a:spLocks noGrp="1"/>
          </p:cNvSpPr>
          <p:nvPr>
            <p:ph type="title"/>
          </p:nvPr>
        </p:nvSpPr>
        <p:spPr>
          <a:xfrm>
            <a:off x="838200" y="365125"/>
            <a:ext cx="10515600" cy="1042761"/>
          </a:xfrm>
        </p:spPr>
        <p:txBody>
          <a:bodyPr>
            <a:normAutofit/>
          </a:bodyPr>
          <a:lstStyle/>
          <a:p>
            <a:r>
              <a:rPr lang="en-US" dirty="0"/>
              <a:t>Types of System</a:t>
            </a:r>
          </a:p>
        </p:txBody>
      </p:sp>
      <p:sp>
        <p:nvSpPr>
          <p:cNvPr id="79" name="Footer Placeholder 78">
            <a:extLst>
              <a:ext uri="{FF2B5EF4-FFF2-40B4-BE49-F238E27FC236}">
                <a16:creationId xmlns:a16="http://schemas.microsoft.com/office/drawing/2014/main" id="{DFC3E410-BA91-AFC0-177A-3E07F77A2E05}"/>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CD0C6E69-86D5-9409-3F5E-549C2F381B6C}"/>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17</a:t>
            </a:fld>
            <a:endParaRPr lang="en-US"/>
          </a:p>
        </p:txBody>
      </p:sp>
      <p:sp>
        <p:nvSpPr>
          <p:cNvPr id="6" name="Content Placeholder 5">
            <a:extLst>
              <a:ext uri="{FF2B5EF4-FFF2-40B4-BE49-F238E27FC236}">
                <a16:creationId xmlns:a16="http://schemas.microsoft.com/office/drawing/2014/main" id="{381887F9-79D6-BDE5-87D6-1A60AED7EDBB}"/>
              </a:ext>
            </a:extLst>
          </p:cNvPr>
          <p:cNvSpPr>
            <a:spLocks noGrp="1"/>
          </p:cNvSpPr>
          <p:nvPr>
            <p:ph idx="1"/>
          </p:nvPr>
        </p:nvSpPr>
        <p:spPr/>
        <p:txBody>
          <a:bodyPr>
            <a:normAutofit/>
          </a:bodyPr>
          <a:lstStyle/>
          <a:p>
            <a:r>
              <a:rPr lang="en-US" b="1" dirty="0"/>
              <a:t>Deterministic System</a:t>
            </a:r>
            <a:r>
              <a:rPr lang="en-US" dirty="0"/>
              <a:t>: If the outcome of the system can be described in terms of the input (in terms of some mathematical function/formulae).</a:t>
            </a:r>
          </a:p>
          <a:p>
            <a:pPr lvl="1"/>
            <a:r>
              <a:rPr lang="en-US" dirty="0"/>
              <a:t>Here, Behaviour is </a:t>
            </a:r>
            <a:r>
              <a:rPr lang="en-US" b="1" dirty="0"/>
              <a:t>fully predictable</a:t>
            </a:r>
            <a:r>
              <a:rPr lang="en-US" dirty="0"/>
              <a:t>; </a:t>
            </a:r>
            <a:r>
              <a:rPr lang="en-US" b="1" dirty="0"/>
              <a:t>no randomness </a:t>
            </a:r>
            <a:r>
              <a:rPr lang="en-US" dirty="0"/>
              <a:t>is involved.</a:t>
            </a:r>
          </a:p>
          <a:p>
            <a:r>
              <a:rPr lang="en-US" b="1" dirty="0"/>
              <a:t>Stochastic System</a:t>
            </a:r>
            <a:r>
              <a:rPr lang="en-US" dirty="0"/>
              <a:t>: When the effect (outcome) of the system varies over possible outcomes (can’t be predicted using some mathematical function).</a:t>
            </a:r>
          </a:p>
          <a:p>
            <a:pPr lvl="1"/>
            <a:r>
              <a:rPr lang="en-US" dirty="0"/>
              <a:t>Here, Outcomes are </a:t>
            </a:r>
            <a:r>
              <a:rPr lang="en-US" b="1" dirty="0"/>
              <a:t>not fully predictable</a:t>
            </a:r>
            <a:r>
              <a:rPr lang="en-US" dirty="0"/>
              <a:t>; </a:t>
            </a:r>
            <a:r>
              <a:rPr lang="en-US" b="1" dirty="0"/>
              <a:t>includes randomness </a:t>
            </a:r>
            <a:r>
              <a:rPr lang="en-US" dirty="0"/>
              <a:t>or uncertainty.</a:t>
            </a:r>
          </a:p>
        </p:txBody>
      </p:sp>
    </p:spTree>
    <p:extLst>
      <p:ext uri="{BB962C8B-B14F-4D97-AF65-F5344CB8AC3E}">
        <p14:creationId xmlns:p14="http://schemas.microsoft.com/office/powerpoint/2010/main" val="32728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24B7E0-5942-0253-D3C4-B050F452489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45EDBC-6A13-6DE3-1647-5B5A6C548FF1}"/>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18</a:t>
            </a:fld>
            <a:endParaRPr lang="en-US"/>
          </a:p>
        </p:txBody>
      </p:sp>
      <p:graphicFrame>
        <p:nvGraphicFramePr>
          <p:cNvPr id="4" name="Content Placeholder 3">
            <a:extLst>
              <a:ext uri="{FF2B5EF4-FFF2-40B4-BE49-F238E27FC236}">
                <a16:creationId xmlns:a16="http://schemas.microsoft.com/office/drawing/2014/main" id="{4FAB4BC7-1918-5B21-B099-7141842C1D0A}"/>
              </a:ext>
            </a:extLst>
          </p:cNvPr>
          <p:cNvGraphicFramePr>
            <a:graphicFrameLocks noGrp="1"/>
          </p:cNvGraphicFramePr>
          <p:nvPr>
            <p:ph type="tbl" sz="quarter" idx="12"/>
            <p:extLst>
              <p:ext uri="{D42A27DB-BD31-4B8C-83A1-F6EECF244321}">
                <p14:modId xmlns:p14="http://schemas.microsoft.com/office/powerpoint/2010/main" val="2467025970"/>
              </p:ext>
            </p:extLst>
          </p:nvPr>
        </p:nvGraphicFramePr>
        <p:xfrm>
          <a:off x="808703" y="719804"/>
          <a:ext cx="10515598" cy="5516880"/>
        </p:xfrm>
        <a:graphic>
          <a:graphicData uri="http://schemas.openxmlformats.org/drawingml/2006/table">
            <a:tbl>
              <a:tblPr firstRow="1" bandRow="1">
                <a:tableStyleId>{5C22544A-7EE6-4342-B048-85BDC9FD1C3A}</a:tableStyleId>
              </a:tblPr>
              <a:tblGrid>
                <a:gridCol w="4241586">
                  <a:extLst>
                    <a:ext uri="{9D8B030D-6E8A-4147-A177-3AD203B41FA5}">
                      <a16:colId xmlns:a16="http://schemas.microsoft.com/office/drawing/2014/main" val="3080638947"/>
                    </a:ext>
                  </a:extLst>
                </a:gridCol>
                <a:gridCol w="1767327">
                  <a:extLst>
                    <a:ext uri="{9D8B030D-6E8A-4147-A177-3AD203B41FA5}">
                      <a16:colId xmlns:a16="http://schemas.microsoft.com/office/drawing/2014/main" val="3372550748"/>
                    </a:ext>
                  </a:extLst>
                </a:gridCol>
                <a:gridCol w="4506685">
                  <a:extLst>
                    <a:ext uri="{9D8B030D-6E8A-4147-A177-3AD203B41FA5}">
                      <a16:colId xmlns:a16="http://schemas.microsoft.com/office/drawing/2014/main" val="3590867668"/>
                    </a:ext>
                  </a:extLst>
                </a:gridCol>
              </a:tblGrid>
              <a:tr h="0">
                <a:tc>
                  <a:txBody>
                    <a:bodyPr/>
                    <a:lstStyle/>
                    <a:p>
                      <a:r>
                        <a:rPr lang="en-US" sz="2000" b="1" dirty="0">
                          <a:latin typeface="Nunito" pitchFamily="2" charset="0"/>
                        </a:rPr>
                        <a:t>Aspect</a:t>
                      </a:r>
                      <a:endParaRPr lang="en-US" sz="20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a:latin typeface="Nunito" pitchFamily="2" charset="0"/>
                        </a:rPr>
                        <a:t>System Type</a:t>
                      </a:r>
                      <a:endParaRPr lang="en-US" sz="20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a:latin typeface="Nunito" pitchFamily="2" charset="0"/>
                        </a:rPr>
                        <a:t>Explanation</a:t>
                      </a:r>
                      <a:endParaRPr lang="en-US" sz="20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122060"/>
                  </a:ext>
                </a:extLst>
              </a:tr>
              <a:tr h="370840">
                <a:tc>
                  <a:txBody>
                    <a:bodyPr/>
                    <a:lstStyle/>
                    <a:p>
                      <a:r>
                        <a:rPr lang="en-US" sz="2000" dirty="0">
                          <a:latin typeface="Nunito" pitchFamily="2" charset="0"/>
                        </a:rPr>
                        <a:t>Student enrollment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atin typeface="Nunito" pitchFamily="2" charset="0"/>
                        </a:rPr>
                        <a:t>Discrete</a:t>
                      </a:r>
                      <a:endParaRPr lang="en-US" sz="20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Nunito" pitchFamily="2" charset="0"/>
                        </a:rPr>
                        <a:t>Students enroll one by one at specific points in time (e.g., semester start).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329081"/>
                  </a:ext>
                </a:extLst>
              </a:tr>
              <a:tr h="370840">
                <a:tc>
                  <a:txBody>
                    <a:bodyPr/>
                    <a:lstStyle/>
                    <a:p>
                      <a:r>
                        <a:rPr lang="en-US" sz="2000" dirty="0">
                          <a:latin typeface="Nunito" pitchFamily="2" charset="0"/>
                        </a:rPr>
                        <a:t>Student performance over semester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atin typeface="Nunito" pitchFamily="2" charset="0"/>
                        </a:rPr>
                        <a:t>Continuous</a:t>
                      </a:r>
                      <a:endParaRPr lang="en-US" sz="20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Nunito" pitchFamily="2" charset="0"/>
                        </a:rPr>
                        <a:t>Performance (e.g., GPA) changes gradually with assignments and exams.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906919"/>
                  </a:ext>
                </a:extLst>
              </a:tr>
              <a:tr h="370840">
                <a:tc>
                  <a:txBody>
                    <a:bodyPr/>
                    <a:lstStyle/>
                    <a:p>
                      <a:r>
                        <a:rPr lang="en-US" sz="2000" dirty="0">
                          <a:latin typeface="Nunito" pitchFamily="2" charset="0"/>
                        </a:rPr>
                        <a:t>Attendance report for a 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atin typeface="Nunito" pitchFamily="2" charset="0"/>
                        </a:rPr>
                        <a:t>Static</a:t>
                      </a:r>
                      <a:endParaRPr lang="en-US" sz="20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Nunito" pitchFamily="2" charset="0"/>
                        </a:rPr>
                        <a:t>A snapshot report showing student attendance for a specific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2426845"/>
                  </a:ext>
                </a:extLst>
              </a:tr>
              <a:tr h="370840">
                <a:tc>
                  <a:txBody>
                    <a:bodyPr/>
                    <a:lstStyle/>
                    <a:p>
                      <a:r>
                        <a:rPr lang="en-US" sz="2000" dirty="0">
                          <a:latin typeface="Nunito" pitchFamily="2" charset="0"/>
                        </a:rPr>
                        <a:t>Academic progression through years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atin typeface="Nunito" pitchFamily="2" charset="0"/>
                        </a:rPr>
                        <a:t>Dynamic</a:t>
                      </a:r>
                      <a:endParaRPr lang="en-US" sz="20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Nunito" pitchFamily="2" charset="0"/>
                        </a:rPr>
                        <a:t>Tracks student performance, attendance, and credit completion over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125221"/>
                  </a:ext>
                </a:extLst>
              </a:tr>
              <a:tr h="370840">
                <a:tc>
                  <a:txBody>
                    <a:bodyPr/>
                    <a:lstStyle/>
                    <a:p>
                      <a:r>
                        <a:rPr lang="en-US" sz="2000">
                          <a:latin typeface="Nunito" pitchFamily="2" charset="0"/>
                        </a:rPr>
                        <a:t>Grade calculation formula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atin typeface="Nunito" pitchFamily="2" charset="0"/>
                        </a:rPr>
                        <a:t>Deterministic</a:t>
                      </a:r>
                      <a:endParaRPr lang="en-US" sz="20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Nunito" pitchFamily="2" charset="0"/>
                        </a:rPr>
                        <a:t>A fixed rule (e.g., average of marks) gives the same result every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0049096"/>
                  </a:ext>
                </a:extLst>
              </a:tr>
              <a:tr h="370840">
                <a:tc>
                  <a:txBody>
                    <a:bodyPr/>
                    <a:lstStyle/>
                    <a:p>
                      <a:r>
                        <a:rPr lang="en-US" sz="2000" dirty="0">
                          <a:latin typeface="Nunito" pitchFamily="2" charset="0"/>
                        </a:rPr>
                        <a:t>Predicting dropout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atin typeface="Nunito" pitchFamily="2" charset="0"/>
                        </a:rPr>
                        <a:t>Stochastic</a:t>
                      </a:r>
                      <a:endParaRPr lang="en-US" sz="20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Nunito" pitchFamily="2" charset="0"/>
                        </a:rPr>
                        <a:t>Based on probability using factors like attendance, grades, and engagement.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9101975"/>
                  </a:ext>
                </a:extLst>
              </a:tr>
            </a:tbl>
          </a:graphicData>
        </a:graphic>
      </p:graphicFrame>
      <p:sp>
        <p:nvSpPr>
          <p:cNvPr id="79" name="Footer Placeholder 78">
            <a:extLst>
              <a:ext uri="{FF2B5EF4-FFF2-40B4-BE49-F238E27FC236}">
                <a16:creationId xmlns:a16="http://schemas.microsoft.com/office/drawing/2014/main" id="{6A253770-9C1B-2CA3-F0E3-753DDD2058C8}"/>
              </a:ext>
            </a:extLst>
          </p:cNvPr>
          <p:cNvSpPr>
            <a:spLocks noGrp="1"/>
          </p:cNvSpPr>
          <p:nvPr>
            <p:ph type="ftr" sz="quarter" idx="14"/>
          </p:nvPr>
        </p:nvSpPr>
        <p:spPr>
          <a:xfrm>
            <a:off x="7351486" y="106589"/>
            <a:ext cx="4114800" cy="365125"/>
          </a:xfrm>
        </p:spPr>
        <p:txBody>
          <a:bodyPr/>
          <a:lstStyle/>
          <a:p>
            <a:r>
              <a:rPr lang="en-US"/>
              <a:t>Introduction to Simulation and Modeling | Lecture 2</a:t>
            </a:r>
            <a:endParaRPr lang="en-US" dirty="0"/>
          </a:p>
        </p:txBody>
      </p:sp>
    </p:spTree>
    <p:extLst>
      <p:ext uri="{BB962C8B-B14F-4D97-AF65-F5344CB8AC3E}">
        <p14:creationId xmlns:p14="http://schemas.microsoft.com/office/powerpoint/2010/main" val="75217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49F6EA-5C48-0200-B676-8F288D8CA5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2473C-A296-8C6D-C638-5A1BB34427F1}"/>
              </a:ext>
            </a:extLst>
          </p:cNvPr>
          <p:cNvSpPr>
            <a:spLocks noGrp="1"/>
          </p:cNvSpPr>
          <p:nvPr>
            <p:ph type="title"/>
          </p:nvPr>
        </p:nvSpPr>
        <p:spPr/>
        <p:txBody>
          <a:bodyPr>
            <a:normAutofit/>
          </a:bodyPr>
          <a:lstStyle/>
          <a:p>
            <a:r>
              <a:rPr lang="en-US" dirty="0"/>
              <a:t>Steps of Simulation</a:t>
            </a:r>
          </a:p>
        </p:txBody>
      </p:sp>
      <p:sp>
        <p:nvSpPr>
          <p:cNvPr id="5" name="Slide Number Placeholder 4">
            <a:extLst>
              <a:ext uri="{FF2B5EF4-FFF2-40B4-BE49-F238E27FC236}">
                <a16:creationId xmlns:a16="http://schemas.microsoft.com/office/drawing/2014/main" id="{AE9743D8-3F40-DCB7-1915-3C586475D05A}"/>
              </a:ext>
            </a:extLst>
          </p:cNvPr>
          <p:cNvSpPr>
            <a:spLocks noGrp="1"/>
          </p:cNvSpPr>
          <p:nvPr>
            <p:ph type="sldNum" sz="quarter" idx="4"/>
          </p:nvPr>
        </p:nvSpPr>
        <p:spPr/>
        <p:txBody>
          <a:bodyPr>
            <a:normAutofit/>
          </a:bodyPr>
          <a:lstStyle/>
          <a:p>
            <a:fld id="{36AD3355-1A39-4F95-8D2D-9BA34F1D5DE9}" type="slidenum">
              <a:rPr lang="en-US" smtClean="0"/>
              <a:pPr/>
              <a:t>19</a:t>
            </a:fld>
            <a:endParaRPr lang="en-US"/>
          </a:p>
        </p:txBody>
      </p:sp>
      <p:sp>
        <p:nvSpPr>
          <p:cNvPr id="6" name="Content Placeholder 5">
            <a:extLst>
              <a:ext uri="{FF2B5EF4-FFF2-40B4-BE49-F238E27FC236}">
                <a16:creationId xmlns:a16="http://schemas.microsoft.com/office/drawing/2014/main" id="{3E7BCC17-F990-8AB9-EDFF-4A9CF2DE8702}"/>
              </a:ext>
            </a:extLst>
          </p:cNvPr>
          <p:cNvSpPr>
            <a:spLocks noGrp="1"/>
          </p:cNvSpPr>
          <p:nvPr>
            <p:ph idx="1"/>
          </p:nvPr>
        </p:nvSpPr>
        <p:spPr/>
        <p:txBody>
          <a:bodyPr>
            <a:normAutofit fontScale="92500" lnSpcReduction="20000"/>
          </a:bodyPr>
          <a:lstStyle/>
          <a:p>
            <a:r>
              <a:rPr lang="en-US" b="1" dirty="0"/>
              <a:t>Problem Formulation </a:t>
            </a:r>
            <a:r>
              <a:rPr lang="en-US" dirty="0"/>
              <a:t>– Understand objectives and define scope.</a:t>
            </a:r>
          </a:p>
          <a:p>
            <a:r>
              <a:rPr lang="en-US" b="1" dirty="0"/>
              <a:t>Model Design </a:t>
            </a:r>
            <a:r>
              <a:rPr lang="en-US" dirty="0"/>
              <a:t>– Build a conceptual or mathematical model.</a:t>
            </a:r>
          </a:p>
          <a:p>
            <a:r>
              <a:rPr lang="en-US" b="1" dirty="0"/>
              <a:t>Input Data Collection </a:t>
            </a:r>
            <a:r>
              <a:rPr lang="en-US" dirty="0"/>
              <a:t>– Gather real-world data (often includes randomness).</a:t>
            </a:r>
          </a:p>
          <a:p>
            <a:r>
              <a:rPr lang="en-US" b="1" dirty="0"/>
              <a:t>Model Translation </a:t>
            </a:r>
            <a:r>
              <a:rPr lang="en-US" dirty="0"/>
              <a:t>– Code the model using simulation software.</a:t>
            </a:r>
          </a:p>
          <a:p>
            <a:r>
              <a:rPr lang="en-US" b="1" dirty="0"/>
              <a:t>Verification</a:t>
            </a:r>
            <a:r>
              <a:rPr lang="en-US" dirty="0"/>
              <a:t> – Ensure the model is implemented correctly.</a:t>
            </a:r>
          </a:p>
          <a:p>
            <a:r>
              <a:rPr lang="en-US" b="1" dirty="0"/>
              <a:t>Validation</a:t>
            </a:r>
            <a:r>
              <a:rPr lang="en-US" dirty="0"/>
              <a:t> – Ensure the model accurately reflects the real system.</a:t>
            </a:r>
          </a:p>
          <a:p>
            <a:r>
              <a:rPr lang="en-US" b="1" dirty="0"/>
              <a:t>Experimentation</a:t>
            </a:r>
            <a:r>
              <a:rPr lang="en-US" dirty="0"/>
              <a:t> – Run the model and analyze outcomes.</a:t>
            </a:r>
          </a:p>
          <a:p>
            <a:r>
              <a:rPr lang="en-US" b="1" dirty="0"/>
              <a:t>Result Interpretation &amp; Documentation </a:t>
            </a:r>
            <a:r>
              <a:rPr lang="en-US" dirty="0"/>
              <a:t>– Draw conclusions and recommend actions.</a:t>
            </a:r>
            <a:endParaRPr lang="en-US" b="1" dirty="0"/>
          </a:p>
        </p:txBody>
      </p:sp>
      <p:sp>
        <p:nvSpPr>
          <p:cNvPr id="79" name="Footer Placeholder 78">
            <a:extLst>
              <a:ext uri="{FF2B5EF4-FFF2-40B4-BE49-F238E27FC236}">
                <a16:creationId xmlns:a16="http://schemas.microsoft.com/office/drawing/2014/main" id="{4C44FDFB-E680-1364-80B7-5FA6C3C27A91}"/>
              </a:ext>
            </a:extLst>
          </p:cNvPr>
          <p:cNvSpPr>
            <a:spLocks noGrp="1"/>
          </p:cNvSpPr>
          <p:nvPr>
            <p:ph type="ftr" sz="quarter" idx="11"/>
          </p:nvPr>
        </p:nvSpPr>
        <p:spPr/>
        <p:txBody>
          <a:bodyPr/>
          <a:lstStyle/>
          <a:p>
            <a:r>
              <a:rPr lang="en-US"/>
              <a:t>Introduction to Simulation and Modeling | Lecture 2</a:t>
            </a:r>
            <a:endParaRPr lang="en-US" dirty="0"/>
          </a:p>
        </p:txBody>
      </p:sp>
    </p:spTree>
    <p:extLst>
      <p:ext uri="{BB962C8B-B14F-4D97-AF65-F5344CB8AC3E}">
        <p14:creationId xmlns:p14="http://schemas.microsoft.com/office/powerpoint/2010/main" val="356045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A9EA-ED85-AA7B-CD48-8C498E404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4939BF-84C6-CB12-BB55-2962568BADEF}"/>
              </a:ext>
            </a:extLst>
          </p:cNvPr>
          <p:cNvSpPr>
            <a:spLocks noGrp="1"/>
          </p:cNvSpPr>
          <p:nvPr>
            <p:ph type="title"/>
          </p:nvPr>
        </p:nvSpPr>
        <p:spPr>
          <a:xfrm>
            <a:off x="838200" y="365125"/>
            <a:ext cx="10515600" cy="1042761"/>
          </a:xfrm>
        </p:spPr>
        <p:txBody>
          <a:bodyPr>
            <a:normAutofit fontScale="90000"/>
          </a:bodyPr>
          <a:lstStyle/>
          <a:p>
            <a:r>
              <a:rPr lang="en-US" dirty="0"/>
              <a:t>Unit 1: Introduction to Simulation and Modeling (4 </a:t>
            </a:r>
            <a:r>
              <a:rPr lang="en-US" dirty="0" err="1"/>
              <a:t>hrs</a:t>
            </a:r>
            <a:r>
              <a:rPr lang="en-US" dirty="0"/>
              <a:t>)</a:t>
            </a:r>
          </a:p>
        </p:txBody>
      </p:sp>
      <p:sp>
        <p:nvSpPr>
          <p:cNvPr id="17" name="Content Placeholder 16">
            <a:extLst>
              <a:ext uri="{FF2B5EF4-FFF2-40B4-BE49-F238E27FC236}">
                <a16:creationId xmlns:a16="http://schemas.microsoft.com/office/drawing/2014/main" id="{B125E4B0-3961-7663-E3A8-360ED66EC203}"/>
              </a:ext>
            </a:extLst>
          </p:cNvPr>
          <p:cNvSpPr>
            <a:spLocks noGrp="1"/>
          </p:cNvSpPr>
          <p:nvPr>
            <p:ph idx="1"/>
          </p:nvPr>
        </p:nvSpPr>
        <p:spPr>
          <a:xfrm>
            <a:off x="838200" y="1553029"/>
            <a:ext cx="10515600" cy="4920342"/>
          </a:xfrm>
        </p:spPr>
        <p:txBody>
          <a:bodyPr>
            <a:normAutofit lnSpcReduction="10000"/>
          </a:bodyPr>
          <a:lstStyle/>
          <a:p>
            <a:r>
              <a:rPr lang="en-US" b="1" dirty="0"/>
              <a:t>1.1 System and its concepts</a:t>
            </a:r>
          </a:p>
          <a:p>
            <a:r>
              <a:rPr lang="en-US" b="1" dirty="0"/>
              <a:t>1.2 System Environment</a:t>
            </a:r>
          </a:p>
          <a:p>
            <a:r>
              <a:rPr lang="en-US" b="1" dirty="0"/>
              <a:t>1.3 Types of System (Continuous and Discrete, Static and Dynamic, Stochastic and Deterministic)</a:t>
            </a:r>
          </a:p>
          <a:p>
            <a:r>
              <a:rPr lang="en-US" b="1" dirty="0"/>
              <a:t>1.4 Steps of Simulation</a:t>
            </a:r>
          </a:p>
          <a:p>
            <a:r>
              <a:rPr lang="en-US" b="1" dirty="0"/>
              <a:t>1.5 Advantage, Disadvantage and Applications of Simulation</a:t>
            </a:r>
          </a:p>
          <a:p>
            <a:r>
              <a:rPr lang="en-US" dirty="0"/>
              <a:t>1.6 System Modeling and Types of Models</a:t>
            </a:r>
          </a:p>
          <a:p>
            <a:r>
              <a:rPr lang="en-US" dirty="0"/>
              <a:t>1.7 Principles of Modeling</a:t>
            </a:r>
          </a:p>
          <a:p>
            <a:r>
              <a:rPr lang="en-US" dirty="0"/>
              <a:t>1.8 Verification and Validation of Model</a:t>
            </a:r>
          </a:p>
        </p:txBody>
      </p:sp>
      <p:sp>
        <p:nvSpPr>
          <p:cNvPr id="4" name="Footer Placeholder 3">
            <a:extLst>
              <a:ext uri="{FF2B5EF4-FFF2-40B4-BE49-F238E27FC236}">
                <a16:creationId xmlns:a16="http://schemas.microsoft.com/office/drawing/2014/main" id="{A66A0486-0F6E-1EAC-8400-C5453668FDDF}"/>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DB56E7A0-9766-2958-8513-BCB349C9BE3E}"/>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a:t>
            </a:fld>
            <a:endParaRPr lang="en-US" dirty="0"/>
          </a:p>
        </p:txBody>
      </p:sp>
    </p:spTree>
    <p:extLst>
      <p:ext uri="{BB962C8B-B14F-4D97-AF65-F5344CB8AC3E}">
        <p14:creationId xmlns:p14="http://schemas.microsoft.com/office/powerpoint/2010/main" val="553463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C828DC-792D-DF3F-4EA7-23F54E973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DE3F1-6377-F17A-7A33-9C53FAD96BD0}"/>
              </a:ext>
            </a:extLst>
          </p:cNvPr>
          <p:cNvSpPr>
            <a:spLocks noGrp="1"/>
          </p:cNvSpPr>
          <p:nvPr>
            <p:ph type="title"/>
          </p:nvPr>
        </p:nvSpPr>
        <p:spPr>
          <a:xfrm>
            <a:off x="838200" y="365125"/>
            <a:ext cx="10515600" cy="1042761"/>
          </a:xfrm>
        </p:spPr>
        <p:txBody>
          <a:bodyPr>
            <a:normAutofit/>
          </a:bodyPr>
          <a:lstStyle/>
          <a:p>
            <a:r>
              <a:rPr lang="en-US"/>
              <a:t>Steps of Simulation</a:t>
            </a:r>
            <a:endParaRPr lang="en-US" dirty="0"/>
          </a:p>
        </p:txBody>
      </p:sp>
      <p:pic>
        <p:nvPicPr>
          <p:cNvPr id="8" name="Content Placeholder 7">
            <a:extLst>
              <a:ext uri="{FF2B5EF4-FFF2-40B4-BE49-F238E27FC236}">
                <a16:creationId xmlns:a16="http://schemas.microsoft.com/office/drawing/2014/main" id="{5FDE4382-B25A-4015-665D-CA94190A10C1}"/>
              </a:ext>
            </a:extLst>
          </p:cNvPr>
          <p:cNvPicPr>
            <a:picLocks noGrp="1" noChangeAspect="1"/>
          </p:cNvPicPr>
          <p:nvPr>
            <p:ph idx="1"/>
          </p:nvPr>
        </p:nvPicPr>
        <p:blipFill>
          <a:blip r:embed="rId2"/>
          <a:stretch>
            <a:fillRect/>
          </a:stretch>
        </p:blipFill>
        <p:spPr>
          <a:xfrm>
            <a:off x="1160205" y="1519649"/>
            <a:ext cx="9871590" cy="4987102"/>
          </a:xfrm>
        </p:spPr>
      </p:pic>
      <p:sp>
        <p:nvSpPr>
          <p:cNvPr id="79" name="Footer Placeholder 78">
            <a:extLst>
              <a:ext uri="{FF2B5EF4-FFF2-40B4-BE49-F238E27FC236}">
                <a16:creationId xmlns:a16="http://schemas.microsoft.com/office/drawing/2014/main" id="{1B1E18AF-3E30-A9B2-EB1C-FC292261E504}"/>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C8FD98F4-82C7-4408-4BC3-7482568BEF9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20</a:t>
            </a:fld>
            <a:endParaRPr lang="en-US"/>
          </a:p>
        </p:txBody>
      </p:sp>
    </p:spTree>
    <p:extLst>
      <p:ext uri="{BB962C8B-B14F-4D97-AF65-F5344CB8AC3E}">
        <p14:creationId xmlns:p14="http://schemas.microsoft.com/office/powerpoint/2010/main" val="289003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B3BFF3-A4AB-A774-3B1A-A2367D1E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62AAA-4EA0-9917-C6B6-E398D5862534}"/>
              </a:ext>
            </a:extLst>
          </p:cNvPr>
          <p:cNvSpPr>
            <a:spLocks noGrp="1"/>
          </p:cNvSpPr>
          <p:nvPr>
            <p:ph type="title"/>
          </p:nvPr>
        </p:nvSpPr>
        <p:spPr>
          <a:xfrm>
            <a:off x="838200" y="365125"/>
            <a:ext cx="10515600" cy="1042761"/>
          </a:xfrm>
        </p:spPr>
        <p:txBody>
          <a:bodyPr>
            <a:normAutofit/>
          </a:bodyPr>
          <a:lstStyle/>
          <a:p>
            <a:r>
              <a:rPr lang="en-US" dirty="0"/>
              <a:t>Advantages of Simulation</a:t>
            </a:r>
          </a:p>
        </p:txBody>
      </p:sp>
      <p:sp>
        <p:nvSpPr>
          <p:cNvPr id="79" name="Footer Placeholder 78">
            <a:extLst>
              <a:ext uri="{FF2B5EF4-FFF2-40B4-BE49-F238E27FC236}">
                <a16:creationId xmlns:a16="http://schemas.microsoft.com/office/drawing/2014/main" id="{5BF7B22E-C527-CC8D-D3D1-15050FEE5ABD}"/>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EF01C053-6A87-C049-EFCA-21A8A59D765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21</a:t>
            </a:fld>
            <a:endParaRPr lang="en-US"/>
          </a:p>
        </p:txBody>
      </p:sp>
      <p:sp>
        <p:nvSpPr>
          <p:cNvPr id="6" name="Content Placeholder 5">
            <a:extLst>
              <a:ext uri="{FF2B5EF4-FFF2-40B4-BE49-F238E27FC236}">
                <a16:creationId xmlns:a16="http://schemas.microsoft.com/office/drawing/2014/main" id="{A12997EB-228C-ED3F-3E61-B1641DEAB13F}"/>
              </a:ext>
            </a:extLst>
          </p:cNvPr>
          <p:cNvSpPr>
            <a:spLocks noGrp="1"/>
          </p:cNvSpPr>
          <p:nvPr>
            <p:ph idx="1"/>
          </p:nvPr>
        </p:nvSpPr>
        <p:spPr/>
        <p:txBody>
          <a:bodyPr/>
          <a:lstStyle/>
          <a:p>
            <a:r>
              <a:rPr lang="en-US" dirty="0"/>
              <a:t>Allows </a:t>
            </a:r>
            <a:r>
              <a:rPr lang="en-US" b="1" dirty="0"/>
              <a:t>risk-free testing </a:t>
            </a:r>
            <a:r>
              <a:rPr lang="en-US" dirty="0"/>
              <a:t>of new ideas</a:t>
            </a:r>
          </a:p>
          <a:p>
            <a:r>
              <a:rPr lang="en-US" dirty="0"/>
              <a:t>Helps in </a:t>
            </a:r>
            <a:r>
              <a:rPr lang="en-US" b="1" dirty="0"/>
              <a:t>decision-making</a:t>
            </a:r>
          </a:p>
          <a:p>
            <a:r>
              <a:rPr lang="en-US" dirty="0"/>
              <a:t>Reveals </a:t>
            </a:r>
            <a:r>
              <a:rPr lang="en-US" b="1" dirty="0"/>
              <a:t>bottlenecks and inefficiencies</a:t>
            </a:r>
          </a:p>
          <a:p>
            <a:r>
              <a:rPr lang="en-US" dirty="0"/>
              <a:t>Useful when </a:t>
            </a:r>
            <a:r>
              <a:rPr lang="en-US" b="1" dirty="0"/>
              <a:t>real experimentation is expensive or impossible</a:t>
            </a:r>
          </a:p>
        </p:txBody>
      </p:sp>
    </p:spTree>
    <p:extLst>
      <p:ext uri="{BB962C8B-B14F-4D97-AF65-F5344CB8AC3E}">
        <p14:creationId xmlns:p14="http://schemas.microsoft.com/office/powerpoint/2010/main" val="242129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34E003-89C4-926C-3DDA-A1597AEC0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7878AB-1EC3-1001-BD22-0F6A78ED2C69}"/>
              </a:ext>
            </a:extLst>
          </p:cNvPr>
          <p:cNvSpPr>
            <a:spLocks noGrp="1"/>
          </p:cNvSpPr>
          <p:nvPr>
            <p:ph type="title"/>
          </p:nvPr>
        </p:nvSpPr>
        <p:spPr>
          <a:xfrm>
            <a:off x="838200" y="365125"/>
            <a:ext cx="10515600" cy="1042761"/>
          </a:xfrm>
        </p:spPr>
        <p:txBody>
          <a:bodyPr>
            <a:normAutofit/>
          </a:bodyPr>
          <a:lstStyle/>
          <a:p>
            <a:r>
              <a:rPr lang="en-US" dirty="0"/>
              <a:t>Disadvantages of Simulation</a:t>
            </a:r>
          </a:p>
        </p:txBody>
      </p:sp>
      <p:sp>
        <p:nvSpPr>
          <p:cNvPr id="79" name="Footer Placeholder 78">
            <a:extLst>
              <a:ext uri="{FF2B5EF4-FFF2-40B4-BE49-F238E27FC236}">
                <a16:creationId xmlns:a16="http://schemas.microsoft.com/office/drawing/2014/main" id="{C8EDFBBE-18C3-1A86-ED39-26772B8EF22A}"/>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F1E2991F-8913-15D2-6C0D-DE525875EB6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22</a:t>
            </a:fld>
            <a:endParaRPr lang="en-US"/>
          </a:p>
        </p:txBody>
      </p:sp>
      <p:sp>
        <p:nvSpPr>
          <p:cNvPr id="6" name="Content Placeholder 5">
            <a:extLst>
              <a:ext uri="{FF2B5EF4-FFF2-40B4-BE49-F238E27FC236}">
                <a16:creationId xmlns:a16="http://schemas.microsoft.com/office/drawing/2014/main" id="{1F703F07-C880-8F37-9CC4-17404E78D39A}"/>
              </a:ext>
            </a:extLst>
          </p:cNvPr>
          <p:cNvSpPr>
            <a:spLocks noGrp="1"/>
          </p:cNvSpPr>
          <p:nvPr>
            <p:ph idx="1"/>
          </p:nvPr>
        </p:nvSpPr>
        <p:spPr/>
        <p:txBody>
          <a:bodyPr/>
          <a:lstStyle/>
          <a:p>
            <a:r>
              <a:rPr lang="en-US" dirty="0"/>
              <a:t>Can be </a:t>
            </a:r>
            <a:r>
              <a:rPr lang="en-US" b="1" dirty="0"/>
              <a:t>time-consuming and costly</a:t>
            </a:r>
          </a:p>
          <a:p>
            <a:r>
              <a:rPr lang="en-US" dirty="0"/>
              <a:t>Requires </a:t>
            </a:r>
            <a:r>
              <a:rPr lang="en-US" b="1" dirty="0"/>
              <a:t>specialized skills</a:t>
            </a:r>
          </a:p>
          <a:p>
            <a:r>
              <a:rPr lang="en-US" b="1" dirty="0"/>
              <a:t>No exact solution</a:t>
            </a:r>
            <a:r>
              <a:rPr lang="en-US" dirty="0"/>
              <a:t>, only approximations</a:t>
            </a:r>
          </a:p>
          <a:p>
            <a:r>
              <a:rPr lang="en-US" dirty="0"/>
              <a:t>Models may become </a:t>
            </a:r>
            <a:r>
              <a:rPr lang="en-US" b="1" dirty="0"/>
              <a:t>too complex</a:t>
            </a:r>
          </a:p>
        </p:txBody>
      </p:sp>
    </p:spTree>
    <p:extLst>
      <p:ext uri="{BB962C8B-B14F-4D97-AF65-F5344CB8AC3E}">
        <p14:creationId xmlns:p14="http://schemas.microsoft.com/office/powerpoint/2010/main" val="3531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2A3C0-3B7B-9BC4-74E2-B258A32FD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C9F06E-3F06-F868-F0D4-2B7D5EE2ED22}"/>
              </a:ext>
            </a:extLst>
          </p:cNvPr>
          <p:cNvSpPr>
            <a:spLocks noGrp="1"/>
          </p:cNvSpPr>
          <p:nvPr>
            <p:ph type="title"/>
          </p:nvPr>
        </p:nvSpPr>
        <p:spPr>
          <a:xfrm>
            <a:off x="838200" y="365125"/>
            <a:ext cx="10515600" cy="1042761"/>
          </a:xfrm>
        </p:spPr>
        <p:txBody>
          <a:bodyPr>
            <a:normAutofit/>
          </a:bodyPr>
          <a:lstStyle/>
          <a:p>
            <a:r>
              <a:rPr lang="en-US" dirty="0"/>
              <a:t>Applications of Simulation</a:t>
            </a:r>
          </a:p>
        </p:txBody>
      </p:sp>
      <p:sp>
        <p:nvSpPr>
          <p:cNvPr id="79" name="Footer Placeholder 78">
            <a:extLst>
              <a:ext uri="{FF2B5EF4-FFF2-40B4-BE49-F238E27FC236}">
                <a16:creationId xmlns:a16="http://schemas.microsoft.com/office/drawing/2014/main" id="{6B04BD85-1C6A-B71C-B082-608962E020C1}"/>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B804BF9C-1166-FC62-8B0B-DD259A252AB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23</a:t>
            </a:fld>
            <a:endParaRPr lang="en-US"/>
          </a:p>
        </p:txBody>
      </p:sp>
      <p:sp>
        <p:nvSpPr>
          <p:cNvPr id="6" name="Content Placeholder 5">
            <a:extLst>
              <a:ext uri="{FF2B5EF4-FFF2-40B4-BE49-F238E27FC236}">
                <a16:creationId xmlns:a16="http://schemas.microsoft.com/office/drawing/2014/main" id="{C0674202-A0E1-DB72-B889-2709C29296A5}"/>
              </a:ext>
            </a:extLst>
          </p:cNvPr>
          <p:cNvSpPr>
            <a:spLocks noGrp="1"/>
          </p:cNvSpPr>
          <p:nvPr>
            <p:ph idx="1"/>
          </p:nvPr>
        </p:nvSpPr>
        <p:spPr/>
        <p:txBody>
          <a:bodyPr/>
          <a:lstStyle/>
          <a:p>
            <a:pPr>
              <a:buFont typeface="Arial" panose="020B0604020202020204" pitchFamily="34" charset="0"/>
              <a:buChar char="•"/>
            </a:pPr>
            <a:r>
              <a:rPr lang="en-US" b="1" dirty="0"/>
              <a:t>Manufacturing</a:t>
            </a:r>
            <a:r>
              <a:rPr lang="en-US" dirty="0"/>
              <a:t> – Assembly </a:t>
            </a:r>
            <a:r>
              <a:rPr lang="en-US"/>
              <a:t>line optimizations</a:t>
            </a:r>
            <a:endParaRPr lang="en-US" dirty="0"/>
          </a:p>
          <a:p>
            <a:pPr>
              <a:buFont typeface="Arial" panose="020B0604020202020204" pitchFamily="34" charset="0"/>
              <a:buChar char="•"/>
            </a:pPr>
            <a:r>
              <a:rPr lang="en-US" b="1" dirty="0"/>
              <a:t>Healthcare</a:t>
            </a:r>
            <a:r>
              <a:rPr lang="en-US" dirty="0"/>
              <a:t> – ER patient flow modeling</a:t>
            </a:r>
          </a:p>
          <a:p>
            <a:pPr>
              <a:buFont typeface="Arial" panose="020B0604020202020204" pitchFamily="34" charset="0"/>
              <a:buChar char="•"/>
            </a:pPr>
            <a:r>
              <a:rPr lang="en-US" b="1" dirty="0"/>
              <a:t>Banking</a:t>
            </a:r>
            <a:r>
              <a:rPr lang="en-US" dirty="0"/>
              <a:t> – ATM or teller queue analysis</a:t>
            </a:r>
          </a:p>
          <a:p>
            <a:pPr>
              <a:buFont typeface="Arial" panose="020B0604020202020204" pitchFamily="34" charset="0"/>
              <a:buChar char="•"/>
            </a:pPr>
            <a:r>
              <a:rPr lang="en-US" b="1" dirty="0"/>
              <a:t>Traffic</a:t>
            </a:r>
            <a:r>
              <a:rPr lang="en-US" dirty="0"/>
              <a:t> – Intersection light timing</a:t>
            </a:r>
          </a:p>
          <a:p>
            <a:pPr>
              <a:buFont typeface="Arial" panose="020B0604020202020204" pitchFamily="34" charset="0"/>
              <a:buChar char="•"/>
            </a:pPr>
            <a:r>
              <a:rPr lang="en-US" b="1" dirty="0"/>
              <a:t>Military</a:t>
            </a:r>
            <a:r>
              <a:rPr lang="en-US" dirty="0"/>
              <a:t> – Battle simulations and training</a:t>
            </a:r>
          </a:p>
          <a:p>
            <a:pPr>
              <a:buFont typeface="Arial" panose="020B0604020202020204" pitchFamily="34" charset="0"/>
              <a:buChar char="•"/>
            </a:pPr>
            <a:r>
              <a:rPr lang="en-US" b="1" dirty="0"/>
              <a:t>Aviation</a:t>
            </a:r>
            <a:r>
              <a:rPr lang="en-US" dirty="0"/>
              <a:t> – Flight training simulators</a:t>
            </a:r>
          </a:p>
          <a:p>
            <a:pPr>
              <a:buFont typeface="Arial" panose="020B0604020202020204" pitchFamily="34" charset="0"/>
              <a:buChar char="•"/>
            </a:pPr>
            <a:r>
              <a:rPr lang="en-US" b="1" dirty="0"/>
              <a:t>Retail</a:t>
            </a:r>
            <a:r>
              <a:rPr lang="en-US" dirty="0"/>
              <a:t> – Inventory and supply chain modeling</a:t>
            </a:r>
          </a:p>
        </p:txBody>
      </p:sp>
    </p:spTree>
    <p:extLst>
      <p:ext uri="{BB962C8B-B14F-4D97-AF65-F5344CB8AC3E}">
        <p14:creationId xmlns:p14="http://schemas.microsoft.com/office/powerpoint/2010/main" val="816965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2</a:t>
            </a:r>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24</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Introduction to Simulation and Modeling | Lecture 2</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dirty="0"/>
              <a:t>System Modeling</a:t>
            </a:r>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25</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Introduction to Simulation and Modeling | Lecture 2</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227FD2-0110-E62C-1EDC-90CE51ADA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670493-92BA-60A1-E8D7-A446334BDE1A}"/>
              </a:ext>
            </a:extLst>
          </p:cNvPr>
          <p:cNvSpPr>
            <a:spLocks noGrp="1"/>
          </p:cNvSpPr>
          <p:nvPr>
            <p:ph type="title"/>
          </p:nvPr>
        </p:nvSpPr>
        <p:spPr>
          <a:xfrm>
            <a:off x="838200" y="365125"/>
            <a:ext cx="10515600" cy="1042761"/>
          </a:xfrm>
        </p:spPr>
        <p:txBody>
          <a:bodyPr>
            <a:normAutofit/>
          </a:bodyPr>
          <a:lstStyle/>
          <a:p>
            <a:r>
              <a:rPr lang="en-US" dirty="0"/>
              <a:t>Simulation</a:t>
            </a:r>
          </a:p>
        </p:txBody>
      </p:sp>
      <p:sp>
        <p:nvSpPr>
          <p:cNvPr id="3" name="Content Placeholder 2">
            <a:extLst>
              <a:ext uri="{FF2B5EF4-FFF2-40B4-BE49-F238E27FC236}">
                <a16:creationId xmlns:a16="http://schemas.microsoft.com/office/drawing/2014/main" id="{3E36B2BD-D78A-7DBA-4367-EFE962E25B77}"/>
              </a:ext>
            </a:extLst>
          </p:cNvPr>
          <p:cNvSpPr>
            <a:spLocks noGrp="1"/>
          </p:cNvSpPr>
          <p:nvPr>
            <p:ph idx="1"/>
          </p:nvPr>
        </p:nvSpPr>
        <p:spPr>
          <a:xfrm>
            <a:off x="838200" y="1553029"/>
            <a:ext cx="10515600" cy="4920342"/>
          </a:xfrm>
        </p:spPr>
        <p:txBody>
          <a:bodyPr>
            <a:normAutofit/>
          </a:bodyPr>
          <a:lstStyle/>
          <a:p>
            <a:r>
              <a:rPr lang="en-US" dirty="0"/>
              <a:t>A simulation is the imitation of the operation of a real-world process or system over time.</a:t>
            </a:r>
          </a:p>
          <a:p>
            <a:r>
              <a:rPr lang="en-US" b="1" dirty="0"/>
              <a:t>Simulation is used before an existing system is altered or a new system is built.</a:t>
            </a:r>
          </a:p>
          <a:p>
            <a:r>
              <a:rPr lang="en-US" dirty="0"/>
              <a:t>Why Simulation?</a:t>
            </a:r>
          </a:p>
          <a:p>
            <a:pPr lvl="1"/>
            <a:r>
              <a:rPr lang="en-US" dirty="0"/>
              <a:t>To reduce the chances of failure to meet specifications.</a:t>
            </a:r>
          </a:p>
          <a:p>
            <a:pPr lvl="1"/>
            <a:r>
              <a:rPr lang="en-US" dirty="0"/>
              <a:t>To eliminate unforeseen bottlenecks.</a:t>
            </a:r>
          </a:p>
          <a:p>
            <a:pPr lvl="1"/>
            <a:r>
              <a:rPr lang="en-US" dirty="0"/>
              <a:t>To prevent under- or over-utilization of resources.</a:t>
            </a:r>
          </a:p>
          <a:p>
            <a:pPr lvl="1"/>
            <a:r>
              <a:rPr lang="en-US" dirty="0"/>
              <a:t>To optimize system performance.</a:t>
            </a:r>
          </a:p>
        </p:txBody>
      </p:sp>
      <p:sp>
        <p:nvSpPr>
          <p:cNvPr id="79" name="Footer Placeholder 78">
            <a:extLst>
              <a:ext uri="{FF2B5EF4-FFF2-40B4-BE49-F238E27FC236}">
                <a16:creationId xmlns:a16="http://schemas.microsoft.com/office/drawing/2014/main" id="{10E85657-8027-3139-1862-391E462D5A9F}"/>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86736EDE-93EF-7C5B-49F9-B96C350D884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Tree>
    <p:extLst>
      <p:ext uri="{BB962C8B-B14F-4D97-AF65-F5344CB8AC3E}">
        <p14:creationId xmlns:p14="http://schemas.microsoft.com/office/powerpoint/2010/main" val="124798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7E97A-84A7-63A3-4E35-26E3C1B4A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104FC-E73B-433F-8E9C-063DC9B337A6}"/>
              </a:ext>
            </a:extLst>
          </p:cNvPr>
          <p:cNvSpPr>
            <a:spLocks noGrp="1"/>
          </p:cNvSpPr>
          <p:nvPr>
            <p:ph type="title"/>
          </p:nvPr>
        </p:nvSpPr>
        <p:spPr/>
        <p:txBody>
          <a:bodyPr>
            <a:normAutofit/>
          </a:bodyPr>
          <a:lstStyle/>
          <a:p>
            <a:r>
              <a:rPr lang="en-US" dirty="0"/>
              <a:t>System</a:t>
            </a:r>
          </a:p>
        </p:txBody>
      </p:sp>
      <p:sp>
        <p:nvSpPr>
          <p:cNvPr id="5" name="Slide Number Placeholder 4">
            <a:extLst>
              <a:ext uri="{FF2B5EF4-FFF2-40B4-BE49-F238E27FC236}">
                <a16:creationId xmlns:a16="http://schemas.microsoft.com/office/drawing/2014/main" id="{7261AAB5-2D09-53B0-0DB5-2F687EBB7721}"/>
              </a:ext>
            </a:extLst>
          </p:cNvPr>
          <p:cNvSpPr>
            <a:spLocks noGrp="1"/>
          </p:cNvSpPr>
          <p:nvPr>
            <p:ph type="sldNum" sz="quarter" idx="4"/>
          </p:nvPr>
        </p:nvSpPr>
        <p:spPr/>
        <p:txBody>
          <a:bodyPr>
            <a:normAutofit/>
          </a:bodyPr>
          <a:lstStyle/>
          <a:p>
            <a:fld id="{36AD3355-1A39-4F95-8D2D-9BA34F1D5DE9}" type="slidenum">
              <a:rPr lang="en-US" smtClean="0"/>
              <a:pPr/>
              <a:t>4</a:t>
            </a:fld>
            <a:endParaRPr lang="en-US"/>
          </a:p>
        </p:txBody>
      </p:sp>
      <p:sp>
        <p:nvSpPr>
          <p:cNvPr id="3" name="Content Placeholder 2">
            <a:extLst>
              <a:ext uri="{FF2B5EF4-FFF2-40B4-BE49-F238E27FC236}">
                <a16:creationId xmlns:a16="http://schemas.microsoft.com/office/drawing/2014/main" id="{47089C3F-E4A8-6A6D-8C9B-66C686F0F4A7}"/>
              </a:ext>
            </a:extLst>
          </p:cNvPr>
          <p:cNvSpPr>
            <a:spLocks noGrp="1"/>
          </p:cNvSpPr>
          <p:nvPr>
            <p:ph idx="1"/>
          </p:nvPr>
        </p:nvSpPr>
        <p:spPr/>
        <p:txBody>
          <a:bodyPr>
            <a:normAutofit/>
          </a:bodyPr>
          <a:lstStyle/>
          <a:p>
            <a:r>
              <a:rPr lang="en-US" dirty="0"/>
              <a:t>The term system is derived from the Greek word </a:t>
            </a:r>
            <a:r>
              <a:rPr lang="en-US" i="1" dirty="0"/>
              <a:t>Systema</a:t>
            </a:r>
            <a:r>
              <a:rPr lang="en-US" dirty="0"/>
              <a:t>, which means an </a:t>
            </a:r>
            <a:r>
              <a:rPr lang="en-US" b="1" dirty="0"/>
              <a:t>organized relationship between functioning units </a:t>
            </a:r>
            <a:r>
              <a:rPr lang="en-US" dirty="0"/>
              <a:t>or components.</a:t>
            </a:r>
          </a:p>
          <a:p>
            <a:r>
              <a:rPr lang="en-US" dirty="0"/>
              <a:t>It is aggregation or association of objects joined in some regular manner/interactions or independence.</a:t>
            </a:r>
          </a:p>
          <a:p>
            <a:r>
              <a:rPr lang="en-US" dirty="0"/>
              <a:t>The interaction/independence between the objects causes a change in the system.</a:t>
            </a:r>
          </a:p>
          <a:p>
            <a:r>
              <a:rPr lang="en-US" dirty="0"/>
              <a:t>E.g. Production system for manufacturing automobiles.</a:t>
            </a:r>
          </a:p>
        </p:txBody>
      </p:sp>
      <p:sp>
        <p:nvSpPr>
          <p:cNvPr id="79" name="Footer Placeholder 78">
            <a:extLst>
              <a:ext uri="{FF2B5EF4-FFF2-40B4-BE49-F238E27FC236}">
                <a16:creationId xmlns:a16="http://schemas.microsoft.com/office/drawing/2014/main" id="{6049A928-F9F6-F792-7B01-97B8AF04E557}"/>
              </a:ext>
            </a:extLst>
          </p:cNvPr>
          <p:cNvSpPr>
            <a:spLocks noGrp="1"/>
          </p:cNvSpPr>
          <p:nvPr>
            <p:ph type="ftr" sz="quarter" idx="11"/>
          </p:nvPr>
        </p:nvSpPr>
        <p:spPr/>
        <p:txBody>
          <a:bodyPr/>
          <a:lstStyle/>
          <a:p>
            <a:r>
              <a:rPr lang="en-US"/>
              <a:t>Introduction to Simulation and Modeling | Lecture 2</a:t>
            </a:r>
            <a:endParaRPr lang="en-US" dirty="0"/>
          </a:p>
        </p:txBody>
      </p:sp>
    </p:spTree>
    <p:extLst>
      <p:ext uri="{BB962C8B-B14F-4D97-AF65-F5344CB8AC3E}">
        <p14:creationId xmlns:p14="http://schemas.microsoft.com/office/powerpoint/2010/main" val="181853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20398F-4DB6-E1A8-3699-F4D7FC7F0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96258-9E8E-E435-56DE-875B7A52D642}"/>
              </a:ext>
            </a:extLst>
          </p:cNvPr>
          <p:cNvSpPr>
            <a:spLocks noGrp="1"/>
          </p:cNvSpPr>
          <p:nvPr>
            <p:ph type="title"/>
          </p:nvPr>
        </p:nvSpPr>
        <p:spPr>
          <a:xfrm>
            <a:off x="838200" y="365125"/>
            <a:ext cx="10515600" cy="1042761"/>
          </a:xfrm>
        </p:spPr>
        <p:txBody>
          <a:bodyPr>
            <a:normAutofit/>
          </a:bodyPr>
          <a:lstStyle/>
          <a:p>
            <a:r>
              <a:rPr lang="en-US" dirty="0"/>
              <a:t>System</a:t>
            </a:r>
          </a:p>
        </p:txBody>
      </p:sp>
      <p:sp>
        <p:nvSpPr>
          <p:cNvPr id="3" name="Content Placeholder 2">
            <a:extLst>
              <a:ext uri="{FF2B5EF4-FFF2-40B4-BE49-F238E27FC236}">
                <a16:creationId xmlns:a16="http://schemas.microsoft.com/office/drawing/2014/main" id="{DC2BFE98-3877-8027-5144-D2FE5BCAD5BB}"/>
              </a:ext>
            </a:extLst>
          </p:cNvPr>
          <p:cNvSpPr>
            <a:spLocks noGrp="1"/>
          </p:cNvSpPr>
          <p:nvPr>
            <p:ph idx="1"/>
          </p:nvPr>
        </p:nvSpPr>
        <p:spPr>
          <a:xfrm>
            <a:off x="838200" y="1553029"/>
            <a:ext cx="10515600" cy="4920342"/>
          </a:xfrm>
        </p:spPr>
        <p:txBody>
          <a:bodyPr>
            <a:normAutofit/>
          </a:bodyPr>
          <a:lstStyle/>
          <a:p>
            <a:r>
              <a:rPr lang="en-US" dirty="0"/>
              <a:t>The system exists because it is designed to </a:t>
            </a:r>
            <a:r>
              <a:rPr lang="en-US" b="1" dirty="0"/>
              <a:t>achieve one or more objectives</a:t>
            </a:r>
            <a:r>
              <a:rPr lang="en-US" dirty="0"/>
              <a:t>.</a:t>
            </a:r>
          </a:p>
          <a:p>
            <a:r>
              <a:rPr lang="en-US" dirty="0"/>
              <a:t>There are more than a hundred definitions of the word system. Still, most seem to have a common thread that suggests that </a:t>
            </a:r>
          </a:p>
          <a:p>
            <a:r>
              <a:rPr lang="en-US" b="1" dirty="0"/>
              <a:t>A system is an orderly grouping of interdependent components linked to a plan to achieve a specific objective. </a:t>
            </a:r>
          </a:p>
        </p:txBody>
      </p:sp>
      <p:sp>
        <p:nvSpPr>
          <p:cNvPr id="79" name="Footer Placeholder 78">
            <a:extLst>
              <a:ext uri="{FF2B5EF4-FFF2-40B4-BE49-F238E27FC236}">
                <a16:creationId xmlns:a16="http://schemas.microsoft.com/office/drawing/2014/main" id="{0CFC6DEC-5739-AB8A-3651-85468444FA2C}"/>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A8BF91CC-F6CC-A491-918F-30A6E513627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a:t>
            </a:fld>
            <a:endParaRPr lang="en-US"/>
          </a:p>
        </p:txBody>
      </p:sp>
    </p:spTree>
    <p:extLst>
      <p:ext uri="{BB962C8B-B14F-4D97-AF65-F5344CB8AC3E}">
        <p14:creationId xmlns:p14="http://schemas.microsoft.com/office/powerpoint/2010/main" val="212538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95FC53-75C8-D60C-B34B-2AE31AD2C1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AF378-873D-FDA3-FD62-48F6E12650F3}"/>
              </a:ext>
            </a:extLst>
          </p:cNvPr>
          <p:cNvSpPr>
            <a:spLocks noGrp="1"/>
          </p:cNvSpPr>
          <p:nvPr>
            <p:ph type="title"/>
          </p:nvPr>
        </p:nvSpPr>
        <p:spPr>
          <a:xfrm>
            <a:off x="838200" y="365125"/>
            <a:ext cx="10515600" cy="1042761"/>
          </a:xfrm>
        </p:spPr>
        <p:txBody>
          <a:bodyPr>
            <a:normAutofit/>
          </a:bodyPr>
          <a:lstStyle/>
          <a:p>
            <a:r>
              <a:rPr lang="en-US" dirty="0"/>
              <a:t>System</a:t>
            </a:r>
          </a:p>
        </p:txBody>
      </p:sp>
      <p:pic>
        <p:nvPicPr>
          <p:cNvPr id="6" name="Content Placeholder 5">
            <a:extLst>
              <a:ext uri="{FF2B5EF4-FFF2-40B4-BE49-F238E27FC236}">
                <a16:creationId xmlns:a16="http://schemas.microsoft.com/office/drawing/2014/main" id="{F04666ED-2075-1030-07B7-4B7CC85DE452}"/>
              </a:ext>
            </a:extLst>
          </p:cNvPr>
          <p:cNvPicPr>
            <a:picLocks noGrp="1" noChangeAspect="1"/>
          </p:cNvPicPr>
          <p:nvPr>
            <p:ph idx="1"/>
          </p:nvPr>
        </p:nvPicPr>
        <p:blipFill>
          <a:blip r:embed="rId2"/>
          <a:stretch>
            <a:fillRect/>
          </a:stretch>
        </p:blipFill>
        <p:spPr>
          <a:xfrm>
            <a:off x="2133600" y="2046051"/>
            <a:ext cx="7924800" cy="3934298"/>
          </a:xfrm>
        </p:spPr>
      </p:pic>
      <p:sp>
        <p:nvSpPr>
          <p:cNvPr id="79" name="Footer Placeholder 78">
            <a:extLst>
              <a:ext uri="{FF2B5EF4-FFF2-40B4-BE49-F238E27FC236}">
                <a16:creationId xmlns:a16="http://schemas.microsoft.com/office/drawing/2014/main" id="{B283B700-85B9-9FCD-F739-FD6E71037959}"/>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7BADAEE5-D418-E9F6-3630-579F8534088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a:t>
            </a:fld>
            <a:endParaRPr lang="en-US"/>
          </a:p>
        </p:txBody>
      </p:sp>
    </p:spTree>
    <p:extLst>
      <p:ext uri="{BB962C8B-B14F-4D97-AF65-F5344CB8AC3E}">
        <p14:creationId xmlns:p14="http://schemas.microsoft.com/office/powerpoint/2010/main" val="269553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711A72-EED1-160F-24EC-C4F3292DF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BE9DD-5699-C7C0-3AA6-ED46671D9FFA}"/>
              </a:ext>
            </a:extLst>
          </p:cNvPr>
          <p:cNvSpPr>
            <a:spLocks noGrp="1"/>
          </p:cNvSpPr>
          <p:nvPr>
            <p:ph type="title"/>
          </p:nvPr>
        </p:nvSpPr>
        <p:spPr>
          <a:xfrm>
            <a:off x="838200" y="365125"/>
            <a:ext cx="10515600" cy="1042761"/>
          </a:xfrm>
        </p:spPr>
        <p:txBody>
          <a:bodyPr>
            <a:normAutofit/>
          </a:bodyPr>
          <a:lstStyle/>
          <a:p>
            <a:r>
              <a:rPr lang="en-US" dirty="0"/>
              <a:t>E.g. Factory System</a:t>
            </a:r>
          </a:p>
        </p:txBody>
      </p:sp>
      <p:pic>
        <p:nvPicPr>
          <p:cNvPr id="6" name="Content Placeholder 5">
            <a:extLst>
              <a:ext uri="{FF2B5EF4-FFF2-40B4-BE49-F238E27FC236}">
                <a16:creationId xmlns:a16="http://schemas.microsoft.com/office/drawing/2014/main" id="{E379C519-4701-02C0-C34A-B27985223F8C}"/>
              </a:ext>
            </a:extLst>
          </p:cNvPr>
          <p:cNvPicPr>
            <a:picLocks noGrp="1" noChangeAspect="1"/>
          </p:cNvPicPr>
          <p:nvPr>
            <p:ph idx="1"/>
          </p:nvPr>
        </p:nvPicPr>
        <p:blipFill>
          <a:blip r:embed="rId2"/>
          <a:stretch>
            <a:fillRect/>
          </a:stretch>
        </p:blipFill>
        <p:spPr>
          <a:xfrm>
            <a:off x="1194005" y="1716548"/>
            <a:ext cx="9803990" cy="3424904"/>
          </a:xfrm>
        </p:spPr>
      </p:pic>
      <p:sp>
        <p:nvSpPr>
          <p:cNvPr id="79" name="Footer Placeholder 78">
            <a:extLst>
              <a:ext uri="{FF2B5EF4-FFF2-40B4-BE49-F238E27FC236}">
                <a16:creationId xmlns:a16="http://schemas.microsoft.com/office/drawing/2014/main" id="{9AD0A742-C36B-5CB5-9EF7-889CBE34BB8B}"/>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6E1BA864-AEA2-AE6E-096F-049DCA29B0A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7</a:t>
            </a:fld>
            <a:endParaRPr lang="en-US"/>
          </a:p>
        </p:txBody>
      </p:sp>
    </p:spTree>
    <p:extLst>
      <p:ext uri="{BB962C8B-B14F-4D97-AF65-F5344CB8AC3E}">
        <p14:creationId xmlns:p14="http://schemas.microsoft.com/office/powerpoint/2010/main" val="852966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237281-6274-4099-42C8-F7150F159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80C9F4-B213-724D-B50E-6364D150A028}"/>
              </a:ext>
            </a:extLst>
          </p:cNvPr>
          <p:cNvSpPr>
            <a:spLocks noGrp="1"/>
          </p:cNvSpPr>
          <p:nvPr>
            <p:ph type="title"/>
          </p:nvPr>
        </p:nvSpPr>
        <p:spPr>
          <a:xfrm>
            <a:off x="838200" y="365125"/>
            <a:ext cx="10515600" cy="1042761"/>
          </a:xfrm>
        </p:spPr>
        <p:txBody>
          <a:bodyPr>
            <a:normAutofit/>
          </a:bodyPr>
          <a:lstStyle/>
          <a:p>
            <a:r>
              <a:rPr lang="en-US" dirty="0"/>
              <a:t>Components of a System</a:t>
            </a:r>
          </a:p>
        </p:txBody>
      </p:sp>
      <p:sp>
        <p:nvSpPr>
          <p:cNvPr id="79" name="Footer Placeholder 78">
            <a:extLst>
              <a:ext uri="{FF2B5EF4-FFF2-40B4-BE49-F238E27FC236}">
                <a16:creationId xmlns:a16="http://schemas.microsoft.com/office/drawing/2014/main" id="{0257A3D9-568C-4AC8-1E1A-12BAA15CE5C1}"/>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91F0F8FE-0D11-14A8-23ED-6BE8C30F08C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8</a:t>
            </a:fld>
            <a:endParaRPr lang="en-US"/>
          </a:p>
        </p:txBody>
      </p:sp>
      <p:sp>
        <p:nvSpPr>
          <p:cNvPr id="4" name="Content Placeholder 3">
            <a:extLst>
              <a:ext uri="{FF2B5EF4-FFF2-40B4-BE49-F238E27FC236}">
                <a16:creationId xmlns:a16="http://schemas.microsoft.com/office/drawing/2014/main" id="{C5C78093-ACDB-86A5-1C3F-FF0222EE92A3}"/>
              </a:ext>
            </a:extLst>
          </p:cNvPr>
          <p:cNvSpPr>
            <a:spLocks noGrp="1"/>
          </p:cNvSpPr>
          <p:nvPr>
            <p:ph idx="1"/>
          </p:nvPr>
        </p:nvSpPr>
        <p:spPr/>
        <p:txBody>
          <a:bodyPr>
            <a:normAutofit/>
          </a:bodyPr>
          <a:lstStyle/>
          <a:p>
            <a:r>
              <a:rPr lang="en-US" b="1" dirty="0"/>
              <a:t>Entity</a:t>
            </a:r>
            <a:r>
              <a:rPr lang="en-US" dirty="0"/>
              <a:t>: An entity is an object of interest in a system.</a:t>
            </a:r>
          </a:p>
          <a:p>
            <a:pPr lvl="1"/>
            <a:r>
              <a:rPr lang="en-US" dirty="0"/>
              <a:t>Example: In the factory system, departments, orders, parts, and products are the entities. </a:t>
            </a:r>
          </a:p>
          <a:p>
            <a:endParaRPr lang="en-US" dirty="0"/>
          </a:p>
          <a:p>
            <a:r>
              <a:rPr lang="en-US" b="1" dirty="0"/>
              <a:t>Attribute</a:t>
            </a:r>
            <a:r>
              <a:rPr lang="en-US" dirty="0"/>
              <a:t>: An attribute denotes the property of an entity.</a:t>
            </a:r>
          </a:p>
          <a:p>
            <a:pPr lvl="1"/>
            <a:r>
              <a:rPr lang="en-US" dirty="0"/>
              <a:t>Example: Quantities for each order, type of part, or several machines in a Department are attributes of the factory system.</a:t>
            </a:r>
          </a:p>
          <a:p>
            <a:endParaRPr lang="en-US" dirty="0"/>
          </a:p>
        </p:txBody>
      </p:sp>
    </p:spTree>
    <p:extLst>
      <p:ext uri="{BB962C8B-B14F-4D97-AF65-F5344CB8AC3E}">
        <p14:creationId xmlns:p14="http://schemas.microsoft.com/office/powerpoint/2010/main" val="316289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ADF0D0-3DA9-EE96-C121-213109AFC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5B253-51E0-2341-91CC-9EA8CB4F23FA}"/>
              </a:ext>
            </a:extLst>
          </p:cNvPr>
          <p:cNvSpPr>
            <a:spLocks noGrp="1"/>
          </p:cNvSpPr>
          <p:nvPr>
            <p:ph type="title"/>
          </p:nvPr>
        </p:nvSpPr>
        <p:spPr>
          <a:xfrm>
            <a:off x="838200" y="365125"/>
            <a:ext cx="10515600" cy="1042761"/>
          </a:xfrm>
        </p:spPr>
        <p:txBody>
          <a:bodyPr>
            <a:normAutofit/>
          </a:bodyPr>
          <a:lstStyle/>
          <a:p>
            <a:r>
              <a:rPr lang="en-US" dirty="0"/>
              <a:t>Components of a System</a:t>
            </a:r>
          </a:p>
        </p:txBody>
      </p:sp>
      <p:sp>
        <p:nvSpPr>
          <p:cNvPr id="79" name="Footer Placeholder 78">
            <a:extLst>
              <a:ext uri="{FF2B5EF4-FFF2-40B4-BE49-F238E27FC236}">
                <a16:creationId xmlns:a16="http://schemas.microsoft.com/office/drawing/2014/main" id="{CFC1B464-8C89-F623-8033-0FAEFD65055E}"/>
              </a:ext>
            </a:extLst>
          </p:cNvPr>
          <p:cNvSpPr>
            <a:spLocks noGrp="1"/>
          </p:cNvSpPr>
          <p:nvPr>
            <p:ph type="ftr" sz="quarter" idx="11"/>
          </p:nvPr>
        </p:nvSpPr>
        <p:spPr>
          <a:xfrm>
            <a:off x="7351486" y="106589"/>
            <a:ext cx="4114800" cy="365125"/>
          </a:xfrm>
        </p:spPr>
        <p:txBody>
          <a:bodyPr/>
          <a:lstStyle/>
          <a:p>
            <a:r>
              <a:rPr lang="en-US"/>
              <a:t>Introduction to Simulation and Modeling | Lecture 2</a:t>
            </a:r>
            <a:endParaRPr lang="en-US" dirty="0"/>
          </a:p>
        </p:txBody>
      </p:sp>
      <p:sp>
        <p:nvSpPr>
          <p:cNvPr id="5" name="Slide Number Placeholder 4">
            <a:extLst>
              <a:ext uri="{FF2B5EF4-FFF2-40B4-BE49-F238E27FC236}">
                <a16:creationId xmlns:a16="http://schemas.microsoft.com/office/drawing/2014/main" id="{CDAD1249-265B-F2CB-3EE6-FD8A92585BF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9</a:t>
            </a:fld>
            <a:endParaRPr lang="en-US"/>
          </a:p>
        </p:txBody>
      </p:sp>
      <p:sp>
        <p:nvSpPr>
          <p:cNvPr id="4" name="Content Placeholder 3">
            <a:extLst>
              <a:ext uri="{FF2B5EF4-FFF2-40B4-BE49-F238E27FC236}">
                <a16:creationId xmlns:a16="http://schemas.microsoft.com/office/drawing/2014/main" id="{01DDFC5F-DCD9-5620-C4B9-702A2D8CEC16}"/>
              </a:ext>
            </a:extLst>
          </p:cNvPr>
          <p:cNvSpPr>
            <a:spLocks noGrp="1"/>
          </p:cNvSpPr>
          <p:nvPr>
            <p:ph idx="1"/>
          </p:nvPr>
        </p:nvSpPr>
        <p:spPr/>
        <p:txBody>
          <a:bodyPr>
            <a:normAutofit/>
          </a:bodyPr>
          <a:lstStyle/>
          <a:p>
            <a:r>
              <a:rPr lang="en-US" b="1" dirty="0"/>
              <a:t>Activity</a:t>
            </a:r>
            <a:r>
              <a:rPr lang="en-US" dirty="0"/>
              <a:t>: Any process causing changes in a system is called an activity.</a:t>
            </a:r>
          </a:p>
          <a:p>
            <a:pPr lvl="1"/>
            <a:r>
              <a:rPr lang="en-US" dirty="0"/>
              <a:t>Example: Manufacturing process of the department.</a:t>
            </a:r>
          </a:p>
          <a:p>
            <a:pPr lvl="1"/>
            <a:r>
              <a:rPr lang="en-US" b="1" dirty="0"/>
              <a:t>Endogenous</a:t>
            </a:r>
            <a:r>
              <a:rPr lang="en-US" dirty="0"/>
              <a:t> – activities/events occurring within the system.</a:t>
            </a:r>
          </a:p>
          <a:p>
            <a:pPr lvl="2"/>
            <a:r>
              <a:rPr lang="en-US" dirty="0"/>
              <a:t>Example: cash withdrawal from a cash counter of the bank.</a:t>
            </a:r>
          </a:p>
          <a:p>
            <a:pPr lvl="1"/>
            <a:r>
              <a:rPr lang="en-US" b="1" dirty="0"/>
              <a:t>Exogenous</a:t>
            </a:r>
            <a:r>
              <a:rPr lang="en-US" dirty="0"/>
              <a:t> – activities occurring in the environment that affect the system.</a:t>
            </a:r>
          </a:p>
          <a:p>
            <a:pPr lvl="2"/>
            <a:r>
              <a:rPr lang="en-US" dirty="0"/>
              <a:t>Example: cash withdrawal from an ATM.</a:t>
            </a:r>
          </a:p>
          <a:p>
            <a:endParaRPr lang="en-US" dirty="0"/>
          </a:p>
        </p:txBody>
      </p:sp>
    </p:spTree>
    <p:extLst>
      <p:ext uri="{BB962C8B-B14F-4D97-AF65-F5344CB8AC3E}">
        <p14:creationId xmlns:p14="http://schemas.microsoft.com/office/powerpoint/2010/main" val="217935651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TotalTime>
  <Words>1459</Words>
  <Application>Microsoft Office PowerPoint</Application>
  <PresentationFormat>Widescreen</PresentationFormat>
  <Paragraphs>200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Batang</vt:lpstr>
      <vt:lpstr>Arial</vt:lpstr>
      <vt:lpstr>Calibri</vt:lpstr>
      <vt:lpstr>Nunito</vt:lpstr>
      <vt:lpstr>Roboto</vt:lpstr>
      <vt:lpstr>2_Office Theme</vt:lpstr>
      <vt:lpstr>PowerPoint Presentation</vt:lpstr>
      <vt:lpstr>Unit 1: Introduction to Simulation and Modeling (4 hrs)</vt:lpstr>
      <vt:lpstr>Simulation</vt:lpstr>
      <vt:lpstr>System</vt:lpstr>
      <vt:lpstr>System</vt:lpstr>
      <vt:lpstr>System</vt:lpstr>
      <vt:lpstr>E.g. Factory System</vt:lpstr>
      <vt:lpstr>Components of a System</vt:lpstr>
      <vt:lpstr>Components of a System</vt:lpstr>
      <vt:lpstr>Components of a System</vt:lpstr>
      <vt:lpstr>Components of a System</vt:lpstr>
      <vt:lpstr>System</vt:lpstr>
      <vt:lpstr>System Environment</vt:lpstr>
      <vt:lpstr>Types of System</vt:lpstr>
      <vt:lpstr>Types of System</vt:lpstr>
      <vt:lpstr>Types of System</vt:lpstr>
      <vt:lpstr>Types of System</vt:lpstr>
      <vt:lpstr>PowerPoint Presentation</vt:lpstr>
      <vt:lpstr>Steps of Simulation</vt:lpstr>
      <vt:lpstr>Steps of Simulation</vt:lpstr>
      <vt:lpstr>Advantages of Simulation</vt:lpstr>
      <vt:lpstr>Disadvantages of Simulation</vt:lpstr>
      <vt:lpstr>Applications of Simulation</vt:lpstr>
      <vt:lpstr>End of  Lecture 2</vt:lpstr>
      <vt:lpstr>System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50</cp:revision>
  <dcterms:created xsi:type="dcterms:W3CDTF">2024-09-21T07:18:01Z</dcterms:created>
  <dcterms:modified xsi:type="dcterms:W3CDTF">2025-04-22T03:12:45Z</dcterms:modified>
</cp:coreProperties>
</file>