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Lst>
  <p:notesMasterIdLst>
    <p:notesMasterId r:id="rId24"/>
  </p:notesMasterIdLst>
  <p:handoutMasterIdLst>
    <p:handoutMasterId r:id="rId25"/>
  </p:handoutMasterIdLst>
  <p:sldIdLst>
    <p:sldId id="262" r:id="rId2"/>
    <p:sldId id="309" r:id="rId3"/>
    <p:sldId id="313" r:id="rId4"/>
    <p:sldId id="331" r:id="rId5"/>
    <p:sldId id="328" r:id="rId6"/>
    <p:sldId id="330" r:id="rId7"/>
    <p:sldId id="339" r:id="rId8"/>
    <p:sldId id="337" r:id="rId9"/>
    <p:sldId id="338" r:id="rId10"/>
    <p:sldId id="340" r:id="rId11"/>
    <p:sldId id="341" r:id="rId12"/>
    <p:sldId id="342" r:id="rId13"/>
    <p:sldId id="329" r:id="rId14"/>
    <p:sldId id="332" r:id="rId15"/>
    <p:sldId id="334" r:id="rId16"/>
    <p:sldId id="333" r:id="rId17"/>
    <p:sldId id="326" r:id="rId18"/>
    <p:sldId id="335" r:id="rId19"/>
    <p:sldId id="327" r:id="rId20"/>
    <p:sldId id="336" r:id="rId21"/>
    <p:sldId id="263"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858" y="66"/>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F4AAF4-B8F3-33EC-52A9-9556E57E63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C8DEACF-F8D5-65D6-65E3-338B2B0A60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572621-8294-46A0-AF65-3F36575F2326}" type="datetimeFigureOut">
              <a:rPr lang="en-US" smtClean="0"/>
              <a:t>4/22/2025</a:t>
            </a:fld>
            <a:endParaRPr lang="en-US"/>
          </a:p>
        </p:txBody>
      </p:sp>
      <p:sp>
        <p:nvSpPr>
          <p:cNvPr id="4" name="Footer Placeholder 3">
            <a:extLst>
              <a:ext uri="{FF2B5EF4-FFF2-40B4-BE49-F238E27FC236}">
                <a16:creationId xmlns:a16="http://schemas.microsoft.com/office/drawing/2014/main" id="{19497C6E-AD10-9E33-EB85-2BFA5B3262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AE2DCF5-DD40-B594-C366-ED0E57DC23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4D7F74-8BB9-4E0E-BFB9-27139482F562}" type="slidenum">
              <a:rPr lang="en-US" smtClean="0"/>
              <a:t>‹#›</a:t>
            </a:fld>
            <a:endParaRPr lang="en-US"/>
          </a:p>
        </p:txBody>
      </p:sp>
    </p:spTree>
    <p:extLst>
      <p:ext uri="{BB962C8B-B14F-4D97-AF65-F5344CB8AC3E}">
        <p14:creationId xmlns:p14="http://schemas.microsoft.com/office/powerpoint/2010/main" val="169529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75D34-0415-4310-B568-590084F5D713}" type="datetimeFigureOut">
              <a:rPr lang="en-US" smtClean="0"/>
              <a:t>4/22/2025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10430-A6ED-49DA-875F-FAA9313FED43}" type="slidenum">
              <a:rPr lang="en-US" smtClean="0"/>
              <a:t>‹#›</a:t>
            </a:fld>
            <a:endParaRPr lang="en-US"/>
          </a:p>
        </p:txBody>
      </p:sp>
    </p:spTree>
    <p:extLst>
      <p:ext uri="{BB962C8B-B14F-4D97-AF65-F5344CB8AC3E}">
        <p14:creationId xmlns:p14="http://schemas.microsoft.com/office/powerpoint/2010/main" val="135642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mailto:shiva.Kunwar@hotmail.com"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D3E4401-654B-3331-0E2C-7406236D3BC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3" r="2481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C129550-DA5D-C130-73B9-F36251FB393F}"/>
              </a:ext>
            </a:extLst>
          </p:cNvPr>
          <p:cNvSpPr/>
          <p:nvPr userDrawn="1"/>
        </p:nvSpPr>
        <p:spPr>
          <a:xfrm>
            <a:off x="0" y="0"/>
            <a:ext cx="12191999" cy="6857999"/>
          </a:xfrm>
          <a:prstGeom prst="rect">
            <a:avLst/>
          </a:prstGeom>
          <a:solidFill>
            <a:schemeClr val="accent5">
              <a:lumMod val="75000"/>
              <a:alpha val="69804"/>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0AF8189D-CC24-D084-077F-1EC0EA310AAA}"/>
              </a:ext>
            </a:extLst>
          </p:cNvPr>
          <p:cNvSpPr>
            <a:spLocks noGrp="1"/>
          </p:cNvSpPr>
          <p:nvPr>
            <p:ph type="ftr" sz="quarter" idx="11"/>
          </p:nvPr>
        </p:nvSpPr>
        <p:spPr/>
        <p:txBody>
          <a:bodyPr/>
          <a:lstStyle/>
          <a:p>
            <a:pPr algn="r"/>
            <a:r>
              <a:rPr lang="en-US"/>
              <a:t>Introduction to Simulation and Modeling | Lecture 3</a:t>
            </a:r>
            <a:endParaRPr lang="en-US" dirty="0"/>
          </a:p>
        </p:txBody>
      </p:sp>
      <p:pic>
        <p:nvPicPr>
          <p:cNvPr id="8" name="Picture 7" descr="A logo with a star and a candle&#10;&#10;Description automatically generated">
            <a:extLst>
              <a:ext uri="{FF2B5EF4-FFF2-40B4-BE49-F238E27FC236}">
                <a16:creationId xmlns:a16="http://schemas.microsoft.com/office/drawing/2014/main" id="{5EE76DC0-94B7-A3AA-712F-BE98D17F0825}"/>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9877425" y="116127"/>
            <a:ext cx="2143125" cy="2143125"/>
          </a:xfrm>
          <a:prstGeom prst="rect">
            <a:avLst/>
          </a:prstGeom>
        </p:spPr>
      </p:pic>
      <p:sp>
        <p:nvSpPr>
          <p:cNvPr id="9" name="TextBox 8">
            <a:extLst>
              <a:ext uri="{FF2B5EF4-FFF2-40B4-BE49-F238E27FC236}">
                <a16:creationId xmlns:a16="http://schemas.microsoft.com/office/drawing/2014/main" id="{A3584078-0138-E900-23EB-074EF062EF67}"/>
              </a:ext>
            </a:extLst>
          </p:cNvPr>
          <p:cNvSpPr txBox="1">
            <a:spLocks/>
          </p:cNvSpPr>
          <p:nvPr userDrawn="1"/>
        </p:nvSpPr>
        <p:spPr>
          <a:xfrm>
            <a:off x="1524000" y="1819714"/>
            <a:ext cx="9144000" cy="2554545"/>
          </a:xfrm>
          <a:prstGeom prst="rect">
            <a:avLst/>
          </a:prstGeom>
          <a:noFill/>
        </p:spPr>
        <p:txBody>
          <a:bodyPr wrap="square" rtlCol="0" anchor="ctr">
            <a:spAutoFit/>
          </a:bodyPr>
          <a:lstStyle/>
          <a:p>
            <a:pPr algn="ctr"/>
            <a:r>
              <a:rPr lang="en-US" sz="8000" dirty="0">
                <a:solidFill>
                  <a:schemeClr val="bg1"/>
                </a:solidFill>
              </a:rPr>
              <a:t>Simulation and Modeling</a:t>
            </a:r>
            <a:endParaRPr lang="en-US" sz="8000" dirty="0"/>
          </a:p>
        </p:txBody>
      </p:sp>
      <p:sp>
        <p:nvSpPr>
          <p:cNvPr id="10" name="TextBox 9">
            <a:extLst>
              <a:ext uri="{FF2B5EF4-FFF2-40B4-BE49-F238E27FC236}">
                <a16:creationId xmlns:a16="http://schemas.microsoft.com/office/drawing/2014/main" id="{B5D25D32-6EF2-FAFE-2C36-BDD0330F818C}"/>
              </a:ext>
            </a:extLst>
          </p:cNvPr>
          <p:cNvSpPr txBox="1"/>
          <p:nvPr userDrawn="1"/>
        </p:nvSpPr>
        <p:spPr>
          <a:xfrm>
            <a:off x="1523999" y="4845050"/>
            <a:ext cx="9143999" cy="1301510"/>
          </a:xfrm>
          <a:prstGeom prst="rect">
            <a:avLst/>
          </a:prstGeom>
          <a:noFill/>
        </p:spPr>
        <p:txBody>
          <a:bodyPr wrap="square" rtlCol="0">
            <a:spAutoFit/>
          </a:bodyPr>
          <a:lstStyle/>
          <a:p>
            <a:pPr marL="0" indent="0" algn="ctr">
              <a:lnSpc>
                <a:spcPct val="110000"/>
              </a:lnSpc>
              <a:buNone/>
            </a:pPr>
            <a:r>
              <a:rPr lang="en-US" sz="2400" b="1" dirty="0">
                <a:solidFill>
                  <a:schemeClr val="bg1"/>
                </a:solidFill>
                <a:latin typeface="Nunito" pitchFamily="2" charset="0"/>
                <a:cs typeface="Aparajita" panose="02020603050405020304" pitchFamily="18" charset="0"/>
              </a:rPr>
              <a:t>Prepared by:  Er. Shiva Kunwar</a:t>
            </a:r>
          </a:p>
          <a:p>
            <a:pPr marL="0" indent="0" algn="ctr">
              <a:lnSpc>
                <a:spcPct val="110000"/>
              </a:lnSpc>
              <a:buNone/>
            </a:pPr>
            <a:r>
              <a:rPr lang="en-US" sz="2400" b="1" dirty="0">
                <a:solidFill>
                  <a:schemeClr val="bg1"/>
                </a:solidFill>
                <a:latin typeface="Nunito" pitchFamily="2" charset="0"/>
                <a:cs typeface="Aparajita" panose="02020603050405020304" pitchFamily="18" charset="0"/>
              </a:rPr>
              <a:t>Lecturer</a:t>
            </a:r>
          </a:p>
          <a:p>
            <a:pPr marL="0" indent="0" algn="ctr">
              <a:lnSpc>
                <a:spcPct val="110000"/>
              </a:lnSpc>
              <a:buNone/>
            </a:pPr>
            <a:r>
              <a:rPr lang="en-US" sz="2400" b="1" dirty="0">
                <a:solidFill>
                  <a:schemeClr val="bg1"/>
                </a:solidFill>
                <a:latin typeface="Nunito" pitchFamily="2" charset="0"/>
                <a:cs typeface="Aparajita" panose="02020603050405020304" pitchFamily="18" charset="0"/>
              </a:rPr>
              <a:t>Pokhara Engineering College</a:t>
            </a:r>
            <a:endParaRPr lang="en-US" sz="2400" dirty="0"/>
          </a:p>
        </p:txBody>
      </p:sp>
      <p:sp>
        <p:nvSpPr>
          <p:cNvPr id="7" name="TextBox 6">
            <a:extLst>
              <a:ext uri="{FF2B5EF4-FFF2-40B4-BE49-F238E27FC236}">
                <a16:creationId xmlns:a16="http://schemas.microsoft.com/office/drawing/2014/main" id="{C26B676E-0A05-4491-6D45-8F4B50FCCD44}"/>
              </a:ext>
            </a:extLst>
          </p:cNvPr>
          <p:cNvSpPr txBox="1"/>
          <p:nvPr userDrawn="1"/>
        </p:nvSpPr>
        <p:spPr>
          <a:xfrm>
            <a:off x="1755709" y="4238171"/>
            <a:ext cx="8680582" cy="461665"/>
          </a:xfrm>
          <a:prstGeom prst="rect">
            <a:avLst/>
          </a:prstGeom>
          <a:noFill/>
        </p:spPr>
        <p:txBody>
          <a:bodyPr wrap="none" rtlCol="0">
            <a:spAutoFit/>
          </a:bodyPr>
          <a:lstStyle/>
          <a:p>
            <a:pPr algn="ctr"/>
            <a:r>
              <a:rPr lang="en-US" sz="2400" dirty="0">
                <a:solidFill>
                  <a:schemeClr val="bg1"/>
                </a:solidFill>
                <a:latin typeface="Batang" panose="02030600000101010101" pitchFamily="18" charset="-127"/>
                <a:ea typeface="Batang" panose="02030600000101010101" pitchFamily="18" charset="-127"/>
              </a:rPr>
              <a:t>Understanding, Predicting, and Optimizing the Real World</a:t>
            </a:r>
          </a:p>
        </p:txBody>
      </p:sp>
    </p:spTree>
    <p:extLst>
      <p:ext uri="{BB962C8B-B14F-4D97-AF65-F5344CB8AC3E}">
        <p14:creationId xmlns:p14="http://schemas.microsoft.com/office/powerpoint/2010/main" val="2800811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6BBFC-EF9A-C646-B5B5-F5C0DD47C5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D4F1A4-33E3-F613-3519-62CEA6B225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37F532A0-B8D7-45DA-5FA5-39BC559D79B9}"/>
              </a:ext>
            </a:extLst>
          </p:cNvPr>
          <p:cNvSpPr>
            <a:spLocks noGrp="1"/>
          </p:cNvSpPr>
          <p:nvPr>
            <p:ph type="ftr" sz="quarter" idx="11"/>
          </p:nvPr>
        </p:nvSpPr>
        <p:spPr/>
        <p:txBody>
          <a:bodyPr/>
          <a:lstStyle>
            <a:lvl1pPr algn="r">
              <a:defRPr/>
            </a:lvl1pPr>
          </a:lstStyle>
          <a:p>
            <a:r>
              <a:rPr lang="en-US"/>
              <a:t>Introduction to Simulation and Modeling | Lecture 3</a:t>
            </a:r>
            <a:endParaRPr lang="en-US" dirty="0"/>
          </a:p>
        </p:txBody>
      </p:sp>
      <p:sp>
        <p:nvSpPr>
          <p:cNvPr id="9" name="Slide Number Placeholder 8">
            <a:extLst>
              <a:ext uri="{FF2B5EF4-FFF2-40B4-BE49-F238E27FC236}">
                <a16:creationId xmlns:a16="http://schemas.microsoft.com/office/drawing/2014/main" id="{7830CCC4-845F-FD1B-9585-3F3F4F72CCFB}"/>
              </a:ext>
            </a:extLst>
          </p:cNvPr>
          <p:cNvSpPr>
            <a:spLocks noGrp="1"/>
          </p:cNvSpPr>
          <p:nvPr>
            <p:ph type="sldNum" sz="quarter" idx="12"/>
          </p:nvPr>
        </p:nvSpPr>
        <p:spPr/>
        <p:txBody>
          <a:body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277208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5D533-58C8-E224-906F-5F88AEC5E9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5F8861-2083-0FF8-F733-4312C604ABF5}"/>
              </a:ext>
            </a:extLst>
          </p:cNvPr>
          <p:cNvSpPr>
            <a:spLocks noGrp="1"/>
          </p:cNvSpPr>
          <p:nvPr>
            <p:ph sz="half" idx="1"/>
          </p:nvPr>
        </p:nvSpPr>
        <p:spPr>
          <a:xfrm>
            <a:off x="838200" y="1567543"/>
            <a:ext cx="5181600" cy="46094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C4B8EE7-49CE-F177-9BD3-AEC2ED7CF022}"/>
              </a:ext>
            </a:extLst>
          </p:cNvPr>
          <p:cNvSpPr>
            <a:spLocks noGrp="1"/>
          </p:cNvSpPr>
          <p:nvPr>
            <p:ph sz="half" idx="2"/>
          </p:nvPr>
        </p:nvSpPr>
        <p:spPr>
          <a:xfrm>
            <a:off x="6172200" y="1567543"/>
            <a:ext cx="5181600" cy="46094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2C5F814C-8F5B-5ECF-D212-9E924DADA3C2}"/>
              </a:ext>
            </a:extLst>
          </p:cNvPr>
          <p:cNvSpPr>
            <a:spLocks noGrp="1"/>
          </p:cNvSpPr>
          <p:nvPr>
            <p:ph type="ftr" sz="quarter" idx="11"/>
          </p:nvPr>
        </p:nvSpPr>
        <p:spPr/>
        <p:txBody>
          <a:bodyPr/>
          <a:lstStyle/>
          <a:p>
            <a:pPr algn="r"/>
            <a:r>
              <a:rPr lang="en-US"/>
              <a:t>Introduction to Simulation and Modeling | Lecture 3</a:t>
            </a:r>
            <a:endParaRPr lang="en-US" dirty="0"/>
          </a:p>
        </p:txBody>
      </p:sp>
      <p:sp>
        <p:nvSpPr>
          <p:cNvPr id="10" name="Slide Number Placeholder 9">
            <a:extLst>
              <a:ext uri="{FF2B5EF4-FFF2-40B4-BE49-F238E27FC236}">
                <a16:creationId xmlns:a16="http://schemas.microsoft.com/office/drawing/2014/main" id="{DB327A59-CF12-D21D-6359-9C7B7310F6EC}"/>
              </a:ext>
            </a:extLst>
          </p:cNvPr>
          <p:cNvSpPr>
            <a:spLocks noGrp="1"/>
          </p:cNvSpPr>
          <p:nvPr>
            <p:ph type="sldNum" sz="quarter" idx="12"/>
          </p:nvPr>
        </p:nvSpPr>
        <p:spPr/>
        <p:txBody>
          <a:body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1675113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3D9C7D-7608-7B1C-1BBB-E09F972BEC5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3" name="Group 2">
            <a:extLst>
              <a:ext uri="{FF2B5EF4-FFF2-40B4-BE49-F238E27FC236}">
                <a16:creationId xmlns:a16="http://schemas.microsoft.com/office/drawing/2014/main" id="{0ED532F5-16FE-613A-417D-557E002A8D28}"/>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4" name="Rectangle 3">
              <a:extLst>
                <a:ext uri="{FF2B5EF4-FFF2-40B4-BE49-F238E27FC236}">
                  <a16:creationId xmlns:a16="http://schemas.microsoft.com/office/drawing/2014/main" id="{6BC6C6A9-0D82-2733-1B67-53F2A3D68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1B7D2052-25BC-843C-8ABA-792233D9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 name="Freeform: Shape 5">
            <a:extLst>
              <a:ext uri="{FF2B5EF4-FFF2-40B4-BE49-F238E27FC236}">
                <a16:creationId xmlns:a16="http://schemas.microsoft.com/office/drawing/2014/main" id="{BDEE7CD1-BC72-3908-B52C-69C7274B0BB1}"/>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7" name="Rectangle 6">
            <a:extLst>
              <a:ext uri="{FF2B5EF4-FFF2-40B4-BE49-F238E27FC236}">
                <a16:creationId xmlns:a16="http://schemas.microsoft.com/office/drawing/2014/main" id="{EA488A3C-7FB9-1EFA-C60D-233DBBFE45E9}"/>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itle 1">
            <a:extLst>
              <a:ext uri="{FF2B5EF4-FFF2-40B4-BE49-F238E27FC236}">
                <a16:creationId xmlns:a16="http://schemas.microsoft.com/office/drawing/2014/main" id="{912167FE-1698-734C-2D0C-C2B40CC45084}"/>
              </a:ext>
            </a:extLst>
          </p:cNvPr>
          <p:cNvSpPr>
            <a:spLocks noGrp="1"/>
          </p:cNvSpPr>
          <p:nvPr>
            <p:ph type="title"/>
          </p:nvPr>
        </p:nvSpPr>
        <p:spPr>
          <a:xfrm>
            <a:off x="838198" y="483735"/>
            <a:ext cx="10515600" cy="1042761"/>
          </a:xfrm>
        </p:spPr>
        <p:txBody>
          <a:bodyPr/>
          <a:lstStyle>
            <a:lvl1pPr>
              <a:defRPr>
                <a:solidFill>
                  <a:schemeClr val="tx1"/>
                </a:solidFill>
              </a:defRPr>
            </a:lvl1pPr>
          </a:lstStyle>
          <a:p>
            <a:r>
              <a:rPr lang="en-US" dirty="0"/>
              <a:t>Click to edit Master title style</a:t>
            </a:r>
          </a:p>
        </p:txBody>
      </p:sp>
      <p:sp>
        <p:nvSpPr>
          <p:cNvPr id="9" name="TextBox 8">
            <a:extLst>
              <a:ext uri="{FF2B5EF4-FFF2-40B4-BE49-F238E27FC236}">
                <a16:creationId xmlns:a16="http://schemas.microsoft.com/office/drawing/2014/main" id="{8D5F05B4-9FE9-89E3-51C3-7798B3D351A0}"/>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0" name="Slide Number Placeholder 5">
            <a:extLst>
              <a:ext uri="{FF2B5EF4-FFF2-40B4-BE49-F238E27FC236}">
                <a16:creationId xmlns:a16="http://schemas.microsoft.com/office/drawing/2014/main" id="{457C64D1-0999-ECC9-556E-E526C78A7A8B}"/>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1" name="Table Placeholder 4">
            <a:extLst>
              <a:ext uri="{FF2B5EF4-FFF2-40B4-BE49-F238E27FC236}">
                <a16:creationId xmlns:a16="http://schemas.microsoft.com/office/drawing/2014/main" id="{EAAE7709-C365-F582-CF49-7517BDEB8387}"/>
              </a:ext>
            </a:extLst>
          </p:cNvPr>
          <p:cNvSpPr>
            <a:spLocks noGrp="1"/>
          </p:cNvSpPr>
          <p:nvPr>
            <p:ph type="tbl" sz="quarter" idx="12"/>
          </p:nvPr>
        </p:nvSpPr>
        <p:spPr>
          <a:xfrm>
            <a:off x="838198" y="1663021"/>
            <a:ext cx="10515602" cy="4556804"/>
          </a:xfrm>
        </p:spPr>
        <p:txBody>
          <a:bodyPr/>
          <a:lstStyle/>
          <a:p>
            <a:endParaRPr lang="en-US" dirty="0"/>
          </a:p>
        </p:txBody>
      </p:sp>
      <p:sp>
        <p:nvSpPr>
          <p:cNvPr id="14" name="Footer Placeholder 13">
            <a:extLst>
              <a:ext uri="{FF2B5EF4-FFF2-40B4-BE49-F238E27FC236}">
                <a16:creationId xmlns:a16="http://schemas.microsoft.com/office/drawing/2014/main" id="{92305699-A282-E12E-AE1C-1CFB25E2388D}"/>
              </a:ext>
            </a:extLst>
          </p:cNvPr>
          <p:cNvSpPr>
            <a:spLocks noGrp="1"/>
          </p:cNvSpPr>
          <p:nvPr>
            <p:ph type="ftr" sz="quarter" idx="14"/>
          </p:nvPr>
        </p:nvSpPr>
        <p:spPr/>
        <p:txBody>
          <a:bodyPr/>
          <a:lstStyle/>
          <a:p>
            <a:pPr algn="r"/>
            <a:r>
              <a:rPr lang="en-US"/>
              <a:t>Introduction to Simulation and Modeling | Lecture 3</a:t>
            </a:r>
            <a:endParaRPr lang="en-US" dirty="0"/>
          </a:p>
        </p:txBody>
      </p:sp>
    </p:spTree>
    <p:extLst>
      <p:ext uri="{BB962C8B-B14F-4D97-AF65-F5344CB8AC3E}">
        <p14:creationId xmlns:p14="http://schemas.microsoft.com/office/powerpoint/2010/main" val="292357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Heading Layou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F6E645F8-F682-8D2D-268F-E5B7D5BF332A}"/>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 name="Rectangle 2">
            <a:extLst>
              <a:ext uri="{FF2B5EF4-FFF2-40B4-BE49-F238E27FC236}">
                <a16:creationId xmlns:a16="http://schemas.microsoft.com/office/drawing/2014/main" id="{250187D5-3A16-AE1B-36DA-41D3FBE6D468}"/>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01264F6-BD23-F293-72FB-E3235257309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56855AD-ABAC-8C19-8178-6EB8E5E722CF}"/>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B39B6C-6741-2C5E-B819-B3A42545493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6">
            <a:extLst>
              <a:ext uri="{FF2B5EF4-FFF2-40B4-BE49-F238E27FC236}">
                <a16:creationId xmlns:a16="http://schemas.microsoft.com/office/drawing/2014/main" id="{88738339-0671-5630-FEB8-CC9C67032F1A}"/>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F97484E4-73DD-0919-B58E-866F907007F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3DF8B04-BA4D-3137-EEFB-2C9F96145386}"/>
              </a:ext>
            </a:extLst>
          </p:cNvPr>
          <p:cNvSpPr>
            <a:spLocks noGrp="1"/>
          </p:cNvSpPr>
          <p:nvPr>
            <p:ph type="title"/>
          </p:nvPr>
        </p:nvSpPr>
        <p:spPr>
          <a:xfrm>
            <a:off x="492909" y="615909"/>
            <a:ext cx="3204415" cy="3387497"/>
          </a:xfrm>
        </p:spPr>
        <p:txBody>
          <a:bodyPr anchor="b"/>
          <a:lstStyle>
            <a:lvl1pPr algn="r">
              <a:defRPr>
                <a:solidFill>
                  <a:schemeClr val="bg1"/>
                </a:solidFill>
              </a:defRPr>
            </a:lvl1pPr>
          </a:lstStyle>
          <a:p>
            <a:r>
              <a:rPr lang="en-US" dirty="0"/>
              <a:t>Click to edit Master title style</a:t>
            </a:r>
          </a:p>
        </p:txBody>
      </p:sp>
      <p:sp>
        <p:nvSpPr>
          <p:cNvPr id="10" name="TextBox 9">
            <a:extLst>
              <a:ext uri="{FF2B5EF4-FFF2-40B4-BE49-F238E27FC236}">
                <a16:creationId xmlns:a16="http://schemas.microsoft.com/office/drawing/2014/main" id="{E1492C2F-2075-E555-862A-03C46103325B}"/>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1" name="Slide Number Placeholder 5">
            <a:extLst>
              <a:ext uri="{FF2B5EF4-FFF2-40B4-BE49-F238E27FC236}">
                <a16:creationId xmlns:a16="http://schemas.microsoft.com/office/drawing/2014/main" id="{798655D1-315F-7D95-3B9A-EC74A727E5B8}"/>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2" name="Text Placeholder 30">
            <a:extLst>
              <a:ext uri="{FF2B5EF4-FFF2-40B4-BE49-F238E27FC236}">
                <a16:creationId xmlns:a16="http://schemas.microsoft.com/office/drawing/2014/main" id="{E923455B-4E0B-F709-CAC5-455517FBE60C}"/>
              </a:ext>
            </a:extLst>
          </p:cNvPr>
          <p:cNvSpPr>
            <a:spLocks noGrp="1"/>
          </p:cNvSpPr>
          <p:nvPr>
            <p:ph type="body" sz="quarter" idx="12"/>
          </p:nvPr>
        </p:nvSpPr>
        <p:spPr>
          <a:xfrm>
            <a:off x="4789488" y="615950"/>
            <a:ext cx="6530975" cy="5603875"/>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14">
            <a:extLst>
              <a:ext uri="{FF2B5EF4-FFF2-40B4-BE49-F238E27FC236}">
                <a16:creationId xmlns:a16="http://schemas.microsoft.com/office/drawing/2014/main" id="{37009528-D44A-660D-5354-4CF2C225E685}"/>
              </a:ext>
            </a:extLst>
          </p:cNvPr>
          <p:cNvSpPr>
            <a:spLocks noGrp="1"/>
          </p:cNvSpPr>
          <p:nvPr>
            <p:ph type="ftr" sz="quarter" idx="14"/>
          </p:nvPr>
        </p:nvSpPr>
        <p:spPr/>
        <p:txBody>
          <a:bodyPr/>
          <a:lstStyle/>
          <a:p>
            <a:pPr algn="r"/>
            <a:r>
              <a:rPr lang="en-US"/>
              <a:t>Introduction to Simulation and Modeling | Lecture 3</a:t>
            </a:r>
            <a:endParaRPr lang="en-US" dirty="0"/>
          </a:p>
        </p:txBody>
      </p:sp>
    </p:spTree>
    <p:extLst>
      <p:ext uri="{BB962C8B-B14F-4D97-AF65-F5344CB8AC3E}">
        <p14:creationId xmlns:p14="http://schemas.microsoft.com/office/powerpoint/2010/main" val="378303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 Heading Layou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1818950-1BC0-79F8-F3A1-C793DF91BDB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2C4A06A-DC97-5499-2273-8019226EACD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BA9634D-9BDD-B374-6DD7-03C03290F6BE}"/>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98769AA-85CF-4F16-36ED-08E81B006B1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5837CB0-FBB5-1349-DFB4-563DF02B537F}"/>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CCAB6FC-BE02-6F5E-8E9C-340FAC424121}"/>
              </a:ext>
            </a:extLst>
          </p:cNvPr>
          <p:cNvSpPr>
            <a:spLocks noGrp="1"/>
          </p:cNvSpPr>
          <p:nvPr>
            <p:ph type="title"/>
          </p:nvPr>
        </p:nvSpPr>
        <p:spPr>
          <a:xfrm>
            <a:off x="838200" y="365125"/>
            <a:ext cx="10515600" cy="1042761"/>
          </a:xfrm>
        </p:spPr>
        <p:txBody>
          <a:bodyPr/>
          <a:lstStyle>
            <a:lvl1pPr>
              <a:defRPr>
                <a:solidFill>
                  <a:schemeClr val="bg1"/>
                </a:solidFill>
              </a:defRPr>
            </a:lvl1pPr>
          </a:lstStyle>
          <a:p>
            <a:r>
              <a:rPr lang="en-US" dirty="0"/>
              <a:t>Click to edit Master title style</a:t>
            </a:r>
          </a:p>
        </p:txBody>
      </p:sp>
      <p:sp>
        <p:nvSpPr>
          <p:cNvPr id="3" name="TextBox 2">
            <a:extLst>
              <a:ext uri="{FF2B5EF4-FFF2-40B4-BE49-F238E27FC236}">
                <a16:creationId xmlns:a16="http://schemas.microsoft.com/office/drawing/2014/main" id="{CCDA4383-966E-E500-DADB-3431399413B7}"/>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5" name="Slide Number Placeholder 5">
            <a:extLst>
              <a:ext uri="{FF2B5EF4-FFF2-40B4-BE49-F238E27FC236}">
                <a16:creationId xmlns:a16="http://schemas.microsoft.com/office/drawing/2014/main" id="{E7808083-BCD1-7C29-51D7-C9EF69DBD31D}"/>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6" name="Content Placeholder 2">
            <a:extLst>
              <a:ext uri="{FF2B5EF4-FFF2-40B4-BE49-F238E27FC236}">
                <a16:creationId xmlns:a16="http://schemas.microsoft.com/office/drawing/2014/main" id="{ED367B66-BFAA-3DE9-8BD2-E64B46FCE70A}"/>
              </a:ext>
            </a:extLst>
          </p:cNvPr>
          <p:cNvSpPr>
            <a:spLocks noGrp="1"/>
          </p:cNvSpPr>
          <p:nvPr>
            <p:ph idx="1"/>
          </p:nvPr>
        </p:nvSpPr>
        <p:spPr>
          <a:xfrm>
            <a:off x="838200" y="1962557"/>
            <a:ext cx="10515600" cy="4214406"/>
          </a:xfrm>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8ADFE3D7-7A3D-FA0B-3F88-D5B5911E1AC2}"/>
              </a:ext>
            </a:extLst>
          </p:cNvPr>
          <p:cNvSpPr>
            <a:spLocks noGrp="1"/>
          </p:cNvSpPr>
          <p:nvPr>
            <p:ph type="ftr" sz="quarter" idx="11"/>
          </p:nvPr>
        </p:nvSpPr>
        <p:spPr/>
        <p:txBody>
          <a:bodyPr/>
          <a:lstStyle/>
          <a:p>
            <a:pPr algn="r"/>
            <a:r>
              <a:rPr lang="en-US"/>
              <a:t>Introduction to Simulation and Modeling | Lecture 3</a:t>
            </a:r>
            <a:endParaRPr lang="en-US" dirty="0"/>
          </a:p>
        </p:txBody>
      </p:sp>
    </p:spTree>
    <p:extLst>
      <p:ext uri="{BB962C8B-B14F-4D97-AF65-F5344CB8AC3E}">
        <p14:creationId xmlns:p14="http://schemas.microsoft.com/office/powerpoint/2010/main" val="181954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Car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5A94531-650E-5195-CBA1-5B3978F0AA83}"/>
              </a:ext>
            </a:extLst>
          </p:cNvPr>
          <p:cNvSpPr>
            <a:spLocks noGrp="1"/>
          </p:cNvSpPr>
          <p:nvPr>
            <p:ph type="dt" sz="half" idx="10"/>
          </p:nvPr>
        </p:nvSpPr>
        <p:spPr>
          <a:xfrm>
            <a:off x="838200" y="6356350"/>
            <a:ext cx="2743200" cy="365125"/>
          </a:xfrm>
          <a:prstGeom prst="rect">
            <a:avLst/>
          </a:prstGeom>
        </p:spPr>
        <p:txBody>
          <a:bodyPr/>
          <a:lstStyle/>
          <a:p>
            <a:endParaRPr lang="en-US"/>
          </a:p>
        </p:txBody>
      </p:sp>
      <p:pic>
        <p:nvPicPr>
          <p:cNvPr id="7" name="Picture 6">
            <a:extLst>
              <a:ext uri="{FF2B5EF4-FFF2-40B4-BE49-F238E27FC236}">
                <a16:creationId xmlns:a16="http://schemas.microsoft.com/office/drawing/2014/main" id="{F8B60013-C917-A93A-C451-8E8B6203FC05}"/>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15" y="10"/>
            <a:ext cx="4480553"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8" name="Title 1">
            <a:extLst>
              <a:ext uri="{FF2B5EF4-FFF2-40B4-BE49-F238E27FC236}">
                <a16:creationId xmlns:a16="http://schemas.microsoft.com/office/drawing/2014/main" id="{C0D3A4C7-B5F0-8B63-1ECA-C14815983D40}"/>
              </a:ext>
            </a:extLst>
          </p:cNvPr>
          <p:cNvSpPr>
            <a:spLocks noGrp="1"/>
          </p:cNvSpPr>
          <p:nvPr>
            <p:ph type="title"/>
          </p:nvPr>
        </p:nvSpPr>
        <p:spPr>
          <a:xfrm>
            <a:off x="5020988" y="641377"/>
            <a:ext cx="5487841" cy="2540969"/>
          </a:xfrm>
        </p:spPr>
        <p:txBody>
          <a:bodyPr anchor="ctr">
            <a:noAutofit/>
          </a:bodyPr>
          <a:lstStyle>
            <a:lvl1pPr algn="l">
              <a:defRPr sz="6000" b="0" cap="none">
                <a:solidFill>
                  <a:schemeClr val="tx1"/>
                </a:solidFill>
                <a:latin typeface="Roboto" panose="02000000000000000000" pitchFamily="2" charset="0"/>
                <a:ea typeface="Roboto" panose="02000000000000000000" pitchFamily="2" charset="0"/>
              </a:defRPr>
            </a:lvl1pPr>
          </a:lstStyle>
          <a:p>
            <a:r>
              <a:rPr lang="en-US" dirty="0"/>
              <a:t>Click to edit Master title style</a:t>
            </a:r>
          </a:p>
        </p:txBody>
      </p:sp>
      <p:sp>
        <p:nvSpPr>
          <p:cNvPr id="10" name="Title 1">
            <a:extLst>
              <a:ext uri="{FF2B5EF4-FFF2-40B4-BE49-F238E27FC236}">
                <a16:creationId xmlns:a16="http://schemas.microsoft.com/office/drawing/2014/main" id="{B008571C-A24D-DB84-7D92-AA73A2B33ACA}"/>
              </a:ext>
            </a:extLst>
          </p:cNvPr>
          <p:cNvSpPr txBox="1">
            <a:spLocks/>
          </p:cNvSpPr>
          <p:nvPr userDrawn="1"/>
        </p:nvSpPr>
        <p:spPr>
          <a:xfrm>
            <a:off x="5020988" y="4974770"/>
            <a:ext cx="6532384" cy="1047125"/>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i="0" kern="1200" cap="none">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dirty="0">
                <a:solidFill>
                  <a:schemeClr val="tx1"/>
                </a:solidFill>
                <a:latin typeface="Nunito" pitchFamily="2" charset="0"/>
              </a:rPr>
              <a:t>Google Classroom:</a:t>
            </a:r>
          </a:p>
        </p:txBody>
      </p:sp>
      <p:sp>
        <p:nvSpPr>
          <p:cNvPr id="2" name="Slide Number Placeholder 11">
            <a:extLst>
              <a:ext uri="{FF2B5EF4-FFF2-40B4-BE49-F238E27FC236}">
                <a16:creationId xmlns:a16="http://schemas.microsoft.com/office/drawing/2014/main" id="{FD99D63D-0492-7C66-0370-0040336ABD05}"/>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a:t>
            </a:fld>
            <a:endParaRPr lang="en-US" dirty="0"/>
          </a:p>
        </p:txBody>
      </p:sp>
      <p:sp>
        <p:nvSpPr>
          <p:cNvPr id="5" name="AutoShape 2" descr="A peaceful illustration for C programming set in a serene environment. The setting is a quiet lakeside scene during sunrise or sunset, with soft golden lighting reflecting on calm waters. A laptop or book displaying C programming code is open on a wooden bench near the water, surrounded by nature with gentle trees and soft grass. The sky is a gradient of warm colors, and there are small details like a steaming coffee mug and a few scattered notes or pens nearby, adding a cozy atmosphere. The dimensions are 7.5 inches in height and 4.9 inches in width.">
            <a:extLst>
              <a:ext uri="{FF2B5EF4-FFF2-40B4-BE49-F238E27FC236}">
                <a16:creationId xmlns:a16="http://schemas.microsoft.com/office/drawing/2014/main" id="{6A97A55F-F05A-431D-3CF6-E049935C3995}"/>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8119B0B8-54EB-02A5-06D4-A123119246F4}"/>
              </a:ext>
            </a:extLst>
          </p:cNvPr>
          <p:cNvSpPr txBox="1"/>
          <p:nvPr userDrawn="1"/>
        </p:nvSpPr>
        <p:spPr>
          <a:xfrm>
            <a:off x="5020988" y="4019550"/>
            <a:ext cx="6028012"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dirty="0">
                <a:latin typeface="Nunito" pitchFamily="2" charset="0"/>
                <a:hlinkClick r:id="rId3"/>
              </a:rPr>
              <a:t>shiva.kunwar@hotmail.com</a:t>
            </a:r>
            <a:br>
              <a:rPr lang="en-US" sz="3000" dirty="0">
                <a:latin typeface="Nunito" pitchFamily="2" charset="0"/>
              </a:rPr>
            </a:br>
            <a:r>
              <a:rPr lang="en-US" sz="3000" dirty="0">
                <a:latin typeface="Nunito" pitchFamily="2" charset="0"/>
              </a:rPr>
              <a:t>+977-9819123654</a:t>
            </a:r>
          </a:p>
        </p:txBody>
      </p:sp>
      <p:sp>
        <p:nvSpPr>
          <p:cNvPr id="6" name="Footer Placeholder 5">
            <a:extLst>
              <a:ext uri="{FF2B5EF4-FFF2-40B4-BE49-F238E27FC236}">
                <a16:creationId xmlns:a16="http://schemas.microsoft.com/office/drawing/2014/main" id="{7A016E68-0017-74AE-E686-7960FA20C452}"/>
              </a:ext>
            </a:extLst>
          </p:cNvPr>
          <p:cNvSpPr>
            <a:spLocks noGrp="1"/>
          </p:cNvSpPr>
          <p:nvPr>
            <p:ph type="ftr" sz="quarter" idx="13"/>
          </p:nvPr>
        </p:nvSpPr>
        <p:spPr/>
        <p:txBody>
          <a:bodyPr/>
          <a:lstStyle/>
          <a:p>
            <a:pPr algn="r"/>
            <a:r>
              <a:rPr lang="en-US"/>
              <a:t>Introduction to Simulation and Modeling | Lecture 3</a:t>
            </a:r>
            <a:endParaRPr lang="en-US" dirty="0"/>
          </a:p>
        </p:txBody>
      </p:sp>
    </p:spTree>
    <p:extLst>
      <p:ext uri="{BB962C8B-B14F-4D97-AF65-F5344CB8AC3E}">
        <p14:creationId xmlns:p14="http://schemas.microsoft.com/office/powerpoint/2010/main" val="20205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review Car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DA83DF1-A84E-B163-956C-25D3B807BE99}"/>
              </a:ext>
            </a:extLst>
          </p:cNvPr>
          <p:cNvSpPr txBox="1">
            <a:spLocks/>
          </p:cNvSpPr>
          <p:nvPr userDrawn="1"/>
        </p:nvSpPr>
        <p:spPr>
          <a:xfrm>
            <a:off x="838200" y="417727"/>
            <a:ext cx="10515600" cy="104276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bg1"/>
                </a:solidFill>
                <a:latin typeface="Roboto" panose="02000000000000000000" pitchFamily="2" charset="0"/>
                <a:ea typeface="Roboto" panose="02000000000000000000" pitchFamily="2" charset="0"/>
                <a:cs typeface="+mj-cs"/>
              </a:defRPr>
            </a:lvl1pPr>
          </a:lstStyle>
          <a:p>
            <a:r>
              <a:rPr lang="en-US" dirty="0"/>
              <a:t>PREVIEW FOR NEXT LECTURE</a:t>
            </a:r>
          </a:p>
        </p:txBody>
      </p:sp>
      <p:sp>
        <p:nvSpPr>
          <p:cNvPr id="2" name="Title 1">
            <a:extLst>
              <a:ext uri="{FF2B5EF4-FFF2-40B4-BE49-F238E27FC236}">
                <a16:creationId xmlns:a16="http://schemas.microsoft.com/office/drawing/2014/main" id="{C83F62B2-F92E-BBBB-879D-EAA2FC432612}"/>
              </a:ext>
            </a:extLst>
          </p:cNvPr>
          <p:cNvSpPr>
            <a:spLocks noGrp="1"/>
          </p:cNvSpPr>
          <p:nvPr>
            <p:ph type="title"/>
          </p:nvPr>
        </p:nvSpPr>
        <p:spPr>
          <a:xfrm>
            <a:off x="838200" y="1843315"/>
            <a:ext cx="10515600" cy="3817256"/>
          </a:xfrm>
        </p:spPr>
        <p:txBody>
          <a:bodyPr/>
          <a:lstStyle>
            <a:lvl1pPr algn="ctr">
              <a:defRPr>
                <a:solidFill>
                  <a:schemeClr val="bg1"/>
                </a:solidFill>
              </a:defRPr>
            </a:lvl1pPr>
          </a:lstStyle>
          <a:p>
            <a:r>
              <a:rPr lang="en-US" dirty="0"/>
              <a:t>Click to edit Master title style</a:t>
            </a:r>
          </a:p>
        </p:txBody>
      </p:sp>
      <p:sp>
        <p:nvSpPr>
          <p:cNvPr id="12" name="Slide Number Placeholder 11">
            <a:extLst>
              <a:ext uri="{FF2B5EF4-FFF2-40B4-BE49-F238E27FC236}">
                <a16:creationId xmlns:a16="http://schemas.microsoft.com/office/drawing/2014/main" id="{6E4F7403-710E-51F3-7202-7EBA53ED69A3}"/>
              </a:ext>
            </a:extLst>
          </p:cNvPr>
          <p:cNvSpPr>
            <a:spLocks noGrp="1"/>
          </p:cNvSpPr>
          <p:nvPr>
            <p:ph type="sldNum" sz="quarter" idx="12"/>
          </p:nvPr>
        </p:nvSpPr>
        <p:spPr/>
        <p:txBody>
          <a:bodyPr/>
          <a:lstStyle/>
          <a:p>
            <a:fld id="{B64A917B-47FD-40E0-A121-9E586D961AA8}" type="slidenum">
              <a:rPr lang="en-US" smtClean="0"/>
              <a:pPr/>
              <a:t>‹#›</a:t>
            </a:fld>
            <a:endParaRPr lang="en-US" dirty="0"/>
          </a:p>
        </p:txBody>
      </p:sp>
      <p:sp>
        <p:nvSpPr>
          <p:cNvPr id="5" name="Footer Placeholder 4">
            <a:extLst>
              <a:ext uri="{FF2B5EF4-FFF2-40B4-BE49-F238E27FC236}">
                <a16:creationId xmlns:a16="http://schemas.microsoft.com/office/drawing/2014/main" id="{E9E5FFE2-1F4D-9C49-4E2F-006619EA8CB1}"/>
              </a:ext>
            </a:extLst>
          </p:cNvPr>
          <p:cNvSpPr>
            <a:spLocks noGrp="1"/>
          </p:cNvSpPr>
          <p:nvPr>
            <p:ph type="ftr" sz="quarter" idx="14"/>
          </p:nvPr>
        </p:nvSpPr>
        <p:spPr/>
        <p:txBody>
          <a:bodyPr/>
          <a:lstStyle/>
          <a:p>
            <a:pPr algn="r"/>
            <a:r>
              <a:rPr lang="en-US"/>
              <a:t>Introduction to Simulation and Modeling | Lecture 3</a:t>
            </a:r>
            <a:endParaRPr lang="en-US" dirty="0"/>
          </a:p>
        </p:txBody>
      </p:sp>
    </p:spTree>
    <p:extLst>
      <p:ext uri="{BB962C8B-B14F-4D97-AF65-F5344CB8AC3E}">
        <p14:creationId xmlns:p14="http://schemas.microsoft.com/office/powerpoint/2010/main" val="152657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53B644-5741-8467-C89E-7A43CCB7C511}"/>
              </a:ext>
            </a:extLst>
          </p:cNvPr>
          <p:cNvSpPr>
            <a:spLocks noGrp="1"/>
          </p:cNvSpPr>
          <p:nvPr>
            <p:ph type="title"/>
          </p:nvPr>
        </p:nvSpPr>
        <p:spPr>
          <a:xfrm>
            <a:off x="838200" y="365125"/>
            <a:ext cx="10515600" cy="104276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A0AA4B1-9CE0-549C-7B06-728134B2875B}"/>
              </a:ext>
            </a:extLst>
          </p:cNvPr>
          <p:cNvSpPr>
            <a:spLocks noGrp="1"/>
          </p:cNvSpPr>
          <p:nvPr>
            <p:ph type="body" idx="1"/>
          </p:nvPr>
        </p:nvSpPr>
        <p:spPr>
          <a:xfrm>
            <a:off x="838200" y="1553029"/>
            <a:ext cx="10515600" cy="4920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DA34BA3D-AF77-0CD3-E6C2-CDFE9BF54B46}"/>
              </a:ext>
            </a:extLst>
          </p:cNvPr>
          <p:cNvSpPr>
            <a:spLocks noGrp="1"/>
          </p:cNvSpPr>
          <p:nvPr>
            <p:ph type="ftr" sz="quarter" idx="3"/>
          </p:nvPr>
        </p:nvSpPr>
        <p:spPr>
          <a:xfrm>
            <a:off x="7351486" y="106589"/>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Introduction to Simulation and Modeling | Lecture 3</a:t>
            </a:r>
            <a:endParaRPr lang="en-US" dirty="0"/>
          </a:p>
        </p:txBody>
      </p:sp>
      <p:sp>
        <p:nvSpPr>
          <p:cNvPr id="7" name="TextBox 6">
            <a:extLst>
              <a:ext uri="{FF2B5EF4-FFF2-40B4-BE49-F238E27FC236}">
                <a16:creationId xmlns:a16="http://schemas.microsoft.com/office/drawing/2014/main" id="{BF3EA662-E61B-0C38-8A92-8D9EA2250421}"/>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6" name="Slide Number Placeholder 5">
            <a:extLst>
              <a:ext uri="{FF2B5EF4-FFF2-40B4-BE49-F238E27FC236}">
                <a16:creationId xmlns:a16="http://schemas.microsoft.com/office/drawing/2014/main" id="{0EBCFC56-D6E1-E077-A067-C2CA064D40E5}"/>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407369039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9" r:id="rId3"/>
    <p:sldLayoutId id="2147483670" r:id="rId4"/>
    <p:sldLayoutId id="2147483672" r:id="rId5"/>
    <p:sldLayoutId id="2147483673" r:id="rId6"/>
    <p:sldLayoutId id="2147483664" r:id="rId7"/>
    <p:sldLayoutId id="2147483665" r:id="rId8"/>
  </p:sldLayoutIdLst>
  <p:hf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150000"/>
        </a:lnSpc>
        <a:spcBef>
          <a:spcPts val="0"/>
        </a:spcBef>
        <a:buFont typeface="Arial" panose="020B0604020202020204" pitchFamily="34" charset="0"/>
        <a:buChar char="•"/>
        <a:defRPr sz="2400" kern="1200">
          <a:solidFill>
            <a:schemeClr val="tx1"/>
          </a:solidFill>
          <a:latin typeface="Nunito" pitchFamily="2" charset="0"/>
          <a:ea typeface="+mn-ea"/>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300" kern="1200">
          <a:solidFill>
            <a:schemeClr val="tx1"/>
          </a:solidFill>
          <a:latin typeface="Nunito" pitchFamily="2" charset="0"/>
          <a:ea typeface="+mn-ea"/>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200" kern="1200">
          <a:solidFill>
            <a:schemeClr val="tx1"/>
          </a:solidFill>
          <a:latin typeface="Nunito" pitchFamily="2" charset="0"/>
          <a:ea typeface="+mn-ea"/>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2100" kern="1200">
          <a:solidFill>
            <a:schemeClr val="tx1"/>
          </a:solidFill>
          <a:latin typeface="Nunito" pitchFamily="2" charset="0"/>
          <a:ea typeface="+mn-ea"/>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3626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D9F14E-219B-F280-CF54-4A814E44CD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062C33-1247-33C5-77F7-E41868E07EAA}"/>
              </a:ext>
            </a:extLst>
          </p:cNvPr>
          <p:cNvSpPr>
            <a:spLocks noGrp="1"/>
          </p:cNvSpPr>
          <p:nvPr>
            <p:ph type="title"/>
          </p:nvPr>
        </p:nvSpPr>
        <p:spPr>
          <a:xfrm>
            <a:off x="838200" y="365125"/>
            <a:ext cx="10515600" cy="1042761"/>
          </a:xfrm>
        </p:spPr>
        <p:txBody>
          <a:bodyPr>
            <a:normAutofit/>
          </a:bodyPr>
          <a:lstStyle/>
          <a:p>
            <a:r>
              <a:rPr lang="en-US" dirty="0"/>
              <a:t>Types of Models</a:t>
            </a:r>
          </a:p>
        </p:txBody>
      </p:sp>
      <p:sp>
        <p:nvSpPr>
          <p:cNvPr id="79" name="Footer Placeholder 78">
            <a:extLst>
              <a:ext uri="{FF2B5EF4-FFF2-40B4-BE49-F238E27FC236}">
                <a16:creationId xmlns:a16="http://schemas.microsoft.com/office/drawing/2014/main" id="{BA3A2484-6A5A-DC56-485B-C96194764984}"/>
              </a:ext>
            </a:extLst>
          </p:cNvPr>
          <p:cNvSpPr>
            <a:spLocks noGrp="1"/>
          </p:cNvSpPr>
          <p:nvPr>
            <p:ph type="ftr" sz="quarter" idx="11"/>
          </p:nvPr>
        </p:nvSpPr>
        <p:spPr>
          <a:xfrm>
            <a:off x="7351486" y="106589"/>
            <a:ext cx="4114800" cy="365125"/>
          </a:xfrm>
        </p:spPr>
        <p:txBody>
          <a:bodyPr/>
          <a:lstStyle/>
          <a:p>
            <a:r>
              <a:rPr lang="en-US"/>
              <a:t>Introduction to Simulation and Modeling | Lecture 3</a:t>
            </a:r>
            <a:endParaRPr lang="en-US" dirty="0"/>
          </a:p>
        </p:txBody>
      </p:sp>
      <p:sp>
        <p:nvSpPr>
          <p:cNvPr id="5" name="Slide Number Placeholder 4">
            <a:extLst>
              <a:ext uri="{FF2B5EF4-FFF2-40B4-BE49-F238E27FC236}">
                <a16:creationId xmlns:a16="http://schemas.microsoft.com/office/drawing/2014/main" id="{BD7429BE-255D-ED9F-F69A-B00F1B2A52AC}"/>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10</a:t>
            </a:fld>
            <a:endParaRPr lang="en-US"/>
          </a:p>
        </p:txBody>
      </p:sp>
      <p:sp>
        <p:nvSpPr>
          <p:cNvPr id="6" name="Content Placeholder 5">
            <a:extLst>
              <a:ext uri="{FF2B5EF4-FFF2-40B4-BE49-F238E27FC236}">
                <a16:creationId xmlns:a16="http://schemas.microsoft.com/office/drawing/2014/main" id="{34708CB7-623A-715B-FE1B-AC343390BB3A}"/>
              </a:ext>
            </a:extLst>
          </p:cNvPr>
          <p:cNvSpPr>
            <a:spLocks noGrp="1"/>
          </p:cNvSpPr>
          <p:nvPr>
            <p:ph idx="1"/>
          </p:nvPr>
        </p:nvSpPr>
        <p:spPr/>
        <p:txBody>
          <a:bodyPr>
            <a:normAutofit/>
          </a:bodyPr>
          <a:lstStyle/>
          <a:p>
            <a:r>
              <a:rPr lang="en-US" dirty="0"/>
              <a:t>Once a mathematical model is built, it must be then examined to see how it can be used to answer the question of interest in the system. The two methods that are used to solve the mathematical model are: </a:t>
            </a:r>
          </a:p>
          <a:p>
            <a:r>
              <a:rPr lang="en-US" b="1" dirty="0"/>
              <a:t>Analytical Methods</a:t>
            </a:r>
          </a:p>
          <a:p>
            <a:r>
              <a:rPr lang="en-US" b="1" dirty="0"/>
              <a:t>Numerical Methods</a:t>
            </a:r>
          </a:p>
        </p:txBody>
      </p:sp>
    </p:spTree>
    <p:extLst>
      <p:ext uri="{BB962C8B-B14F-4D97-AF65-F5344CB8AC3E}">
        <p14:creationId xmlns:p14="http://schemas.microsoft.com/office/powerpoint/2010/main" val="1654092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DE4735-0D8C-40FB-97F6-D4D898A51A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A22E61-E598-FD1C-11B2-50A83A8EE9D1}"/>
              </a:ext>
            </a:extLst>
          </p:cNvPr>
          <p:cNvSpPr>
            <a:spLocks noGrp="1"/>
          </p:cNvSpPr>
          <p:nvPr>
            <p:ph type="title"/>
          </p:nvPr>
        </p:nvSpPr>
        <p:spPr>
          <a:xfrm>
            <a:off x="838200" y="365125"/>
            <a:ext cx="10515600" cy="1042761"/>
          </a:xfrm>
        </p:spPr>
        <p:txBody>
          <a:bodyPr>
            <a:normAutofit/>
          </a:bodyPr>
          <a:lstStyle/>
          <a:p>
            <a:r>
              <a:rPr lang="en-US" dirty="0"/>
              <a:t>Types of Models</a:t>
            </a:r>
          </a:p>
        </p:txBody>
      </p:sp>
      <p:sp>
        <p:nvSpPr>
          <p:cNvPr id="79" name="Footer Placeholder 78">
            <a:extLst>
              <a:ext uri="{FF2B5EF4-FFF2-40B4-BE49-F238E27FC236}">
                <a16:creationId xmlns:a16="http://schemas.microsoft.com/office/drawing/2014/main" id="{DE298E56-A168-82C0-222B-10BEBC04D835}"/>
              </a:ext>
            </a:extLst>
          </p:cNvPr>
          <p:cNvSpPr>
            <a:spLocks noGrp="1"/>
          </p:cNvSpPr>
          <p:nvPr>
            <p:ph type="ftr" sz="quarter" idx="11"/>
          </p:nvPr>
        </p:nvSpPr>
        <p:spPr>
          <a:xfrm>
            <a:off x="7351486" y="106589"/>
            <a:ext cx="4114800" cy="365125"/>
          </a:xfrm>
        </p:spPr>
        <p:txBody>
          <a:bodyPr/>
          <a:lstStyle/>
          <a:p>
            <a:r>
              <a:rPr lang="en-US"/>
              <a:t>Introduction to Simulation and Modeling | Lecture 3</a:t>
            </a:r>
            <a:endParaRPr lang="en-US" dirty="0"/>
          </a:p>
        </p:txBody>
      </p:sp>
      <p:sp>
        <p:nvSpPr>
          <p:cNvPr id="5" name="Slide Number Placeholder 4">
            <a:extLst>
              <a:ext uri="{FF2B5EF4-FFF2-40B4-BE49-F238E27FC236}">
                <a16:creationId xmlns:a16="http://schemas.microsoft.com/office/drawing/2014/main" id="{0EBA994E-6692-9F62-C34F-72B4A8C9B180}"/>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11</a:t>
            </a:fld>
            <a:endParaRPr lang="en-US"/>
          </a:p>
        </p:txBody>
      </p:sp>
      <p:sp>
        <p:nvSpPr>
          <p:cNvPr id="6" name="Content Placeholder 5">
            <a:extLst>
              <a:ext uri="{FF2B5EF4-FFF2-40B4-BE49-F238E27FC236}">
                <a16:creationId xmlns:a16="http://schemas.microsoft.com/office/drawing/2014/main" id="{473960E8-2D67-3A41-407B-B23FB230A060}"/>
              </a:ext>
            </a:extLst>
          </p:cNvPr>
          <p:cNvSpPr>
            <a:spLocks noGrp="1"/>
          </p:cNvSpPr>
          <p:nvPr>
            <p:ph idx="1"/>
          </p:nvPr>
        </p:nvSpPr>
        <p:spPr/>
        <p:txBody>
          <a:bodyPr>
            <a:normAutofit/>
          </a:bodyPr>
          <a:lstStyle/>
          <a:p>
            <a:r>
              <a:rPr lang="en-US" b="1" dirty="0"/>
              <a:t>Analytical Methods</a:t>
            </a:r>
          </a:p>
          <a:p>
            <a:r>
              <a:rPr lang="en-US" dirty="0"/>
              <a:t>If the model is simple enough, it may be possible to work with its relationship and quantities to get an exact analytical method.</a:t>
            </a:r>
          </a:p>
          <a:p>
            <a:r>
              <a:rPr lang="en-US" dirty="0"/>
              <a:t>This method uses the deductive region of mathematical theory to solve a model.</a:t>
            </a:r>
          </a:p>
          <a:p>
            <a:r>
              <a:rPr lang="en-US" dirty="0"/>
              <a:t>It directly produces a general solution. Let us consider if we know the distance to be travelled and the velocity, then we can work with the model to get the time that will be required. </a:t>
            </a:r>
            <a:endParaRPr lang="en-US" b="1" dirty="0"/>
          </a:p>
        </p:txBody>
      </p:sp>
    </p:spTree>
    <p:extLst>
      <p:ext uri="{BB962C8B-B14F-4D97-AF65-F5344CB8AC3E}">
        <p14:creationId xmlns:p14="http://schemas.microsoft.com/office/powerpoint/2010/main" val="2935443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06A882-9A8E-3334-1293-5B47E10CE5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E716C2-2B6A-430F-F3AC-EFAA5C91490C}"/>
              </a:ext>
            </a:extLst>
          </p:cNvPr>
          <p:cNvSpPr>
            <a:spLocks noGrp="1"/>
          </p:cNvSpPr>
          <p:nvPr>
            <p:ph type="title"/>
          </p:nvPr>
        </p:nvSpPr>
        <p:spPr>
          <a:xfrm>
            <a:off x="838200" y="365125"/>
            <a:ext cx="10515600" cy="1042761"/>
          </a:xfrm>
        </p:spPr>
        <p:txBody>
          <a:bodyPr>
            <a:normAutofit/>
          </a:bodyPr>
          <a:lstStyle/>
          <a:p>
            <a:r>
              <a:rPr lang="en-US" dirty="0"/>
              <a:t>Types of Models</a:t>
            </a:r>
          </a:p>
        </p:txBody>
      </p:sp>
      <p:sp>
        <p:nvSpPr>
          <p:cNvPr id="79" name="Footer Placeholder 78">
            <a:extLst>
              <a:ext uri="{FF2B5EF4-FFF2-40B4-BE49-F238E27FC236}">
                <a16:creationId xmlns:a16="http://schemas.microsoft.com/office/drawing/2014/main" id="{D418F17F-ABA6-3436-6805-CDDA5206BC52}"/>
              </a:ext>
            </a:extLst>
          </p:cNvPr>
          <p:cNvSpPr>
            <a:spLocks noGrp="1"/>
          </p:cNvSpPr>
          <p:nvPr>
            <p:ph type="ftr" sz="quarter" idx="11"/>
          </p:nvPr>
        </p:nvSpPr>
        <p:spPr>
          <a:xfrm>
            <a:off x="7351486" y="106589"/>
            <a:ext cx="4114800" cy="365125"/>
          </a:xfrm>
        </p:spPr>
        <p:txBody>
          <a:bodyPr/>
          <a:lstStyle/>
          <a:p>
            <a:r>
              <a:rPr lang="en-US"/>
              <a:t>Introduction to Simulation and Modeling | Lecture 3</a:t>
            </a:r>
            <a:endParaRPr lang="en-US" dirty="0"/>
          </a:p>
        </p:txBody>
      </p:sp>
      <p:sp>
        <p:nvSpPr>
          <p:cNvPr id="5" name="Slide Number Placeholder 4">
            <a:extLst>
              <a:ext uri="{FF2B5EF4-FFF2-40B4-BE49-F238E27FC236}">
                <a16:creationId xmlns:a16="http://schemas.microsoft.com/office/drawing/2014/main" id="{B444B912-CB81-9D02-B2A8-B5CCAF29D972}"/>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12</a:t>
            </a:fld>
            <a:endParaRPr lang="en-US"/>
          </a:p>
        </p:txBody>
      </p:sp>
      <p:sp>
        <p:nvSpPr>
          <p:cNvPr id="6" name="Content Placeholder 5">
            <a:extLst>
              <a:ext uri="{FF2B5EF4-FFF2-40B4-BE49-F238E27FC236}">
                <a16:creationId xmlns:a16="http://schemas.microsoft.com/office/drawing/2014/main" id="{25A9391D-A1E5-EB89-7CF0-12A887C6E9B9}"/>
              </a:ext>
            </a:extLst>
          </p:cNvPr>
          <p:cNvSpPr>
            <a:spLocks noGrp="1"/>
          </p:cNvSpPr>
          <p:nvPr>
            <p:ph idx="1"/>
          </p:nvPr>
        </p:nvSpPr>
        <p:spPr/>
        <p:txBody>
          <a:bodyPr>
            <a:normAutofit/>
          </a:bodyPr>
          <a:lstStyle/>
          <a:p>
            <a:r>
              <a:rPr lang="en-US" b="1" dirty="0"/>
              <a:t>Numerical Methods (Simulation Methods)</a:t>
            </a:r>
          </a:p>
          <a:p>
            <a:r>
              <a:rPr lang="en-US" dirty="0"/>
              <a:t>If an analytical solution to the mathematical problem is available and computationally efficient, it is usually desirable to study the model using an analytical method.</a:t>
            </a:r>
          </a:p>
          <a:p>
            <a:r>
              <a:rPr lang="en-US" dirty="0"/>
              <a:t>However, many systems are highly complex, so their valid mathematical models are complex. In this case, the model must be studied using simulation, i.e., numerically exercising the model for the inputs in question to see how they affect the output measures of performance.</a:t>
            </a:r>
            <a:endParaRPr lang="en-US" b="1" dirty="0"/>
          </a:p>
        </p:txBody>
      </p:sp>
    </p:spTree>
    <p:extLst>
      <p:ext uri="{BB962C8B-B14F-4D97-AF65-F5344CB8AC3E}">
        <p14:creationId xmlns:p14="http://schemas.microsoft.com/office/powerpoint/2010/main" val="1534866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DDE258-E9FB-147A-9444-8DA39755E2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B70D88-63E1-5C2A-A9EE-1FFC8278A247}"/>
              </a:ext>
            </a:extLst>
          </p:cNvPr>
          <p:cNvSpPr>
            <a:spLocks noGrp="1"/>
          </p:cNvSpPr>
          <p:nvPr>
            <p:ph type="title"/>
          </p:nvPr>
        </p:nvSpPr>
        <p:spPr>
          <a:xfrm>
            <a:off x="838200" y="365125"/>
            <a:ext cx="10515600" cy="1042761"/>
          </a:xfrm>
        </p:spPr>
        <p:txBody>
          <a:bodyPr>
            <a:normAutofit/>
          </a:bodyPr>
          <a:lstStyle/>
          <a:p>
            <a:r>
              <a:rPr lang="en-US" dirty="0"/>
              <a:t>Principles of Modeling</a:t>
            </a:r>
          </a:p>
        </p:txBody>
      </p:sp>
      <p:sp>
        <p:nvSpPr>
          <p:cNvPr id="79" name="Footer Placeholder 78">
            <a:extLst>
              <a:ext uri="{FF2B5EF4-FFF2-40B4-BE49-F238E27FC236}">
                <a16:creationId xmlns:a16="http://schemas.microsoft.com/office/drawing/2014/main" id="{ABC1091A-6DD1-8216-BD64-1025B84A871E}"/>
              </a:ext>
            </a:extLst>
          </p:cNvPr>
          <p:cNvSpPr>
            <a:spLocks noGrp="1"/>
          </p:cNvSpPr>
          <p:nvPr>
            <p:ph type="ftr" sz="quarter" idx="11"/>
          </p:nvPr>
        </p:nvSpPr>
        <p:spPr>
          <a:xfrm>
            <a:off x="7351486" y="106589"/>
            <a:ext cx="4114800" cy="365125"/>
          </a:xfrm>
        </p:spPr>
        <p:txBody>
          <a:bodyPr/>
          <a:lstStyle/>
          <a:p>
            <a:r>
              <a:rPr lang="en-US"/>
              <a:t>Introduction to Simulation and Modeling | Lecture 3</a:t>
            </a:r>
            <a:endParaRPr lang="en-US" dirty="0"/>
          </a:p>
        </p:txBody>
      </p:sp>
      <p:sp>
        <p:nvSpPr>
          <p:cNvPr id="5" name="Slide Number Placeholder 4">
            <a:extLst>
              <a:ext uri="{FF2B5EF4-FFF2-40B4-BE49-F238E27FC236}">
                <a16:creationId xmlns:a16="http://schemas.microsoft.com/office/drawing/2014/main" id="{EEA08DB9-859B-5654-E37F-0FEA009DA572}"/>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13</a:t>
            </a:fld>
            <a:endParaRPr lang="en-US"/>
          </a:p>
        </p:txBody>
      </p:sp>
      <p:sp>
        <p:nvSpPr>
          <p:cNvPr id="6" name="Content Placeholder 5">
            <a:extLst>
              <a:ext uri="{FF2B5EF4-FFF2-40B4-BE49-F238E27FC236}">
                <a16:creationId xmlns:a16="http://schemas.microsoft.com/office/drawing/2014/main" id="{ADCFADC6-5142-2920-F38E-1D8C43DEE660}"/>
              </a:ext>
            </a:extLst>
          </p:cNvPr>
          <p:cNvSpPr>
            <a:spLocks noGrp="1"/>
          </p:cNvSpPr>
          <p:nvPr>
            <p:ph idx="1"/>
          </p:nvPr>
        </p:nvSpPr>
        <p:spPr/>
        <p:txBody>
          <a:bodyPr/>
          <a:lstStyle/>
          <a:p>
            <a:r>
              <a:rPr lang="en-US" dirty="0"/>
              <a:t>They describe different viewpoints from which to judge the information to be included in the model.</a:t>
            </a:r>
          </a:p>
          <a:p>
            <a:pPr lvl="1"/>
            <a:r>
              <a:rPr lang="en-US" b="1" dirty="0"/>
              <a:t>Block Building</a:t>
            </a:r>
          </a:p>
          <a:p>
            <a:pPr lvl="1"/>
            <a:r>
              <a:rPr lang="en-US" b="1" dirty="0"/>
              <a:t>Relevance</a:t>
            </a:r>
          </a:p>
          <a:p>
            <a:pPr lvl="1"/>
            <a:r>
              <a:rPr lang="en-US" b="1" dirty="0"/>
              <a:t>Accuracy</a:t>
            </a:r>
          </a:p>
          <a:p>
            <a:pPr lvl="1"/>
            <a:r>
              <a:rPr lang="en-US" b="1" dirty="0"/>
              <a:t>Aggregation</a:t>
            </a:r>
          </a:p>
        </p:txBody>
      </p:sp>
    </p:spTree>
    <p:extLst>
      <p:ext uri="{BB962C8B-B14F-4D97-AF65-F5344CB8AC3E}">
        <p14:creationId xmlns:p14="http://schemas.microsoft.com/office/powerpoint/2010/main" val="3037314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D3475B-11A8-07B7-3597-E6206C9272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71CFD3-3668-E19B-9EA7-C98601F34FB1}"/>
              </a:ext>
            </a:extLst>
          </p:cNvPr>
          <p:cNvSpPr>
            <a:spLocks noGrp="1"/>
          </p:cNvSpPr>
          <p:nvPr>
            <p:ph type="title"/>
          </p:nvPr>
        </p:nvSpPr>
        <p:spPr>
          <a:xfrm>
            <a:off x="838200" y="365125"/>
            <a:ext cx="10515600" cy="1042761"/>
          </a:xfrm>
        </p:spPr>
        <p:txBody>
          <a:bodyPr>
            <a:normAutofit/>
          </a:bodyPr>
          <a:lstStyle/>
          <a:p>
            <a:r>
              <a:rPr lang="en-US" dirty="0"/>
              <a:t>Principles of Modeling</a:t>
            </a:r>
          </a:p>
        </p:txBody>
      </p:sp>
      <p:sp>
        <p:nvSpPr>
          <p:cNvPr id="79" name="Footer Placeholder 78">
            <a:extLst>
              <a:ext uri="{FF2B5EF4-FFF2-40B4-BE49-F238E27FC236}">
                <a16:creationId xmlns:a16="http://schemas.microsoft.com/office/drawing/2014/main" id="{64BAF456-F912-EE1E-31CC-22BE4231D1D2}"/>
              </a:ext>
            </a:extLst>
          </p:cNvPr>
          <p:cNvSpPr>
            <a:spLocks noGrp="1"/>
          </p:cNvSpPr>
          <p:nvPr>
            <p:ph type="ftr" sz="quarter" idx="11"/>
          </p:nvPr>
        </p:nvSpPr>
        <p:spPr>
          <a:xfrm>
            <a:off x="7351486" y="106589"/>
            <a:ext cx="4114800" cy="365125"/>
          </a:xfrm>
        </p:spPr>
        <p:txBody>
          <a:bodyPr/>
          <a:lstStyle/>
          <a:p>
            <a:r>
              <a:rPr lang="en-US"/>
              <a:t>Introduction to Simulation and Modeling | Lecture 3</a:t>
            </a:r>
            <a:endParaRPr lang="en-US" dirty="0"/>
          </a:p>
        </p:txBody>
      </p:sp>
      <p:sp>
        <p:nvSpPr>
          <p:cNvPr id="5" name="Slide Number Placeholder 4">
            <a:extLst>
              <a:ext uri="{FF2B5EF4-FFF2-40B4-BE49-F238E27FC236}">
                <a16:creationId xmlns:a16="http://schemas.microsoft.com/office/drawing/2014/main" id="{EE44E644-4165-0170-17A4-F734360E73C5}"/>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14</a:t>
            </a:fld>
            <a:endParaRPr lang="en-US"/>
          </a:p>
        </p:txBody>
      </p:sp>
      <p:sp>
        <p:nvSpPr>
          <p:cNvPr id="6" name="Content Placeholder 5">
            <a:extLst>
              <a:ext uri="{FF2B5EF4-FFF2-40B4-BE49-F238E27FC236}">
                <a16:creationId xmlns:a16="http://schemas.microsoft.com/office/drawing/2014/main" id="{A1DBD75D-38A5-6FA8-9011-BDB256A068DC}"/>
              </a:ext>
            </a:extLst>
          </p:cNvPr>
          <p:cNvSpPr>
            <a:spLocks noGrp="1"/>
          </p:cNvSpPr>
          <p:nvPr>
            <p:ph idx="1"/>
          </p:nvPr>
        </p:nvSpPr>
        <p:spPr/>
        <p:txBody>
          <a:bodyPr/>
          <a:lstStyle/>
          <a:p>
            <a:r>
              <a:rPr lang="en-US" b="1" dirty="0"/>
              <a:t>Block Building</a:t>
            </a:r>
          </a:p>
          <a:p>
            <a:pPr lvl="1"/>
            <a:r>
              <a:rPr lang="en-US" dirty="0"/>
              <a:t>The description of the system should be organized in a series of blocks. The aim of constructing the blocks is to simplify the specification of the interactions within the system.</a:t>
            </a:r>
          </a:p>
          <a:p>
            <a:pPr lvl="1"/>
            <a:r>
              <a:rPr lang="en-US" dirty="0"/>
              <a:t>Each block describes a part of the system that depends upon a few, preferably one, input variables and results in a few output variables.</a:t>
            </a:r>
          </a:p>
          <a:p>
            <a:pPr lvl="1"/>
            <a:r>
              <a:rPr lang="en-US" dirty="0"/>
              <a:t>The system as a whole can then be described in terms of the interconnections between the blocks. Correspondingly, the system can be represented graphically as a simple block diagram.</a:t>
            </a:r>
            <a:endParaRPr lang="en-US" b="1" dirty="0"/>
          </a:p>
        </p:txBody>
      </p:sp>
    </p:spTree>
    <p:extLst>
      <p:ext uri="{BB962C8B-B14F-4D97-AF65-F5344CB8AC3E}">
        <p14:creationId xmlns:p14="http://schemas.microsoft.com/office/powerpoint/2010/main" val="279822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94AC03-768B-5762-B57F-28C316C99E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74FE82-C115-5DC7-9CBA-2D0C0B182FA4}"/>
              </a:ext>
            </a:extLst>
          </p:cNvPr>
          <p:cNvSpPr>
            <a:spLocks noGrp="1"/>
          </p:cNvSpPr>
          <p:nvPr>
            <p:ph type="title"/>
          </p:nvPr>
        </p:nvSpPr>
        <p:spPr>
          <a:xfrm>
            <a:off x="838200" y="365125"/>
            <a:ext cx="10515600" cy="1042761"/>
          </a:xfrm>
        </p:spPr>
        <p:txBody>
          <a:bodyPr>
            <a:normAutofit/>
          </a:bodyPr>
          <a:lstStyle/>
          <a:p>
            <a:r>
              <a:rPr lang="en-US" dirty="0"/>
              <a:t>Principles of Modeling</a:t>
            </a:r>
          </a:p>
        </p:txBody>
      </p:sp>
      <p:sp>
        <p:nvSpPr>
          <p:cNvPr id="79" name="Footer Placeholder 78">
            <a:extLst>
              <a:ext uri="{FF2B5EF4-FFF2-40B4-BE49-F238E27FC236}">
                <a16:creationId xmlns:a16="http://schemas.microsoft.com/office/drawing/2014/main" id="{7CC028A8-ACAA-59AF-BF44-A775F65E6328}"/>
              </a:ext>
            </a:extLst>
          </p:cNvPr>
          <p:cNvSpPr>
            <a:spLocks noGrp="1"/>
          </p:cNvSpPr>
          <p:nvPr>
            <p:ph type="ftr" sz="quarter" idx="11"/>
          </p:nvPr>
        </p:nvSpPr>
        <p:spPr>
          <a:xfrm>
            <a:off x="7351486" y="106589"/>
            <a:ext cx="4114800" cy="365125"/>
          </a:xfrm>
        </p:spPr>
        <p:txBody>
          <a:bodyPr/>
          <a:lstStyle/>
          <a:p>
            <a:r>
              <a:rPr lang="en-US"/>
              <a:t>Introduction to Simulation and Modeling | Lecture 3</a:t>
            </a:r>
            <a:endParaRPr lang="en-US" dirty="0"/>
          </a:p>
        </p:txBody>
      </p:sp>
      <p:sp>
        <p:nvSpPr>
          <p:cNvPr id="5" name="Slide Number Placeholder 4">
            <a:extLst>
              <a:ext uri="{FF2B5EF4-FFF2-40B4-BE49-F238E27FC236}">
                <a16:creationId xmlns:a16="http://schemas.microsoft.com/office/drawing/2014/main" id="{BF9E67BA-7670-5F73-4510-A517B6905C1E}"/>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15</a:t>
            </a:fld>
            <a:endParaRPr lang="en-US"/>
          </a:p>
        </p:txBody>
      </p:sp>
      <p:sp>
        <p:nvSpPr>
          <p:cNvPr id="6" name="Content Placeholder 5">
            <a:extLst>
              <a:ext uri="{FF2B5EF4-FFF2-40B4-BE49-F238E27FC236}">
                <a16:creationId xmlns:a16="http://schemas.microsoft.com/office/drawing/2014/main" id="{04C73603-F70D-1678-378D-2BD92FB5BEA3}"/>
              </a:ext>
            </a:extLst>
          </p:cNvPr>
          <p:cNvSpPr>
            <a:spLocks noGrp="1"/>
          </p:cNvSpPr>
          <p:nvPr>
            <p:ph idx="1"/>
          </p:nvPr>
        </p:nvSpPr>
        <p:spPr/>
        <p:txBody>
          <a:bodyPr/>
          <a:lstStyle/>
          <a:p>
            <a:r>
              <a:rPr lang="en-US" b="1" dirty="0"/>
              <a:t>Relevance</a:t>
            </a:r>
          </a:p>
          <a:p>
            <a:pPr lvl="1"/>
            <a:r>
              <a:rPr lang="en-US" dirty="0"/>
              <a:t>The model should only include those aspects of the system that are relevant to the study objectives.</a:t>
            </a:r>
          </a:p>
          <a:p>
            <a:pPr lvl="1"/>
            <a:r>
              <a:rPr lang="en-US" dirty="0"/>
              <a:t>As an example, in the factory system, the study aims to compare the effects of different operating rules on efficiency; it is not relevant to consider the hiring of employees as an activity.</a:t>
            </a:r>
          </a:p>
          <a:p>
            <a:pPr lvl="1"/>
            <a:r>
              <a:rPr lang="en-US" dirty="0"/>
              <a:t>While irrelevant information in the model may not do any harm, it should be excluded because it increases the complexity of the model and causes more work in solving the model.</a:t>
            </a:r>
            <a:endParaRPr lang="en-US" b="1" dirty="0"/>
          </a:p>
        </p:txBody>
      </p:sp>
    </p:spTree>
    <p:extLst>
      <p:ext uri="{BB962C8B-B14F-4D97-AF65-F5344CB8AC3E}">
        <p14:creationId xmlns:p14="http://schemas.microsoft.com/office/powerpoint/2010/main" val="1900916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0B8FFB-67CF-3A3E-DA8F-4F9B08EE53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163F2A-7131-BD7D-7374-20AF5B7BB6B4}"/>
              </a:ext>
            </a:extLst>
          </p:cNvPr>
          <p:cNvSpPr>
            <a:spLocks noGrp="1"/>
          </p:cNvSpPr>
          <p:nvPr>
            <p:ph type="title"/>
          </p:nvPr>
        </p:nvSpPr>
        <p:spPr>
          <a:xfrm>
            <a:off x="838200" y="365125"/>
            <a:ext cx="10515600" cy="1042761"/>
          </a:xfrm>
        </p:spPr>
        <p:txBody>
          <a:bodyPr>
            <a:normAutofit/>
          </a:bodyPr>
          <a:lstStyle/>
          <a:p>
            <a:r>
              <a:rPr lang="en-US" dirty="0"/>
              <a:t>Principles of Modeling</a:t>
            </a:r>
          </a:p>
        </p:txBody>
      </p:sp>
      <p:sp>
        <p:nvSpPr>
          <p:cNvPr id="79" name="Footer Placeholder 78">
            <a:extLst>
              <a:ext uri="{FF2B5EF4-FFF2-40B4-BE49-F238E27FC236}">
                <a16:creationId xmlns:a16="http://schemas.microsoft.com/office/drawing/2014/main" id="{50E8043E-E262-A79B-32C5-C720A6F71B02}"/>
              </a:ext>
            </a:extLst>
          </p:cNvPr>
          <p:cNvSpPr>
            <a:spLocks noGrp="1"/>
          </p:cNvSpPr>
          <p:nvPr>
            <p:ph type="ftr" sz="quarter" idx="11"/>
          </p:nvPr>
        </p:nvSpPr>
        <p:spPr>
          <a:xfrm>
            <a:off x="7351486" y="106589"/>
            <a:ext cx="4114800" cy="365125"/>
          </a:xfrm>
        </p:spPr>
        <p:txBody>
          <a:bodyPr/>
          <a:lstStyle/>
          <a:p>
            <a:r>
              <a:rPr lang="en-US"/>
              <a:t>Introduction to Simulation and Modeling | Lecture 3</a:t>
            </a:r>
            <a:endParaRPr lang="en-US" dirty="0"/>
          </a:p>
        </p:txBody>
      </p:sp>
      <p:sp>
        <p:nvSpPr>
          <p:cNvPr id="5" name="Slide Number Placeholder 4">
            <a:extLst>
              <a:ext uri="{FF2B5EF4-FFF2-40B4-BE49-F238E27FC236}">
                <a16:creationId xmlns:a16="http://schemas.microsoft.com/office/drawing/2014/main" id="{0CA61AF8-C012-71B0-DECD-5293DB34630E}"/>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16</a:t>
            </a:fld>
            <a:endParaRPr lang="en-US"/>
          </a:p>
        </p:txBody>
      </p:sp>
      <p:sp>
        <p:nvSpPr>
          <p:cNvPr id="6" name="Content Placeholder 5">
            <a:extLst>
              <a:ext uri="{FF2B5EF4-FFF2-40B4-BE49-F238E27FC236}">
                <a16:creationId xmlns:a16="http://schemas.microsoft.com/office/drawing/2014/main" id="{30A2A001-044C-DA07-E490-953ADA7887ED}"/>
              </a:ext>
            </a:extLst>
          </p:cNvPr>
          <p:cNvSpPr>
            <a:spLocks noGrp="1"/>
          </p:cNvSpPr>
          <p:nvPr>
            <p:ph idx="1"/>
          </p:nvPr>
        </p:nvSpPr>
        <p:spPr/>
        <p:txBody>
          <a:bodyPr/>
          <a:lstStyle/>
          <a:p>
            <a:r>
              <a:rPr lang="en-US" b="1" dirty="0"/>
              <a:t>Accuracy</a:t>
            </a:r>
          </a:p>
          <a:p>
            <a:pPr lvl="1"/>
            <a:r>
              <a:rPr lang="en-US" dirty="0"/>
              <a:t>The accuracy of the information gathered for the model should be considered.</a:t>
            </a:r>
          </a:p>
          <a:p>
            <a:pPr lvl="1"/>
            <a:r>
              <a:rPr lang="en-US" dirty="0"/>
              <a:t>In an aircraft system, the accuracy with which the movement of aircraft is described depends upon the representation of the airframe. If these are not accurate, it gives a false result while testing a system for output.</a:t>
            </a:r>
            <a:endParaRPr lang="en-US" b="1" dirty="0"/>
          </a:p>
          <a:p>
            <a:r>
              <a:rPr lang="en-US" b="1" dirty="0"/>
              <a:t>Aggregation</a:t>
            </a:r>
          </a:p>
          <a:p>
            <a:pPr lvl="1"/>
            <a:r>
              <a:rPr lang="en-US" dirty="0"/>
              <a:t>A further factor to be considered is the extent to which several individual entities can be grouped together into larger entities.</a:t>
            </a:r>
            <a:endParaRPr lang="en-US" b="1" dirty="0"/>
          </a:p>
        </p:txBody>
      </p:sp>
    </p:spTree>
    <p:extLst>
      <p:ext uri="{BB962C8B-B14F-4D97-AF65-F5344CB8AC3E}">
        <p14:creationId xmlns:p14="http://schemas.microsoft.com/office/powerpoint/2010/main" val="3611988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34E003-89C4-926C-3DDA-A1597AEC0D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7878AB-1EC3-1001-BD22-0F6A78ED2C69}"/>
              </a:ext>
            </a:extLst>
          </p:cNvPr>
          <p:cNvSpPr>
            <a:spLocks noGrp="1"/>
          </p:cNvSpPr>
          <p:nvPr>
            <p:ph type="title"/>
          </p:nvPr>
        </p:nvSpPr>
        <p:spPr>
          <a:xfrm>
            <a:off x="838200" y="365125"/>
            <a:ext cx="10515600" cy="1042761"/>
          </a:xfrm>
        </p:spPr>
        <p:txBody>
          <a:bodyPr>
            <a:noAutofit/>
          </a:bodyPr>
          <a:lstStyle/>
          <a:p>
            <a:r>
              <a:rPr lang="en-US" sz="3600" dirty="0"/>
              <a:t>Verification, Validation, and Calibration of Model</a:t>
            </a:r>
          </a:p>
        </p:txBody>
      </p:sp>
      <p:sp>
        <p:nvSpPr>
          <p:cNvPr id="79" name="Footer Placeholder 78">
            <a:extLst>
              <a:ext uri="{FF2B5EF4-FFF2-40B4-BE49-F238E27FC236}">
                <a16:creationId xmlns:a16="http://schemas.microsoft.com/office/drawing/2014/main" id="{C8EDFBBE-18C3-1A86-ED39-26772B8EF22A}"/>
              </a:ext>
            </a:extLst>
          </p:cNvPr>
          <p:cNvSpPr>
            <a:spLocks noGrp="1"/>
          </p:cNvSpPr>
          <p:nvPr>
            <p:ph type="ftr" sz="quarter" idx="11"/>
          </p:nvPr>
        </p:nvSpPr>
        <p:spPr>
          <a:xfrm>
            <a:off x="7351486" y="106589"/>
            <a:ext cx="4114800" cy="365125"/>
          </a:xfrm>
        </p:spPr>
        <p:txBody>
          <a:bodyPr/>
          <a:lstStyle/>
          <a:p>
            <a:r>
              <a:rPr lang="en-US"/>
              <a:t>Introduction to Simulation and Modeling | Lecture 3</a:t>
            </a:r>
            <a:endParaRPr lang="en-US" dirty="0"/>
          </a:p>
        </p:txBody>
      </p:sp>
      <p:sp>
        <p:nvSpPr>
          <p:cNvPr id="5" name="Slide Number Placeholder 4">
            <a:extLst>
              <a:ext uri="{FF2B5EF4-FFF2-40B4-BE49-F238E27FC236}">
                <a16:creationId xmlns:a16="http://schemas.microsoft.com/office/drawing/2014/main" id="{F1E2991F-8913-15D2-6C0D-DE525875EB61}"/>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17</a:t>
            </a:fld>
            <a:endParaRPr lang="en-US"/>
          </a:p>
        </p:txBody>
      </p:sp>
      <p:sp>
        <p:nvSpPr>
          <p:cNvPr id="6" name="Content Placeholder 5">
            <a:extLst>
              <a:ext uri="{FF2B5EF4-FFF2-40B4-BE49-F238E27FC236}">
                <a16:creationId xmlns:a16="http://schemas.microsoft.com/office/drawing/2014/main" id="{1F703F07-C880-8F37-9CC4-17404E78D39A}"/>
              </a:ext>
            </a:extLst>
          </p:cNvPr>
          <p:cNvSpPr>
            <a:spLocks noGrp="1"/>
          </p:cNvSpPr>
          <p:nvPr>
            <p:ph idx="1"/>
          </p:nvPr>
        </p:nvSpPr>
        <p:spPr/>
        <p:txBody>
          <a:bodyPr/>
          <a:lstStyle/>
          <a:p>
            <a:r>
              <a:rPr lang="en-US" dirty="0"/>
              <a:t>After the development of a model is functionally complete, we should ask, “</a:t>
            </a:r>
            <a:r>
              <a:rPr lang="en-US" b="1" dirty="0">
                <a:solidFill>
                  <a:srgbClr val="0070C0"/>
                </a:solidFill>
              </a:rPr>
              <a:t>Does it work correctly?</a:t>
            </a:r>
            <a:r>
              <a:rPr lang="en-US" dirty="0"/>
              <a:t>”.</a:t>
            </a:r>
          </a:p>
          <a:p>
            <a:r>
              <a:rPr lang="en-US" dirty="0"/>
              <a:t>There are two paths to this question: </a:t>
            </a:r>
          </a:p>
          <a:p>
            <a:pPr marL="971550" lvl="1" indent="-514350">
              <a:buFont typeface="+mj-lt"/>
              <a:buAutoNum type="romanLcPeriod"/>
            </a:pPr>
            <a:r>
              <a:rPr lang="en-US" b="1" dirty="0">
                <a:solidFill>
                  <a:srgbClr val="0070C0"/>
                </a:solidFill>
              </a:rPr>
              <a:t>First, does it operate the way the analyst intended</a:t>
            </a:r>
            <a:r>
              <a:rPr lang="en-US" dirty="0"/>
              <a:t>? </a:t>
            </a:r>
          </a:p>
          <a:p>
            <a:pPr lvl="2"/>
            <a:r>
              <a:rPr lang="en-US" dirty="0"/>
              <a:t>Verification</a:t>
            </a:r>
          </a:p>
          <a:p>
            <a:pPr marL="971550" lvl="1" indent="-514350">
              <a:buFont typeface="+mj-lt"/>
              <a:buAutoNum type="romanLcPeriod"/>
            </a:pPr>
            <a:r>
              <a:rPr lang="en-US" b="1" dirty="0">
                <a:solidFill>
                  <a:srgbClr val="0070C0"/>
                </a:solidFill>
              </a:rPr>
              <a:t>Does it behave the way the real system works</a:t>
            </a:r>
            <a:r>
              <a:rPr lang="en-US" dirty="0"/>
              <a:t>?</a:t>
            </a:r>
          </a:p>
          <a:p>
            <a:pPr lvl="2"/>
            <a:r>
              <a:rPr lang="en-US" dirty="0"/>
              <a:t>Validation</a:t>
            </a:r>
          </a:p>
        </p:txBody>
      </p:sp>
    </p:spTree>
    <p:extLst>
      <p:ext uri="{BB962C8B-B14F-4D97-AF65-F5344CB8AC3E}">
        <p14:creationId xmlns:p14="http://schemas.microsoft.com/office/powerpoint/2010/main" val="35318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894950-A27E-5AA0-2209-F4331075DF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EAA7E9-B6C0-BF70-D30B-F4EF565E94B7}"/>
              </a:ext>
            </a:extLst>
          </p:cNvPr>
          <p:cNvSpPr>
            <a:spLocks noGrp="1"/>
          </p:cNvSpPr>
          <p:nvPr>
            <p:ph type="title"/>
          </p:nvPr>
        </p:nvSpPr>
        <p:spPr>
          <a:xfrm>
            <a:off x="838200" y="365125"/>
            <a:ext cx="10515600" cy="1042761"/>
          </a:xfrm>
        </p:spPr>
        <p:txBody>
          <a:bodyPr>
            <a:normAutofit/>
          </a:bodyPr>
          <a:lstStyle/>
          <a:p>
            <a:r>
              <a:rPr lang="en-US" dirty="0"/>
              <a:t>Verification of Model</a:t>
            </a:r>
          </a:p>
        </p:txBody>
      </p:sp>
      <p:sp>
        <p:nvSpPr>
          <p:cNvPr id="79" name="Footer Placeholder 78">
            <a:extLst>
              <a:ext uri="{FF2B5EF4-FFF2-40B4-BE49-F238E27FC236}">
                <a16:creationId xmlns:a16="http://schemas.microsoft.com/office/drawing/2014/main" id="{896BC5E5-57D4-9AA4-7264-116E0E6E9666}"/>
              </a:ext>
            </a:extLst>
          </p:cNvPr>
          <p:cNvSpPr>
            <a:spLocks noGrp="1"/>
          </p:cNvSpPr>
          <p:nvPr>
            <p:ph type="ftr" sz="quarter" idx="11"/>
          </p:nvPr>
        </p:nvSpPr>
        <p:spPr>
          <a:xfrm>
            <a:off x="7351486" y="106589"/>
            <a:ext cx="4114800" cy="365125"/>
          </a:xfrm>
        </p:spPr>
        <p:txBody>
          <a:bodyPr/>
          <a:lstStyle/>
          <a:p>
            <a:r>
              <a:rPr lang="en-US"/>
              <a:t>Introduction to Simulation and Modeling | Lecture 3</a:t>
            </a:r>
            <a:endParaRPr lang="en-US" dirty="0"/>
          </a:p>
        </p:txBody>
      </p:sp>
      <p:sp>
        <p:nvSpPr>
          <p:cNvPr id="5" name="Slide Number Placeholder 4">
            <a:extLst>
              <a:ext uri="{FF2B5EF4-FFF2-40B4-BE49-F238E27FC236}">
                <a16:creationId xmlns:a16="http://schemas.microsoft.com/office/drawing/2014/main" id="{687811BE-7510-EFE1-8491-A266EFA9B459}"/>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18</a:t>
            </a:fld>
            <a:endParaRPr lang="en-US"/>
          </a:p>
        </p:txBody>
      </p:sp>
      <p:sp>
        <p:nvSpPr>
          <p:cNvPr id="6" name="Content Placeholder 5">
            <a:extLst>
              <a:ext uri="{FF2B5EF4-FFF2-40B4-BE49-F238E27FC236}">
                <a16:creationId xmlns:a16="http://schemas.microsoft.com/office/drawing/2014/main" id="{1804DDF3-BADF-76CB-6B70-6721A1419F17}"/>
              </a:ext>
            </a:extLst>
          </p:cNvPr>
          <p:cNvSpPr>
            <a:spLocks noGrp="1"/>
          </p:cNvSpPr>
          <p:nvPr>
            <p:ph idx="1"/>
          </p:nvPr>
        </p:nvSpPr>
        <p:spPr/>
        <p:txBody>
          <a:bodyPr>
            <a:normAutofit/>
          </a:bodyPr>
          <a:lstStyle/>
          <a:p>
            <a:r>
              <a:rPr lang="en-US" b="1" dirty="0">
                <a:solidFill>
                  <a:srgbClr val="FF0000"/>
                </a:solidFill>
              </a:rPr>
              <a:t>Did I build the model right? </a:t>
            </a:r>
          </a:p>
          <a:p>
            <a:r>
              <a:rPr lang="en-US" dirty="0"/>
              <a:t>Verification focuses on the internal consistency of a model.</a:t>
            </a:r>
          </a:p>
          <a:p>
            <a:r>
              <a:rPr lang="en-US" dirty="0"/>
              <a:t>Verification checks that the implementation of the simulation model (program) corresponds to the model.</a:t>
            </a:r>
          </a:p>
          <a:p>
            <a:r>
              <a:rPr lang="en-US" dirty="0"/>
              <a:t>It asks the question, </a:t>
            </a:r>
            <a:r>
              <a:rPr lang="en-US" dirty="0">
                <a:solidFill>
                  <a:srgbClr val="0070C0"/>
                </a:solidFill>
              </a:rPr>
              <a:t>Is the model implemented correctly</a:t>
            </a:r>
            <a:r>
              <a:rPr lang="en-US" dirty="0"/>
              <a:t>? </a:t>
            </a:r>
            <a:r>
              <a:rPr lang="en-US" dirty="0">
                <a:solidFill>
                  <a:srgbClr val="0070C0"/>
                </a:solidFill>
              </a:rPr>
              <a:t>Are the input parameters and logical structure of the model correctly denoted</a:t>
            </a:r>
            <a:r>
              <a:rPr lang="en-US" dirty="0"/>
              <a:t>?</a:t>
            </a:r>
          </a:p>
          <a:p>
            <a:r>
              <a:rPr lang="en-US" dirty="0"/>
              <a:t>It is the process of comparing the computer code with the model to ensure that the code is a correct implementation of the model.</a:t>
            </a:r>
          </a:p>
        </p:txBody>
      </p:sp>
    </p:spTree>
    <p:extLst>
      <p:ext uri="{BB962C8B-B14F-4D97-AF65-F5344CB8AC3E}">
        <p14:creationId xmlns:p14="http://schemas.microsoft.com/office/powerpoint/2010/main" val="3234410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62A3C0-3B7B-9BC4-74E2-B258A32FDC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C9F06E-3F06-F868-F0D4-2B7D5EE2ED22}"/>
              </a:ext>
            </a:extLst>
          </p:cNvPr>
          <p:cNvSpPr>
            <a:spLocks noGrp="1"/>
          </p:cNvSpPr>
          <p:nvPr>
            <p:ph type="title"/>
          </p:nvPr>
        </p:nvSpPr>
        <p:spPr>
          <a:xfrm>
            <a:off x="838200" y="365125"/>
            <a:ext cx="10515600" cy="1042761"/>
          </a:xfrm>
        </p:spPr>
        <p:txBody>
          <a:bodyPr>
            <a:normAutofit/>
          </a:bodyPr>
          <a:lstStyle/>
          <a:p>
            <a:r>
              <a:rPr lang="en-US" dirty="0"/>
              <a:t>Validation of Model</a:t>
            </a:r>
          </a:p>
        </p:txBody>
      </p:sp>
      <p:sp>
        <p:nvSpPr>
          <p:cNvPr id="79" name="Footer Placeholder 78">
            <a:extLst>
              <a:ext uri="{FF2B5EF4-FFF2-40B4-BE49-F238E27FC236}">
                <a16:creationId xmlns:a16="http://schemas.microsoft.com/office/drawing/2014/main" id="{6B04BD85-1C6A-B71C-B082-608962E020C1}"/>
              </a:ext>
            </a:extLst>
          </p:cNvPr>
          <p:cNvSpPr>
            <a:spLocks noGrp="1"/>
          </p:cNvSpPr>
          <p:nvPr>
            <p:ph type="ftr" sz="quarter" idx="11"/>
          </p:nvPr>
        </p:nvSpPr>
        <p:spPr>
          <a:xfrm>
            <a:off x="7351486" y="106589"/>
            <a:ext cx="4114800" cy="365125"/>
          </a:xfrm>
        </p:spPr>
        <p:txBody>
          <a:bodyPr/>
          <a:lstStyle/>
          <a:p>
            <a:r>
              <a:rPr lang="en-US"/>
              <a:t>Introduction to Simulation and Modeling | Lecture 3</a:t>
            </a:r>
            <a:endParaRPr lang="en-US" dirty="0"/>
          </a:p>
        </p:txBody>
      </p:sp>
      <p:sp>
        <p:nvSpPr>
          <p:cNvPr id="5" name="Slide Number Placeholder 4">
            <a:extLst>
              <a:ext uri="{FF2B5EF4-FFF2-40B4-BE49-F238E27FC236}">
                <a16:creationId xmlns:a16="http://schemas.microsoft.com/office/drawing/2014/main" id="{B804BF9C-1166-FC62-8B0B-DD259A252AB9}"/>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19</a:t>
            </a:fld>
            <a:endParaRPr lang="en-US"/>
          </a:p>
        </p:txBody>
      </p:sp>
      <p:sp>
        <p:nvSpPr>
          <p:cNvPr id="6" name="Content Placeholder 5">
            <a:extLst>
              <a:ext uri="{FF2B5EF4-FFF2-40B4-BE49-F238E27FC236}">
                <a16:creationId xmlns:a16="http://schemas.microsoft.com/office/drawing/2014/main" id="{C0674202-A0E1-DB72-B889-2709C29296A5}"/>
              </a:ext>
            </a:extLst>
          </p:cNvPr>
          <p:cNvSpPr>
            <a:spLocks noGrp="1"/>
          </p:cNvSpPr>
          <p:nvPr>
            <p:ph idx="1"/>
          </p:nvPr>
        </p:nvSpPr>
        <p:spPr/>
        <p:txBody>
          <a:bodyPr>
            <a:normAutofit/>
          </a:bodyPr>
          <a:lstStyle/>
          <a:p>
            <a:pPr>
              <a:buFont typeface="Arial" panose="020B0604020202020204" pitchFamily="34" charset="0"/>
              <a:buChar char="•"/>
            </a:pPr>
            <a:r>
              <a:rPr lang="en-US" b="1" dirty="0">
                <a:solidFill>
                  <a:srgbClr val="FF0000"/>
                </a:solidFill>
              </a:rPr>
              <a:t>Did I build the right model?</a:t>
            </a:r>
          </a:p>
          <a:p>
            <a:pPr>
              <a:buFont typeface="Arial" panose="020B0604020202020204" pitchFamily="34" charset="0"/>
              <a:buChar char="•"/>
            </a:pPr>
            <a:r>
              <a:rPr lang="en-US" dirty="0"/>
              <a:t>Validation is utilized to determine that a model is an accurate representation of the real system.</a:t>
            </a:r>
          </a:p>
          <a:p>
            <a:pPr>
              <a:buFont typeface="Arial" panose="020B0604020202020204" pitchFamily="34" charset="0"/>
              <a:buChar char="•"/>
            </a:pPr>
            <a:r>
              <a:rPr lang="en-US" dirty="0"/>
              <a:t>Validation is usually achieved through the calibration of the model, an iterative process of comparing the model to actual system </a:t>
            </a:r>
            <a:r>
              <a:rPr lang="en-US" dirty="0" err="1"/>
              <a:t>behaviour</a:t>
            </a:r>
            <a:r>
              <a:rPr lang="en-US" dirty="0"/>
              <a:t> and using discrepancies between two and the insight gained to improve the model.</a:t>
            </a:r>
          </a:p>
          <a:p>
            <a:pPr>
              <a:buFont typeface="Arial" panose="020B0604020202020204" pitchFamily="34" charset="0"/>
              <a:buChar char="•"/>
            </a:pPr>
            <a:r>
              <a:rPr lang="en-US" dirty="0"/>
              <a:t>This process is repeated until model accuracy is acceptable.</a:t>
            </a:r>
          </a:p>
        </p:txBody>
      </p:sp>
    </p:spTree>
    <p:extLst>
      <p:ext uri="{BB962C8B-B14F-4D97-AF65-F5344CB8AC3E}">
        <p14:creationId xmlns:p14="http://schemas.microsoft.com/office/powerpoint/2010/main" val="816965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BA9EA-ED85-AA7B-CD48-8C498E4046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4939BF-84C6-CB12-BB55-2962568BADEF}"/>
              </a:ext>
            </a:extLst>
          </p:cNvPr>
          <p:cNvSpPr>
            <a:spLocks noGrp="1"/>
          </p:cNvSpPr>
          <p:nvPr>
            <p:ph type="title"/>
          </p:nvPr>
        </p:nvSpPr>
        <p:spPr>
          <a:xfrm>
            <a:off x="838200" y="365125"/>
            <a:ext cx="10515600" cy="1042761"/>
          </a:xfrm>
        </p:spPr>
        <p:txBody>
          <a:bodyPr>
            <a:normAutofit fontScale="90000"/>
          </a:bodyPr>
          <a:lstStyle/>
          <a:p>
            <a:r>
              <a:rPr lang="en-US" dirty="0"/>
              <a:t>Unit 1: Introduction to Simulation and Modeling (4 </a:t>
            </a:r>
            <a:r>
              <a:rPr lang="en-US" dirty="0" err="1"/>
              <a:t>hrs</a:t>
            </a:r>
            <a:r>
              <a:rPr lang="en-US" dirty="0"/>
              <a:t>)</a:t>
            </a:r>
          </a:p>
        </p:txBody>
      </p:sp>
      <p:sp>
        <p:nvSpPr>
          <p:cNvPr id="17" name="Content Placeholder 16">
            <a:extLst>
              <a:ext uri="{FF2B5EF4-FFF2-40B4-BE49-F238E27FC236}">
                <a16:creationId xmlns:a16="http://schemas.microsoft.com/office/drawing/2014/main" id="{B125E4B0-3961-7663-E3A8-360ED66EC203}"/>
              </a:ext>
            </a:extLst>
          </p:cNvPr>
          <p:cNvSpPr>
            <a:spLocks noGrp="1"/>
          </p:cNvSpPr>
          <p:nvPr>
            <p:ph idx="1"/>
          </p:nvPr>
        </p:nvSpPr>
        <p:spPr>
          <a:xfrm>
            <a:off x="838200" y="1553029"/>
            <a:ext cx="10515600" cy="4920342"/>
          </a:xfrm>
        </p:spPr>
        <p:txBody>
          <a:bodyPr>
            <a:normAutofit lnSpcReduction="10000"/>
          </a:bodyPr>
          <a:lstStyle/>
          <a:p>
            <a:r>
              <a:rPr lang="en-US" dirty="0"/>
              <a:t>1.1 System and its concepts</a:t>
            </a:r>
          </a:p>
          <a:p>
            <a:r>
              <a:rPr lang="en-US" dirty="0"/>
              <a:t>1.2 System Environment</a:t>
            </a:r>
          </a:p>
          <a:p>
            <a:r>
              <a:rPr lang="en-US" dirty="0"/>
              <a:t>1.3 Types of System (Continuous and Discrete, Static and Dynamic, Stochastic and Deterministic)</a:t>
            </a:r>
          </a:p>
          <a:p>
            <a:r>
              <a:rPr lang="en-US" dirty="0"/>
              <a:t>1.4 Steps of Simulation</a:t>
            </a:r>
          </a:p>
          <a:p>
            <a:r>
              <a:rPr lang="en-US" dirty="0"/>
              <a:t>1.5 Advantage, Disadvantage and Applications of Simulation</a:t>
            </a:r>
          </a:p>
          <a:p>
            <a:r>
              <a:rPr lang="en-US" b="1" dirty="0"/>
              <a:t>1.6 System Modeling and Types of Models</a:t>
            </a:r>
          </a:p>
          <a:p>
            <a:r>
              <a:rPr lang="en-US" b="1" dirty="0"/>
              <a:t>1.7 Principles of Modeling</a:t>
            </a:r>
          </a:p>
          <a:p>
            <a:r>
              <a:rPr lang="en-US" b="1" dirty="0"/>
              <a:t>1.8 Verification and Validation of Model</a:t>
            </a:r>
          </a:p>
        </p:txBody>
      </p:sp>
      <p:sp>
        <p:nvSpPr>
          <p:cNvPr id="4" name="Footer Placeholder 3">
            <a:extLst>
              <a:ext uri="{FF2B5EF4-FFF2-40B4-BE49-F238E27FC236}">
                <a16:creationId xmlns:a16="http://schemas.microsoft.com/office/drawing/2014/main" id="{A66A0486-0F6E-1EAC-8400-C5453668FDDF}"/>
              </a:ext>
            </a:extLst>
          </p:cNvPr>
          <p:cNvSpPr>
            <a:spLocks noGrp="1"/>
          </p:cNvSpPr>
          <p:nvPr>
            <p:ph type="ftr" sz="quarter" idx="11"/>
          </p:nvPr>
        </p:nvSpPr>
        <p:spPr>
          <a:xfrm>
            <a:off x="7351486" y="106589"/>
            <a:ext cx="4114800" cy="365125"/>
          </a:xfrm>
        </p:spPr>
        <p:txBody>
          <a:bodyPr/>
          <a:lstStyle/>
          <a:p>
            <a:r>
              <a:rPr lang="en-US"/>
              <a:t>Introduction to Simulation and Modeling | Lecture 3</a:t>
            </a:r>
            <a:endParaRPr lang="en-US" dirty="0"/>
          </a:p>
        </p:txBody>
      </p:sp>
      <p:sp>
        <p:nvSpPr>
          <p:cNvPr id="5" name="Slide Number Placeholder 4">
            <a:extLst>
              <a:ext uri="{FF2B5EF4-FFF2-40B4-BE49-F238E27FC236}">
                <a16:creationId xmlns:a16="http://schemas.microsoft.com/office/drawing/2014/main" id="{DB56E7A0-9766-2958-8513-BCB349C9BE3E}"/>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2</a:t>
            </a:fld>
            <a:endParaRPr lang="en-US" dirty="0"/>
          </a:p>
        </p:txBody>
      </p:sp>
    </p:spTree>
    <p:extLst>
      <p:ext uri="{BB962C8B-B14F-4D97-AF65-F5344CB8AC3E}">
        <p14:creationId xmlns:p14="http://schemas.microsoft.com/office/powerpoint/2010/main" val="553463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959B5B-9FE3-0823-4771-B6B8BC94B4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B6BCE6-D38E-4352-9109-62CE0513794B}"/>
              </a:ext>
            </a:extLst>
          </p:cNvPr>
          <p:cNvSpPr>
            <a:spLocks noGrp="1"/>
          </p:cNvSpPr>
          <p:nvPr>
            <p:ph type="title"/>
          </p:nvPr>
        </p:nvSpPr>
        <p:spPr>
          <a:xfrm>
            <a:off x="838200" y="365125"/>
            <a:ext cx="10515600" cy="1042761"/>
          </a:xfrm>
        </p:spPr>
        <p:txBody>
          <a:bodyPr>
            <a:normAutofit/>
          </a:bodyPr>
          <a:lstStyle/>
          <a:p>
            <a:r>
              <a:rPr lang="en-US" dirty="0"/>
              <a:t>Calibration</a:t>
            </a:r>
          </a:p>
        </p:txBody>
      </p:sp>
      <p:sp>
        <p:nvSpPr>
          <p:cNvPr id="79" name="Footer Placeholder 78">
            <a:extLst>
              <a:ext uri="{FF2B5EF4-FFF2-40B4-BE49-F238E27FC236}">
                <a16:creationId xmlns:a16="http://schemas.microsoft.com/office/drawing/2014/main" id="{6BB2269A-B02E-57F9-519B-80707FD7B265}"/>
              </a:ext>
            </a:extLst>
          </p:cNvPr>
          <p:cNvSpPr>
            <a:spLocks noGrp="1"/>
          </p:cNvSpPr>
          <p:nvPr>
            <p:ph type="ftr" sz="quarter" idx="11"/>
          </p:nvPr>
        </p:nvSpPr>
        <p:spPr>
          <a:xfrm>
            <a:off x="7351486" y="106589"/>
            <a:ext cx="4114800" cy="365125"/>
          </a:xfrm>
        </p:spPr>
        <p:txBody>
          <a:bodyPr/>
          <a:lstStyle/>
          <a:p>
            <a:r>
              <a:rPr lang="en-US"/>
              <a:t>Introduction to Simulation and Modeling | Lecture 3</a:t>
            </a:r>
            <a:endParaRPr lang="en-US" dirty="0"/>
          </a:p>
        </p:txBody>
      </p:sp>
      <p:sp>
        <p:nvSpPr>
          <p:cNvPr id="5" name="Slide Number Placeholder 4">
            <a:extLst>
              <a:ext uri="{FF2B5EF4-FFF2-40B4-BE49-F238E27FC236}">
                <a16:creationId xmlns:a16="http://schemas.microsoft.com/office/drawing/2014/main" id="{0710D23F-CCA7-B3B4-1C7A-0F36697B181A}"/>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20</a:t>
            </a:fld>
            <a:endParaRPr lang="en-US"/>
          </a:p>
        </p:txBody>
      </p:sp>
      <p:sp>
        <p:nvSpPr>
          <p:cNvPr id="6" name="Content Placeholder 5">
            <a:extLst>
              <a:ext uri="{FF2B5EF4-FFF2-40B4-BE49-F238E27FC236}">
                <a16:creationId xmlns:a16="http://schemas.microsoft.com/office/drawing/2014/main" id="{692A941C-BD26-3B8E-7A4F-3B467BE18211}"/>
              </a:ext>
            </a:extLst>
          </p:cNvPr>
          <p:cNvSpPr>
            <a:spLocks noGrp="1"/>
          </p:cNvSpPr>
          <p:nvPr>
            <p:ph idx="1"/>
          </p:nvPr>
        </p:nvSpPr>
        <p:spPr/>
        <p:txBody>
          <a:bodyPr>
            <a:normAutofit fontScale="92500"/>
          </a:bodyPr>
          <a:lstStyle/>
          <a:p>
            <a:pPr>
              <a:buFont typeface="Arial" panose="020B0604020202020204" pitchFamily="34" charset="0"/>
              <a:buChar char="•"/>
            </a:pPr>
            <a:r>
              <a:rPr lang="en-US" dirty="0"/>
              <a:t>It is an iterative process of comparing the model to the real system, making adjustments or major changes to the model, comparing the revised model to reality, making additional adjustments, comparing again, and so on.</a:t>
            </a:r>
          </a:p>
          <a:p>
            <a:pPr>
              <a:buFont typeface="Arial" panose="020B0604020202020204" pitchFamily="34" charset="0"/>
              <a:buChar char="•"/>
            </a:pPr>
            <a:r>
              <a:rPr lang="en-US" dirty="0"/>
              <a:t>It checks that the data generated by the simulation matches real (observed) data.</a:t>
            </a:r>
          </a:p>
          <a:p>
            <a:pPr>
              <a:buFont typeface="Arial" panose="020B0604020202020204" pitchFamily="34" charset="0"/>
              <a:buChar char="•"/>
            </a:pPr>
            <a:r>
              <a:rPr lang="en-US" b="1" dirty="0">
                <a:solidFill>
                  <a:srgbClr val="FF0000"/>
                </a:solidFill>
              </a:rPr>
              <a:t>Calibration is a tweaking/tuning of existing parameters </a:t>
            </a:r>
            <a:r>
              <a:rPr lang="en-US" dirty="0"/>
              <a:t>and usually does not involve the introduction of new ones or changing the model structure.</a:t>
            </a:r>
          </a:p>
          <a:p>
            <a:pPr>
              <a:buFont typeface="Arial" panose="020B0604020202020204" pitchFamily="34" charset="0"/>
              <a:buChar char="•"/>
            </a:pPr>
            <a:r>
              <a:rPr lang="en-US" dirty="0"/>
              <a:t>In the context of </a:t>
            </a:r>
            <a:r>
              <a:rPr lang="en-US" b="1" dirty="0"/>
              <a:t>optimization</a:t>
            </a:r>
            <a:r>
              <a:rPr lang="en-US" dirty="0"/>
              <a:t>, calibration is an optimization procedure involved in system identification or during experimental design.</a:t>
            </a:r>
          </a:p>
        </p:txBody>
      </p:sp>
    </p:spTree>
    <p:extLst>
      <p:ext uri="{BB962C8B-B14F-4D97-AF65-F5344CB8AC3E}">
        <p14:creationId xmlns:p14="http://schemas.microsoft.com/office/powerpoint/2010/main" val="2102235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1EB86E-92CA-8425-23CB-1C912DD51BE9}"/>
              </a:ext>
            </a:extLst>
          </p:cNvPr>
          <p:cNvSpPr>
            <a:spLocks noGrp="1"/>
          </p:cNvSpPr>
          <p:nvPr>
            <p:ph type="title"/>
          </p:nvPr>
        </p:nvSpPr>
        <p:spPr>
          <a:xfrm>
            <a:off x="5020988" y="641377"/>
            <a:ext cx="5487841" cy="2540969"/>
          </a:xfrm>
        </p:spPr>
        <p:txBody>
          <a:bodyPr/>
          <a:lstStyle/>
          <a:p>
            <a:r>
              <a:rPr lang="en-US" dirty="0"/>
              <a:t>End of </a:t>
            </a:r>
            <a:br>
              <a:rPr lang="en-US" dirty="0"/>
            </a:br>
            <a:r>
              <a:rPr lang="en-US" dirty="0"/>
              <a:t>Lecture 3</a:t>
            </a:r>
          </a:p>
        </p:txBody>
      </p:sp>
      <p:sp>
        <p:nvSpPr>
          <p:cNvPr id="3" name="Slide Number Placeholder 2">
            <a:extLst>
              <a:ext uri="{FF2B5EF4-FFF2-40B4-BE49-F238E27FC236}">
                <a16:creationId xmlns:a16="http://schemas.microsoft.com/office/drawing/2014/main" id="{00598789-ED0E-CA9B-FF87-C82F58631243}"/>
              </a:ext>
            </a:extLst>
          </p:cNvPr>
          <p:cNvSpPr>
            <a:spLocks noGrp="1"/>
          </p:cNvSpPr>
          <p:nvPr>
            <p:ph type="sldNum" sz="quarter" idx="12"/>
          </p:nvPr>
        </p:nvSpPr>
        <p:spPr>
          <a:xfrm>
            <a:off x="11506201" y="88667"/>
            <a:ext cx="584199" cy="365125"/>
          </a:xfrm>
        </p:spPr>
        <p:txBody>
          <a:bodyPr/>
          <a:lstStyle/>
          <a:p>
            <a:fld id="{36AD3355-1A39-4F95-8D2D-9BA34F1D5DE9}" type="slidenum">
              <a:rPr lang="en-US" smtClean="0"/>
              <a:pPr/>
              <a:t>21</a:t>
            </a:fld>
            <a:endParaRPr lang="en-US"/>
          </a:p>
        </p:txBody>
      </p:sp>
      <p:sp>
        <p:nvSpPr>
          <p:cNvPr id="2" name="Footer Placeholder 1">
            <a:extLst>
              <a:ext uri="{FF2B5EF4-FFF2-40B4-BE49-F238E27FC236}">
                <a16:creationId xmlns:a16="http://schemas.microsoft.com/office/drawing/2014/main" id="{25032F37-907E-9C2E-C22C-C745CEE55F2A}"/>
              </a:ext>
            </a:extLst>
          </p:cNvPr>
          <p:cNvSpPr>
            <a:spLocks noGrp="1"/>
          </p:cNvSpPr>
          <p:nvPr>
            <p:ph type="ftr" sz="quarter" idx="13"/>
          </p:nvPr>
        </p:nvSpPr>
        <p:spPr>
          <a:xfrm>
            <a:off x="7351486" y="106589"/>
            <a:ext cx="4114800" cy="365125"/>
          </a:xfrm>
        </p:spPr>
        <p:txBody>
          <a:bodyPr/>
          <a:lstStyle/>
          <a:p>
            <a:pPr algn="r"/>
            <a:r>
              <a:rPr lang="en-US"/>
              <a:t>Introduction to Simulation and Modeling | Lecture 3</a:t>
            </a:r>
            <a:endParaRPr lang="en-US" dirty="0"/>
          </a:p>
        </p:txBody>
      </p:sp>
    </p:spTree>
    <p:extLst>
      <p:ext uri="{BB962C8B-B14F-4D97-AF65-F5344CB8AC3E}">
        <p14:creationId xmlns:p14="http://schemas.microsoft.com/office/powerpoint/2010/main" val="4119943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FBA0-27E2-F622-221D-B1B9F6C313DF}"/>
              </a:ext>
            </a:extLst>
          </p:cNvPr>
          <p:cNvSpPr>
            <a:spLocks noGrp="1"/>
          </p:cNvSpPr>
          <p:nvPr>
            <p:ph type="title"/>
          </p:nvPr>
        </p:nvSpPr>
        <p:spPr>
          <a:xfrm>
            <a:off x="838200" y="1843315"/>
            <a:ext cx="10515600" cy="3817256"/>
          </a:xfrm>
        </p:spPr>
        <p:txBody>
          <a:bodyPr/>
          <a:lstStyle/>
          <a:p>
            <a:r>
              <a:rPr lang="en-US" dirty="0"/>
              <a:t>System Simulation </a:t>
            </a:r>
            <a:br>
              <a:rPr lang="en-US"/>
            </a:br>
            <a:r>
              <a:rPr lang="en-US"/>
              <a:t>Monte Carlo Method</a:t>
            </a:r>
            <a:endParaRPr lang="en-US" dirty="0"/>
          </a:p>
        </p:txBody>
      </p:sp>
      <p:sp>
        <p:nvSpPr>
          <p:cNvPr id="4" name="Slide Number Placeholder 3">
            <a:extLst>
              <a:ext uri="{FF2B5EF4-FFF2-40B4-BE49-F238E27FC236}">
                <a16:creationId xmlns:a16="http://schemas.microsoft.com/office/drawing/2014/main" id="{2608AA0D-2DA5-FCAB-B808-83012ED09743}"/>
              </a:ext>
            </a:extLst>
          </p:cNvPr>
          <p:cNvSpPr>
            <a:spLocks noGrp="1"/>
          </p:cNvSpPr>
          <p:nvPr>
            <p:ph type="sldNum" sz="quarter" idx="12"/>
          </p:nvPr>
        </p:nvSpPr>
        <p:spPr>
          <a:xfrm>
            <a:off x="11506201" y="88667"/>
            <a:ext cx="584199" cy="365125"/>
          </a:xfrm>
        </p:spPr>
        <p:txBody>
          <a:bodyPr/>
          <a:lstStyle/>
          <a:p>
            <a:fld id="{36AD3355-1A39-4F95-8D2D-9BA34F1D5DE9}" type="slidenum">
              <a:rPr lang="en-US" smtClean="0"/>
              <a:pPr/>
              <a:t>22</a:t>
            </a:fld>
            <a:endParaRPr lang="en-US"/>
          </a:p>
        </p:txBody>
      </p:sp>
      <p:sp>
        <p:nvSpPr>
          <p:cNvPr id="3" name="Footer Placeholder 2">
            <a:extLst>
              <a:ext uri="{FF2B5EF4-FFF2-40B4-BE49-F238E27FC236}">
                <a16:creationId xmlns:a16="http://schemas.microsoft.com/office/drawing/2014/main" id="{D1548889-52EA-6797-57CD-59AEF91798C1}"/>
              </a:ext>
            </a:extLst>
          </p:cNvPr>
          <p:cNvSpPr>
            <a:spLocks noGrp="1"/>
          </p:cNvSpPr>
          <p:nvPr>
            <p:ph type="ftr" sz="quarter" idx="14"/>
          </p:nvPr>
        </p:nvSpPr>
        <p:spPr>
          <a:xfrm>
            <a:off x="7351486" y="106589"/>
            <a:ext cx="4114800" cy="365125"/>
          </a:xfrm>
        </p:spPr>
        <p:txBody>
          <a:bodyPr/>
          <a:lstStyle/>
          <a:p>
            <a:pPr algn="r"/>
            <a:r>
              <a:rPr lang="en-US"/>
              <a:t>Introduction to Simulation and Modeling | Lecture 3</a:t>
            </a:r>
            <a:endParaRPr lang="en-US" dirty="0"/>
          </a:p>
        </p:txBody>
      </p:sp>
    </p:spTree>
    <p:extLst>
      <p:ext uri="{BB962C8B-B14F-4D97-AF65-F5344CB8AC3E}">
        <p14:creationId xmlns:p14="http://schemas.microsoft.com/office/powerpoint/2010/main" val="1697152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B227FD2-0110-E62C-1EDC-90CE51ADA1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670493-92BA-60A1-E8D7-A446334BDE1A}"/>
              </a:ext>
            </a:extLst>
          </p:cNvPr>
          <p:cNvSpPr>
            <a:spLocks noGrp="1"/>
          </p:cNvSpPr>
          <p:nvPr>
            <p:ph type="title"/>
          </p:nvPr>
        </p:nvSpPr>
        <p:spPr>
          <a:xfrm>
            <a:off x="838200" y="365125"/>
            <a:ext cx="10515600" cy="1042761"/>
          </a:xfrm>
        </p:spPr>
        <p:txBody>
          <a:bodyPr>
            <a:normAutofit/>
          </a:bodyPr>
          <a:lstStyle/>
          <a:p>
            <a:r>
              <a:rPr lang="en-US" dirty="0"/>
              <a:t>System Modeling</a:t>
            </a:r>
          </a:p>
        </p:txBody>
      </p:sp>
      <p:sp>
        <p:nvSpPr>
          <p:cNvPr id="3" name="Content Placeholder 2">
            <a:extLst>
              <a:ext uri="{FF2B5EF4-FFF2-40B4-BE49-F238E27FC236}">
                <a16:creationId xmlns:a16="http://schemas.microsoft.com/office/drawing/2014/main" id="{3E36B2BD-D78A-7DBA-4367-EFE962E25B77}"/>
              </a:ext>
            </a:extLst>
          </p:cNvPr>
          <p:cNvSpPr>
            <a:spLocks noGrp="1"/>
          </p:cNvSpPr>
          <p:nvPr>
            <p:ph idx="1"/>
          </p:nvPr>
        </p:nvSpPr>
        <p:spPr>
          <a:xfrm>
            <a:off x="838200" y="1553029"/>
            <a:ext cx="10515600" cy="4920342"/>
          </a:xfrm>
        </p:spPr>
        <p:txBody>
          <a:bodyPr>
            <a:normAutofit/>
          </a:bodyPr>
          <a:lstStyle/>
          <a:p>
            <a:r>
              <a:rPr lang="en-US" dirty="0"/>
              <a:t>A Model is defined as a </a:t>
            </a:r>
            <a:r>
              <a:rPr lang="en-US" b="1" dirty="0"/>
              <a:t>representation of a system to study the system</a:t>
            </a:r>
            <a:r>
              <a:rPr lang="en-US" dirty="0"/>
              <a:t>. In simple words, it is also defined as a simplification of reality.</a:t>
            </a:r>
          </a:p>
          <a:p>
            <a:r>
              <a:rPr lang="en-US" dirty="0"/>
              <a:t>The model constructs a conceptual framework that describes a system. It is necessary to consider those aspects of systems that affect the problem under investigation (unnecessary details to be removed). </a:t>
            </a:r>
          </a:p>
          <a:p>
            <a:r>
              <a:rPr lang="en-US" dirty="0">
                <a:solidFill>
                  <a:srgbClr val="FF0000"/>
                </a:solidFill>
              </a:rPr>
              <a:t>A model of a system is a set of assumptions and approximations about how the system works </a:t>
            </a:r>
            <a:r>
              <a:rPr lang="en-US" dirty="0"/>
              <a:t>and the task of deriving a model of a system is called system model. </a:t>
            </a:r>
          </a:p>
        </p:txBody>
      </p:sp>
      <p:sp>
        <p:nvSpPr>
          <p:cNvPr id="79" name="Footer Placeholder 78">
            <a:extLst>
              <a:ext uri="{FF2B5EF4-FFF2-40B4-BE49-F238E27FC236}">
                <a16:creationId xmlns:a16="http://schemas.microsoft.com/office/drawing/2014/main" id="{10E85657-8027-3139-1862-391E462D5A9F}"/>
              </a:ext>
            </a:extLst>
          </p:cNvPr>
          <p:cNvSpPr>
            <a:spLocks noGrp="1"/>
          </p:cNvSpPr>
          <p:nvPr>
            <p:ph type="ftr" sz="quarter" idx="11"/>
          </p:nvPr>
        </p:nvSpPr>
        <p:spPr>
          <a:xfrm>
            <a:off x="7351486" y="106589"/>
            <a:ext cx="4114800" cy="365125"/>
          </a:xfrm>
        </p:spPr>
        <p:txBody>
          <a:bodyPr/>
          <a:lstStyle/>
          <a:p>
            <a:r>
              <a:rPr lang="en-US"/>
              <a:t>Introduction to Simulation and Modeling | Lecture 3</a:t>
            </a:r>
            <a:endParaRPr lang="en-US" dirty="0"/>
          </a:p>
        </p:txBody>
      </p:sp>
      <p:sp>
        <p:nvSpPr>
          <p:cNvPr id="5" name="Slide Number Placeholder 4">
            <a:extLst>
              <a:ext uri="{FF2B5EF4-FFF2-40B4-BE49-F238E27FC236}">
                <a16:creationId xmlns:a16="http://schemas.microsoft.com/office/drawing/2014/main" id="{86736EDE-93EF-7C5B-49F9-B96C350D8841}"/>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3</a:t>
            </a:fld>
            <a:endParaRPr lang="en-US"/>
          </a:p>
        </p:txBody>
      </p:sp>
    </p:spTree>
    <p:extLst>
      <p:ext uri="{BB962C8B-B14F-4D97-AF65-F5344CB8AC3E}">
        <p14:creationId xmlns:p14="http://schemas.microsoft.com/office/powerpoint/2010/main" val="1247986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BDAE3E-6AF2-07F9-BDBE-874C104FCD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DA035D-D671-42EB-0E97-83EA6E663D70}"/>
              </a:ext>
            </a:extLst>
          </p:cNvPr>
          <p:cNvSpPr>
            <a:spLocks noGrp="1"/>
          </p:cNvSpPr>
          <p:nvPr>
            <p:ph type="title"/>
          </p:nvPr>
        </p:nvSpPr>
        <p:spPr>
          <a:xfrm>
            <a:off x="838200" y="365125"/>
            <a:ext cx="10515600" cy="1042761"/>
          </a:xfrm>
        </p:spPr>
        <p:txBody>
          <a:bodyPr>
            <a:normAutofit/>
          </a:bodyPr>
          <a:lstStyle/>
          <a:p>
            <a:r>
              <a:rPr lang="en-US" dirty="0"/>
              <a:t>System Modeling</a:t>
            </a:r>
          </a:p>
        </p:txBody>
      </p:sp>
      <p:sp>
        <p:nvSpPr>
          <p:cNvPr id="3" name="Content Placeholder 2">
            <a:extLst>
              <a:ext uri="{FF2B5EF4-FFF2-40B4-BE49-F238E27FC236}">
                <a16:creationId xmlns:a16="http://schemas.microsoft.com/office/drawing/2014/main" id="{BDD19A85-927B-573A-E478-1698D7A1B938}"/>
              </a:ext>
            </a:extLst>
          </p:cNvPr>
          <p:cNvSpPr>
            <a:spLocks noGrp="1"/>
          </p:cNvSpPr>
          <p:nvPr>
            <p:ph idx="1"/>
          </p:nvPr>
        </p:nvSpPr>
        <p:spPr>
          <a:xfrm>
            <a:off x="838200" y="1553029"/>
            <a:ext cx="10515600" cy="4920342"/>
          </a:xfrm>
        </p:spPr>
        <p:txBody>
          <a:bodyPr>
            <a:normAutofit/>
          </a:bodyPr>
          <a:lstStyle/>
          <a:p>
            <a:r>
              <a:rPr lang="en-US" dirty="0"/>
              <a:t>Since the purpose of the study will determine the nature of the information gathered, there is no unique system model.</a:t>
            </a:r>
          </a:p>
          <a:p>
            <a:r>
              <a:rPr lang="en-US" dirty="0"/>
              <a:t>Different models of the same system will be produced by different analysts interested in different aspects of the system or by the same analyst as his understanding of the system changes.</a:t>
            </a:r>
          </a:p>
          <a:p>
            <a:r>
              <a:rPr lang="en-US" dirty="0"/>
              <a:t>Studying a model instead of a real system is usually much easier, faster, cheaper, and safer. </a:t>
            </a:r>
          </a:p>
        </p:txBody>
      </p:sp>
      <p:sp>
        <p:nvSpPr>
          <p:cNvPr id="79" name="Footer Placeholder 78">
            <a:extLst>
              <a:ext uri="{FF2B5EF4-FFF2-40B4-BE49-F238E27FC236}">
                <a16:creationId xmlns:a16="http://schemas.microsoft.com/office/drawing/2014/main" id="{F45373C3-4466-97C9-7C48-B612BFB0DF15}"/>
              </a:ext>
            </a:extLst>
          </p:cNvPr>
          <p:cNvSpPr>
            <a:spLocks noGrp="1"/>
          </p:cNvSpPr>
          <p:nvPr>
            <p:ph type="ftr" sz="quarter" idx="11"/>
          </p:nvPr>
        </p:nvSpPr>
        <p:spPr>
          <a:xfrm>
            <a:off x="7351486" y="106589"/>
            <a:ext cx="4114800" cy="365125"/>
          </a:xfrm>
        </p:spPr>
        <p:txBody>
          <a:bodyPr/>
          <a:lstStyle/>
          <a:p>
            <a:r>
              <a:rPr lang="en-US"/>
              <a:t>Introduction to Simulation and Modeling | Lecture 3</a:t>
            </a:r>
            <a:endParaRPr lang="en-US" dirty="0"/>
          </a:p>
        </p:txBody>
      </p:sp>
      <p:sp>
        <p:nvSpPr>
          <p:cNvPr id="5" name="Slide Number Placeholder 4">
            <a:extLst>
              <a:ext uri="{FF2B5EF4-FFF2-40B4-BE49-F238E27FC236}">
                <a16:creationId xmlns:a16="http://schemas.microsoft.com/office/drawing/2014/main" id="{0D457E48-39C7-53B7-B8B4-7A40200C8B1E}"/>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4</a:t>
            </a:fld>
            <a:endParaRPr lang="en-US"/>
          </a:p>
        </p:txBody>
      </p:sp>
    </p:spTree>
    <p:extLst>
      <p:ext uri="{BB962C8B-B14F-4D97-AF65-F5344CB8AC3E}">
        <p14:creationId xmlns:p14="http://schemas.microsoft.com/office/powerpoint/2010/main" val="2629879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4D2918-1B31-9A8D-F057-A1E94D6465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6693FB-3607-4753-3A8D-8BDB7F38AFC9}"/>
              </a:ext>
            </a:extLst>
          </p:cNvPr>
          <p:cNvSpPr>
            <a:spLocks noGrp="1"/>
          </p:cNvSpPr>
          <p:nvPr>
            <p:ph type="title"/>
          </p:nvPr>
        </p:nvSpPr>
        <p:spPr>
          <a:xfrm>
            <a:off x="838200" y="365125"/>
            <a:ext cx="10515600" cy="1042761"/>
          </a:xfrm>
        </p:spPr>
        <p:txBody>
          <a:bodyPr>
            <a:normAutofit/>
          </a:bodyPr>
          <a:lstStyle/>
          <a:p>
            <a:r>
              <a:rPr lang="en-US" dirty="0"/>
              <a:t>Deriving a Model</a:t>
            </a:r>
          </a:p>
        </p:txBody>
      </p:sp>
      <p:sp>
        <p:nvSpPr>
          <p:cNvPr id="79" name="Footer Placeholder 78">
            <a:extLst>
              <a:ext uri="{FF2B5EF4-FFF2-40B4-BE49-F238E27FC236}">
                <a16:creationId xmlns:a16="http://schemas.microsoft.com/office/drawing/2014/main" id="{955BDA83-D248-6660-792D-7341C1FF0018}"/>
              </a:ext>
            </a:extLst>
          </p:cNvPr>
          <p:cNvSpPr>
            <a:spLocks noGrp="1"/>
          </p:cNvSpPr>
          <p:nvPr>
            <p:ph type="ftr" sz="quarter" idx="11"/>
          </p:nvPr>
        </p:nvSpPr>
        <p:spPr>
          <a:xfrm>
            <a:off x="7351486" y="106589"/>
            <a:ext cx="4114800" cy="365125"/>
          </a:xfrm>
        </p:spPr>
        <p:txBody>
          <a:bodyPr/>
          <a:lstStyle/>
          <a:p>
            <a:r>
              <a:rPr lang="en-US"/>
              <a:t>Introduction to Simulation and Modeling | Lecture 3</a:t>
            </a:r>
            <a:endParaRPr lang="en-US" dirty="0"/>
          </a:p>
        </p:txBody>
      </p:sp>
      <p:sp>
        <p:nvSpPr>
          <p:cNvPr id="5" name="Slide Number Placeholder 4">
            <a:extLst>
              <a:ext uri="{FF2B5EF4-FFF2-40B4-BE49-F238E27FC236}">
                <a16:creationId xmlns:a16="http://schemas.microsoft.com/office/drawing/2014/main" id="{D441AD82-1680-2B2B-9908-741F50AA59B2}"/>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5</a:t>
            </a:fld>
            <a:endParaRPr lang="en-US"/>
          </a:p>
        </p:txBody>
      </p:sp>
      <p:sp>
        <p:nvSpPr>
          <p:cNvPr id="6" name="Content Placeholder 5">
            <a:extLst>
              <a:ext uri="{FF2B5EF4-FFF2-40B4-BE49-F238E27FC236}">
                <a16:creationId xmlns:a16="http://schemas.microsoft.com/office/drawing/2014/main" id="{87A14BAE-8920-CAAE-33B4-6FAC64E83A9A}"/>
              </a:ext>
            </a:extLst>
          </p:cNvPr>
          <p:cNvSpPr>
            <a:spLocks noGrp="1"/>
          </p:cNvSpPr>
          <p:nvPr>
            <p:ph idx="1"/>
          </p:nvPr>
        </p:nvSpPr>
        <p:spPr/>
        <p:txBody>
          <a:bodyPr/>
          <a:lstStyle/>
          <a:p>
            <a:r>
              <a:rPr lang="en-US" dirty="0"/>
              <a:t>A model of a system can be derived in the following two ways: </a:t>
            </a:r>
          </a:p>
          <a:p>
            <a:pPr marL="0" indent="0">
              <a:buNone/>
            </a:pPr>
            <a:r>
              <a:rPr lang="en-US" dirty="0"/>
              <a:t>1. Establishing A Model Structure: </a:t>
            </a:r>
          </a:p>
          <a:p>
            <a:pPr lvl="1"/>
            <a:r>
              <a:rPr lang="en-US" dirty="0"/>
              <a:t>It determines the system boundary, entities, attributes, activities, and state of a system. </a:t>
            </a:r>
          </a:p>
          <a:p>
            <a:pPr marL="0" indent="0">
              <a:buNone/>
            </a:pPr>
            <a:r>
              <a:rPr lang="en-US" dirty="0"/>
              <a:t>2. Supplying Data: </a:t>
            </a:r>
          </a:p>
          <a:p>
            <a:pPr lvl="1"/>
            <a:r>
              <a:rPr lang="en-US" dirty="0"/>
              <a:t>In this phase, the values are provided to the system, the attributes that it can have, and the relationships involved in the activities are defined.</a:t>
            </a:r>
          </a:p>
        </p:txBody>
      </p:sp>
    </p:spTree>
    <p:extLst>
      <p:ext uri="{BB962C8B-B14F-4D97-AF65-F5344CB8AC3E}">
        <p14:creationId xmlns:p14="http://schemas.microsoft.com/office/powerpoint/2010/main" val="2635934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22E975-5DC4-4663-BBB2-331FFB63B4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126756-1F42-DC7E-7A11-F33F91CD980C}"/>
              </a:ext>
            </a:extLst>
          </p:cNvPr>
          <p:cNvSpPr>
            <a:spLocks noGrp="1"/>
          </p:cNvSpPr>
          <p:nvPr>
            <p:ph type="title"/>
          </p:nvPr>
        </p:nvSpPr>
        <p:spPr>
          <a:xfrm>
            <a:off x="838200" y="365125"/>
            <a:ext cx="10515600" cy="1042761"/>
          </a:xfrm>
        </p:spPr>
        <p:txBody>
          <a:bodyPr>
            <a:normAutofit/>
          </a:bodyPr>
          <a:lstStyle/>
          <a:p>
            <a:r>
              <a:rPr lang="en-US" dirty="0"/>
              <a:t>Deriving a Model</a:t>
            </a:r>
          </a:p>
        </p:txBody>
      </p:sp>
      <p:sp>
        <p:nvSpPr>
          <p:cNvPr id="79" name="Footer Placeholder 78">
            <a:extLst>
              <a:ext uri="{FF2B5EF4-FFF2-40B4-BE49-F238E27FC236}">
                <a16:creationId xmlns:a16="http://schemas.microsoft.com/office/drawing/2014/main" id="{7631C42A-E19B-421F-E9E3-DD68332A36FB}"/>
              </a:ext>
            </a:extLst>
          </p:cNvPr>
          <p:cNvSpPr>
            <a:spLocks noGrp="1"/>
          </p:cNvSpPr>
          <p:nvPr>
            <p:ph type="ftr" sz="quarter" idx="11"/>
          </p:nvPr>
        </p:nvSpPr>
        <p:spPr>
          <a:xfrm>
            <a:off x="7351486" y="106589"/>
            <a:ext cx="4114800" cy="365125"/>
          </a:xfrm>
        </p:spPr>
        <p:txBody>
          <a:bodyPr/>
          <a:lstStyle/>
          <a:p>
            <a:r>
              <a:rPr lang="en-US"/>
              <a:t>Introduction to Simulation and Modeling | Lecture 3</a:t>
            </a:r>
            <a:endParaRPr lang="en-US" dirty="0"/>
          </a:p>
        </p:txBody>
      </p:sp>
      <p:sp>
        <p:nvSpPr>
          <p:cNvPr id="5" name="Slide Number Placeholder 4">
            <a:extLst>
              <a:ext uri="{FF2B5EF4-FFF2-40B4-BE49-F238E27FC236}">
                <a16:creationId xmlns:a16="http://schemas.microsoft.com/office/drawing/2014/main" id="{AAD49967-4538-F7E5-1DB1-D43896E4538F}"/>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6</a:t>
            </a:fld>
            <a:endParaRPr lang="en-US"/>
          </a:p>
        </p:txBody>
      </p:sp>
      <p:sp>
        <p:nvSpPr>
          <p:cNvPr id="6" name="Content Placeholder 5">
            <a:extLst>
              <a:ext uri="{FF2B5EF4-FFF2-40B4-BE49-F238E27FC236}">
                <a16:creationId xmlns:a16="http://schemas.microsoft.com/office/drawing/2014/main" id="{F6898780-5E1B-13E0-1BE0-52CABB79EA58}"/>
              </a:ext>
            </a:extLst>
          </p:cNvPr>
          <p:cNvSpPr>
            <a:spLocks noGrp="1"/>
          </p:cNvSpPr>
          <p:nvPr>
            <p:ph idx="1"/>
          </p:nvPr>
        </p:nvSpPr>
        <p:spPr/>
        <p:txBody>
          <a:bodyPr>
            <a:normAutofit fontScale="92500"/>
          </a:bodyPr>
          <a:lstStyle/>
          <a:p>
            <a:r>
              <a:rPr lang="en-US" b="1" i="1" dirty="0">
                <a:solidFill>
                  <a:srgbClr val="0070C0"/>
                </a:solidFill>
              </a:rPr>
              <a:t>Shoppers</a:t>
            </a:r>
            <a:r>
              <a:rPr lang="en-US" dirty="0">
                <a:solidFill>
                  <a:srgbClr val="0070C0"/>
                </a:solidFill>
              </a:rPr>
              <a:t> needing </a:t>
            </a:r>
            <a:r>
              <a:rPr lang="en-US" b="1" i="1" dirty="0">
                <a:solidFill>
                  <a:srgbClr val="0070C0"/>
                </a:solidFill>
              </a:rPr>
              <a:t>several items </a:t>
            </a:r>
            <a:r>
              <a:rPr lang="en-US" dirty="0">
                <a:solidFill>
                  <a:srgbClr val="0070C0"/>
                </a:solidFill>
              </a:rPr>
              <a:t>of shopping </a:t>
            </a:r>
            <a:r>
              <a:rPr lang="en-US" b="1" i="1" dirty="0">
                <a:solidFill>
                  <a:srgbClr val="0070C0"/>
                </a:solidFill>
              </a:rPr>
              <a:t>arrive</a:t>
            </a:r>
            <a:r>
              <a:rPr lang="en-US" dirty="0">
                <a:solidFill>
                  <a:srgbClr val="0070C0"/>
                </a:solidFill>
              </a:rPr>
              <a:t> at a supermarket. They </a:t>
            </a:r>
            <a:r>
              <a:rPr lang="en-US" b="1" i="1" dirty="0">
                <a:solidFill>
                  <a:srgbClr val="0070C0"/>
                </a:solidFill>
              </a:rPr>
              <a:t>get</a:t>
            </a:r>
            <a:r>
              <a:rPr lang="en-US" dirty="0">
                <a:solidFill>
                  <a:srgbClr val="0070C0"/>
                </a:solidFill>
              </a:rPr>
              <a:t> a basket, if one </a:t>
            </a:r>
            <a:r>
              <a:rPr lang="en-US" b="1" i="1" dirty="0">
                <a:solidFill>
                  <a:srgbClr val="0070C0"/>
                </a:solidFill>
              </a:rPr>
              <a:t>available</a:t>
            </a:r>
            <a:r>
              <a:rPr lang="en-US" dirty="0">
                <a:solidFill>
                  <a:srgbClr val="0070C0"/>
                </a:solidFill>
              </a:rPr>
              <a:t>, carry out their </a:t>
            </a:r>
            <a:r>
              <a:rPr lang="en-US" b="1" i="1" dirty="0">
                <a:solidFill>
                  <a:srgbClr val="0070C0"/>
                </a:solidFill>
              </a:rPr>
              <a:t>shopping</a:t>
            </a:r>
            <a:r>
              <a:rPr lang="en-US" dirty="0">
                <a:solidFill>
                  <a:srgbClr val="0070C0"/>
                </a:solidFill>
              </a:rPr>
              <a:t>, and then </a:t>
            </a:r>
            <a:r>
              <a:rPr lang="en-US" b="1" i="1" dirty="0">
                <a:solidFill>
                  <a:srgbClr val="0070C0"/>
                </a:solidFill>
              </a:rPr>
              <a:t>queue</a:t>
            </a:r>
            <a:r>
              <a:rPr lang="en-US" dirty="0">
                <a:solidFill>
                  <a:srgbClr val="0070C0"/>
                </a:solidFill>
              </a:rPr>
              <a:t> to </a:t>
            </a:r>
            <a:r>
              <a:rPr lang="en-US" b="1" i="1" dirty="0">
                <a:solidFill>
                  <a:srgbClr val="0070C0"/>
                </a:solidFill>
              </a:rPr>
              <a:t>check-out </a:t>
            </a:r>
            <a:r>
              <a:rPr lang="en-US" dirty="0">
                <a:solidFill>
                  <a:srgbClr val="0070C0"/>
                </a:solidFill>
              </a:rPr>
              <a:t>at one of several </a:t>
            </a:r>
            <a:r>
              <a:rPr lang="en-US" b="1" i="1" dirty="0">
                <a:solidFill>
                  <a:srgbClr val="0070C0"/>
                </a:solidFill>
              </a:rPr>
              <a:t>counters</a:t>
            </a:r>
            <a:r>
              <a:rPr lang="en-US" dirty="0">
                <a:solidFill>
                  <a:srgbClr val="0070C0"/>
                </a:solidFill>
              </a:rPr>
              <a:t>. After checking out, they </a:t>
            </a:r>
            <a:r>
              <a:rPr lang="en-US" b="1" i="1" dirty="0">
                <a:solidFill>
                  <a:srgbClr val="0070C0"/>
                </a:solidFill>
              </a:rPr>
              <a:t>return</a:t>
            </a:r>
            <a:r>
              <a:rPr lang="en-US" dirty="0">
                <a:solidFill>
                  <a:srgbClr val="0070C0"/>
                </a:solidFill>
              </a:rPr>
              <a:t> the basket and </a:t>
            </a:r>
            <a:r>
              <a:rPr lang="en-US" b="1" i="1" dirty="0">
                <a:solidFill>
                  <a:srgbClr val="0070C0"/>
                </a:solidFill>
              </a:rPr>
              <a:t>leave</a:t>
            </a:r>
            <a:r>
              <a:rPr lang="en-US" dirty="0">
                <a:solidFill>
                  <a:srgbClr val="0070C0"/>
                </a:solidFill>
              </a:rPr>
              <a:t>. </a:t>
            </a:r>
          </a:p>
          <a:p>
            <a:r>
              <a:rPr lang="en-US" dirty="0"/>
              <a:t>Here, in the assumption of the supermarket system, some keywords are made italic to point out the features of a system that must be reflected in the model.</a:t>
            </a:r>
          </a:p>
          <a:p>
            <a:r>
              <a:rPr lang="en-US" dirty="0"/>
              <a:t>In this system, the </a:t>
            </a:r>
            <a:r>
              <a:rPr lang="en-US" b="1" dirty="0"/>
              <a:t>entities</a:t>
            </a:r>
            <a:r>
              <a:rPr lang="en-US" dirty="0"/>
              <a:t> are </a:t>
            </a:r>
            <a:r>
              <a:rPr lang="en-US" b="1" dirty="0"/>
              <a:t>shopper</a:t>
            </a:r>
            <a:r>
              <a:rPr lang="en-US" dirty="0"/>
              <a:t>, </a:t>
            </a:r>
            <a:r>
              <a:rPr lang="en-US" b="1" dirty="0"/>
              <a:t>basket</a:t>
            </a:r>
            <a:r>
              <a:rPr lang="en-US" dirty="0"/>
              <a:t> and </a:t>
            </a:r>
            <a:r>
              <a:rPr lang="en-US" b="1" dirty="0"/>
              <a:t>counters</a:t>
            </a:r>
            <a:r>
              <a:rPr lang="en-US" dirty="0"/>
              <a:t>.</a:t>
            </a:r>
          </a:p>
          <a:p>
            <a:r>
              <a:rPr lang="en-US" dirty="0"/>
              <a:t>The </a:t>
            </a:r>
            <a:r>
              <a:rPr lang="en-US" b="1" dirty="0"/>
              <a:t>attributes</a:t>
            </a:r>
            <a:r>
              <a:rPr lang="en-US" dirty="0"/>
              <a:t> are the </a:t>
            </a:r>
            <a:r>
              <a:rPr lang="en-US" b="1" dirty="0"/>
              <a:t>number of items</a:t>
            </a:r>
            <a:r>
              <a:rPr lang="en-US" dirty="0"/>
              <a:t>, </a:t>
            </a:r>
            <a:r>
              <a:rPr lang="en-US" b="1" dirty="0"/>
              <a:t>availability</a:t>
            </a:r>
            <a:r>
              <a:rPr lang="en-US" dirty="0"/>
              <a:t>, and </a:t>
            </a:r>
            <a:r>
              <a:rPr lang="en-US" b="1" dirty="0"/>
              <a:t>number of occupancy</a:t>
            </a:r>
            <a:r>
              <a:rPr lang="en-US" dirty="0"/>
              <a:t>. </a:t>
            </a:r>
          </a:p>
          <a:p>
            <a:r>
              <a:rPr lang="en-US" dirty="0"/>
              <a:t>The </a:t>
            </a:r>
            <a:r>
              <a:rPr lang="en-US" b="1" dirty="0"/>
              <a:t>activities</a:t>
            </a:r>
            <a:r>
              <a:rPr lang="en-US" dirty="0"/>
              <a:t> are </a:t>
            </a:r>
            <a:r>
              <a:rPr lang="en-US" b="1" dirty="0"/>
              <a:t>arriving at the supermarket</a:t>
            </a:r>
            <a:r>
              <a:rPr lang="en-US" dirty="0"/>
              <a:t>, </a:t>
            </a:r>
            <a:r>
              <a:rPr lang="en-US" b="1" dirty="0"/>
              <a:t>getting a basket</a:t>
            </a:r>
            <a:r>
              <a:rPr lang="en-US" dirty="0"/>
              <a:t>, </a:t>
            </a:r>
            <a:r>
              <a:rPr lang="en-US" b="1" dirty="0"/>
              <a:t>returning a basket, </a:t>
            </a:r>
            <a:r>
              <a:rPr lang="en-US" dirty="0"/>
              <a:t>and </a:t>
            </a:r>
            <a:r>
              <a:rPr lang="en-US" b="1" dirty="0"/>
              <a:t>leaving the supermarket</a:t>
            </a:r>
            <a:r>
              <a:rPr lang="en-US" dirty="0"/>
              <a:t>. </a:t>
            </a:r>
          </a:p>
        </p:txBody>
      </p:sp>
    </p:spTree>
    <p:extLst>
      <p:ext uri="{BB962C8B-B14F-4D97-AF65-F5344CB8AC3E}">
        <p14:creationId xmlns:p14="http://schemas.microsoft.com/office/powerpoint/2010/main" val="1807666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B04ECE-35F5-63EC-DACF-193AC9A95B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56429B-99C0-2F74-E060-4883C5D4B0E3}"/>
              </a:ext>
            </a:extLst>
          </p:cNvPr>
          <p:cNvSpPr>
            <a:spLocks noGrp="1"/>
          </p:cNvSpPr>
          <p:nvPr>
            <p:ph type="title"/>
          </p:nvPr>
        </p:nvSpPr>
        <p:spPr>
          <a:xfrm>
            <a:off x="838200" y="365125"/>
            <a:ext cx="10515600" cy="1042761"/>
          </a:xfrm>
        </p:spPr>
        <p:txBody>
          <a:bodyPr>
            <a:normAutofit/>
          </a:bodyPr>
          <a:lstStyle/>
          <a:p>
            <a:r>
              <a:rPr lang="en-US" dirty="0"/>
              <a:t>Types of Models</a:t>
            </a:r>
          </a:p>
        </p:txBody>
      </p:sp>
      <p:sp>
        <p:nvSpPr>
          <p:cNvPr id="79" name="Footer Placeholder 78">
            <a:extLst>
              <a:ext uri="{FF2B5EF4-FFF2-40B4-BE49-F238E27FC236}">
                <a16:creationId xmlns:a16="http://schemas.microsoft.com/office/drawing/2014/main" id="{7D0A6DE3-1C60-C51F-D5ED-2AC354F4BBA5}"/>
              </a:ext>
            </a:extLst>
          </p:cNvPr>
          <p:cNvSpPr>
            <a:spLocks noGrp="1"/>
          </p:cNvSpPr>
          <p:nvPr>
            <p:ph type="ftr" sz="quarter" idx="11"/>
          </p:nvPr>
        </p:nvSpPr>
        <p:spPr>
          <a:xfrm>
            <a:off x="7351486" y="106589"/>
            <a:ext cx="4114800" cy="365125"/>
          </a:xfrm>
        </p:spPr>
        <p:txBody>
          <a:bodyPr/>
          <a:lstStyle/>
          <a:p>
            <a:r>
              <a:rPr lang="en-US"/>
              <a:t>Introduction to Simulation and Modeling | Lecture 3</a:t>
            </a:r>
            <a:endParaRPr lang="en-US" dirty="0"/>
          </a:p>
        </p:txBody>
      </p:sp>
      <p:sp>
        <p:nvSpPr>
          <p:cNvPr id="5" name="Slide Number Placeholder 4">
            <a:extLst>
              <a:ext uri="{FF2B5EF4-FFF2-40B4-BE49-F238E27FC236}">
                <a16:creationId xmlns:a16="http://schemas.microsoft.com/office/drawing/2014/main" id="{FF117B57-BE8A-B28A-2EE7-453D98983763}"/>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7</a:t>
            </a:fld>
            <a:endParaRPr lang="en-US"/>
          </a:p>
        </p:txBody>
      </p:sp>
      <p:pic>
        <p:nvPicPr>
          <p:cNvPr id="4" name="Content Placeholder 3">
            <a:extLst>
              <a:ext uri="{FF2B5EF4-FFF2-40B4-BE49-F238E27FC236}">
                <a16:creationId xmlns:a16="http://schemas.microsoft.com/office/drawing/2014/main" id="{4ECBBB18-4BB6-7A18-6F7E-551F0E9DA2F4}"/>
              </a:ext>
            </a:extLst>
          </p:cNvPr>
          <p:cNvPicPr>
            <a:picLocks noGrp="1" noChangeAspect="1"/>
          </p:cNvPicPr>
          <p:nvPr>
            <p:ph idx="1"/>
          </p:nvPr>
        </p:nvPicPr>
        <p:blipFill>
          <a:blip r:embed="rId2"/>
          <a:stretch>
            <a:fillRect/>
          </a:stretch>
        </p:blipFill>
        <p:spPr>
          <a:xfrm>
            <a:off x="593234" y="1651820"/>
            <a:ext cx="11005532" cy="4722760"/>
          </a:xfrm>
        </p:spPr>
      </p:pic>
    </p:spTree>
    <p:extLst>
      <p:ext uri="{BB962C8B-B14F-4D97-AF65-F5344CB8AC3E}">
        <p14:creationId xmlns:p14="http://schemas.microsoft.com/office/powerpoint/2010/main" val="1950601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7135D77-C779-E2CD-4572-4541058DAC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AF8AE1-65DC-7002-991C-6289486565F7}"/>
              </a:ext>
            </a:extLst>
          </p:cNvPr>
          <p:cNvSpPr>
            <a:spLocks noGrp="1"/>
          </p:cNvSpPr>
          <p:nvPr>
            <p:ph type="title"/>
          </p:nvPr>
        </p:nvSpPr>
        <p:spPr>
          <a:xfrm>
            <a:off x="838200" y="365125"/>
            <a:ext cx="10515600" cy="1042761"/>
          </a:xfrm>
        </p:spPr>
        <p:txBody>
          <a:bodyPr>
            <a:normAutofit/>
          </a:bodyPr>
          <a:lstStyle/>
          <a:p>
            <a:r>
              <a:rPr lang="en-US" dirty="0"/>
              <a:t>Types of Models</a:t>
            </a:r>
          </a:p>
        </p:txBody>
      </p:sp>
      <p:sp>
        <p:nvSpPr>
          <p:cNvPr id="79" name="Footer Placeholder 78">
            <a:extLst>
              <a:ext uri="{FF2B5EF4-FFF2-40B4-BE49-F238E27FC236}">
                <a16:creationId xmlns:a16="http://schemas.microsoft.com/office/drawing/2014/main" id="{9481FFE2-60C2-2B55-4FAE-02DBB693DE67}"/>
              </a:ext>
            </a:extLst>
          </p:cNvPr>
          <p:cNvSpPr>
            <a:spLocks noGrp="1"/>
          </p:cNvSpPr>
          <p:nvPr>
            <p:ph type="ftr" sz="quarter" idx="11"/>
          </p:nvPr>
        </p:nvSpPr>
        <p:spPr>
          <a:xfrm>
            <a:off x="7351486" y="106589"/>
            <a:ext cx="4114800" cy="365125"/>
          </a:xfrm>
        </p:spPr>
        <p:txBody>
          <a:bodyPr/>
          <a:lstStyle/>
          <a:p>
            <a:r>
              <a:rPr lang="en-US"/>
              <a:t>Introduction to Simulation and Modeling | Lecture 3</a:t>
            </a:r>
            <a:endParaRPr lang="en-US" dirty="0"/>
          </a:p>
        </p:txBody>
      </p:sp>
      <p:sp>
        <p:nvSpPr>
          <p:cNvPr id="5" name="Slide Number Placeholder 4">
            <a:extLst>
              <a:ext uri="{FF2B5EF4-FFF2-40B4-BE49-F238E27FC236}">
                <a16:creationId xmlns:a16="http://schemas.microsoft.com/office/drawing/2014/main" id="{186763E3-D085-E68A-17A9-B1266453788D}"/>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8</a:t>
            </a:fld>
            <a:endParaRPr lang="en-US"/>
          </a:p>
        </p:txBody>
      </p:sp>
      <p:sp>
        <p:nvSpPr>
          <p:cNvPr id="6" name="Content Placeholder 5">
            <a:extLst>
              <a:ext uri="{FF2B5EF4-FFF2-40B4-BE49-F238E27FC236}">
                <a16:creationId xmlns:a16="http://schemas.microsoft.com/office/drawing/2014/main" id="{8F1AC72E-DCB2-9C90-19BE-FC072A6B576D}"/>
              </a:ext>
            </a:extLst>
          </p:cNvPr>
          <p:cNvSpPr>
            <a:spLocks noGrp="1"/>
          </p:cNvSpPr>
          <p:nvPr>
            <p:ph idx="1"/>
          </p:nvPr>
        </p:nvSpPr>
        <p:spPr/>
        <p:txBody>
          <a:bodyPr>
            <a:normAutofit/>
          </a:bodyPr>
          <a:lstStyle/>
          <a:p>
            <a:r>
              <a:rPr lang="en-US" b="1" dirty="0"/>
              <a:t>Physical Model</a:t>
            </a:r>
            <a:r>
              <a:rPr lang="en-US" dirty="0"/>
              <a:t>: In a physical model of a system, the system attributes are represented by measurements such as voltages, mass, revolution, acceleration, etc. Here, the system activities are reflected in physical logic that derives a model.</a:t>
            </a:r>
          </a:p>
          <a:p>
            <a:r>
              <a:rPr lang="en-US" b="1" dirty="0"/>
              <a:t>Mathematical Model</a:t>
            </a:r>
            <a:r>
              <a:rPr lang="en-US" dirty="0"/>
              <a:t>: This model uses symbolic notation and mathematical equations to represent a system. In this model, attributes are represented by variables, and activities are represented by a mathematical function that interrelates variables. E.g., y=</a:t>
            </a:r>
            <a:r>
              <a:rPr lang="en-US" dirty="0" err="1"/>
              <a:t>mx+c</a:t>
            </a:r>
            <a:r>
              <a:rPr lang="en-US" dirty="0"/>
              <a:t>.</a:t>
            </a:r>
          </a:p>
        </p:txBody>
      </p:sp>
    </p:spTree>
    <p:extLst>
      <p:ext uri="{BB962C8B-B14F-4D97-AF65-F5344CB8AC3E}">
        <p14:creationId xmlns:p14="http://schemas.microsoft.com/office/powerpoint/2010/main" val="1512391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9ABBB0-1B08-8FC4-AE39-7A896B0706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0B62D7-1A22-77EE-C6D6-AAD1AA2E4AC8}"/>
              </a:ext>
            </a:extLst>
          </p:cNvPr>
          <p:cNvSpPr>
            <a:spLocks noGrp="1"/>
          </p:cNvSpPr>
          <p:nvPr>
            <p:ph type="title"/>
          </p:nvPr>
        </p:nvSpPr>
        <p:spPr>
          <a:xfrm>
            <a:off x="838200" y="365125"/>
            <a:ext cx="10515600" cy="1042761"/>
          </a:xfrm>
        </p:spPr>
        <p:txBody>
          <a:bodyPr>
            <a:normAutofit/>
          </a:bodyPr>
          <a:lstStyle/>
          <a:p>
            <a:r>
              <a:rPr lang="en-US" dirty="0"/>
              <a:t>Types of Models</a:t>
            </a:r>
          </a:p>
        </p:txBody>
      </p:sp>
      <p:sp>
        <p:nvSpPr>
          <p:cNvPr id="79" name="Footer Placeholder 78">
            <a:extLst>
              <a:ext uri="{FF2B5EF4-FFF2-40B4-BE49-F238E27FC236}">
                <a16:creationId xmlns:a16="http://schemas.microsoft.com/office/drawing/2014/main" id="{AC1D9A2A-88D5-D33D-824F-47FC13A412E4}"/>
              </a:ext>
            </a:extLst>
          </p:cNvPr>
          <p:cNvSpPr>
            <a:spLocks noGrp="1"/>
          </p:cNvSpPr>
          <p:nvPr>
            <p:ph type="ftr" sz="quarter" idx="11"/>
          </p:nvPr>
        </p:nvSpPr>
        <p:spPr>
          <a:xfrm>
            <a:off x="7351486" y="106589"/>
            <a:ext cx="4114800" cy="365125"/>
          </a:xfrm>
        </p:spPr>
        <p:txBody>
          <a:bodyPr/>
          <a:lstStyle/>
          <a:p>
            <a:r>
              <a:rPr lang="en-US"/>
              <a:t>Introduction to Simulation and Modeling | Lecture 3</a:t>
            </a:r>
            <a:endParaRPr lang="en-US" dirty="0"/>
          </a:p>
        </p:txBody>
      </p:sp>
      <p:sp>
        <p:nvSpPr>
          <p:cNvPr id="5" name="Slide Number Placeholder 4">
            <a:extLst>
              <a:ext uri="{FF2B5EF4-FFF2-40B4-BE49-F238E27FC236}">
                <a16:creationId xmlns:a16="http://schemas.microsoft.com/office/drawing/2014/main" id="{7A932498-68A5-CFC3-9951-04664A07EE33}"/>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9</a:t>
            </a:fld>
            <a:endParaRPr lang="en-US"/>
          </a:p>
        </p:txBody>
      </p:sp>
      <p:sp>
        <p:nvSpPr>
          <p:cNvPr id="6" name="Content Placeholder 5">
            <a:extLst>
              <a:ext uri="{FF2B5EF4-FFF2-40B4-BE49-F238E27FC236}">
                <a16:creationId xmlns:a16="http://schemas.microsoft.com/office/drawing/2014/main" id="{CDFF5AB2-4F6F-2BDE-1C71-E9E0C12BD20D}"/>
              </a:ext>
            </a:extLst>
          </p:cNvPr>
          <p:cNvSpPr>
            <a:spLocks noGrp="1"/>
          </p:cNvSpPr>
          <p:nvPr>
            <p:ph idx="1"/>
          </p:nvPr>
        </p:nvSpPr>
        <p:spPr/>
        <p:txBody>
          <a:bodyPr>
            <a:normAutofit/>
          </a:bodyPr>
          <a:lstStyle/>
          <a:p>
            <a:r>
              <a:rPr lang="en-US" b="1" dirty="0"/>
              <a:t>Static Model</a:t>
            </a:r>
            <a:r>
              <a:rPr lang="en-US" dirty="0"/>
              <a:t>: This model can only show the values that system attributes take when the system is in balance and does not change over time. E.g.,  Monte Carlo simulation for finding the simulation value of π.</a:t>
            </a:r>
          </a:p>
          <a:p>
            <a:r>
              <a:rPr lang="en-US" b="1" dirty="0"/>
              <a:t>Dynamic Model</a:t>
            </a:r>
            <a:r>
              <a:rPr lang="en-US" dirty="0"/>
              <a:t>: This model can show the values of the system attributes that change over time due to the effect of the system attributes. E.g., simulation in the bank.</a:t>
            </a:r>
          </a:p>
        </p:txBody>
      </p:sp>
    </p:spTree>
    <p:extLst>
      <p:ext uri="{BB962C8B-B14F-4D97-AF65-F5344CB8AC3E}">
        <p14:creationId xmlns:p14="http://schemas.microsoft.com/office/powerpoint/2010/main" val="4183844762"/>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605</TotalTime>
  <Words>1657</Words>
  <Application>Microsoft Office PowerPoint</Application>
  <PresentationFormat>Widescreen</PresentationFormat>
  <Paragraphs>138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Batang</vt:lpstr>
      <vt:lpstr>Arial</vt:lpstr>
      <vt:lpstr>Calibri</vt:lpstr>
      <vt:lpstr>Nunito</vt:lpstr>
      <vt:lpstr>Roboto</vt:lpstr>
      <vt:lpstr>2_Office Theme</vt:lpstr>
      <vt:lpstr>PowerPoint Presentation</vt:lpstr>
      <vt:lpstr>Unit 1: Introduction to Simulation and Modeling (4 hrs)</vt:lpstr>
      <vt:lpstr>System Modeling</vt:lpstr>
      <vt:lpstr>System Modeling</vt:lpstr>
      <vt:lpstr>Deriving a Model</vt:lpstr>
      <vt:lpstr>Deriving a Model</vt:lpstr>
      <vt:lpstr>Types of Models</vt:lpstr>
      <vt:lpstr>Types of Models</vt:lpstr>
      <vt:lpstr>Types of Models</vt:lpstr>
      <vt:lpstr>Types of Models</vt:lpstr>
      <vt:lpstr>Types of Models</vt:lpstr>
      <vt:lpstr>Types of Models</vt:lpstr>
      <vt:lpstr>Principles of Modeling</vt:lpstr>
      <vt:lpstr>Principles of Modeling</vt:lpstr>
      <vt:lpstr>Principles of Modeling</vt:lpstr>
      <vt:lpstr>Principles of Modeling</vt:lpstr>
      <vt:lpstr>Verification, Validation, and Calibration of Model</vt:lpstr>
      <vt:lpstr>Verification of Model</vt:lpstr>
      <vt:lpstr>Validation of Model</vt:lpstr>
      <vt:lpstr>Calibration</vt:lpstr>
      <vt:lpstr>End of  Lecture 3</vt:lpstr>
      <vt:lpstr>System Simulation  Monte Carlo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and Modeling</dc:title>
  <dc:creator>Shiva Kunwar</dc:creator>
  <cp:lastModifiedBy>Shiva Kunwar</cp:lastModifiedBy>
  <cp:revision>53</cp:revision>
  <dcterms:created xsi:type="dcterms:W3CDTF">2024-09-21T07:18:01Z</dcterms:created>
  <dcterms:modified xsi:type="dcterms:W3CDTF">2025-04-22T16:54:41Z</dcterms:modified>
</cp:coreProperties>
</file>