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18"/>
  </p:notesMasterIdLst>
  <p:handoutMasterIdLst>
    <p:handoutMasterId r:id="rId19"/>
  </p:handoutMasterIdLst>
  <p:sldIdLst>
    <p:sldId id="262" r:id="rId2"/>
    <p:sldId id="310" r:id="rId3"/>
    <p:sldId id="312" r:id="rId4"/>
    <p:sldId id="377" r:id="rId5"/>
    <p:sldId id="311" r:id="rId6"/>
    <p:sldId id="379" r:id="rId7"/>
    <p:sldId id="378" r:id="rId8"/>
    <p:sldId id="380" r:id="rId9"/>
    <p:sldId id="381" r:id="rId10"/>
    <p:sldId id="383" r:id="rId11"/>
    <p:sldId id="384" r:id="rId12"/>
    <p:sldId id="385" r:id="rId13"/>
    <p:sldId id="314" r:id="rId14"/>
    <p:sldId id="382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F4AAF4-B8F3-33EC-52A9-9556E57E63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DEACF-F8D5-65D6-65E3-338B2B0A60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72621-8294-46A0-AF65-3F36575F2326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97C6E-AD10-9E33-EB85-2BFA5B3262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2DCF5-DD40-B594-C366-ED0E57DC23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D7F74-8BB9-4E0E-BFB9-27139482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9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75D34-0415-4310-B568-590084F5D71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10430-A6ED-49DA-875F-FAA9313FE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2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mailto:shiva.Kunwar@hotmail.com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D3E4401-654B-3331-0E2C-7406236D3B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" r="2481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C129550-DA5D-C130-73B9-F36251FB393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accent5">
              <a:lumMod val="75000"/>
              <a:alpha val="6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8189D-CC24-D084-077F-1EC0EA31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System Simulation | Lecture 5</a:t>
            </a:r>
            <a:endParaRPr lang="en-US" dirty="0"/>
          </a:p>
        </p:txBody>
      </p:sp>
      <p:pic>
        <p:nvPicPr>
          <p:cNvPr id="8" name="Picture 7" descr="A logo with a star and a candle&#10;&#10;Description automatically generated">
            <a:extLst>
              <a:ext uri="{FF2B5EF4-FFF2-40B4-BE49-F238E27FC236}">
                <a16:creationId xmlns:a16="http://schemas.microsoft.com/office/drawing/2014/main" id="{5EE76DC0-94B7-A3AA-712F-BE98D17F08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77425" y="116127"/>
            <a:ext cx="2143125" cy="2143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584078-0138-E900-23EB-074EF062EF67}"/>
              </a:ext>
            </a:extLst>
          </p:cNvPr>
          <p:cNvSpPr txBox="1">
            <a:spLocks/>
          </p:cNvSpPr>
          <p:nvPr userDrawn="1"/>
        </p:nvSpPr>
        <p:spPr>
          <a:xfrm>
            <a:off x="1524000" y="1819714"/>
            <a:ext cx="9144000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Simulation and Modeling</a:t>
            </a:r>
            <a:endParaRPr lang="en-US" sz="8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25D32-6EF2-FAFE-2C36-BDD0330F818C}"/>
              </a:ext>
            </a:extLst>
          </p:cNvPr>
          <p:cNvSpPr txBox="1"/>
          <p:nvPr userDrawn="1"/>
        </p:nvSpPr>
        <p:spPr>
          <a:xfrm>
            <a:off x="1523999" y="4845050"/>
            <a:ext cx="9143999" cy="1301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Prepared by:  Er. Shiva Kunwar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Lecturer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Pokhara Engineering College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6B676E-0A05-4491-6D45-8F4B50FCCD44}"/>
              </a:ext>
            </a:extLst>
          </p:cNvPr>
          <p:cNvSpPr txBox="1"/>
          <p:nvPr userDrawn="1"/>
        </p:nvSpPr>
        <p:spPr>
          <a:xfrm>
            <a:off x="1755709" y="4238171"/>
            <a:ext cx="8680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Understanding, Predicting, and Optimizing the Real World</a:t>
            </a:r>
          </a:p>
        </p:txBody>
      </p:sp>
    </p:spTree>
    <p:extLst>
      <p:ext uri="{BB962C8B-B14F-4D97-AF65-F5344CB8AC3E}">
        <p14:creationId xmlns:p14="http://schemas.microsoft.com/office/powerpoint/2010/main" val="280081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BBFC-EF9A-C646-B5B5-F5C0DD47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4F1A4-33E3-F613-3519-62CEA6B22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F532A0-B8D7-45DA-5FA5-39BC559D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System Simulation | Lecture 5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30CCC4-845F-FD1B-9585-3F3F4F72C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8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D533-58C8-E224-906F-5F88AEC5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F8861-2083-0FF8-F733-4312C604A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67543"/>
            <a:ext cx="5181600" cy="46094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B8EE7-49CE-F177-9BD3-AEC2ED7CF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67543"/>
            <a:ext cx="5181600" cy="46094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C5F814C-8F5B-5ECF-D212-9E924DADA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System Simulation | Lecture 5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B327A59-CF12-D21D-6359-9C7B7310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1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3D9C7D-7608-7B1C-1BBB-E09F972BE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D532F5-16FE-613A-417D-557E002A8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C6C6A9-0D82-2733-1B67-53F2A3D68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7D2052-25BC-843C-8ABA-792233D9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DEE7CD1-BC72-3908-B52C-69C7274B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A488A3C-7FB9-1EFA-C60D-233DBBFE4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12167FE-1698-734C-2D0C-C2B40CC4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83735"/>
            <a:ext cx="10515600" cy="104276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5F05B4-9FE9-89E3-51C3-7798B3D351A0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57C64D1-0999-ECC9-556E-E526C78A7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able Placeholder 4">
            <a:extLst>
              <a:ext uri="{FF2B5EF4-FFF2-40B4-BE49-F238E27FC236}">
                <a16:creationId xmlns:a16="http://schemas.microsoft.com/office/drawing/2014/main" id="{EAAE7709-C365-F582-CF49-7517BDEB8387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838198" y="1663021"/>
            <a:ext cx="10515602" cy="45568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2305699-A282-E12E-AE1C-1CFB25E238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System Simulation | Lecture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7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ea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F6E645F8-F682-8D2D-268F-E5B7D5BF3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250187D5-3A16-AE1B-36DA-41D3FBE6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1264F6-BD23-F293-72FB-E32352573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6855AD-ABAC-8C19-8178-6EB8E5E72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B39B6C-6741-2C5E-B819-B3A425454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8738339-0671-5630-FEB8-CC9C67032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7484E4-73DD-0919-B58E-866F90700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DF8B04-BA4D-3137-EEFB-2C9F9614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09" y="615909"/>
            <a:ext cx="3204415" cy="3387497"/>
          </a:xfrm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492C2F-2075-E555-862A-03C46103325B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98655D1-315F-7D95-3B9A-EC74A727E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E923455B-4E0B-F709-CAC5-455517FBE6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9488" y="615950"/>
            <a:ext cx="6530975" cy="5603875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37009528-D44A-660D-5354-4CF2C225E68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System Simulation | Lecture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3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ea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1818950-1BC0-79F8-F3A1-C793DF91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C4A06A-DC97-5499-2273-8019226EA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A9634D-9BDD-B374-6DD7-03C03290F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8769AA-85CF-4F16-36ED-08E81B006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837CB0-FBB5-1349-DFB4-563DF02B5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CCAB6FC-BE02-6F5E-8E9C-340FAC424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A4383-966E-E500-DADB-3431399413B7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7808083-BCD1-7C29-51D7-C9EF69DBD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367B66-BFAA-3DE9-8BD2-E64B46FC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2557"/>
            <a:ext cx="10515600" cy="4214406"/>
          </a:xfrm>
        </p:spPr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FE3D7-7A3D-FA0B-3F88-D5B5911E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System Simulation | Lecture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54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A94531-650E-5195-CBA1-5B3978F0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60013-C917-A93A-C451-8E8B6203FC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5" y="10"/>
            <a:ext cx="4480553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0D3A4C7-B5F0-8B63-1ECA-C14815983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988" y="641377"/>
            <a:ext cx="5487841" cy="2540969"/>
          </a:xfrm>
        </p:spPr>
        <p:txBody>
          <a:bodyPr anchor="ctr">
            <a:noAutofit/>
          </a:bodyPr>
          <a:lstStyle>
            <a:lvl1pPr algn="l">
              <a:defRPr sz="6000" b="0" cap="none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FD99D63D-0492-7C66-0370-0040336A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AutoShape 2" descr="A peaceful illustration for C programming set in a serene environment. The setting is a quiet lakeside scene during sunrise or sunset, with soft golden lighting reflecting on calm waters. A laptop or book displaying C programming code is open on a wooden bench near the water, surrounded by nature with gentle trees and soft grass. The sky is a gradient of warm colors, and there are small details like a steaming coffee mug and a few scattered notes or pens nearby, adding a cozy atmosphere. The dimensions are 7.5 inches in height and 4.9 inches in width.">
            <a:extLst>
              <a:ext uri="{FF2B5EF4-FFF2-40B4-BE49-F238E27FC236}">
                <a16:creationId xmlns:a16="http://schemas.microsoft.com/office/drawing/2014/main" id="{6A97A55F-F05A-431D-3CF6-E049935C3995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19B0B8-54EB-02A5-06D4-A123119246F4}"/>
              </a:ext>
            </a:extLst>
          </p:cNvPr>
          <p:cNvSpPr txBox="1"/>
          <p:nvPr userDrawn="1"/>
        </p:nvSpPr>
        <p:spPr>
          <a:xfrm>
            <a:off x="5020988" y="4019550"/>
            <a:ext cx="6028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>
                <a:latin typeface="Nunito" pitchFamily="2" charset="0"/>
                <a:hlinkClick r:id="rId3"/>
              </a:rPr>
              <a:t>shiva.kunwar@hotmail.com</a:t>
            </a:r>
            <a:br>
              <a:rPr lang="en-US" sz="3000" dirty="0">
                <a:latin typeface="Nunito" pitchFamily="2" charset="0"/>
              </a:rPr>
            </a:br>
            <a:r>
              <a:rPr lang="en-US" sz="3000" dirty="0">
                <a:latin typeface="Nunito" pitchFamily="2" charset="0"/>
              </a:rPr>
              <a:t>+977-9819123654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16E68-0017-74AE-E686-7960FA20C45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r"/>
            <a:r>
              <a:rPr lang="en-US"/>
              <a:t>System Simulation | Lecture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review Card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DA83DF1-A84E-B163-956C-25D3B807BE99}"/>
              </a:ext>
            </a:extLst>
          </p:cNvPr>
          <p:cNvSpPr txBox="1">
            <a:spLocks/>
          </p:cNvSpPr>
          <p:nvPr userDrawn="1"/>
        </p:nvSpPr>
        <p:spPr>
          <a:xfrm>
            <a:off x="838200" y="417727"/>
            <a:ext cx="10515600" cy="1042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r>
              <a:rPr lang="en-US" dirty="0"/>
              <a:t>PREVIEW FOR NEXT LECTURE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F62B2-F92E-BBBB-879D-EAA2FC43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3315"/>
            <a:ext cx="10515600" cy="381725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E4F7403-710E-51F3-7202-7EBA53ED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5FFE2-1F4D-9C49-4E2F-006619EA8CB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System Simulation | Lecture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7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3B644-5741-8467-C89E-7A43CCB7C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A4B1-9CE0-549C-7B06-728134B28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3029"/>
            <a:ext cx="10515600" cy="4920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4BA3D-AF77-0CD3-E6C2-CDFE9BF54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51486" y="10658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System Simulation | Lecture 5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EA662-E61B-0C38-8A92-8D9EA2250421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CFC56-D6E1-E077-A067-C2CA064D4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9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9" r:id="rId3"/>
    <p:sldLayoutId id="2147483670" r:id="rId4"/>
    <p:sldLayoutId id="2147483672" r:id="rId5"/>
    <p:sldLayoutId id="2147483673" r:id="rId6"/>
    <p:sldLayoutId id="2147483664" r:id="rId7"/>
    <p:sldLayoutId id="2147483665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unito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Nunito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Nunito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Nunito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unito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626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EC8E22-CF50-B070-076F-C5F897D08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C8F1-AB09-38A1-DC3B-1E0CD3E5B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System Simulation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6F2AF-CD8B-0CC8-2C13-DB764F2D7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/>
              <a:t>1. Live Simulation</a:t>
            </a:r>
          </a:p>
          <a:p>
            <a:r>
              <a:rPr lang="en-US" dirty="0"/>
              <a:t>Involves real people operating real systems or subsystems.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Tests performance, coordination, or procedures in a real-time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Real-world conditions; often used in military, fire drills, emergency response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Fire drill in a hospital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Military field exercise with real vehicles and personnel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Police practicing a riot control scenario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1DA5F6D2-EDA3-0673-DF88-8E647DC0F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0E375-8696-F289-8A59-7CE82C9D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13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38E686-E5DA-C07D-A419-D5478DE71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C3B6-6551-53C1-0FCF-7444CEA6F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System Simulation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79767-C6A2-BF6E-BB0D-017C3B287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2. Virtual Simulation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Real people use </a:t>
            </a:r>
            <a:r>
              <a:rPr lang="en-US" b="1" dirty="0"/>
              <a:t>simulated equipment</a:t>
            </a:r>
            <a:r>
              <a:rPr lang="en-US" dirty="0"/>
              <a:t> in a </a:t>
            </a:r>
            <a:r>
              <a:rPr lang="en-US" b="1" dirty="0"/>
              <a:t>virtual environment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immersive, hands-on training without real-world consequences or costs.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</a:t>
            </a:r>
            <a:r>
              <a:rPr lang="en-US" b="1" dirty="0"/>
              <a:t>VR/AR</a:t>
            </a:r>
            <a:r>
              <a:rPr lang="en-US" dirty="0"/>
              <a:t>, simulators, and human-machine interfaces.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Flight simulator used to train pilots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Virtual driving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Surgery simulations for medical students using VR headsets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23415A6D-A7FC-564E-F0FA-F1782BCDE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35DBB5-64B7-D636-9BBB-D8DA48E61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75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F35C86-60A8-E7F5-1902-0EE1B0B2D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AFE45-2A3E-4AE3-75C8-0C6485188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System Simulation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BFD25-6A84-7B7F-A084-6D6C8485F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3. Constructive Simulation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Simulated people</a:t>
            </a:r>
            <a:r>
              <a:rPr lang="en-US" dirty="0"/>
              <a:t> operate </a:t>
            </a:r>
            <a:r>
              <a:rPr lang="en-US" b="1" dirty="0"/>
              <a:t>simulated systems</a:t>
            </a:r>
            <a:r>
              <a:rPr lang="en-US" dirty="0"/>
              <a:t> in a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to study complex systems, strategize, test decisions, or perform what-if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real participants; everything is modeled and computed.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Battlefield simulation software running scenarios to test military strategy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Monte Carlo simulations for stock market modeling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Traffic flow simulation in a city using software agents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2765A266-961F-7316-569D-6177EC37C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8592B-BEC9-5D4B-F98E-D32A56E3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1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123718-52BA-D12B-9256-374E98B2A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A0A77-2E67-9CE1-F5DF-5EF46322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Real-time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C1785-4329-290F-8DDE-77651B963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b="1" dirty="0"/>
              <a:t>Real-time simulation</a:t>
            </a:r>
            <a:r>
              <a:rPr lang="en-US" dirty="0"/>
              <a:t> is when a </a:t>
            </a:r>
            <a:r>
              <a:rPr lang="en-US" b="1" dirty="0"/>
              <a:t>computer simulation runs at the same speed</a:t>
            </a:r>
            <a:r>
              <a:rPr lang="en-US" dirty="0"/>
              <a:t> as the real-world system it is modeling.</a:t>
            </a:r>
          </a:p>
          <a:p>
            <a:pPr lvl="1"/>
            <a:r>
              <a:rPr lang="en-US" dirty="0"/>
              <a:t>It </a:t>
            </a:r>
            <a:r>
              <a:rPr lang="en-US" b="1" dirty="0"/>
              <a:t>updates results instantly</a:t>
            </a:r>
            <a:r>
              <a:rPr lang="en-US" dirty="0"/>
              <a:t> as inputs or events happen, just like reality.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simulation clock</a:t>
            </a:r>
            <a:r>
              <a:rPr lang="en-US" dirty="0"/>
              <a:t> matches the </a:t>
            </a:r>
            <a:r>
              <a:rPr lang="en-US" b="1" dirty="0"/>
              <a:t>real clock</a:t>
            </a:r>
            <a:r>
              <a:rPr lang="en-US" dirty="0"/>
              <a:t> (1 second simulated = 1 second real time).</a:t>
            </a:r>
          </a:p>
          <a:p>
            <a:r>
              <a:rPr lang="en-US" b="1" dirty="0"/>
              <a:t>Objectives:</a:t>
            </a:r>
            <a:endParaRPr lang="en-US" dirty="0"/>
          </a:p>
          <a:p>
            <a:pPr lvl="1"/>
            <a:r>
              <a:rPr lang="en-US" dirty="0"/>
              <a:t>To </a:t>
            </a:r>
            <a:r>
              <a:rPr lang="en-US" b="1" dirty="0"/>
              <a:t>mimic real-world behavior instantly</a:t>
            </a:r>
            <a:r>
              <a:rPr lang="en-US" dirty="0"/>
              <a:t> so users can </a:t>
            </a:r>
            <a:r>
              <a:rPr lang="en-US" b="1" dirty="0"/>
              <a:t>interact, monitor, or control</a:t>
            </a:r>
            <a:r>
              <a:rPr lang="en-US" dirty="0"/>
              <a:t> the system as if it were real.</a:t>
            </a:r>
          </a:p>
          <a:p>
            <a:pPr lvl="1"/>
            <a:r>
              <a:rPr lang="en-US" dirty="0"/>
              <a:t>Often used for </a:t>
            </a:r>
            <a:r>
              <a:rPr lang="en-US" b="1" dirty="0"/>
              <a:t>training</a:t>
            </a:r>
            <a:r>
              <a:rPr lang="en-US" dirty="0"/>
              <a:t>, </a:t>
            </a:r>
            <a:r>
              <a:rPr lang="en-US" b="1" dirty="0"/>
              <a:t>testing</a:t>
            </a:r>
            <a:r>
              <a:rPr lang="en-US" dirty="0"/>
              <a:t>, or </a:t>
            </a:r>
            <a:r>
              <a:rPr lang="en-US" b="1" dirty="0"/>
              <a:t>control system development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CD6E83A4-FED2-5AC7-6D53-F67BD3367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409B9-6EE8-18F2-4C9C-FBEF188E4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8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64BE73-68FC-76E0-F141-F7047DC1C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9C33-CB0D-0FFC-ED1C-016581157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Real-time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34236-0BA2-4CF7-6658-F03B6AC8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Field</a:t>
            </a:r>
            <a:r>
              <a:rPr lang="en-US" dirty="0"/>
              <a:t> 	→ </a:t>
            </a:r>
            <a:r>
              <a:rPr lang="en-US" b="1" dirty="0"/>
              <a:t>Real-Time Simulation Example</a:t>
            </a:r>
          </a:p>
          <a:p>
            <a:r>
              <a:rPr lang="en-US" b="1" dirty="0"/>
              <a:t>Flight training</a:t>
            </a:r>
            <a:r>
              <a:rPr lang="en-US" dirty="0"/>
              <a:t> → Pilot simulators that respond instantly to control movements.</a:t>
            </a:r>
          </a:p>
          <a:p>
            <a:r>
              <a:rPr lang="en-US" b="1" dirty="0"/>
              <a:t>Vehicle testing </a:t>
            </a:r>
            <a:r>
              <a:rPr lang="en-US" dirty="0"/>
              <a:t>→ Car engine simulators that test how a car behaves under different road conditions without a real car.</a:t>
            </a:r>
          </a:p>
          <a:p>
            <a:r>
              <a:rPr lang="en-US" b="1" dirty="0"/>
              <a:t>Medical training </a:t>
            </a:r>
            <a:r>
              <a:rPr lang="en-US" dirty="0"/>
              <a:t>→ Surgery simulators where doctors practice operations.</a:t>
            </a:r>
          </a:p>
          <a:p>
            <a:r>
              <a:rPr lang="en-US" b="1" dirty="0"/>
              <a:t>Gaming</a:t>
            </a:r>
            <a:r>
              <a:rPr lang="en-US" dirty="0"/>
              <a:t> → Racing games where car movement responds instantly to user control.</a:t>
            </a:r>
          </a:p>
          <a:p>
            <a:r>
              <a:rPr lang="en-US" b="1" dirty="0"/>
              <a:t>Robotics</a:t>
            </a:r>
            <a:r>
              <a:rPr lang="en-US" dirty="0"/>
              <a:t> → Robot arm simulations that react in real time to programming or sensor data.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A663006F-1F44-1467-FEE1-FA0679059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87F6A-78A4-BE28-378C-149553FF2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67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1EB86E-92CA-8425-23CB-1C912DD51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988" y="641377"/>
            <a:ext cx="5487841" cy="2540969"/>
          </a:xfrm>
        </p:spPr>
        <p:txBody>
          <a:bodyPr/>
          <a:lstStyle/>
          <a:p>
            <a:r>
              <a:rPr lang="en-US" dirty="0"/>
              <a:t>End of </a:t>
            </a:r>
            <a:br>
              <a:rPr lang="en-US" dirty="0"/>
            </a:br>
            <a:r>
              <a:rPr lang="en-US" dirty="0"/>
              <a:t>Lecture 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598789-ED0E-CA9B-FF87-C82F5863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36AD3355-1A39-4F95-8D2D-9BA34F1D5DE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032F37-907E-9C2E-C22C-C745CEE55F2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pPr algn="r"/>
            <a:r>
              <a:rPr lang="en-US"/>
              <a:t>System Simulation | Lecture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43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FBA0-27E2-F622-221D-B1B9F6C3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3315"/>
            <a:ext cx="10515600" cy="3817256"/>
          </a:xfrm>
        </p:spPr>
        <p:txBody>
          <a:bodyPr/>
          <a:lstStyle/>
          <a:p>
            <a:r>
              <a:rPr lang="en-US" dirty="0"/>
              <a:t>Lag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8AA0D-2DA5-FCAB-B808-83012ED0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36AD3355-1A39-4F95-8D2D-9BA34F1D5DE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48889-52EA-6797-57CD-59AEF91798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pPr algn="r"/>
            <a:r>
              <a:rPr lang="en-US"/>
              <a:t>System Simulation | Lecture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5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452D9-4BFD-35EE-3B17-0452B0CB2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4D404-F814-82F6-79C2-2643E12B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Unit 2: System Simulation (8 </a:t>
            </a:r>
            <a:r>
              <a:rPr lang="en-US" dirty="0" err="1"/>
              <a:t>hrs</a:t>
            </a:r>
            <a:r>
              <a:rPr lang="en-US" dirty="0"/>
              <a:t>)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7F3211A-9FDA-91E6-A2FE-D3A4AD6C5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2.1 Monte Carlo method</a:t>
            </a:r>
          </a:p>
          <a:p>
            <a:pPr lvl="1"/>
            <a:r>
              <a:rPr lang="en-US" dirty="0"/>
              <a:t>2.1.1 Problems regarding Monte Carlo method</a:t>
            </a:r>
          </a:p>
          <a:p>
            <a:r>
              <a:rPr lang="en-US" b="1" dirty="0"/>
              <a:t>2.2 Comparison of simulation and analytic solution</a:t>
            </a:r>
          </a:p>
          <a:p>
            <a:r>
              <a:rPr lang="en-US" b="1" dirty="0"/>
              <a:t>2.3 System simulation and its types</a:t>
            </a:r>
          </a:p>
          <a:p>
            <a:r>
              <a:rPr lang="en-US" b="1" dirty="0"/>
              <a:t>2.4 Real time simulation</a:t>
            </a:r>
          </a:p>
          <a:p>
            <a:r>
              <a:rPr lang="en-US" dirty="0"/>
              <a:t>2.5 Lag models (Distributed lag model, Cobweb model)</a:t>
            </a:r>
          </a:p>
          <a:p>
            <a:r>
              <a:rPr lang="en-US" dirty="0"/>
              <a:t>2.6 Queuing system and its characteristics and notation</a:t>
            </a:r>
          </a:p>
          <a:p>
            <a:r>
              <a:rPr lang="en-US" dirty="0"/>
              <a:t>2.7 Single server queuing model</a:t>
            </a:r>
          </a:p>
          <a:p>
            <a:pPr lvl="1"/>
            <a:r>
              <a:rPr lang="en-US" dirty="0"/>
              <a:t>2.7.1 Arrival routine</a:t>
            </a:r>
          </a:p>
          <a:p>
            <a:pPr lvl="1"/>
            <a:r>
              <a:rPr lang="en-US" dirty="0"/>
              <a:t>2.7.2 Departure routine</a:t>
            </a:r>
          </a:p>
          <a:p>
            <a:pPr lvl="1"/>
            <a:r>
              <a:rPr lang="en-US" dirty="0"/>
              <a:t>2.7.3 Performance measure of SSQM</a:t>
            </a:r>
          </a:p>
          <a:p>
            <a:r>
              <a:rPr lang="en-US" dirty="0"/>
              <a:t>2.8 Time advance mechanism (Next event oriented and fixed increment oriented)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D874A-C4F4-4EFD-A443-1FF9B300F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5F754-78F1-54E2-01BA-DE8E45AC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380CBD-1A37-D953-0438-D06866528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9F876-28F1-916F-75D7-A72C6D734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Autofit/>
          </a:bodyPr>
          <a:lstStyle/>
          <a:p>
            <a:r>
              <a:rPr lang="en-US" sz="3600" dirty="0"/>
              <a:t>Comparison of simulation and analytic solution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C1C906-1061-F5B2-F729-CCEC2E1BFA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757657"/>
              </p:ext>
            </p:extLst>
          </p:nvPr>
        </p:nvGraphicFramePr>
        <p:xfrm>
          <a:off x="705464" y="1169117"/>
          <a:ext cx="11338560" cy="5425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313674830"/>
                    </a:ext>
                  </a:extLst>
                </a:gridCol>
                <a:gridCol w="4297680">
                  <a:extLst>
                    <a:ext uri="{9D8B030D-6E8A-4147-A177-3AD203B41FA5}">
                      <a16:colId xmlns:a16="http://schemas.microsoft.com/office/drawing/2014/main" val="1962328148"/>
                    </a:ext>
                  </a:extLst>
                </a:gridCol>
                <a:gridCol w="4297680">
                  <a:extLst>
                    <a:ext uri="{9D8B030D-6E8A-4147-A177-3AD203B41FA5}">
                      <a16:colId xmlns:a16="http://schemas.microsoft.com/office/drawing/2014/main" val="1641079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Nunito" pitchFamily="2" charset="0"/>
                        </a:rPr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Nunito" pitchFamily="2" charset="0"/>
                        </a:rPr>
                        <a:t>Simulation</a:t>
                      </a:r>
                      <a:endParaRPr lang="en-US" sz="2000">
                        <a:latin typeface="Nunito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Nunito" pitchFamily="2" charset="0"/>
                        </a:rPr>
                        <a:t>Analytic Solution</a:t>
                      </a:r>
                      <a:endParaRPr lang="en-US" sz="2000">
                        <a:latin typeface="Nunito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15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Nunito" pitchFamily="2" charset="0"/>
                        </a:rPr>
                        <a:t>Definition</a:t>
                      </a:r>
                      <a:endParaRPr lang="en-US" sz="2000" dirty="0">
                        <a:latin typeface="Nunito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Nunito" pitchFamily="2" charset="0"/>
                        </a:rPr>
                        <a:t>Uses </a:t>
                      </a:r>
                      <a:r>
                        <a:rPr lang="en-US" sz="2000" b="1" dirty="0">
                          <a:latin typeface="Nunito" pitchFamily="2" charset="0"/>
                        </a:rPr>
                        <a:t>computer models</a:t>
                      </a:r>
                      <a:r>
                        <a:rPr lang="en-US" sz="2000" dirty="0">
                          <a:latin typeface="Nunito" pitchFamily="2" charset="0"/>
                        </a:rPr>
                        <a:t> and </a:t>
                      </a:r>
                      <a:r>
                        <a:rPr lang="en-US" sz="2000" b="1" dirty="0">
                          <a:latin typeface="Nunito" pitchFamily="2" charset="0"/>
                        </a:rPr>
                        <a:t>random sampling</a:t>
                      </a:r>
                      <a:r>
                        <a:rPr lang="en-US" sz="2000" dirty="0">
                          <a:latin typeface="Nunito" pitchFamily="2" charset="0"/>
                        </a:rPr>
                        <a:t> or </a:t>
                      </a:r>
                      <a:r>
                        <a:rPr lang="en-US" sz="2000" b="1" dirty="0">
                          <a:latin typeface="Nunito" pitchFamily="2" charset="0"/>
                        </a:rPr>
                        <a:t>step-by-step system imitation</a:t>
                      </a:r>
                      <a:r>
                        <a:rPr lang="en-US" sz="2000" dirty="0">
                          <a:latin typeface="Nunito" pitchFamily="2" charset="0"/>
                        </a:rPr>
                        <a:t> to predict behavior.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Nunito" pitchFamily="2" charset="0"/>
                        </a:rPr>
                        <a:t>Uses </a:t>
                      </a:r>
                      <a:r>
                        <a:rPr lang="en-US" sz="2000" b="1" dirty="0">
                          <a:latin typeface="Nunito" pitchFamily="2" charset="0"/>
                        </a:rPr>
                        <a:t>mathematical formulas</a:t>
                      </a:r>
                      <a:r>
                        <a:rPr lang="en-US" sz="2000" dirty="0">
                          <a:latin typeface="Nunito" pitchFamily="2" charset="0"/>
                        </a:rPr>
                        <a:t> and </a:t>
                      </a:r>
                      <a:r>
                        <a:rPr lang="en-US" sz="2000" b="1" dirty="0">
                          <a:latin typeface="Nunito" pitchFamily="2" charset="0"/>
                        </a:rPr>
                        <a:t>equations</a:t>
                      </a:r>
                      <a:r>
                        <a:rPr lang="en-US" sz="2000" dirty="0">
                          <a:latin typeface="Nunito" pitchFamily="2" charset="0"/>
                        </a:rPr>
                        <a:t> to solve problems exactly.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301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Nunito" pitchFamily="2" charset="0"/>
                        </a:rPr>
                        <a:t>Nature of Result</a:t>
                      </a:r>
                      <a:endParaRPr lang="en-US" sz="2000">
                        <a:latin typeface="Nunito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Nunito" pitchFamily="2" charset="0"/>
                        </a:rPr>
                        <a:t>Approximate</a:t>
                      </a:r>
                      <a:r>
                        <a:rPr lang="en-US" sz="2000" dirty="0">
                          <a:latin typeface="Nunito" pitchFamily="2" charset="0"/>
                        </a:rPr>
                        <a:t> (results vary slightly each time; probabilistic).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Nunito" pitchFamily="2" charset="0"/>
                        </a:rPr>
                        <a:t>Exact</a:t>
                      </a:r>
                      <a:r>
                        <a:rPr lang="en-US" sz="2000" dirty="0">
                          <a:latin typeface="Nunito" pitchFamily="2" charset="0"/>
                        </a:rPr>
                        <a:t> (one precise answer, deterministic).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921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Nunito" pitchFamily="2" charset="0"/>
                        </a:rPr>
                        <a:t>When Used</a:t>
                      </a:r>
                      <a:endParaRPr lang="en-US" sz="2000" dirty="0">
                        <a:latin typeface="Nunito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Nunito" pitchFamily="2" charset="0"/>
                        </a:rPr>
                        <a:t>When the system is </a:t>
                      </a:r>
                      <a:r>
                        <a:rPr lang="en-US" sz="2000" b="1">
                          <a:latin typeface="Nunito" pitchFamily="2" charset="0"/>
                        </a:rPr>
                        <a:t>too complex</a:t>
                      </a:r>
                      <a:r>
                        <a:rPr lang="en-US" sz="2000">
                          <a:latin typeface="Nunito" pitchFamily="2" charset="0"/>
                        </a:rPr>
                        <a:t> to solve analytically, or when randomness needs to be modeled.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Nunito" pitchFamily="2" charset="0"/>
                        </a:rPr>
                        <a:t>When the system is </a:t>
                      </a:r>
                      <a:r>
                        <a:rPr lang="en-US" sz="2000" b="1" dirty="0">
                          <a:latin typeface="Nunito" pitchFamily="2" charset="0"/>
                        </a:rPr>
                        <a:t>simple enough</a:t>
                      </a:r>
                      <a:r>
                        <a:rPr lang="en-US" sz="2000" dirty="0">
                          <a:latin typeface="Nunito" pitchFamily="2" charset="0"/>
                        </a:rPr>
                        <a:t> or mathematically </a:t>
                      </a:r>
                      <a:r>
                        <a:rPr lang="en-US" sz="2000" b="1" dirty="0">
                          <a:latin typeface="Nunito" pitchFamily="2" charset="0"/>
                        </a:rPr>
                        <a:t>well-defined</a:t>
                      </a:r>
                      <a:r>
                        <a:rPr lang="en-US" sz="2000" dirty="0">
                          <a:latin typeface="Nunito" pitchFamily="2" charset="0"/>
                        </a:rPr>
                        <a:t> for direct solution.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866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Nunito" pitchFamily="2" charset="0"/>
                        </a:rPr>
                        <a:t>Speed</a:t>
                      </a:r>
                      <a:endParaRPr lang="en-US" sz="2000" dirty="0">
                        <a:latin typeface="Nunito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Nunito" pitchFamily="2" charset="0"/>
                        </a:rPr>
                        <a:t>Can be </a:t>
                      </a:r>
                      <a:r>
                        <a:rPr lang="en-US" sz="2000" b="1">
                          <a:latin typeface="Nunito" pitchFamily="2" charset="0"/>
                        </a:rPr>
                        <a:t>slow</a:t>
                      </a:r>
                      <a:r>
                        <a:rPr lang="en-US" sz="2000">
                          <a:latin typeface="Nunito" pitchFamily="2" charset="0"/>
                        </a:rPr>
                        <a:t>, especially for complex or large systems.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Nunito" pitchFamily="2" charset="0"/>
                        </a:rPr>
                        <a:t>Generally </a:t>
                      </a:r>
                      <a:r>
                        <a:rPr lang="en-US" sz="2000" b="1" dirty="0">
                          <a:latin typeface="Nunito" pitchFamily="2" charset="0"/>
                        </a:rPr>
                        <a:t>faster</a:t>
                      </a:r>
                      <a:r>
                        <a:rPr lang="en-US" sz="2000" dirty="0">
                          <a:latin typeface="Nunito" pitchFamily="2" charset="0"/>
                        </a:rPr>
                        <a:t> once the solution formula is derived.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83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Nunito" pitchFamily="2" charset="0"/>
                        </a:rPr>
                        <a:t>Handling Complexity</a:t>
                      </a:r>
                      <a:endParaRPr lang="en-US" sz="2000" dirty="0">
                        <a:latin typeface="Nunito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Nunito" pitchFamily="2" charset="0"/>
                        </a:rPr>
                        <a:t>Good for </a:t>
                      </a:r>
                      <a:r>
                        <a:rPr lang="en-US" sz="2000" b="1">
                          <a:latin typeface="Nunito" pitchFamily="2" charset="0"/>
                        </a:rPr>
                        <a:t>very complex systems</a:t>
                      </a:r>
                      <a:r>
                        <a:rPr lang="en-US" sz="2000">
                          <a:latin typeface="Nunito" pitchFamily="2" charset="0"/>
                        </a:rPr>
                        <a:t> with multiple variables and randomness (e.g., traffic flow, queuing, weather prediction).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Nunito" pitchFamily="2" charset="0"/>
                        </a:rPr>
                        <a:t>Hard for </a:t>
                      </a:r>
                      <a:r>
                        <a:rPr lang="en-US" sz="2000" b="1" dirty="0">
                          <a:latin typeface="Nunito" pitchFamily="2" charset="0"/>
                        </a:rPr>
                        <a:t>very complex or random systems</a:t>
                      </a:r>
                      <a:r>
                        <a:rPr lang="en-US" sz="2000" dirty="0">
                          <a:latin typeface="Nunito" pitchFamily="2" charset="0"/>
                        </a:rPr>
                        <a:t> (can become unsolvable).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994917"/>
                  </a:ext>
                </a:extLst>
              </a:tr>
            </a:tbl>
          </a:graphicData>
        </a:graphic>
      </p:graphicFrame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27F4A08D-B777-E95A-193F-FE561AC42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A1F38-A322-8A41-ECC7-5E6D6263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54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FEB157-67A1-91BF-D837-9264CF81C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0023D-3982-600B-580C-858F83DE0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Autofit/>
          </a:bodyPr>
          <a:lstStyle/>
          <a:p>
            <a:r>
              <a:rPr lang="en-US" sz="3600" dirty="0"/>
              <a:t>Comparison of simulation and analytic solution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60F766-EEDF-3071-C266-434CC8B891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55920"/>
              </p:ext>
            </p:extLst>
          </p:nvPr>
        </p:nvGraphicFramePr>
        <p:xfrm>
          <a:off x="705464" y="1169117"/>
          <a:ext cx="11338560" cy="5029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313674830"/>
                    </a:ext>
                  </a:extLst>
                </a:gridCol>
                <a:gridCol w="4297680">
                  <a:extLst>
                    <a:ext uri="{9D8B030D-6E8A-4147-A177-3AD203B41FA5}">
                      <a16:colId xmlns:a16="http://schemas.microsoft.com/office/drawing/2014/main" val="1962328148"/>
                    </a:ext>
                  </a:extLst>
                </a:gridCol>
                <a:gridCol w="4297680">
                  <a:extLst>
                    <a:ext uri="{9D8B030D-6E8A-4147-A177-3AD203B41FA5}">
                      <a16:colId xmlns:a16="http://schemas.microsoft.com/office/drawing/2014/main" val="1641079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Nunito" pitchFamily="2" charset="0"/>
                        </a:rPr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Nunito" pitchFamily="2" charset="0"/>
                        </a:rPr>
                        <a:t>Simulation</a:t>
                      </a:r>
                      <a:endParaRPr lang="en-US" sz="2000">
                        <a:latin typeface="Nunito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Nunito" pitchFamily="2" charset="0"/>
                        </a:rPr>
                        <a:t>Analytic Solution</a:t>
                      </a:r>
                      <a:endParaRPr lang="en-US" sz="2000">
                        <a:latin typeface="Nunito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15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Nunito" pitchFamily="2" charset="0"/>
                        </a:rPr>
                        <a:t>Randomness</a:t>
                      </a:r>
                      <a:endParaRPr lang="en-US" sz="2000" dirty="0">
                        <a:latin typeface="Nunito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Nunito" pitchFamily="2" charset="0"/>
                        </a:rPr>
                        <a:t>Can easily handle </a:t>
                      </a:r>
                      <a:r>
                        <a:rPr lang="en-US" sz="2000" b="1" dirty="0">
                          <a:latin typeface="Nunito" pitchFamily="2" charset="0"/>
                        </a:rPr>
                        <a:t>random events</a:t>
                      </a:r>
                      <a:r>
                        <a:rPr lang="en-US" sz="2000" dirty="0">
                          <a:latin typeface="Nunito" pitchFamily="2" charset="0"/>
                        </a:rPr>
                        <a:t>, </a:t>
                      </a:r>
                      <a:r>
                        <a:rPr lang="en-US" sz="2000" b="1" dirty="0">
                          <a:latin typeface="Nunito" pitchFamily="2" charset="0"/>
                        </a:rPr>
                        <a:t>uncertainty</a:t>
                      </a:r>
                      <a:r>
                        <a:rPr lang="en-US" sz="2000" dirty="0">
                          <a:latin typeface="Nunito" pitchFamily="2" charset="0"/>
                        </a:rPr>
                        <a:t>, </a:t>
                      </a:r>
                      <a:r>
                        <a:rPr lang="en-US" sz="2000" b="1" dirty="0">
                          <a:latin typeface="Nunito" pitchFamily="2" charset="0"/>
                        </a:rPr>
                        <a:t>probability distributions</a:t>
                      </a:r>
                      <a:r>
                        <a:rPr lang="en-US" sz="2000" dirty="0">
                          <a:latin typeface="Nunito" pitchFamily="2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Nunito" pitchFamily="2" charset="0"/>
                        </a:rPr>
                        <a:t>Purely </a:t>
                      </a:r>
                      <a:r>
                        <a:rPr lang="en-US" sz="2000" b="1" dirty="0">
                          <a:latin typeface="Nunito" pitchFamily="2" charset="0"/>
                        </a:rPr>
                        <a:t>deterministic</a:t>
                      </a:r>
                      <a:r>
                        <a:rPr lang="en-US" sz="2000" dirty="0">
                          <a:latin typeface="Nunito" pitchFamily="2" charset="0"/>
                        </a:rPr>
                        <a:t>; can't handle randomness unless modeled mathematically.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301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Nunito" pitchFamily="2" charset="0"/>
                        </a:rPr>
                        <a:t>Flexibility</a:t>
                      </a:r>
                      <a:endParaRPr lang="en-US" sz="2000" dirty="0">
                        <a:latin typeface="Nunito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Nunito" pitchFamily="2" charset="0"/>
                        </a:rPr>
                        <a:t>Very </a:t>
                      </a:r>
                      <a:r>
                        <a:rPr lang="en-US" sz="2000" b="1" dirty="0">
                          <a:latin typeface="Nunito" pitchFamily="2" charset="0"/>
                        </a:rPr>
                        <a:t>flexible</a:t>
                      </a:r>
                      <a:r>
                        <a:rPr lang="en-US" sz="2000" dirty="0">
                          <a:latin typeface="Nunito" pitchFamily="2" charset="0"/>
                        </a:rPr>
                        <a:t> — changes can be incorporated easily into the model.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Nunito" pitchFamily="2" charset="0"/>
                        </a:rPr>
                        <a:t>Less flexible — changing assumptions may require </a:t>
                      </a:r>
                      <a:r>
                        <a:rPr lang="en-US" sz="2000" b="1" dirty="0">
                          <a:latin typeface="Nunito" pitchFamily="2" charset="0"/>
                        </a:rPr>
                        <a:t>rebuilding the mathematical model</a:t>
                      </a:r>
                      <a:r>
                        <a:rPr lang="en-US" sz="2000" dirty="0">
                          <a:latin typeface="Nunito" pitchFamily="2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921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Nunito" pitchFamily="2" charset="0"/>
                        </a:rPr>
                        <a:t>Interpretation</a:t>
                      </a:r>
                      <a:endParaRPr lang="en-US" sz="2000">
                        <a:latin typeface="Nunito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Nunito" pitchFamily="2" charset="0"/>
                        </a:rPr>
                        <a:t>Requires </a:t>
                      </a:r>
                      <a:r>
                        <a:rPr lang="en-US" sz="2000" b="1" dirty="0">
                          <a:latin typeface="Nunito" pitchFamily="2" charset="0"/>
                        </a:rPr>
                        <a:t>statistical interpretation</a:t>
                      </a:r>
                      <a:r>
                        <a:rPr lang="en-US" sz="2000" dirty="0">
                          <a:latin typeface="Nunito" pitchFamily="2" charset="0"/>
                        </a:rPr>
                        <a:t> (confidence intervals, error margins).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Nunito" pitchFamily="2" charset="0"/>
                        </a:rPr>
                        <a:t>Straightforward interpretation — direct answer.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866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Nunito" pitchFamily="2" charset="0"/>
                        </a:rPr>
                        <a:t>Example</a:t>
                      </a:r>
                      <a:endParaRPr lang="en-US" sz="2000" dirty="0">
                        <a:latin typeface="Nunito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Nunito" pitchFamily="2" charset="0"/>
                        </a:rPr>
                        <a:t>- Monte Carlo simulation to predict stock market returns.</a:t>
                      </a:r>
                      <a:br>
                        <a:rPr lang="en-US" sz="2000">
                          <a:latin typeface="Nunito" pitchFamily="2" charset="0"/>
                        </a:rPr>
                      </a:br>
                      <a:r>
                        <a:rPr lang="en-US" sz="2000">
                          <a:latin typeface="Nunito" pitchFamily="2" charset="0"/>
                        </a:rPr>
                        <a:t>- Simulating patient flow in a hospital.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Nunito" pitchFamily="2" charset="0"/>
                        </a:rPr>
                        <a:t>- Solving F=</a:t>
                      </a:r>
                      <a:r>
                        <a:rPr lang="en-US" sz="2000" dirty="0" err="1">
                          <a:latin typeface="Nunito" pitchFamily="2" charset="0"/>
                        </a:rPr>
                        <a:t>maF</a:t>
                      </a:r>
                      <a:r>
                        <a:rPr lang="en-US" sz="2000" dirty="0">
                          <a:latin typeface="Nunito" pitchFamily="2" charset="0"/>
                        </a:rPr>
                        <a:t> = </a:t>
                      </a:r>
                      <a:r>
                        <a:rPr lang="en-US" sz="2000" dirty="0" err="1">
                          <a:latin typeface="Nunito" pitchFamily="2" charset="0"/>
                        </a:rPr>
                        <a:t>maF</a:t>
                      </a:r>
                      <a:r>
                        <a:rPr lang="en-US" sz="2000" dirty="0">
                          <a:latin typeface="Nunito" pitchFamily="2" charset="0"/>
                        </a:rPr>
                        <a:t>=ma for acceleration.</a:t>
                      </a:r>
                      <a:br>
                        <a:rPr lang="en-US" sz="2000" dirty="0">
                          <a:latin typeface="Nunito" pitchFamily="2" charset="0"/>
                        </a:rPr>
                      </a:br>
                      <a:r>
                        <a:rPr lang="en-US" sz="2000" dirty="0">
                          <a:latin typeface="Nunito" pitchFamily="2" charset="0"/>
                        </a:rPr>
                        <a:t>- Finding roots of a quadratic equation using a formula.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830301"/>
                  </a:ext>
                </a:extLst>
              </a:tr>
            </a:tbl>
          </a:graphicData>
        </a:graphic>
      </p:graphicFrame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685437ED-EFB0-5FFE-8D10-032CB083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183FB-EA3D-33E8-63C5-E11F1296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4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36973B-5CD5-7A1F-781D-C827BA5A8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3B36-35DE-E1D7-CC5D-A2BD137D2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Experimental Nature of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960E7-08F0-AABD-E8A0-59FC1BFC4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Simulation is an experimental problem-solving technique.</a:t>
            </a:r>
          </a:p>
          <a:p>
            <a:r>
              <a:rPr lang="en-US" dirty="0"/>
              <a:t>Many simulation runs have to be made to understand the relationships involved in the system.</a:t>
            </a:r>
          </a:p>
          <a:p>
            <a:r>
              <a:rPr lang="en-US" dirty="0"/>
              <a:t>Therefore, the use of simulation in a study must be planned as a series of experiments.</a:t>
            </a:r>
          </a:p>
          <a:p>
            <a:endParaRPr lang="en-US" dirty="0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BD42B58B-CD31-C491-BDC8-971A192CA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61D78-743C-CB5F-2FB5-05E7B906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58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C93D61-08F6-7E2F-1C4F-A2BD7A909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027E-5225-142A-E191-8ADB07487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System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516D5-BB40-A0FB-A188-0766DE424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System simulation</a:t>
            </a:r>
            <a:r>
              <a:rPr lang="en-US" dirty="0"/>
              <a:t> means </a:t>
            </a:r>
            <a:r>
              <a:rPr lang="en-US" b="1" dirty="0"/>
              <a:t>creating a virtual model</a:t>
            </a:r>
            <a:r>
              <a:rPr lang="en-US" dirty="0"/>
              <a:t> of a real-world system and </a:t>
            </a:r>
            <a:r>
              <a:rPr lang="en-US" b="1" dirty="0"/>
              <a:t>experimenting</a:t>
            </a:r>
            <a:r>
              <a:rPr lang="en-US" dirty="0"/>
              <a:t> with it to </a:t>
            </a:r>
            <a:r>
              <a:rPr lang="en-US" b="1" dirty="0"/>
              <a:t>predict or study its behavior</a:t>
            </a:r>
            <a:r>
              <a:rPr lang="en-US" dirty="0"/>
              <a:t> over time.</a:t>
            </a:r>
          </a:p>
          <a:p>
            <a:r>
              <a:rPr lang="en-US" dirty="0"/>
              <a:t>Instead of working with the real system (which can be risky, expensive, or impractical), we </a:t>
            </a:r>
            <a:r>
              <a:rPr lang="en-US" b="1" dirty="0"/>
              <a:t>simulate</a:t>
            </a:r>
            <a:r>
              <a:rPr lang="en-US" dirty="0"/>
              <a:t> it using computer programs or mathematical models.</a:t>
            </a:r>
          </a:p>
          <a:p>
            <a:r>
              <a:rPr lang="en-US" b="1" dirty="0"/>
              <a:t>Goal: </a:t>
            </a:r>
            <a:r>
              <a:rPr lang="en-US" dirty="0"/>
              <a:t>Understand, improve, design, or optimize the real-world system by </a:t>
            </a:r>
            <a:r>
              <a:rPr lang="en-US" b="1" dirty="0"/>
              <a:t>observing the simulation results</a:t>
            </a:r>
            <a:r>
              <a:rPr lang="en-US" dirty="0"/>
              <a:t>.</a:t>
            </a:r>
          </a:p>
          <a:p>
            <a:r>
              <a:rPr lang="en-US" b="1" dirty="0"/>
              <a:t>Examples:</a:t>
            </a:r>
            <a:endParaRPr lang="en-US" dirty="0"/>
          </a:p>
          <a:p>
            <a:pPr lvl="1"/>
            <a:r>
              <a:rPr lang="en-US" dirty="0"/>
              <a:t>Simulating a hospital's patient flow to reduce wait times.</a:t>
            </a:r>
          </a:p>
          <a:p>
            <a:pPr lvl="1"/>
            <a:r>
              <a:rPr lang="en-US" dirty="0"/>
              <a:t>Simulating a car factory's assembly line to find bottlenecks.</a:t>
            </a:r>
          </a:p>
          <a:p>
            <a:pPr lvl="1"/>
            <a:r>
              <a:rPr lang="en-US" dirty="0"/>
              <a:t>Simulating weather patterns for forecasting.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F201F08D-08CE-8D4F-C8FF-374D1D23C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740C0-5C2C-C322-7204-BCC0FB9D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6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5A1208-E4EB-711E-0398-7299F20D2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DB84-74E4-BB17-E17A-F03554184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System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0F7A3-0604-DA1E-028D-EBF73CA3C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dirty="0"/>
              <a:t>There are two kinds of system simulation, and they are:</a:t>
            </a:r>
          </a:p>
          <a:p>
            <a:r>
              <a:rPr lang="en-US" b="1" dirty="0"/>
              <a:t>Continuous System Simulation </a:t>
            </a:r>
          </a:p>
          <a:p>
            <a:r>
              <a:rPr lang="en-US" b="1" dirty="0"/>
              <a:t>Discrete System Simulation</a:t>
            </a:r>
          </a:p>
          <a:p>
            <a:endParaRPr lang="en-US" dirty="0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BD42C760-ED01-CE08-B378-5D11DE9A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EAC75-1809-B1D1-7BCC-1047E929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085DDE-B829-707D-1D61-3AD88E8B0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964" y="2257644"/>
            <a:ext cx="3824068" cy="42371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78926B-62AB-BD6B-AA70-1B1D6FDCB7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51" y="3145597"/>
            <a:ext cx="6012426" cy="338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6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91410D-DA6E-9156-B187-A5C6BB5AA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4E2A6-ED4A-714A-0187-6A8D3E534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Discrete System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00223-877D-57AC-1E8A-B1CDE763F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53029"/>
            <a:ext cx="10724535" cy="4920342"/>
          </a:xfrm>
        </p:spPr>
        <p:txBody>
          <a:bodyPr>
            <a:normAutofit/>
          </a:bodyPr>
          <a:lstStyle/>
          <a:p>
            <a:r>
              <a:rPr lang="en-US" dirty="0"/>
              <a:t>System changes at </a:t>
            </a:r>
            <a:r>
              <a:rPr lang="en-US" b="1" dirty="0"/>
              <a:t>specific points</a:t>
            </a:r>
            <a:r>
              <a:rPr lang="en-US" dirty="0"/>
              <a:t> in time (events).</a:t>
            </a:r>
          </a:p>
          <a:p>
            <a:r>
              <a:rPr lang="en-US" dirty="0"/>
              <a:t>Between events, nothing happens.</a:t>
            </a:r>
          </a:p>
          <a:p>
            <a:r>
              <a:rPr lang="en-US" b="1" dirty="0"/>
              <a:t>Events</a:t>
            </a:r>
            <a:r>
              <a:rPr lang="en-US" dirty="0"/>
              <a:t> trigger system changes (like customer arrival, machine breakdown).</a:t>
            </a:r>
          </a:p>
          <a:p>
            <a:r>
              <a:rPr lang="en-US" b="1" dirty="0"/>
              <a:t>Example:</a:t>
            </a:r>
            <a:endParaRPr lang="en-US" dirty="0"/>
          </a:p>
          <a:p>
            <a:pPr lvl="1"/>
            <a:r>
              <a:rPr lang="en-US" dirty="0"/>
              <a:t>A bank where customers arrive at random times and wait in a queue.</a:t>
            </a:r>
          </a:p>
          <a:p>
            <a:pPr lvl="1"/>
            <a:r>
              <a:rPr lang="en-US" dirty="0"/>
              <a:t>Airport check-in counters.</a:t>
            </a:r>
          </a:p>
          <a:p>
            <a:r>
              <a:rPr lang="en-US" b="1" dirty="0"/>
              <a:t>Tools:</a:t>
            </a:r>
            <a:br>
              <a:rPr lang="en-US" dirty="0"/>
            </a:br>
            <a:r>
              <a:rPr lang="en-US" dirty="0"/>
              <a:t>Arena, Simul8, </a:t>
            </a:r>
            <a:r>
              <a:rPr lang="en-US" dirty="0" err="1"/>
              <a:t>AnyLogic</a:t>
            </a:r>
            <a:r>
              <a:rPr lang="en-US" dirty="0"/>
              <a:t> (DES mode)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7B35B565-7D6A-2E9E-2DBA-C95847917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152DA-C0A4-7E50-547F-4BECD117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82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34F94B-7F38-4812-0288-F16BF0C2E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113A-7DCB-FE42-5810-EBE012D1E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Continuous System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C4926-0DA0-417A-7D58-8C8A5E739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dirty="0"/>
              <a:t>The system changes </a:t>
            </a:r>
            <a:r>
              <a:rPr lang="en-US" b="1" dirty="0"/>
              <a:t>continuously over time</a:t>
            </a:r>
            <a:r>
              <a:rPr lang="en-US" dirty="0"/>
              <a:t>, not just at specific events.</a:t>
            </a:r>
          </a:p>
          <a:p>
            <a:r>
              <a:rPr lang="en-US" dirty="0"/>
              <a:t>Usually modeled by </a:t>
            </a:r>
            <a:r>
              <a:rPr lang="en-US" b="1" dirty="0"/>
              <a:t>differential equations</a:t>
            </a:r>
            <a:r>
              <a:rPr lang="en-US" dirty="0"/>
              <a:t>.</a:t>
            </a:r>
          </a:p>
          <a:p>
            <a:r>
              <a:rPr lang="en-US" b="1" dirty="0"/>
              <a:t>Example:</a:t>
            </a:r>
            <a:endParaRPr lang="en-US" dirty="0"/>
          </a:p>
          <a:p>
            <a:pPr lvl="1"/>
            <a:r>
              <a:rPr lang="en-US" dirty="0"/>
              <a:t>Simulating water flowing through a pipe.</a:t>
            </a:r>
          </a:p>
          <a:p>
            <a:pPr lvl="1"/>
            <a:r>
              <a:rPr lang="en-US" dirty="0"/>
              <a:t>Population growth over time.</a:t>
            </a:r>
          </a:p>
          <a:p>
            <a:r>
              <a:rPr lang="en-US" b="1" dirty="0"/>
              <a:t>Tools:</a:t>
            </a:r>
            <a:br>
              <a:rPr lang="en-US" dirty="0"/>
            </a:br>
            <a:r>
              <a:rPr lang="en-US" dirty="0"/>
              <a:t>MATLAB Simulink, System Dynamics models.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CA557D0B-B986-1C2E-0021-8166A9EC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EADC9-F9C7-BA29-D5F8-8FE18ABF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1002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</TotalTime>
  <Words>1081</Words>
  <Application>Microsoft Office PowerPoint</Application>
  <PresentationFormat>Widescreen</PresentationFormat>
  <Paragraphs>152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Batang</vt:lpstr>
      <vt:lpstr>Arial</vt:lpstr>
      <vt:lpstr>Calibri</vt:lpstr>
      <vt:lpstr>Nunito</vt:lpstr>
      <vt:lpstr>Roboto</vt:lpstr>
      <vt:lpstr>2_Office Theme</vt:lpstr>
      <vt:lpstr>PowerPoint Presentation</vt:lpstr>
      <vt:lpstr>Unit 2: System Simulation (8 hrs)</vt:lpstr>
      <vt:lpstr>Comparison of simulation and analytic solution</vt:lpstr>
      <vt:lpstr>Comparison of simulation and analytic solution</vt:lpstr>
      <vt:lpstr>Experimental Nature of Simulation</vt:lpstr>
      <vt:lpstr>System Simulation</vt:lpstr>
      <vt:lpstr>System Simulation</vt:lpstr>
      <vt:lpstr>Discrete System Simulation</vt:lpstr>
      <vt:lpstr>Continuous System Simulation</vt:lpstr>
      <vt:lpstr>System Simulation Types</vt:lpstr>
      <vt:lpstr>System Simulation Types</vt:lpstr>
      <vt:lpstr>System Simulation Types</vt:lpstr>
      <vt:lpstr>Real-time Simulation</vt:lpstr>
      <vt:lpstr>Real-time Simulation</vt:lpstr>
      <vt:lpstr>End of  Lecture 5</vt:lpstr>
      <vt:lpstr>Lag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and Modeling</dc:title>
  <dc:creator>Shiva Kunwar</dc:creator>
  <cp:lastModifiedBy>Shiva Kunwar</cp:lastModifiedBy>
  <cp:revision>64</cp:revision>
  <dcterms:created xsi:type="dcterms:W3CDTF">2024-09-21T07:18:01Z</dcterms:created>
  <dcterms:modified xsi:type="dcterms:W3CDTF">2025-05-03T13:22:15Z</dcterms:modified>
</cp:coreProperties>
</file>