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4"/>
  </p:notesMasterIdLst>
  <p:handoutMasterIdLst>
    <p:handoutMasterId r:id="rId35"/>
  </p:handoutMasterIdLst>
  <p:sldIdLst>
    <p:sldId id="262" r:id="rId2"/>
    <p:sldId id="310" r:id="rId3"/>
    <p:sldId id="311" r:id="rId4"/>
    <p:sldId id="316" r:id="rId5"/>
    <p:sldId id="318" r:id="rId6"/>
    <p:sldId id="315" r:id="rId7"/>
    <p:sldId id="317" r:id="rId8"/>
    <p:sldId id="312" r:id="rId9"/>
    <p:sldId id="319" r:id="rId10"/>
    <p:sldId id="324" r:id="rId11"/>
    <p:sldId id="321" r:id="rId12"/>
    <p:sldId id="329" r:id="rId13"/>
    <p:sldId id="330" r:id="rId14"/>
    <p:sldId id="331" r:id="rId15"/>
    <p:sldId id="325" r:id="rId16"/>
    <p:sldId id="326" r:id="rId17"/>
    <p:sldId id="322" r:id="rId18"/>
    <p:sldId id="327" r:id="rId19"/>
    <p:sldId id="328" r:id="rId20"/>
    <p:sldId id="313" r:id="rId21"/>
    <p:sldId id="323" r:id="rId22"/>
    <p:sldId id="314" r:id="rId23"/>
    <p:sldId id="336" r:id="rId24"/>
    <p:sldId id="335" r:id="rId25"/>
    <p:sldId id="337" r:id="rId26"/>
    <p:sldId id="338" r:id="rId27"/>
    <p:sldId id="339" r:id="rId28"/>
    <p:sldId id="332" r:id="rId29"/>
    <p:sldId id="333" r:id="rId30"/>
    <p:sldId id="340" r:id="rId31"/>
    <p:sldId id="263" r:id="rId32"/>
    <p:sldId id="2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.Kunwar@hot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" r="2481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5">
              <a:lumMod val="75000"/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89D-CC24-D084-077F-1EC0EA3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System Simulation | Lecture 7</a:t>
            </a:r>
            <a:endParaRPr lang="en-US" dirty="0"/>
          </a:p>
        </p:txBody>
      </p:sp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1819714"/>
            <a:ext cx="9144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Simulation and Modeling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B676E-0A05-4491-6D45-8F4B50FCCD44}"/>
              </a:ext>
            </a:extLst>
          </p:cNvPr>
          <p:cNvSpPr txBox="1"/>
          <p:nvPr userDrawn="1"/>
        </p:nvSpPr>
        <p:spPr>
          <a:xfrm>
            <a:off x="1755709" y="4238171"/>
            <a:ext cx="868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Understanding, Predicting, and Optimizing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532A0-B8D7-45DA-5FA5-39BC559D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0CCC4-845F-FD1B-9585-3F3F4F72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5F814C-8F5B-5ECF-D212-9E924DAD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B327A59-CF12-D21D-6359-9C7B7310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F05B4-9FE9-89E3-51C3-7798B3D351A0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2305699-A282-E12E-AE1C-1CFB25E238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System Simulation | 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92C2F-2075-E555-862A-03C46103325B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7009528-D44A-660D-5354-4CF2C225E6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System Simulation | 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A4383-966E-E500-DADB-3431399413B7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E3D7-7A3D-FA0B-3F88-D5B5911E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System Simulation | 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94531-650E-5195-CBA1-5B3978F0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FD99D63D-0492-7C66-0370-0040336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  <a:hlinkClick r:id="rId3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16E68-0017-74AE-E686-7960FA20C45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System Simulation | 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FFE2-1F4D-9C49-4E2F-006619EA8C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System Simulation | 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920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486" y="1065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13ACA-27E7-F540-6FC5-2E6C58D24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422D-BADF-6E61-04C8-FD822DAE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461B-C231-1D81-A7ED-7392B257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Service mechanism</a:t>
            </a:r>
            <a:r>
              <a:rPr lang="en-US" dirty="0"/>
              <a:t>:</a:t>
            </a:r>
          </a:p>
          <a:p>
            <a:r>
              <a:rPr lang="en-US" dirty="0"/>
              <a:t>Describes how customers are served.</a:t>
            </a:r>
          </a:p>
          <a:p>
            <a:pPr lvl="1"/>
            <a:r>
              <a:rPr lang="en-US" b="1" dirty="0"/>
              <a:t>Service Time</a:t>
            </a:r>
            <a:r>
              <a:rPr lang="en-US" dirty="0"/>
              <a:t>: Time taken to serve a customer.</a:t>
            </a:r>
          </a:p>
          <a:p>
            <a:pPr lvl="1"/>
            <a:r>
              <a:rPr lang="en-US" b="1" dirty="0"/>
              <a:t>Service Distribution</a:t>
            </a:r>
            <a:r>
              <a:rPr lang="en-US" dirty="0"/>
              <a:t>: Exponential, constant, or general.</a:t>
            </a:r>
          </a:p>
          <a:p>
            <a:pPr lvl="1"/>
            <a:r>
              <a:rPr lang="en-US" b="1" dirty="0"/>
              <a:t>Service Rate (μ)</a:t>
            </a:r>
            <a:r>
              <a:rPr lang="en-US" dirty="0"/>
              <a:t>: Average number of customers served per unit time.</a:t>
            </a:r>
          </a:p>
          <a:p>
            <a:pPr lvl="1"/>
            <a:r>
              <a:rPr lang="en-US" i="1" dirty="0"/>
              <a:t>Example:</a:t>
            </a:r>
            <a:r>
              <a:rPr lang="en-US" dirty="0"/>
              <a:t> ATM takes on average 2 minutes per user (μ = 30/hour).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10365B1B-F9F6-7E0F-B306-2EA624A0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29860-6D53-888F-8D9F-26889C4A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2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803681-8212-24E3-5CD3-FA2C38616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67AC-A3DE-5D97-251F-251098AC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0592-6F5A-C822-488C-0BE7A5E90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Number of servers (service channels)</a:t>
            </a:r>
            <a:r>
              <a:rPr lang="en-US" dirty="0"/>
              <a:t>:</a:t>
            </a:r>
          </a:p>
          <a:p>
            <a:r>
              <a:rPr lang="en-US" dirty="0"/>
              <a:t>Defines how many service channels are available:</a:t>
            </a:r>
          </a:p>
          <a:p>
            <a:pPr lvl="1"/>
            <a:r>
              <a:rPr lang="en-US" b="1" dirty="0"/>
              <a:t>Single server</a:t>
            </a:r>
            <a:r>
              <a:rPr lang="en-US" dirty="0"/>
              <a:t> (e.g., one checkout counter)</a:t>
            </a:r>
          </a:p>
          <a:p>
            <a:pPr lvl="1"/>
            <a:r>
              <a:rPr lang="en-US" b="1" dirty="0"/>
              <a:t>Multiple servers</a:t>
            </a:r>
            <a:r>
              <a:rPr lang="en-US" dirty="0"/>
              <a:t> (e.g., multiple call center agents)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F98FFF92-B5EF-4073-3C00-5BFF137D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EBECE-C4A9-E092-E862-9FCC99B9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8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46B32D-3D82-821C-6AE0-65BF02DDE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DA3A-9839-A496-611B-0B8B5A9E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46BA-B175-4CA8-00C9-7B51ECE0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Number of servers (service channels)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Arrangement of Service Facilities In Series: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8A7E7F7-5EE7-1CB8-1A54-CF78B59D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FBCA3-2932-4D97-AAEE-36022E82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90803A-DD34-55FB-C5EC-49A5FBC1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20" y="2975428"/>
            <a:ext cx="6309360" cy="1348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D2C4-EA03-A8AE-CF6F-C4A586AD7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320" y="4499430"/>
            <a:ext cx="6309360" cy="157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3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40434-5EFC-6A6B-BFEA-CB95AA59C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50EE-9649-24E3-A71D-84006C71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DC23-CB2F-C3A9-3E0D-00693921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Number of servers (service channels)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Arrangement of Service Facilities In Parallel: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D570394-F324-F9AB-D04D-51F83BD8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3D042-BA1C-2ADD-D3F6-8F5BD590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5D54A-14DC-D4FF-4D24-48610171A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20" y="2757716"/>
            <a:ext cx="6309360" cy="17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6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27C2BB-79CC-49CD-2C12-ABC629FBE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A402-56DE-CC41-00E2-242F4FB8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9E05-C8FE-27AC-4B0B-F5FDAE9F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Number of servers (service channels)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Arrangement of Mixed Service facilities: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3B5F6181-96AD-418A-9ED1-AB9E32B5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7341E-E323-5444-F4D9-C82E3758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16CC1-84F4-4A5B-7417-1AFDB5E73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20" y="2926760"/>
            <a:ext cx="6309360" cy="28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6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99678-9AEB-79F8-A706-98B2CE9AA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726D-0B01-1D95-D95B-96706F7E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85BE-49F3-584A-F79D-CCED6882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Queue discipline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order in which entities are served.</a:t>
            </a:r>
          </a:p>
          <a:p>
            <a:pPr lvl="1"/>
            <a:r>
              <a:rPr lang="en-US" b="1" dirty="0"/>
              <a:t>FIFO (First-In, First-Out)</a:t>
            </a:r>
            <a:r>
              <a:rPr lang="en-US" dirty="0"/>
              <a:t> – Most common</a:t>
            </a:r>
          </a:p>
          <a:p>
            <a:pPr lvl="1"/>
            <a:r>
              <a:rPr lang="en-US" b="1" dirty="0"/>
              <a:t>LIFO (Last-In, First-Out)</a:t>
            </a:r>
            <a:r>
              <a:rPr lang="en-US" dirty="0"/>
              <a:t> – Stack behavior</a:t>
            </a:r>
          </a:p>
          <a:p>
            <a:pPr lvl="1"/>
            <a:r>
              <a:rPr lang="en-US" b="1" dirty="0"/>
              <a:t>SIRO (Service in Random Order)</a:t>
            </a:r>
            <a:endParaRPr lang="en-US" dirty="0"/>
          </a:p>
          <a:p>
            <a:pPr lvl="1"/>
            <a:r>
              <a:rPr lang="en-US" b="1" dirty="0"/>
              <a:t>Priority Queue</a:t>
            </a:r>
            <a:r>
              <a:rPr lang="en-US" dirty="0"/>
              <a:t> – Higher-priority customers served first</a:t>
            </a:r>
          </a:p>
          <a:p>
            <a:pPr lvl="1"/>
            <a:r>
              <a:rPr lang="en-US" i="1" dirty="0"/>
              <a:t>Example:</a:t>
            </a:r>
            <a:r>
              <a:rPr lang="en-US" dirty="0"/>
              <a:t> Emergency rooms may use a priority-based queue.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4BEEA533-DCEF-ED27-CE8B-5AC9C978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3DAD7-7713-6CAE-AD36-E69B9AB9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4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B694EC-69C3-CE62-3706-8A5362830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2A93-6970-A448-207E-4A8EA14B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A958-11E7-23C8-86CF-6A30E42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System capacity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Maximum number of customers in the system (queue + service)</a:t>
            </a:r>
          </a:p>
          <a:p>
            <a:pPr lvl="1"/>
            <a:r>
              <a:rPr lang="en-US" b="1" dirty="0"/>
              <a:t>Finite</a:t>
            </a:r>
            <a:r>
              <a:rPr lang="en-US" dirty="0"/>
              <a:t>: Limited space in the queue (e.g., parking lot, cinema hall).</a:t>
            </a:r>
          </a:p>
          <a:p>
            <a:pPr lvl="1"/>
            <a:r>
              <a:rPr lang="en-US" b="1" dirty="0"/>
              <a:t>Infinite</a:t>
            </a:r>
            <a:r>
              <a:rPr lang="en-US" dirty="0"/>
              <a:t>: No upper bound on the number of waiting customers.</a:t>
            </a:r>
          </a:p>
          <a:p>
            <a:pPr lvl="1"/>
            <a:r>
              <a:rPr lang="en-US" i="1" dirty="0"/>
              <a:t>Example:</a:t>
            </a:r>
            <a:r>
              <a:rPr lang="en-US" dirty="0"/>
              <a:t> A clinic may only allow 20 people in the waiting area.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5F07FEA6-94F2-C4EE-550E-7A7F11CA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79C1D-6BB9-029C-B9EF-45F2B86C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0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00BDDF-1454-1091-B954-DEDEE991B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444A-5349-B2A8-AA9B-EAC71364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B5DD-FBBA-8FB1-1992-74644952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Population size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source of arriving customers.</a:t>
            </a:r>
          </a:p>
          <a:p>
            <a:pPr lvl="1"/>
            <a:r>
              <a:rPr lang="en-US" b="1" dirty="0"/>
              <a:t>Finite</a:t>
            </a:r>
            <a:r>
              <a:rPr lang="en-US" dirty="0"/>
              <a:t>: The total number of potential customers is limited.</a:t>
            </a:r>
          </a:p>
          <a:p>
            <a:pPr lvl="1"/>
            <a:r>
              <a:rPr lang="en-US" b="1" dirty="0"/>
              <a:t>Infinite</a:t>
            </a:r>
            <a:r>
              <a:rPr lang="en-US" dirty="0"/>
              <a:t>: Number of potential customers is so large it is treated as infinite.</a:t>
            </a:r>
          </a:p>
          <a:p>
            <a:pPr lvl="1"/>
            <a:r>
              <a:rPr lang="en-US" i="1" dirty="0"/>
              <a:t>Example:</a:t>
            </a:r>
            <a:r>
              <a:rPr lang="en-US" dirty="0"/>
              <a:t> Repair shop with 10 machines (finite), or walk-in customers in a shop (infinite).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369985D9-75F1-8CDB-CE58-A89D8365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9F319-11BC-DBD0-5963-13DADAFE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1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8B1958-DCE3-27F8-DA4C-CDDC05986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A464-F31D-0DE3-3025-C3E87655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CF37C-0C76-8A51-1D44-F4A1226DA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029"/>
                <a:ext cx="10515600" cy="4920342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b="1" dirty="0"/>
                  <a:t>Traffic Intensity (ρ)</a:t>
                </a:r>
              </a:p>
              <a:p>
                <a:pPr lvl="1"/>
                <a:r>
                  <a:rPr lang="en-US" dirty="0"/>
                  <a:t>Defined as:</a:t>
                </a:r>
              </a:p>
              <a:p>
                <a:pPr lvl="2"/>
                <a:r>
                  <a:rPr lang="en-US" sz="2400" dirty="0"/>
                  <a:t>ρ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λ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μ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/>
                <a:r>
                  <a:rPr lang="en-US" dirty="0"/>
                  <a:t>Indicates how busy the system is.</a:t>
                </a:r>
              </a:p>
              <a:p>
                <a:pPr lvl="2"/>
                <a:r>
                  <a:rPr lang="en-US" dirty="0"/>
                  <a:t>If ρ&lt;1: The System is stable.</a:t>
                </a:r>
              </a:p>
              <a:p>
                <a:pPr lvl="2"/>
                <a:r>
                  <a:rPr lang="en-US" dirty="0"/>
                  <a:t>If ρ≥1: the Queue will grow indefinitely.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CF37C-0C76-8A51-1D44-F4A1226DA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029"/>
                <a:ext cx="10515600" cy="4920342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6EBD747-3446-53AB-A4F2-1E0AA557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0AFBF-4915-9404-59A2-0E48FE97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0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5BFAAC-8474-63B1-672A-A6B897287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BA3A-2078-0130-4C23-F6455AE9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8A8B-AD9F-8784-46F3-BC93C87E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Customer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Balking</a:t>
            </a:r>
            <a:r>
              <a:rPr lang="en-US" dirty="0"/>
              <a:t>: Customers leave upon seeing a long queue.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Reneging</a:t>
            </a:r>
            <a:r>
              <a:rPr lang="en-US" dirty="0"/>
              <a:t>: Customers leave after waiting too 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Jockeying</a:t>
            </a:r>
            <a:r>
              <a:rPr lang="en-US" dirty="0"/>
              <a:t>: Customers switch between queues.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66BD4D27-343D-B7FB-9DEA-D3A14D3D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D3D89-1D2E-E6F1-2855-C7C8FFEA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452D9-4BFD-35EE-3B17-0452B0CB2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D404-F814-82F6-79C2-2643E12B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Unit 2: System Simulation (8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7F3211A-9FDA-91E6-A2FE-D3A4AD6C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2.1 Monte Carlo method</a:t>
            </a:r>
          </a:p>
          <a:p>
            <a:pPr lvl="1"/>
            <a:r>
              <a:rPr lang="en-US" dirty="0"/>
              <a:t>2.1.1 Problems regarding Monte Carlo method</a:t>
            </a:r>
          </a:p>
          <a:p>
            <a:r>
              <a:rPr lang="en-US" dirty="0"/>
              <a:t>2.2 Comparison of simulation and analytic solution</a:t>
            </a:r>
          </a:p>
          <a:p>
            <a:r>
              <a:rPr lang="en-US" dirty="0"/>
              <a:t>2.3 System simulation and its types</a:t>
            </a:r>
          </a:p>
          <a:p>
            <a:r>
              <a:rPr lang="en-US" dirty="0"/>
              <a:t>2.4 Real time simulation</a:t>
            </a:r>
          </a:p>
          <a:p>
            <a:r>
              <a:rPr lang="en-US" dirty="0"/>
              <a:t>2.5 Lag models (Distributed lag model, Cobweb model)</a:t>
            </a:r>
          </a:p>
          <a:p>
            <a:r>
              <a:rPr lang="en-US" b="1" dirty="0"/>
              <a:t>2.6 Queuing system and its characteristics and notation</a:t>
            </a:r>
          </a:p>
          <a:p>
            <a:r>
              <a:rPr lang="en-US" b="1" dirty="0"/>
              <a:t>2.7 Single server queuing model</a:t>
            </a:r>
          </a:p>
          <a:p>
            <a:pPr lvl="1"/>
            <a:r>
              <a:rPr lang="en-US" b="1" dirty="0"/>
              <a:t>2.7.1 Arrival routine</a:t>
            </a:r>
          </a:p>
          <a:p>
            <a:pPr lvl="1"/>
            <a:r>
              <a:rPr lang="en-US" b="1" dirty="0"/>
              <a:t>2.7.2 Departure routine</a:t>
            </a:r>
          </a:p>
          <a:p>
            <a:pPr lvl="1"/>
            <a:r>
              <a:rPr lang="en-US" b="1" dirty="0"/>
              <a:t>2.7.3 Performance measure of SSQM</a:t>
            </a:r>
          </a:p>
          <a:p>
            <a:r>
              <a:rPr lang="en-US" dirty="0"/>
              <a:t>2.8 Time advance mechanism (Next event oriented and fixed increment oriented)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D874A-C4F4-4EFD-A443-1FF9B300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FCD59-7663-4B95-6DB4-F07081F6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960985-0E60-56BB-27A5-96A812500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93BC-EE7F-7A0E-EC20-C70A9516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A457-B405-6B96-5606-6EEF553D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Common Notation: Kendall’s Notation</a:t>
            </a:r>
          </a:p>
          <a:p>
            <a:pPr>
              <a:buNone/>
            </a:pPr>
            <a:r>
              <a:rPr lang="en-US" dirty="0"/>
              <a:t>A common format to describe a queuing system:</a:t>
            </a:r>
            <a:br>
              <a:rPr lang="en-US" dirty="0"/>
            </a:br>
            <a:r>
              <a:rPr lang="en-US" b="1" dirty="0"/>
              <a:t>A/S/c</a:t>
            </a:r>
            <a:br>
              <a:rPr lang="en-US" dirty="0"/>
            </a:br>
            <a:r>
              <a:rPr lang="en-US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en-US" dirty="0"/>
              <a:t>: Arrival time distribution (e.g., M = Markovian or exponential)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</a:t>
            </a:r>
            <a:r>
              <a:rPr lang="en-US" dirty="0"/>
              <a:t>: Service time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</a:t>
            </a:r>
            <a:r>
              <a:rPr lang="en-US" dirty="0"/>
              <a:t>: Number of servers</a:t>
            </a:r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M/M/1</a:t>
            </a:r>
            <a:r>
              <a:rPr lang="en-US" dirty="0"/>
              <a:t>: Exponential inter-arrival and service times, 1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M/D/2</a:t>
            </a:r>
            <a:r>
              <a:rPr lang="en-US" dirty="0"/>
              <a:t>: Exponential arrivals, deterministic service, 2 servers.</a:t>
            </a:r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D670FA1E-1147-CB65-1245-BF1D694C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C0237-63F4-CA09-44DC-88FC91B0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28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C3D004-A38F-8DE6-B810-F3462F450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0C80-796B-92E7-B677-4115EA28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Performance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88A3-FEE9-0B9B-FBE2-3FCDBA78D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Average number in system (L)</a:t>
            </a:r>
          </a:p>
          <a:p>
            <a:r>
              <a:rPr lang="en-US" dirty="0"/>
              <a:t>Average number in queue (</a:t>
            </a:r>
            <a:r>
              <a:rPr lang="en-US" dirty="0" err="1"/>
              <a:t>Lq</a:t>
            </a:r>
            <a:r>
              <a:rPr lang="en-US" dirty="0"/>
              <a:t>)</a:t>
            </a:r>
          </a:p>
          <a:p>
            <a:r>
              <a:rPr lang="en-US" dirty="0"/>
              <a:t>Average time in system (W)</a:t>
            </a:r>
          </a:p>
          <a:p>
            <a:r>
              <a:rPr lang="en-US" dirty="0"/>
              <a:t>Average time in queue (</a:t>
            </a:r>
            <a:r>
              <a:rPr lang="en-US" dirty="0" err="1"/>
              <a:t>Wq</a:t>
            </a:r>
            <a:r>
              <a:rPr lang="en-US" dirty="0"/>
              <a:t>)</a:t>
            </a:r>
          </a:p>
          <a:p>
            <a:r>
              <a:rPr lang="en-US" dirty="0"/>
              <a:t>Utilization (ρ): Percentage of time server is busy.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E0587638-E6C9-6540-406C-0615FDCC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17016-4C69-B04D-ED29-CC622BD1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2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2938E-98EB-922D-C149-13C081E2D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C0C5-B07B-1544-A670-F06A9EAD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Single Server Queuing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8BBA-463C-A0F9-D867-9CD6640DB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Single Server Queueing Model</a:t>
            </a:r>
            <a:r>
              <a:rPr lang="en-US" dirty="0"/>
              <a:t>, commonly referred to as </a:t>
            </a:r>
            <a:r>
              <a:rPr lang="en-US" b="1" dirty="0"/>
              <a:t>M/M/1</a:t>
            </a:r>
            <a:r>
              <a:rPr lang="en-US" dirty="0"/>
              <a:t>, is the simplest and most fundamental model in queueing theory.</a:t>
            </a:r>
          </a:p>
          <a:p>
            <a:r>
              <a:rPr lang="en-US" dirty="0"/>
              <a:t>It represents systems where entities (like customers, jobs, or packets) </a:t>
            </a:r>
            <a:r>
              <a:rPr lang="en-US" b="1" dirty="0"/>
              <a:t>arrive</a:t>
            </a:r>
            <a:r>
              <a:rPr lang="en-US" dirty="0"/>
              <a:t> at a service point, </a:t>
            </a:r>
            <a:r>
              <a:rPr lang="en-US" b="1" dirty="0"/>
              <a:t>wait in a queue </a:t>
            </a:r>
            <a:r>
              <a:rPr lang="en-US" dirty="0"/>
              <a:t>if the server is busy, and are </a:t>
            </a:r>
            <a:r>
              <a:rPr lang="en-US" b="1" dirty="0"/>
              <a:t>served one at a time</a:t>
            </a:r>
            <a:r>
              <a:rPr lang="en-US" dirty="0"/>
              <a:t> by a single server.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3B2701E9-B319-37F4-FEFC-B3F680BF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E8C65-03A6-9B14-453F-1DC10030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2C7FA7-5047-AE50-DF88-697E005ECBA2}"/>
              </a:ext>
            </a:extLst>
          </p:cNvPr>
          <p:cNvGrpSpPr/>
          <p:nvPr/>
        </p:nvGrpSpPr>
        <p:grpSpPr>
          <a:xfrm>
            <a:off x="5030752" y="4392985"/>
            <a:ext cx="4964181" cy="1886972"/>
            <a:chOff x="5030752" y="4392985"/>
            <a:chExt cx="4964181" cy="18869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A8A59E5-EEB9-445B-60D1-D1A5F4FD86EA}"/>
                </a:ext>
              </a:extLst>
            </p:cNvPr>
            <p:cNvGrpSpPr/>
            <p:nvPr/>
          </p:nvGrpSpPr>
          <p:grpSpPr>
            <a:xfrm>
              <a:off x="5030752" y="4392985"/>
              <a:ext cx="4349222" cy="1886972"/>
              <a:chOff x="2839452" y="3489158"/>
              <a:chExt cx="6136106" cy="266223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605395C-F1A2-D876-6A12-AAEA1DDD8C18}"/>
                  </a:ext>
                </a:extLst>
              </p:cNvPr>
              <p:cNvSpPr/>
              <p:nvPr/>
            </p:nvSpPr>
            <p:spPr>
              <a:xfrm>
                <a:off x="2839452" y="3489158"/>
                <a:ext cx="6136106" cy="2258499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D5E1E4A-D6BD-F9FB-A184-4AAA22721954}"/>
                  </a:ext>
                </a:extLst>
              </p:cNvPr>
              <p:cNvSpPr/>
              <p:nvPr/>
            </p:nvSpPr>
            <p:spPr>
              <a:xfrm>
                <a:off x="7387389" y="3994484"/>
                <a:ext cx="1371600" cy="120315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749E62-7A36-6BE4-1E8F-0DB5FD68F77D}"/>
                  </a:ext>
                </a:extLst>
              </p:cNvPr>
              <p:cNvSpPr/>
              <p:nvPr/>
            </p:nvSpPr>
            <p:spPr>
              <a:xfrm>
                <a:off x="7531769" y="4090737"/>
                <a:ext cx="1034716" cy="1010652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68DA54D-BCF5-1EB7-1B19-8123C2BFB5F3}"/>
                  </a:ext>
                </a:extLst>
              </p:cNvPr>
              <p:cNvCxnSpPr/>
              <p:nvPr/>
            </p:nvCxnSpPr>
            <p:spPr>
              <a:xfrm>
                <a:off x="3657600" y="3970421"/>
                <a:ext cx="2069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49CA363-C3E9-8959-91CF-32C17C9EDA26}"/>
                  </a:ext>
                </a:extLst>
              </p:cNvPr>
              <p:cNvCxnSpPr/>
              <p:nvPr/>
            </p:nvCxnSpPr>
            <p:spPr>
              <a:xfrm>
                <a:off x="3665621" y="5157537"/>
                <a:ext cx="2069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97C1D6-1F78-EA23-42D0-6C195AF435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3974" y="3981784"/>
                <a:ext cx="0" cy="11790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4620167-575E-94CA-F1FC-B4DEBAB143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17574" y="3981784"/>
                <a:ext cx="0" cy="11790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D142B23-4898-1809-C51A-F52628155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1174" y="3981784"/>
                <a:ext cx="0" cy="11790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F463F5D-4767-56A3-A9B6-0CB93C4ED5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4774" y="3981784"/>
                <a:ext cx="0" cy="11790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2EE43AD-FFE4-F066-C879-5176F7259330}"/>
                  </a:ext>
                </a:extLst>
              </p:cNvPr>
              <p:cNvCxnSpPr/>
              <p:nvPr/>
            </p:nvCxnSpPr>
            <p:spPr>
              <a:xfrm>
                <a:off x="3060700" y="4572000"/>
                <a:ext cx="812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F01086-6B09-D7B3-4286-88706A958169}"/>
                  </a:ext>
                </a:extLst>
              </p:cNvPr>
              <p:cNvCxnSpPr/>
              <p:nvPr/>
            </p:nvCxnSpPr>
            <p:spPr>
              <a:xfrm>
                <a:off x="5715000" y="4572000"/>
                <a:ext cx="812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87D09C-67F4-EFB0-90F9-659E9386EFE4}"/>
                  </a:ext>
                </a:extLst>
              </p:cNvPr>
              <p:cNvSpPr txBox="1"/>
              <p:nvPr/>
            </p:nvSpPr>
            <p:spPr>
              <a:xfrm>
                <a:off x="4216400" y="5130800"/>
                <a:ext cx="942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Nunito" pitchFamily="2" charset="0"/>
                  </a:rPr>
                  <a:t>Queue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45B3F4-C662-0030-09CE-506CC6692EF8}"/>
                  </a:ext>
                </a:extLst>
              </p:cNvPr>
              <p:cNvSpPr txBox="1"/>
              <p:nvPr/>
            </p:nvSpPr>
            <p:spPr>
              <a:xfrm>
                <a:off x="7632700" y="5194300"/>
                <a:ext cx="9284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Nunito" pitchFamily="2" charset="0"/>
                  </a:rPr>
                  <a:t>Server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590E1B-183E-0F01-1C5B-EBDEB460AE80}"/>
                  </a:ext>
                </a:extLst>
              </p:cNvPr>
              <p:cNvSpPr txBox="1"/>
              <p:nvPr/>
            </p:nvSpPr>
            <p:spPr>
              <a:xfrm>
                <a:off x="7001328" y="5751285"/>
                <a:ext cx="18517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Nunito" pitchFamily="2" charset="0"/>
                  </a:rPr>
                  <a:t>Server System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89D400-6A3D-194F-A039-09CBE1AE92FE}"/>
                  </a:ext>
                </a:extLst>
              </p:cNvPr>
              <p:cNvSpPr txBox="1"/>
              <p:nvPr/>
            </p:nvSpPr>
            <p:spPr>
              <a:xfrm>
                <a:off x="3634015" y="5745842"/>
                <a:ext cx="20858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Nunito" pitchFamily="2" charset="0"/>
                  </a:rPr>
                  <a:t>Queuing System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88F2FD7-0F8A-155B-33ED-04403F030FE6}"/>
                </a:ext>
              </a:extLst>
            </p:cNvPr>
            <p:cNvCxnSpPr/>
            <p:nvPr/>
          </p:nvCxnSpPr>
          <p:spPr>
            <a:xfrm>
              <a:off x="9418827" y="5165411"/>
              <a:ext cx="5761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5214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CA2512-F3B0-BCD6-A4C0-645358CE1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D6B7-91DA-27BE-FDCC-A1530C5B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Assumptions of the M/M/1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4EDC-B629-B180-8A6D-F7AA1FA2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b="1" dirty="0"/>
              <a:t>Arrival process</a:t>
            </a:r>
            <a:r>
              <a:rPr lang="en-US" dirty="0"/>
              <a:t> is Poisson with rate </a:t>
            </a:r>
            <a:r>
              <a:rPr lang="en-US" b="1" dirty="0"/>
              <a:t>λ (lambda)</a:t>
            </a:r>
            <a:r>
              <a:rPr lang="en-US" dirty="0"/>
              <a:t>.</a:t>
            </a:r>
          </a:p>
          <a:p>
            <a:r>
              <a:rPr lang="en-US" b="1" dirty="0"/>
              <a:t>Service times</a:t>
            </a:r>
            <a:r>
              <a:rPr lang="en-US" dirty="0"/>
              <a:t> are exponentially distributed with rate </a:t>
            </a:r>
            <a:r>
              <a:rPr lang="en-US" b="1" dirty="0"/>
              <a:t>μ (mu)</a:t>
            </a:r>
            <a:r>
              <a:rPr lang="en-US" dirty="0"/>
              <a:t>.</a:t>
            </a:r>
          </a:p>
          <a:p>
            <a:r>
              <a:rPr lang="en-US" dirty="0"/>
              <a:t>There is </a:t>
            </a:r>
            <a:r>
              <a:rPr lang="en-US" b="1" dirty="0"/>
              <a:t>a single server</a:t>
            </a:r>
            <a:r>
              <a:rPr lang="en-US" dirty="0"/>
              <a:t>.</a:t>
            </a:r>
          </a:p>
          <a:p>
            <a:r>
              <a:rPr lang="en-US" dirty="0"/>
              <a:t> The server is </a:t>
            </a:r>
            <a:r>
              <a:rPr lang="en-US" b="1" dirty="0"/>
              <a:t>idle and in an empty </a:t>
            </a:r>
            <a:r>
              <a:rPr lang="en-US" dirty="0"/>
              <a:t>state at the beginning.</a:t>
            </a:r>
          </a:p>
          <a:p>
            <a:r>
              <a:rPr lang="en-US" b="1" dirty="0"/>
              <a:t>First-Come, First-Served</a:t>
            </a:r>
            <a:r>
              <a:rPr lang="en-US" dirty="0"/>
              <a:t> (FCFS) discipline.</a:t>
            </a:r>
          </a:p>
          <a:p>
            <a:r>
              <a:rPr lang="en-US" dirty="0"/>
              <a:t>The system has </a:t>
            </a:r>
            <a:r>
              <a:rPr lang="en-US" b="1" dirty="0"/>
              <a:t>infinite capacity</a:t>
            </a:r>
            <a:r>
              <a:rPr lang="en-US" dirty="0"/>
              <a:t> (no limit to queue length).</a:t>
            </a:r>
          </a:p>
          <a:p>
            <a:r>
              <a:rPr lang="en-US" dirty="0"/>
              <a:t>Customers never leave the queue (no balking or reneging).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C4A5148-C555-7452-6699-A5487192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FD03C-9550-A5F6-90EB-C2C1AA2F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18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915F8-CA52-F0BE-C1C4-B46F5361C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36E3-4E97-D257-6DC6-B61D848E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/>
              <a:t>Key Performance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2D57-B452-BC74-EDC9-D0D16B20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Let: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λ</a:t>
            </a:r>
            <a:r>
              <a:rPr lang="en-US" dirty="0"/>
              <a:t> = average arrival rate (customers per unit 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μ</a:t>
            </a:r>
            <a:r>
              <a:rPr lang="en-US" dirty="0"/>
              <a:t> = average service rate (customers served per unit 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ρ = λ / μ</a:t>
            </a:r>
            <a:r>
              <a:rPr lang="en-US" dirty="0"/>
              <a:t> = </a:t>
            </a:r>
            <a:r>
              <a:rPr lang="en-US" b="1" dirty="0"/>
              <a:t>traffic intensity</a:t>
            </a:r>
            <a:r>
              <a:rPr lang="en-US" dirty="0"/>
              <a:t> (should be </a:t>
            </a:r>
            <a:r>
              <a:rPr lang="en-US" b="1" dirty="0"/>
              <a:t>&lt; 1</a:t>
            </a:r>
            <a:r>
              <a:rPr lang="en-US" dirty="0"/>
              <a:t> for system to be stable)</a:t>
            </a:r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F4C640F3-AB4A-6F1F-6948-BE39F77E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A6FC-834C-9ED5-0ED6-21F07D50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95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E35AE0-01EE-F5AD-88E8-2639D1803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78FE-C5B3-A364-D4A9-C46F2CD3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Performance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35C87-1548-BDD8-663D-140D610AB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45F7328-3022-8151-29A7-7D5A5FA2CA2E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274597000"/>
              </p:ext>
            </p:extLst>
          </p:nvPr>
        </p:nvGraphicFramePr>
        <p:xfrm>
          <a:off x="616976" y="1398230"/>
          <a:ext cx="11047680" cy="466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87123760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897842004"/>
                    </a:ext>
                  </a:extLst>
                </a:gridCol>
                <a:gridCol w="6292800">
                  <a:extLst>
                    <a:ext uri="{9D8B030D-6E8A-4147-A177-3AD203B41FA5}">
                      <a16:colId xmlns:a16="http://schemas.microsoft.com/office/drawing/2014/main" val="29941767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Nunito" pitchFamily="2" charset="0"/>
                        </a:rPr>
                        <a:t>Metric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Nunito" pitchFamily="2" charset="0"/>
                        </a:rPr>
                        <a:t>Formula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Nunito" pitchFamily="2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3790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Nunito" pitchFamily="2" charset="0"/>
                        </a:rPr>
                        <a:t>L</a:t>
                      </a:r>
                      <a:endParaRPr lang="en-US" sz="2400" dirty="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Nunito" pitchFamily="2" charset="0"/>
                        </a:rPr>
                        <a:t>λ / (μ - λ)</a:t>
                      </a:r>
                      <a:r>
                        <a:rPr lang="en-US" sz="2400" dirty="0">
                          <a:latin typeface="Nunito" pitchFamily="2" charset="0"/>
                        </a:rPr>
                        <a:t> = </a:t>
                      </a:r>
                      <a:r>
                        <a:rPr lang="en-US" sz="2400" b="0" dirty="0">
                          <a:latin typeface="Nunito" pitchFamily="2" charset="0"/>
                        </a:rPr>
                        <a:t>ρ / (1 – ρ)</a:t>
                      </a:r>
                      <a:endParaRPr lang="el-GR" sz="2400" dirty="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Average number of customers in the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4033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Nunito" pitchFamily="2" charset="0"/>
                        </a:rPr>
                        <a:t>Lq</a:t>
                      </a:r>
                      <a:endParaRPr lang="en-US" sz="240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Nunito" pitchFamily="2" charset="0"/>
                        </a:rPr>
                        <a:t>λ² / (μ(μ - λ))</a:t>
                      </a:r>
                      <a:r>
                        <a:rPr lang="en-US" sz="2400" dirty="0">
                          <a:latin typeface="Nunito" pitchFamily="2" charset="0"/>
                        </a:rPr>
                        <a:t> = </a:t>
                      </a:r>
                      <a:r>
                        <a:rPr lang="en-US" sz="2400" b="0" dirty="0">
                          <a:latin typeface="Nunito" pitchFamily="2" charset="0"/>
                        </a:rPr>
                        <a:t>ρ</a:t>
                      </a:r>
                      <a:r>
                        <a:rPr lang="en-US" sz="2400" b="0" baseline="30000" dirty="0">
                          <a:latin typeface="Nunito" pitchFamily="2" charset="0"/>
                        </a:rPr>
                        <a:t>2</a:t>
                      </a:r>
                      <a:r>
                        <a:rPr lang="en-US" sz="2400" b="0" dirty="0">
                          <a:latin typeface="Nunito" pitchFamily="2" charset="0"/>
                        </a:rPr>
                        <a:t> / (1 – ρ)</a:t>
                      </a:r>
                      <a:endParaRPr lang="el-GR" sz="2400" dirty="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Average number of customers in the queue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6528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Nunito" pitchFamily="2" charset="0"/>
                        </a:rPr>
                        <a:t>W</a:t>
                      </a:r>
                      <a:endParaRPr lang="en-US" sz="240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Nunito" pitchFamily="2" charset="0"/>
                        </a:rPr>
                        <a:t>1 / (μ - λ)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Average time a customer spends in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796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Nunito" pitchFamily="2" charset="0"/>
                        </a:rPr>
                        <a:t>Wq</a:t>
                      </a:r>
                      <a:endParaRPr lang="en-US" sz="240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Nunito" pitchFamily="2" charset="0"/>
                        </a:rPr>
                        <a:t>λ / (μ(μ - λ))</a:t>
                      </a:r>
                      <a:r>
                        <a:rPr lang="en-US" sz="2400" dirty="0">
                          <a:latin typeface="Nunito" pitchFamily="2" charset="0"/>
                        </a:rPr>
                        <a:t> = W </a:t>
                      </a:r>
                      <a:r>
                        <a:rPr lang="en-US" sz="2400" b="0" dirty="0">
                          <a:latin typeface="Nunito" pitchFamily="2" charset="0"/>
                        </a:rPr>
                        <a:t>* ρ</a:t>
                      </a:r>
                      <a:endParaRPr lang="el-GR" sz="2400" b="0" dirty="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Nunito" pitchFamily="2" charset="0"/>
                        </a:rPr>
                        <a:t>Average waiting time in queue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251374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Nunito" pitchFamily="2" charset="0"/>
                        </a:rPr>
                        <a:t>P</a:t>
                      </a:r>
                      <a:r>
                        <a:rPr lang="en-US" sz="2400" b="1" baseline="-25000" dirty="0">
                          <a:latin typeface="Nunito" pitchFamily="2" charset="0"/>
                        </a:rPr>
                        <a:t>0</a:t>
                      </a:r>
                      <a:endParaRPr lang="en-US" sz="2400" baseline="-25000" dirty="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Nunito" pitchFamily="2" charset="0"/>
                        </a:rPr>
                        <a:t>1 - 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Probability that there are no customers in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6864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Nunito" pitchFamily="2" charset="0"/>
                        </a:rPr>
                        <a:t>Pn</a:t>
                      </a:r>
                      <a:endParaRPr lang="en-US" sz="240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>
                          <a:latin typeface="Nunito" pitchFamily="2" charset="0"/>
                        </a:rPr>
                        <a:t>(1 - ρ) * ρ^</a:t>
                      </a:r>
                      <a:r>
                        <a:rPr lang="en-US" sz="2400">
                          <a:latin typeface="Nunito" pitchFamily="2" charset="0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Probability of </a:t>
                      </a:r>
                      <a:r>
                        <a:rPr lang="en-US" sz="2400" b="1" dirty="0">
                          <a:latin typeface="Nunito" pitchFamily="2" charset="0"/>
                        </a:rPr>
                        <a:t>n</a:t>
                      </a:r>
                      <a:r>
                        <a:rPr lang="en-US" sz="2400" dirty="0">
                          <a:latin typeface="Nunito" pitchFamily="2" charset="0"/>
                        </a:rPr>
                        <a:t> customers in the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435265"/>
                  </a:ext>
                </a:extLst>
              </a:tr>
            </a:tbl>
          </a:graphicData>
        </a:graphic>
      </p:graphicFrame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79EF52A-5D0E-92AD-90BE-115A6355DAD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4BBF1F-4EFC-A96D-813E-BE7E93A19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86DF-DC86-9D5B-158F-42E7FDE3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Key Performance Metrics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78389D-A34B-F0FE-987F-EB6B258D6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632" y="1342104"/>
            <a:ext cx="10198736" cy="5342192"/>
          </a:xfrm>
        </p:spPr>
      </p:pic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4D0646-EFCF-5668-BC48-5D7FA564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554B0-5A79-9415-9246-BF8E8CE7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50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52C9A9-EB92-F4CD-F654-9282C120F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51F-385E-8D8C-9FF8-A53A0D93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Example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A932-5191-E1C5-A59B-CE60D3922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Imagine a coffee shop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barista (server)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Customers arriving every 3 minutes (λ = 20/hour)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Barista can serve one customer every 2 minutes (μ = 30/hour)</a:t>
            </a:r>
          </a:p>
          <a:p>
            <a:pPr>
              <a:buNone/>
            </a:pPr>
            <a:r>
              <a:rPr lang="en-US" dirty="0"/>
              <a:t>Then: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ρ = 20/30 = 0.67 → system is stable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 = 20 / (30 - 20) = 2 → average of 2 people in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Lq</a:t>
            </a:r>
            <a:r>
              <a:rPr lang="en-US" dirty="0"/>
              <a:t> = 20² / (30 * 10) = 1.33 → average of 1.33 people in queue</a:t>
            </a:r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58D3202-FC75-4537-E3CD-A697BAD9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566D5-DD3C-F007-688A-B5C7A750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2CD845-D82E-2B83-E2B4-EFC40CE88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6C10-1C25-1E48-12BE-3D7415A6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M/M/1 Queue Model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B2AAA-69FE-EA04-1C58-99C1EE96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b="1" dirty="0"/>
              <a:t>Given: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Arrival rate (λ)</a:t>
            </a:r>
            <a:r>
              <a:rPr lang="en-US" dirty="0"/>
              <a:t> = 6 customers/hour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Service rate (μ)</a:t>
            </a:r>
            <a:r>
              <a:rPr lang="en-US" dirty="0"/>
              <a:t> = 8 customers/hour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means: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average, 6 people arrive per hour.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single server can handle 8 people per hour.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DCC538B-3669-EC2C-44F3-3F6905B8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D784A-007D-BE5D-4669-0CA0E109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91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F0DBF5-2A55-C3BD-11E5-AAE06A9D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6DB1-8B91-FF5D-C1CC-2A9572F3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M/M/1 Queue Model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CEEB3-7CD3-D2AF-2F75-D0897E993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029"/>
                <a:ext cx="10515600" cy="4920342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Let’s calculate key metrics:</a:t>
                </a:r>
              </a:p>
              <a:p>
                <a:r>
                  <a:rPr lang="en-US" b="1" dirty="0"/>
                  <a:t>Traffic Intensity (</a:t>
                </a:r>
                <a:r>
                  <a:rPr lang="el-GR" b="1" dirty="0"/>
                  <a:t>ρ)</a:t>
                </a:r>
              </a:p>
              <a:p>
                <a:pPr lvl="1"/>
                <a:r>
                  <a:rPr lang="el-GR" dirty="0"/>
                  <a:t>ρ</a:t>
                </a:r>
                <a:r>
                  <a:rPr lang="en-US" dirty="0"/>
                  <a:t> </a:t>
                </a:r>
                <a:r>
                  <a:rPr lang="el-GR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/>
                          <m:t>μ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8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0.75</a:t>
                </a:r>
              </a:p>
              <a:p>
                <a:pPr lvl="1"/>
                <a:r>
                  <a:rPr lang="en-US" dirty="0"/>
                  <a:t>Since </a:t>
                </a:r>
                <a:r>
                  <a:rPr lang="el-GR" dirty="0"/>
                  <a:t>ρ</a:t>
                </a:r>
                <a:r>
                  <a:rPr lang="en-US" dirty="0"/>
                  <a:t> </a:t>
                </a:r>
                <a:r>
                  <a:rPr lang="el-GR" dirty="0"/>
                  <a:t>&lt;</a:t>
                </a:r>
                <a:r>
                  <a:rPr lang="en-US" dirty="0"/>
                  <a:t> </a:t>
                </a:r>
                <a:r>
                  <a:rPr lang="el-GR" dirty="0"/>
                  <a:t>1</a:t>
                </a:r>
                <a:r>
                  <a:rPr lang="en-US" dirty="0"/>
                  <a:t>,</a:t>
                </a:r>
                <a:r>
                  <a:rPr lang="el-GR" dirty="0"/>
                  <a:t> </a:t>
                </a:r>
                <a:r>
                  <a:rPr lang="en-US" dirty="0"/>
                  <a:t>the system is </a:t>
                </a:r>
                <a:r>
                  <a:rPr lang="en-US" b="1" dirty="0"/>
                  <a:t>stable</a:t>
                </a:r>
                <a:r>
                  <a:rPr lang="en-US" dirty="0"/>
                  <a:t>.</a:t>
                </a:r>
              </a:p>
              <a:p>
                <a:r>
                  <a:rPr lang="en-US" b="1" dirty="0"/>
                  <a:t>Average number of customers in the system (L)</a:t>
                </a:r>
              </a:p>
              <a:p>
                <a:pPr lvl="1"/>
                <a:r>
                  <a:rPr lang="en-US" dirty="0"/>
                  <a:t>L=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ρ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1−</m:t>
                        </m:r>
                        <m:r>
                          <m:rPr>
                            <m:nor/>
                          </m:rPr>
                          <a:rPr lang="en-US" dirty="0"/>
                          <m:t>ρ</m:t>
                        </m:r>
                      </m:den>
                    </m:f>
                    <m:r>
                      <a:rPr lang="el-G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0.75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1−0.75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CEEB3-7CD3-D2AF-2F75-D0897E993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029"/>
                <a:ext cx="10515600" cy="4920342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4631899D-7BEC-A7A6-78BA-1F88A718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E2EDA-AE9C-5296-E215-7BFD882C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36973B-5CD5-7A1F-781D-C827BA5A8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3B36-35DE-E1D7-CC5D-A2BD137D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60E7-08F0-AABD-E8A0-59FC1BFC4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queuing system</a:t>
            </a:r>
            <a:r>
              <a:rPr lang="en-US" dirty="0"/>
              <a:t> (or </a:t>
            </a:r>
            <a:r>
              <a:rPr lang="en-US" b="1" dirty="0"/>
              <a:t>queueing model</a:t>
            </a:r>
            <a:r>
              <a:rPr lang="en-US" dirty="0"/>
              <a:t>) is a mathematical model used to study </a:t>
            </a:r>
            <a:r>
              <a:rPr lang="en-US" b="1" dirty="0"/>
              <a:t>waiting lines or queues</a:t>
            </a:r>
            <a:r>
              <a:rPr lang="en-US" dirty="0"/>
              <a:t>. </a:t>
            </a:r>
          </a:p>
          <a:p>
            <a:r>
              <a:rPr lang="en-US" dirty="0"/>
              <a:t>It helps analyze situations where resources (like servers, machines, or people) provide services to arriving customers (humans, jobs, packets, etc.) over time. </a:t>
            </a:r>
          </a:p>
          <a:p>
            <a:r>
              <a:rPr lang="en-US" b="1" dirty="0">
                <a:solidFill>
                  <a:srgbClr val="FF0000"/>
                </a:solidFill>
              </a:rPr>
              <a:t>The objective in the analysis of queuing situations is to balance the waiting and idle time so as to keep the total cost at minimum.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D42B58B-CD31-C491-BDC8-971A192C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34A1F-51ED-A119-5751-9E94799B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58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73A0DC-782A-224C-C63C-AF13E36ED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E459-513A-EBB0-E7F9-533C830C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M/M/1 Queue Model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834EC2-975E-649C-8672-7AB3D6E729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029"/>
                <a:ext cx="10515600" cy="492034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Average number of customers in the queue (</a:t>
                </a:r>
                <a:r>
                  <a:rPr lang="en-US" b="1" dirty="0" err="1"/>
                  <a:t>Lq</a:t>
                </a:r>
                <a:r>
                  <a:rPr lang="en-US" b="1" dirty="0"/>
                  <a:t>)</a:t>
                </a:r>
              </a:p>
              <a:p>
                <a:pPr lvl="1"/>
                <a:r>
                  <a:rPr lang="en-US" dirty="0" err="1"/>
                  <a:t>Lq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ρ</m:t>
                        </m:r>
                        <m:r>
                          <m:rPr>
                            <m:nor/>
                          </m:rPr>
                          <a:rPr lang="en-US" b="0" i="0" baseline="30000" dirty="0" smtClean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1−</m:t>
                        </m:r>
                        <m:r>
                          <m:rPr>
                            <m:nor/>
                          </m:rPr>
                          <a:rPr lang="en-US" dirty="0"/>
                          <m:t>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0.75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−0.75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0.5625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0.25</m:t>
                        </m:r>
                      </m:den>
                    </m:f>
                  </m:oMath>
                </a14:m>
                <a:r>
                  <a:rPr lang="en-US" dirty="0"/>
                  <a:t> = 2.25</a:t>
                </a:r>
              </a:p>
              <a:p>
                <a:r>
                  <a:rPr lang="en-US" b="1" dirty="0"/>
                  <a:t>Average time a customer spends in the system (W)</a:t>
                </a:r>
              </a:p>
              <a:p>
                <a:pPr lvl="1"/>
                <a:r>
                  <a:rPr lang="en-US" dirty="0"/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/>
                          <m:t>μ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8−6</m:t>
                        </m:r>
                      </m:den>
                    </m:f>
                  </m:oMath>
                </a14:m>
                <a:r>
                  <a:rPr lang="en-US" dirty="0"/>
                  <a:t>  = 0.5 hours = 30 minutes</a:t>
                </a:r>
              </a:p>
              <a:p>
                <a:pPr>
                  <a:buNone/>
                </a:pPr>
                <a:r>
                  <a:rPr lang="en-US" b="1" dirty="0"/>
                  <a:t>Average time a customer spends waiting in queue (</a:t>
                </a:r>
                <a:r>
                  <a:rPr lang="en-US" b="1" dirty="0" err="1"/>
                  <a:t>Wq</a:t>
                </a:r>
                <a:r>
                  <a:rPr lang="en-US" b="1" dirty="0"/>
                  <a:t>)</a:t>
                </a:r>
              </a:p>
              <a:p>
                <a:pPr lvl="1"/>
                <a:r>
                  <a:rPr lang="en-US" dirty="0" err="1"/>
                  <a:t>Wq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/>
                          <m:t>ρ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/>
                          <m:t>μ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0.75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0.375 hours = 22.5 minutes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834EC2-975E-649C-8672-7AB3D6E72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029"/>
                <a:ext cx="10515600" cy="4920342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7B761A38-EC50-D9AB-67B3-7989F24E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BA1BF-F4A4-3130-7274-D99B0E81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43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 dirty="0"/>
              <a:t>Lecture 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32F37-907E-9C2E-C22C-C745CEE55F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pPr algn="r"/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20AE2-0F8E-1F72-33EA-51BFED23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/>
          <a:p>
            <a:r>
              <a:rPr lang="en-US"/>
              <a:t>Continuous System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48889-52EA-6797-57CD-59AEF91798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pPr algn="r"/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0B285-8223-0C74-71A8-7DF014D5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A5CD47-B197-9143-2BBE-8458E8D6B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4F15-908B-067A-C436-49DA4FE5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8E8A9388-A074-8B3A-5450-7C3CC31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F50B3-7E3B-1794-D44D-5713FE55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F45F96B-EEFC-C531-51F2-A5187918E30A}"/>
              </a:ext>
            </a:extLst>
          </p:cNvPr>
          <p:cNvGrpSpPr/>
          <p:nvPr/>
        </p:nvGrpSpPr>
        <p:grpSpPr>
          <a:xfrm>
            <a:off x="941528" y="1322104"/>
            <a:ext cx="9653899" cy="1611143"/>
            <a:chOff x="941528" y="1322104"/>
            <a:chExt cx="9653899" cy="1611143"/>
          </a:xfrm>
        </p:grpSpPr>
        <p:sp>
          <p:nvSpPr>
            <p:cNvPr id="13" name="ZoneTexte 22">
              <a:extLst>
                <a:ext uri="{FF2B5EF4-FFF2-40B4-BE49-F238E27FC236}">
                  <a16:creationId xmlns:a16="http://schemas.microsoft.com/office/drawing/2014/main" id="{81DF5159-3CE1-9026-3960-7A2DF8A04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4357" y="2285547"/>
              <a:ext cx="24479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800" b="1" dirty="0" err="1">
                  <a:latin typeface="Nunito" pitchFamily="2" charset="0"/>
                </a:rPr>
                <a:t>Departure</a:t>
              </a:r>
              <a:r>
                <a:rPr lang="fr-FR" sz="1800" b="1" dirty="0">
                  <a:latin typeface="Nunito" pitchFamily="2" charset="0"/>
                </a:rPr>
                <a:t> of impatient </a:t>
              </a:r>
              <a:r>
                <a:rPr lang="fr-FR" sz="1800" b="1" dirty="0" err="1">
                  <a:latin typeface="Nunito" pitchFamily="2" charset="0"/>
                </a:rPr>
                <a:t>customers</a:t>
              </a:r>
              <a:endParaRPr lang="fr-FR" sz="1800" b="1" dirty="0">
                <a:latin typeface="Nunito" pitchFamily="2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CE64542-9859-16D2-6562-FE5EC29BC655}"/>
                </a:ext>
              </a:extLst>
            </p:cNvPr>
            <p:cNvGrpSpPr/>
            <p:nvPr/>
          </p:nvGrpSpPr>
          <p:grpSpPr>
            <a:xfrm>
              <a:off x="941528" y="1322104"/>
              <a:ext cx="9653899" cy="1079272"/>
              <a:chOff x="1757137" y="1846491"/>
              <a:chExt cx="9653899" cy="1079272"/>
            </a:xfrm>
          </p:grpSpPr>
          <p:pic>
            <p:nvPicPr>
              <p:cNvPr id="19" name="Picture 17">
                <a:extLst>
                  <a:ext uri="{FF2B5EF4-FFF2-40B4-BE49-F238E27FC236}">
                    <a16:creationId xmlns:a16="http://schemas.microsoft.com/office/drawing/2014/main" id="{C1D89A38-4B5A-C5AC-A33C-ED830A0DD6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5413" y="1916113"/>
                <a:ext cx="4000500" cy="1009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6" name="Connecteur droit avec flèche 18">
                <a:extLst>
                  <a:ext uri="{FF2B5EF4-FFF2-40B4-BE49-F238E27FC236}">
                    <a16:creationId xmlns:a16="http://schemas.microsoft.com/office/drawing/2014/main" id="{FAB851A4-D130-6C18-56B2-D4A8AC99CBD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82889" y="2205039"/>
                <a:ext cx="1152525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Connecteur droit avec flèche 20">
                <a:extLst>
                  <a:ext uri="{FF2B5EF4-FFF2-40B4-BE49-F238E27FC236}">
                    <a16:creationId xmlns:a16="http://schemas.microsoft.com/office/drawing/2014/main" id="{204F93D8-DC1C-F419-C264-FB047B0B76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896226" y="2205039"/>
                <a:ext cx="1152525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" name="ZoneTexte 21">
                <a:extLst>
                  <a:ext uri="{FF2B5EF4-FFF2-40B4-BE49-F238E27FC236}">
                    <a16:creationId xmlns:a16="http://schemas.microsoft.com/office/drawing/2014/main" id="{A0B5D1AF-B56D-8091-7C5C-1FB48B159B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7137" y="1846491"/>
                <a:ext cx="1439863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b="1" dirty="0">
                    <a:latin typeface="Nunito" pitchFamily="2" charset="0"/>
                  </a:rPr>
                  <a:t>Customer arrivals</a:t>
                </a:r>
              </a:p>
            </p:txBody>
          </p:sp>
          <p:sp>
            <p:nvSpPr>
              <p:cNvPr id="30" name="ZoneTexte 23">
                <a:extLst>
                  <a:ext uri="{FF2B5EF4-FFF2-40B4-BE49-F238E27FC236}">
                    <a16:creationId xmlns:a16="http://schemas.microsoft.com/office/drawing/2014/main" id="{973ED9A1-6929-A13F-A58F-EB19C02E48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84581" y="1847170"/>
                <a:ext cx="2326455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fr-FR" sz="1800" b="1" dirty="0" err="1">
                    <a:latin typeface="Nunito" pitchFamily="2" charset="0"/>
                  </a:rPr>
                  <a:t>Departure</a:t>
                </a:r>
                <a:r>
                  <a:rPr lang="fr-FR" sz="1800" b="1" dirty="0">
                    <a:latin typeface="Nunito" pitchFamily="2" charset="0"/>
                  </a:rPr>
                  <a:t> of </a:t>
                </a:r>
                <a:r>
                  <a:rPr lang="fr-FR" sz="1800" b="1" dirty="0" err="1">
                    <a:latin typeface="Nunito" pitchFamily="2" charset="0"/>
                  </a:rPr>
                  <a:t>served</a:t>
                </a:r>
                <a:r>
                  <a:rPr lang="fr-FR" sz="1800" b="1" dirty="0">
                    <a:latin typeface="Nunito" pitchFamily="2" charset="0"/>
                  </a:rPr>
                  <a:t> </a:t>
                </a:r>
                <a:r>
                  <a:rPr lang="fr-FR" sz="1800" b="1" dirty="0" err="1">
                    <a:latin typeface="Nunito" pitchFamily="2" charset="0"/>
                  </a:rPr>
                  <a:t>customers</a:t>
                </a:r>
                <a:endParaRPr lang="fr-FR" sz="1800" b="1" dirty="0">
                  <a:latin typeface="Nunito" pitchFamily="2" charset="0"/>
                </a:endParaRPr>
              </a:p>
            </p:txBody>
          </p:sp>
        </p:grp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833F2B01-2527-644F-F86A-952F94D020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55" y="2154736"/>
            <a:ext cx="3907973" cy="178301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7ABC6DF-3678-0A8E-1B93-B818E9832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6" y="2953202"/>
            <a:ext cx="5490287" cy="38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668754-790F-56F2-98E2-6584994DB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2E52-F91D-2F12-0C86-B772607F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333BBA2A-D91D-8815-86BC-40D92629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A4F16-3EE0-42B5-3F68-BC59C40B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1FC1-777F-1EDD-7AB8-6E6F591E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At its core, a queuing system involves: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Arrivals</a:t>
            </a:r>
            <a:r>
              <a:rPr lang="en-US" dirty="0"/>
              <a:t>: Entities (customers, packets, tasks) entering the system to receive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Service Mechanism</a:t>
            </a:r>
            <a:r>
              <a:rPr lang="en-US" dirty="0"/>
              <a:t>: One or more servers that process or serve the arriving entities.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Queue</a:t>
            </a:r>
            <a:r>
              <a:rPr lang="en-US" dirty="0"/>
              <a:t>: A waiting line where entities wait if all servers are busy.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Departure</a:t>
            </a:r>
            <a:r>
              <a:rPr lang="en-US" dirty="0"/>
              <a:t>: Entities leaving the system after service is completed.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1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D69A9A-7C3A-3778-8875-D98C24C92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FA94-7C62-AAC8-B25F-4DCEBD7B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E232-C2E7-A300-F7FC-74C28558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Using Queuing models to</a:t>
            </a:r>
          </a:p>
          <a:p>
            <a:pPr lvl="1"/>
            <a:r>
              <a:rPr lang="en-US" dirty="0"/>
              <a:t>Describe the behavior of queuing systems</a:t>
            </a:r>
          </a:p>
          <a:p>
            <a:pPr lvl="1"/>
            <a:r>
              <a:rPr lang="en-US" dirty="0"/>
              <a:t>Evaluate the system performance.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279C32A4-8F90-C9F5-A21F-9525242F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3CF4C-EAAE-210D-B0A5-8A6A84E6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3AD1D5-00E3-6F1B-5AFA-72AB47BC4677}"/>
              </a:ext>
            </a:extLst>
          </p:cNvPr>
          <p:cNvCxnSpPr>
            <a:cxnSpLocks/>
          </p:cNvCxnSpPr>
          <p:nvPr/>
        </p:nvCxnSpPr>
        <p:spPr>
          <a:xfrm flipV="1">
            <a:off x="5730374" y="3981784"/>
            <a:ext cx="0" cy="117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65D7D1-C081-EB16-49F2-1F13ED7CF2D6}"/>
              </a:ext>
            </a:extLst>
          </p:cNvPr>
          <p:cNvGrpSpPr/>
          <p:nvPr/>
        </p:nvGrpSpPr>
        <p:grpSpPr>
          <a:xfrm>
            <a:off x="2839452" y="3489158"/>
            <a:ext cx="7021191" cy="2662237"/>
            <a:chOff x="2839452" y="3489158"/>
            <a:chExt cx="7021191" cy="266223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B79BCE4-3B57-CF2C-6AAD-E9C4F3AD1B98}"/>
                </a:ext>
              </a:extLst>
            </p:cNvPr>
            <p:cNvGrpSpPr/>
            <p:nvPr/>
          </p:nvGrpSpPr>
          <p:grpSpPr>
            <a:xfrm>
              <a:off x="2839452" y="3489158"/>
              <a:ext cx="6136106" cy="2662237"/>
              <a:chOff x="2839452" y="3489158"/>
              <a:chExt cx="6136106" cy="266223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9EE2E30-4560-C348-DC08-2F27951FC64F}"/>
                  </a:ext>
                </a:extLst>
              </p:cNvPr>
              <p:cNvSpPr/>
              <p:nvPr/>
            </p:nvSpPr>
            <p:spPr>
              <a:xfrm>
                <a:off x="2839452" y="3489158"/>
                <a:ext cx="6136106" cy="2258499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B816927-2499-9734-47E3-F5163C777F1C}"/>
                  </a:ext>
                </a:extLst>
              </p:cNvPr>
              <p:cNvSpPr/>
              <p:nvPr/>
            </p:nvSpPr>
            <p:spPr>
              <a:xfrm>
                <a:off x="7387389" y="3994484"/>
                <a:ext cx="1371600" cy="120315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422ABC7-CE12-150D-0CF8-1DB091A5F663}"/>
                  </a:ext>
                </a:extLst>
              </p:cNvPr>
              <p:cNvSpPr/>
              <p:nvPr/>
            </p:nvSpPr>
            <p:spPr>
              <a:xfrm>
                <a:off x="7531769" y="4090737"/>
                <a:ext cx="1034716" cy="1010652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DDBB06B-FBC7-3908-9290-65C4FD5F4AA7}"/>
                  </a:ext>
                </a:extLst>
              </p:cNvPr>
              <p:cNvCxnSpPr/>
              <p:nvPr/>
            </p:nvCxnSpPr>
            <p:spPr>
              <a:xfrm>
                <a:off x="3657600" y="3970421"/>
                <a:ext cx="2069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54AB42A-CEF5-D15F-3AF2-64318A734681}"/>
                  </a:ext>
                </a:extLst>
              </p:cNvPr>
              <p:cNvCxnSpPr/>
              <p:nvPr/>
            </p:nvCxnSpPr>
            <p:spPr>
              <a:xfrm>
                <a:off x="3665621" y="5157537"/>
                <a:ext cx="2069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8C18710-E63D-2666-779B-3903C2BE6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3974" y="3981784"/>
                <a:ext cx="0" cy="11790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CABE1C0-B959-3883-2983-3B176ADB0A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17574" y="3981784"/>
                <a:ext cx="0" cy="11790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3DB35AC-5DF7-8474-34D2-8BCAFF438A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1174" y="3981784"/>
                <a:ext cx="0" cy="11790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A84420B-44E3-B40E-E492-F0498A6E98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4774" y="3981784"/>
                <a:ext cx="0" cy="11790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83365AA-25A3-15C4-3181-004211C1A098}"/>
                  </a:ext>
                </a:extLst>
              </p:cNvPr>
              <p:cNvCxnSpPr/>
              <p:nvPr/>
            </p:nvCxnSpPr>
            <p:spPr>
              <a:xfrm>
                <a:off x="3060700" y="4572000"/>
                <a:ext cx="812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5CE3CE6-91C0-9364-E8A3-F10595033243}"/>
                  </a:ext>
                </a:extLst>
              </p:cNvPr>
              <p:cNvCxnSpPr/>
              <p:nvPr/>
            </p:nvCxnSpPr>
            <p:spPr>
              <a:xfrm>
                <a:off x="5715000" y="4572000"/>
                <a:ext cx="812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057967-7846-CE77-36A8-23C37227999D}"/>
                  </a:ext>
                </a:extLst>
              </p:cNvPr>
              <p:cNvSpPr txBox="1"/>
              <p:nvPr/>
            </p:nvSpPr>
            <p:spPr>
              <a:xfrm>
                <a:off x="4216400" y="5130800"/>
                <a:ext cx="942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Nunito" pitchFamily="2" charset="0"/>
                  </a:rPr>
                  <a:t>Queue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5684AC-8708-8795-59FD-6B77D7B83F7C}"/>
                  </a:ext>
                </a:extLst>
              </p:cNvPr>
              <p:cNvSpPr txBox="1"/>
              <p:nvPr/>
            </p:nvSpPr>
            <p:spPr>
              <a:xfrm>
                <a:off x="7632700" y="5194300"/>
                <a:ext cx="9284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Nunito" pitchFamily="2" charset="0"/>
                  </a:rPr>
                  <a:t>Server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2046EE-61F7-B5F7-E354-B72BDAF36CE3}"/>
                  </a:ext>
                </a:extLst>
              </p:cNvPr>
              <p:cNvSpPr txBox="1"/>
              <p:nvPr/>
            </p:nvSpPr>
            <p:spPr>
              <a:xfrm>
                <a:off x="7001328" y="5751285"/>
                <a:ext cx="18517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Nunito" pitchFamily="2" charset="0"/>
                  </a:rPr>
                  <a:t>Server System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1DDD5F-0E23-3EFF-C730-B2F36759B834}"/>
                  </a:ext>
                </a:extLst>
              </p:cNvPr>
              <p:cNvSpPr txBox="1"/>
              <p:nvPr/>
            </p:nvSpPr>
            <p:spPr>
              <a:xfrm>
                <a:off x="3634015" y="5745842"/>
                <a:ext cx="20858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Nunito" pitchFamily="2" charset="0"/>
                  </a:rPr>
                  <a:t>Queuing System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83EA6B9-1D68-4F18-0850-D2334D9D286D}"/>
                </a:ext>
              </a:extLst>
            </p:cNvPr>
            <p:cNvCxnSpPr/>
            <p:nvPr/>
          </p:nvCxnSpPr>
          <p:spPr>
            <a:xfrm>
              <a:off x="9047843" y="4622800"/>
              <a:ext cx="812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26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05FA53-1567-32D0-D299-CE9CAA2D0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8068-3456-F6BC-C6B0-3D32C2BE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F5A5FE47-6D03-A079-149D-D0B29152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4DD83-36EC-83E6-0A11-E3BA4899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32DCB17-FAD5-5009-7F17-F523649BF5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328" y="1552575"/>
            <a:ext cx="7051343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64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12D7A8-62DE-39C4-A53F-FC6F738B4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1877-3248-3ED7-1B66-148EA209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89C6-1B75-2117-9B44-61703BC4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queuing system</a:t>
            </a:r>
            <a:r>
              <a:rPr lang="en-US" dirty="0"/>
              <a:t> can be described and analyzed based on several key characteristics that define how entities arrive, wait, get served, and leave the system.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Arrival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Service Mechanism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Number of Servers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Queue Discipline (Service Order)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System Capacity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Population 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Traffic Intensity (</a:t>
            </a:r>
            <a:r>
              <a:rPr lang="el-GR" b="1" dirty="0"/>
              <a:t>ρ)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Customer Behavior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304031F0-B3D7-133C-C316-980BE915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F7022-5911-96EC-9D49-127FC9C4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3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7F7FCC-6D17-8A34-C892-EFD37114D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97FC-F3B6-0780-4256-2350502B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95A0-0623-7CE3-14EF-9A8A9DC61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Arrival process:</a:t>
            </a:r>
          </a:p>
          <a:p>
            <a:r>
              <a:rPr lang="en-US" dirty="0"/>
              <a:t>Describes how and when customers arrive.</a:t>
            </a:r>
            <a:endParaRPr lang="en-US" b="1" dirty="0"/>
          </a:p>
          <a:p>
            <a:pPr lvl="1"/>
            <a:r>
              <a:rPr lang="en-US" b="1" dirty="0"/>
              <a:t>Interarrival Time</a:t>
            </a:r>
            <a:r>
              <a:rPr lang="en-US" dirty="0"/>
              <a:t>: Time between successive arrivals.</a:t>
            </a:r>
          </a:p>
          <a:p>
            <a:pPr lvl="1"/>
            <a:r>
              <a:rPr lang="en-US" b="1" dirty="0"/>
              <a:t>Arrival Pattern</a:t>
            </a:r>
            <a:r>
              <a:rPr lang="en-US" dirty="0"/>
              <a:t>: Random (usually Poisson) or deterministic.</a:t>
            </a:r>
          </a:p>
          <a:p>
            <a:pPr lvl="1"/>
            <a:r>
              <a:rPr lang="en-US" b="1" dirty="0"/>
              <a:t>Rate (λ)</a:t>
            </a:r>
            <a:r>
              <a:rPr lang="en-US" dirty="0"/>
              <a:t>: Average number of arrivals per time unit.</a:t>
            </a:r>
          </a:p>
          <a:p>
            <a:pPr lvl="1"/>
            <a:r>
              <a:rPr lang="en-US" i="1" dirty="0"/>
              <a:t>Example:</a:t>
            </a:r>
            <a:r>
              <a:rPr lang="en-US" dirty="0"/>
              <a:t> Customers arriving at a bank every 3 minutes (λ = 20/hour).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08B11A8-FD58-191C-6716-E29700EB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D6373-894F-C56E-EF12-8132994B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5583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1695</Words>
  <Application>Microsoft Office PowerPoint</Application>
  <PresentationFormat>Widescreen</PresentationFormat>
  <Paragraphs>265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Batang</vt:lpstr>
      <vt:lpstr>Arial</vt:lpstr>
      <vt:lpstr>Calibri</vt:lpstr>
      <vt:lpstr>Cambria Math</vt:lpstr>
      <vt:lpstr>Nunito</vt:lpstr>
      <vt:lpstr>Roboto</vt:lpstr>
      <vt:lpstr>2_Office Theme</vt:lpstr>
      <vt:lpstr>PowerPoint Presentation</vt:lpstr>
      <vt:lpstr>Unit 2: System Simulation (8 hrs)</vt:lpstr>
      <vt:lpstr>Queuing System</vt:lpstr>
      <vt:lpstr>Queuing System</vt:lpstr>
      <vt:lpstr>Queuing System</vt:lpstr>
      <vt:lpstr>Queuing System</vt:lpstr>
      <vt:lpstr>Queuing System</vt:lpstr>
      <vt:lpstr>Queuing System Characteristics</vt:lpstr>
      <vt:lpstr>Queuing System Characteristics</vt:lpstr>
      <vt:lpstr>Queuing System Characteristics</vt:lpstr>
      <vt:lpstr>Queuing System Characteristics</vt:lpstr>
      <vt:lpstr>Queuing System Characteristics</vt:lpstr>
      <vt:lpstr>Queuing System Characteristics</vt:lpstr>
      <vt:lpstr>Queuing System Characteristics</vt:lpstr>
      <vt:lpstr>Queuing System Characteristics</vt:lpstr>
      <vt:lpstr>Queuing System Characteristics</vt:lpstr>
      <vt:lpstr>Queuing System Characteristics</vt:lpstr>
      <vt:lpstr>Queuing System Characteristics</vt:lpstr>
      <vt:lpstr>Queuing System Characteristics</vt:lpstr>
      <vt:lpstr>Queuing System Notation</vt:lpstr>
      <vt:lpstr>Performance Measures</vt:lpstr>
      <vt:lpstr>Single Server Queuing Model</vt:lpstr>
      <vt:lpstr>Assumptions of the M/M/1 Model</vt:lpstr>
      <vt:lpstr>Key Performance Metrics</vt:lpstr>
      <vt:lpstr>Key Performance Metrics</vt:lpstr>
      <vt:lpstr>Key Performance Metrics</vt:lpstr>
      <vt:lpstr>Example Scenario</vt:lpstr>
      <vt:lpstr>M/M/1 Queue Model Example</vt:lpstr>
      <vt:lpstr>M/M/1 Queue Model Example</vt:lpstr>
      <vt:lpstr>M/M/1 Queue Model Example</vt:lpstr>
      <vt:lpstr>End of  Lecture 7</vt:lpstr>
      <vt:lpstr>Continuous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Shiva Kunwar</dc:creator>
  <cp:lastModifiedBy>Shiva Kunwar</cp:lastModifiedBy>
  <cp:revision>83</cp:revision>
  <dcterms:created xsi:type="dcterms:W3CDTF">2024-09-21T07:18:01Z</dcterms:created>
  <dcterms:modified xsi:type="dcterms:W3CDTF">2025-05-01T15:59:43Z</dcterms:modified>
</cp:coreProperties>
</file>