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20"/>
  </p:notesMasterIdLst>
  <p:handoutMasterIdLst>
    <p:handoutMasterId r:id="rId21"/>
  </p:handoutMasterIdLst>
  <p:sldIdLst>
    <p:sldId id="262" r:id="rId2"/>
    <p:sldId id="311" r:id="rId3"/>
    <p:sldId id="293" r:id="rId4"/>
    <p:sldId id="333" r:id="rId5"/>
    <p:sldId id="334" r:id="rId6"/>
    <p:sldId id="332" r:id="rId7"/>
    <p:sldId id="335" r:id="rId8"/>
    <p:sldId id="336" r:id="rId9"/>
    <p:sldId id="337" r:id="rId10"/>
    <p:sldId id="343" r:id="rId11"/>
    <p:sldId id="344" r:id="rId12"/>
    <p:sldId id="340" r:id="rId13"/>
    <p:sldId id="346" r:id="rId14"/>
    <p:sldId id="348" r:id="rId15"/>
    <p:sldId id="347" r:id="rId16"/>
    <p:sldId id="338"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4AAF4-B8F3-33EC-52A9-9556E57E6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C8DEACF-F8D5-65D6-65E3-338B2B0A6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572621-8294-46A0-AF65-3F36575F2326}" type="datetimeFigureOut">
              <a:rPr lang="en-US" smtClean="0"/>
              <a:t>5/14/2025</a:t>
            </a:fld>
            <a:endParaRPr lang="en-US"/>
          </a:p>
        </p:txBody>
      </p:sp>
      <p:sp>
        <p:nvSpPr>
          <p:cNvPr id="4" name="Footer Placeholder 3">
            <a:extLst>
              <a:ext uri="{FF2B5EF4-FFF2-40B4-BE49-F238E27FC236}">
                <a16:creationId xmlns:a16="http://schemas.microsoft.com/office/drawing/2014/main" id="{19497C6E-AD10-9E33-EB85-2BFA5B3262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AE2DCF5-DD40-B594-C366-ED0E57DC23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4D7F74-8BB9-4E0E-BFB9-27139482F562}" type="slidenum">
              <a:rPr lang="en-US" smtClean="0"/>
              <a:t>‹#›</a:t>
            </a:fld>
            <a:endParaRPr lang="en-US"/>
          </a:p>
        </p:txBody>
      </p:sp>
    </p:spTree>
    <p:extLst>
      <p:ext uri="{BB962C8B-B14F-4D97-AF65-F5344CB8AC3E}">
        <p14:creationId xmlns:p14="http://schemas.microsoft.com/office/powerpoint/2010/main" val="169529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75D34-0415-4310-B568-590084F5D713}" type="datetimeFigureOut">
              <a:rPr lang="en-US" smtClean="0"/>
              <a:t>5/14/2025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10430-A6ED-49DA-875F-FAA9313FED43}" type="slidenum">
              <a:rPr lang="en-US" smtClean="0"/>
              <a:t>‹#›</a:t>
            </a:fld>
            <a:endParaRPr lang="en-US"/>
          </a:p>
        </p:txBody>
      </p:sp>
    </p:spTree>
    <p:extLst>
      <p:ext uri="{BB962C8B-B14F-4D97-AF65-F5344CB8AC3E}">
        <p14:creationId xmlns:p14="http://schemas.microsoft.com/office/powerpoint/2010/main" val="135642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shiva.Kunwar@hotmail.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3E4401-654B-3331-0E2C-7406236D3BC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3" r="2481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C129550-DA5D-C130-73B9-F36251FB393F}"/>
              </a:ext>
            </a:extLst>
          </p:cNvPr>
          <p:cNvSpPr/>
          <p:nvPr userDrawn="1"/>
        </p:nvSpPr>
        <p:spPr>
          <a:xfrm>
            <a:off x="0" y="0"/>
            <a:ext cx="12191999" cy="6857999"/>
          </a:xfrm>
          <a:prstGeom prst="rect">
            <a:avLst/>
          </a:prstGeom>
          <a:solidFill>
            <a:schemeClr val="accent5">
              <a:lumMod val="75000"/>
              <a:alpha val="69804"/>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0AF8189D-CC24-D084-077F-1EC0EA310AAA}"/>
              </a:ext>
            </a:extLst>
          </p:cNvPr>
          <p:cNvSpPr>
            <a:spLocks noGrp="1"/>
          </p:cNvSpPr>
          <p:nvPr>
            <p:ph type="ftr" sz="quarter" idx="11"/>
          </p:nvPr>
        </p:nvSpPr>
        <p:spPr/>
        <p:txBody>
          <a:bodyPr/>
          <a:lstStyle/>
          <a:p>
            <a:pPr algn="r"/>
            <a:r>
              <a:rPr lang="en-US"/>
              <a:t>Continuous System | Lecture 10</a:t>
            </a:r>
            <a:endParaRPr lang="en-US" dirty="0"/>
          </a:p>
        </p:txBody>
      </p:sp>
      <p:pic>
        <p:nvPicPr>
          <p:cNvPr id="8" name="Picture 7" descr="A logo with a star and a candle&#10;&#10;Description automatically generated">
            <a:extLst>
              <a:ext uri="{FF2B5EF4-FFF2-40B4-BE49-F238E27FC236}">
                <a16:creationId xmlns:a16="http://schemas.microsoft.com/office/drawing/2014/main" id="{5EE76DC0-94B7-A3AA-712F-BE98D17F082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877425" y="116127"/>
            <a:ext cx="2143125" cy="2143125"/>
          </a:xfrm>
          <a:prstGeom prst="rect">
            <a:avLst/>
          </a:prstGeom>
        </p:spPr>
      </p:pic>
      <p:sp>
        <p:nvSpPr>
          <p:cNvPr id="9" name="TextBox 8">
            <a:extLst>
              <a:ext uri="{FF2B5EF4-FFF2-40B4-BE49-F238E27FC236}">
                <a16:creationId xmlns:a16="http://schemas.microsoft.com/office/drawing/2014/main" id="{A3584078-0138-E900-23EB-074EF062EF67}"/>
              </a:ext>
            </a:extLst>
          </p:cNvPr>
          <p:cNvSpPr txBox="1">
            <a:spLocks/>
          </p:cNvSpPr>
          <p:nvPr userDrawn="1"/>
        </p:nvSpPr>
        <p:spPr>
          <a:xfrm>
            <a:off x="1524000" y="1819714"/>
            <a:ext cx="9144000" cy="2554545"/>
          </a:xfrm>
          <a:prstGeom prst="rect">
            <a:avLst/>
          </a:prstGeom>
          <a:noFill/>
        </p:spPr>
        <p:txBody>
          <a:bodyPr wrap="square" rtlCol="0" anchor="ctr">
            <a:spAutoFit/>
          </a:bodyPr>
          <a:lstStyle/>
          <a:p>
            <a:pPr algn="ctr"/>
            <a:r>
              <a:rPr lang="en-US" sz="8000" dirty="0">
                <a:solidFill>
                  <a:schemeClr val="bg1"/>
                </a:solidFill>
              </a:rPr>
              <a:t>Simulation and Modeling</a:t>
            </a:r>
            <a:endParaRPr lang="en-US" sz="8000" dirty="0"/>
          </a:p>
        </p:txBody>
      </p:sp>
      <p:sp>
        <p:nvSpPr>
          <p:cNvPr id="10" name="TextBox 9">
            <a:extLst>
              <a:ext uri="{FF2B5EF4-FFF2-40B4-BE49-F238E27FC236}">
                <a16:creationId xmlns:a16="http://schemas.microsoft.com/office/drawing/2014/main" id="{B5D25D32-6EF2-FAFE-2C36-BDD0330F818C}"/>
              </a:ext>
            </a:extLst>
          </p:cNvPr>
          <p:cNvSpPr txBox="1"/>
          <p:nvPr userDrawn="1"/>
        </p:nvSpPr>
        <p:spPr>
          <a:xfrm>
            <a:off x="1523999" y="4845050"/>
            <a:ext cx="9143999" cy="1301510"/>
          </a:xfrm>
          <a:prstGeom prst="rect">
            <a:avLst/>
          </a:prstGeom>
          <a:noFill/>
        </p:spPr>
        <p:txBody>
          <a:bodyPr wrap="square" rtlCol="0">
            <a:spAutoFit/>
          </a:bodyPr>
          <a:lstStyle/>
          <a:p>
            <a:pPr marL="0" indent="0" algn="ctr">
              <a:lnSpc>
                <a:spcPct val="110000"/>
              </a:lnSpc>
              <a:buNone/>
            </a:pPr>
            <a:r>
              <a:rPr lang="en-US" sz="2400" b="1" dirty="0">
                <a:solidFill>
                  <a:schemeClr val="bg1"/>
                </a:solidFill>
                <a:latin typeface="Nunito" pitchFamily="2" charset="0"/>
                <a:cs typeface="Aparajita" panose="02020603050405020304" pitchFamily="18" charset="0"/>
              </a:rPr>
              <a:t>Prepared by:  Er. Shiva Kunwar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Lecturer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Pokhara Engineering College</a:t>
            </a:r>
            <a:endParaRPr lang="en-US" sz="2400" dirty="0"/>
          </a:p>
        </p:txBody>
      </p:sp>
      <p:sp>
        <p:nvSpPr>
          <p:cNvPr id="7" name="TextBox 6">
            <a:extLst>
              <a:ext uri="{FF2B5EF4-FFF2-40B4-BE49-F238E27FC236}">
                <a16:creationId xmlns:a16="http://schemas.microsoft.com/office/drawing/2014/main" id="{C26B676E-0A05-4491-6D45-8F4B50FCCD44}"/>
              </a:ext>
            </a:extLst>
          </p:cNvPr>
          <p:cNvSpPr txBox="1"/>
          <p:nvPr userDrawn="1"/>
        </p:nvSpPr>
        <p:spPr>
          <a:xfrm>
            <a:off x="1755709" y="4238171"/>
            <a:ext cx="8680582" cy="461665"/>
          </a:xfrm>
          <a:prstGeom prst="rect">
            <a:avLst/>
          </a:prstGeom>
          <a:noFill/>
        </p:spPr>
        <p:txBody>
          <a:bodyPr wrap="none" rtlCol="0">
            <a:spAutoFit/>
          </a:bodyPr>
          <a:lstStyle/>
          <a:p>
            <a:pPr algn="ctr"/>
            <a:r>
              <a:rPr lang="en-US" sz="2400" dirty="0">
                <a:solidFill>
                  <a:schemeClr val="bg1"/>
                </a:solidFill>
                <a:latin typeface="Batang" panose="02030600000101010101" pitchFamily="18" charset="-127"/>
                <a:ea typeface="Batang" panose="02030600000101010101" pitchFamily="18" charset="-127"/>
              </a:rPr>
              <a:t>Understanding, Predicting, and Optimizing the Real World</a:t>
            </a:r>
          </a:p>
        </p:txBody>
      </p:sp>
    </p:spTree>
    <p:extLst>
      <p:ext uri="{BB962C8B-B14F-4D97-AF65-F5344CB8AC3E}">
        <p14:creationId xmlns:p14="http://schemas.microsoft.com/office/powerpoint/2010/main" val="280081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BBFC-EF9A-C646-B5B5-F5C0DD47C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4F1A4-33E3-F613-3519-62CEA6B22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7F532A0-B8D7-45DA-5FA5-39BC559D79B9}"/>
              </a:ext>
            </a:extLst>
          </p:cNvPr>
          <p:cNvSpPr>
            <a:spLocks noGrp="1"/>
          </p:cNvSpPr>
          <p:nvPr>
            <p:ph type="ftr" sz="quarter" idx="11"/>
          </p:nvPr>
        </p:nvSpPr>
        <p:spPr/>
        <p:txBody>
          <a:bodyPr/>
          <a:lstStyle>
            <a:lvl1pPr algn="r">
              <a:defRPr/>
            </a:lvl1pPr>
          </a:lstStyle>
          <a:p>
            <a:r>
              <a:rPr lang="en-US"/>
              <a:t>Continuous System | Lecture 10</a:t>
            </a:r>
            <a:endParaRPr lang="en-US" dirty="0"/>
          </a:p>
        </p:txBody>
      </p:sp>
      <p:sp>
        <p:nvSpPr>
          <p:cNvPr id="9" name="Slide Number Placeholder 8">
            <a:extLst>
              <a:ext uri="{FF2B5EF4-FFF2-40B4-BE49-F238E27FC236}">
                <a16:creationId xmlns:a16="http://schemas.microsoft.com/office/drawing/2014/main" id="{7830CCC4-845F-FD1B-9585-3F3F4F72CCFB}"/>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277208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D533-58C8-E224-906F-5F88AEC5E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F8861-2083-0FF8-F733-4312C604ABF5}"/>
              </a:ext>
            </a:extLst>
          </p:cNvPr>
          <p:cNvSpPr>
            <a:spLocks noGrp="1"/>
          </p:cNvSpPr>
          <p:nvPr>
            <p:ph sz="half" idx="1"/>
          </p:nvPr>
        </p:nvSpPr>
        <p:spPr>
          <a:xfrm>
            <a:off x="838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C4B8EE7-49CE-F177-9BD3-AEC2ED7CF022}"/>
              </a:ext>
            </a:extLst>
          </p:cNvPr>
          <p:cNvSpPr>
            <a:spLocks noGrp="1"/>
          </p:cNvSpPr>
          <p:nvPr>
            <p:ph sz="half" idx="2"/>
          </p:nvPr>
        </p:nvSpPr>
        <p:spPr>
          <a:xfrm>
            <a:off x="6172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2C5F814C-8F5B-5ECF-D212-9E924DADA3C2}"/>
              </a:ext>
            </a:extLst>
          </p:cNvPr>
          <p:cNvSpPr>
            <a:spLocks noGrp="1"/>
          </p:cNvSpPr>
          <p:nvPr>
            <p:ph type="ftr" sz="quarter" idx="11"/>
          </p:nvPr>
        </p:nvSpPr>
        <p:spPr/>
        <p:txBody>
          <a:bodyPr/>
          <a:lstStyle/>
          <a:p>
            <a:pPr algn="r"/>
            <a:r>
              <a:rPr lang="en-US"/>
              <a:t>Continuous System | Lecture 10</a:t>
            </a:r>
            <a:endParaRPr lang="en-US" dirty="0"/>
          </a:p>
        </p:txBody>
      </p:sp>
      <p:sp>
        <p:nvSpPr>
          <p:cNvPr id="10" name="Slide Number Placeholder 9">
            <a:extLst>
              <a:ext uri="{FF2B5EF4-FFF2-40B4-BE49-F238E27FC236}">
                <a16:creationId xmlns:a16="http://schemas.microsoft.com/office/drawing/2014/main" id="{DB327A59-CF12-D21D-6359-9C7B7310F6EC}"/>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167511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D9C7D-7608-7B1C-1BBB-E09F972BEC5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 name="Group 2">
            <a:extLst>
              <a:ext uri="{FF2B5EF4-FFF2-40B4-BE49-F238E27FC236}">
                <a16:creationId xmlns:a16="http://schemas.microsoft.com/office/drawing/2014/main" id="{0ED532F5-16FE-613A-417D-557E002A8D28}"/>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4" name="Rectangle 3">
              <a:extLst>
                <a:ext uri="{FF2B5EF4-FFF2-40B4-BE49-F238E27FC236}">
                  <a16:creationId xmlns:a16="http://schemas.microsoft.com/office/drawing/2014/main" id="{6BC6C6A9-0D82-2733-1B67-53F2A3D68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1B7D2052-25BC-843C-8ABA-792233D9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Freeform: Shape 5">
            <a:extLst>
              <a:ext uri="{FF2B5EF4-FFF2-40B4-BE49-F238E27FC236}">
                <a16:creationId xmlns:a16="http://schemas.microsoft.com/office/drawing/2014/main" id="{BDEE7CD1-BC72-3908-B52C-69C7274B0BB1}"/>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 name="Rectangle 6">
            <a:extLst>
              <a:ext uri="{FF2B5EF4-FFF2-40B4-BE49-F238E27FC236}">
                <a16:creationId xmlns:a16="http://schemas.microsoft.com/office/drawing/2014/main" id="{EA488A3C-7FB9-1EFA-C60D-233DBBFE45E9}"/>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itle 1">
            <a:extLst>
              <a:ext uri="{FF2B5EF4-FFF2-40B4-BE49-F238E27FC236}">
                <a16:creationId xmlns:a16="http://schemas.microsoft.com/office/drawing/2014/main" id="{912167FE-1698-734C-2D0C-C2B40CC45084}"/>
              </a:ext>
            </a:extLst>
          </p:cNvPr>
          <p:cNvSpPr>
            <a:spLocks noGrp="1"/>
          </p:cNvSpPr>
          <p:nvPr>
            <p:ph type="title"/>
          </p:nvPr>
        </p:nvSpPr>
        <p:spPr>
          <a:xfrm>
            <a:off x="838198" y="483735"/>
            <a:ext cx="10515600" cy="1042761"/>
          </a:xfrm>
        </p:spPr>
        <p:txBody>
          <a:bodyPr/>
          <a:lstStyle>
            <a:lvl1pPr>
              <a:defRPr>
                <a:solidFill>
                  <a:schemeClr val="tx1"/>
                </a:solidFill>
              </a:defRPr>
            </a:lvl1pPr>
          </a:lstStyle>
          <a:p>
            <a:r>
              <a:rPr lang="en-US" dirty="0"/>
              <a:t>Click to edit Master title style</a:t>
            </a:r>
          </a:p>
        </p:txBody>
      </p:sp>
      <p:sp>
        <p:nvSpPr>
          <p:cNvPr id="9" name="TextBox 8">
            <a:extLst>
              <a:ext uri="{FF2B5EF4-FFF2-40B4-BE49-F238E27FC236}">
                <a16:creationId xmlns:a16="http://schemas.microsoft.com/office/drawing/2014/main" id="{8D5F05B4-9FE9-89E3-51C3-7798B3D351A0}"/>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0" name="Slide Number Placeholder 5">
            <a:extLst>
              <a:ext uri="{FF2B5EF4-FFF2-40B4-BE49-F238E27FC236}">
                <a16:creationId xmlns:a16="http://schemas.microsoft.com/office/drawing/2014/main" id="{457C64D1-0999-ECC9-556E-E526C78A7A8B}"/>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1" name="Table Placeholder 4">
            <a:extLst>
              <a:ext uri="{FF2B5EF4-FFF2-40B4-BE49-F238E27FC236}">
                <a16:creationId xmlns:a16="http://schemas.microsoft.com/office/drawing/2014/main" id="{EAAE7709-C365-F582-CF49-7517BDEB8387}"/>
              </a:ext>
            </a:extLst>
          </p:cNvPr>
          <p:cNvSpPr>
            <a:spLocks noGrp="1"/>
          </p:cNvSpPr>
          <p:nvPr>
            <p:ph type="tbl" sz="quarter" idx="12"/>
          </p:nvPr>
        </p:nvSpPr>
        <p:spPr>
          <a:xfrm>
            <a:off x="838198" y="1663021"/>
            <a:ext cx="10515602" cy="4556804"/>
          </a:xfrm>
        </p:spPr>
        <p:txBody>
          <a:bodyPr/>
          <a:lstStyle/>
          <a:p>
            <a:endParaRPr lang="en-US" dirty="0"/>
          </a:p>
        </p:txBody>
      </p:sp>
      <p:sp>
        <p:nvSpPr>
          <p:cNvPr id="14" name="Footer Placeholder 13">
            <a:extLst>
              <a:ext uri="{FF2B5EF4-FFF2-40B4-BE49-F238E27FC236}">
                <a16:creationId xmlns:a16="http://schemas.microsoft.com/office/drawing/2014/main" id="{92305699-A282-E12E-AE1C-1CFB25E2388D}"/>
              </a:ext>
            </a:extLst>
          </p:cNvPr>
          <p:cNvSpPr>
            <a:spLocks noGrp="1"/>
          </p:cNvSpPr>
          <p:nvPr>
            <p:ph type="ftr" sz="quarter" idx="14"/>
          </p:nvPr>
        </p:nvSpPr>
        <p:spPr/>
        <p:txBody>
          <a:bodyPr/>
          <a:lstStyle/>
          <a:p>
            <a:pPr algn="r"/>
            <a:r>
              <a:rPr lang="en-US"/>
              <a:t>Continuous System | Lecture 10</a:t>
            </a:r>
            <a:endParaRPr lang="en-US" dirty="0"/>
          </a:p>
        </p:txBody>
      </p:sp>
    </p:spTree>
    <p:extLst>
      <p:ext uri="{BB962C8B-B14F-4D97-AF65-F5344CB8AC3E}">
        <p14:creationId xmlns:p14="http://schemas.microsoft.com/office/powerpoint/2010/main" val="292357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6E645F8-F682-8D2D-268F-E5B7D5BF332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 name="Rectangle 2">
            <a:extLst>
              <a:ext uri="{FF2B5EF4-FFF2-40B4-BE49-F238E27FC236}">
                <a16:creationId xmlns:a16="http://schemas.microsoft.com/office/drawing/2014/main" id="{250187D5-3A16-AE1B-36DA-41D3FBE6D468}"/>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01264F6-BD23-F293-72FB-E3235257309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6855AD-ABAC-8C19-8178-6EB8E5E722C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B39B6C-6741-2C5E-B819-B3A42545493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88738339-0671-5630-FEB8-CC9C67032F1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F97484E4-73DD-0919-B58E-866F907007F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3DF8B04-BA4D-3137-EEFB-2C9F96145386}"/>
              </a:ext>
            </a:extLst>
          </p:cNvPr>
          <p:cNvSpPr>
            <a:spLocks noGrp="1"/>
          </p:cNvSpPr>
          <p:nvPr>
            <p:ph type="title"/>
          </p:nvPr>
        </p:nvSpPr>
        <p:spPr>
          <a:xfrm>
            <a:off x="492909" y="615909"/>
            <a:ext cx="3204415" cy="3387497"/>
          </a:xfrm>
        </p:spPr>
        <p:txBody>
          <a:bodyPr anchor="b"/>
          <a:lstStyle>
            <a:lvl1pPr algn="r">
              <a:defRPr>
                <a:solidFill>
                  <a:schemeClr val="bg1"/>
                </a:solidFill>
              </a:defRPr>
            </a:lvl1pPr>
          </a:lstStyle>
          <a:p>
            <a:r>
              <a:rPr lang="en-US" dirty="0"/>
              <a:t>Click to edit Master title style</a:t>
            </a:r>
          </a:p>
        </p:txBody>
      </p:sp>
      <p:sp>
        <p:nvSpPr>
          <p:cNvPr id="10" name="TextBox 9">
            <a:extLst>
              <a:ext uri="{FF2B5EF4-FFF2-40B4-BE49-F238E27FC236}">
                <a16:creationId xmlns:a16="http://schemas.microsoft.com/office/drawing/2014/main" id="{E1492C2F-2075-E555-862A-03C46103325B}"/>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1" name="Slide Number Placeholder 5">
            <a:extLst>
              <a:ext uri="{FF2B5EF4-FFF2-40B4-BE49-F238E27FC236}">
                <a16:creationId xmlns:a16="http://schemas.microsoft.com/office/drawing/2014/main" id="{798655D1-315F-7D95-3B9A-EC74A727E5B8}"/>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2" name="Text Placeholder 30">
            <a:extLst>
              <a:ext uri="{FF2B5EF4-FFF2-40B4-BE49-F238E27FC236}">
                <a16:creationId xmlns:a16="http://schemas.microsoft.com/office/drawing/2014/main" id="{E923455B-4E0B-F709-CAC5-455517FBE60C}"/>
              </a:ext>
            </a:extLst>
          </p:cNvPr>
          <p:cNvSpPr>
            <a:spLocks noGrp="1"/>
          </p:cNvSpPr>
          <p:nvPr>
            <p:ph type="body" sz="quarter" idx="12"/>
          </p:nvPr>
        </p:nvSpPr>
        <p:spPr>
          <a:xfrm>
            <a:off x="4789488" y="615950"/>
            <a:ext cx="6530975" cy="5603875"/>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14">
            <a:extLst>
              <a:ext uri="{FF2B5EF4-FFF2-40B4-BE49-F238E27FC236}">
                <a16:creationId xmlns:a16="http://schemas.microsoft.com/office/drawing/2014/main" id="{37009528-D44A-660D-5354-4CF2C225E685}"/>
              </a:ext>
            </a:extLst>
          </p:cNvPr>
          <p:cNvSpPr>
            <a:spLocks noGrp="1"/>
          </p:cNvSpPr>
          <p:nvPr>
            <p:ph type="ftr" sz="quarter" idx="14"/>
          </p:nvPr>
        </p:nvSpPr>
        <p:spPr/>
        <p:txBody>
          <a:bodyPr/>
          <a:lstStyle/>
          <a:p>
            <a:pPr algn="r"/>
            <a:r>
              <a:rPr lang="en-US"/>
              <a:t>Continuous System | Lecture 10</a:t>
            </a:r>
            <a:endParaRPr lang="en-US" dirty="0"/>
          </a:p>
        </p:txBody>
      </p:sp>
    </p:spTree>
    <p:extLst>
      <p:ext uri="{BB962C8B-B14F-4D97-AF65-F5344CB8AC3E}">
        <p14:creationId xmlns:p14="http://schemas.microsoft.com/office/powerpoint/2010/main" val="378303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1818950-1BC0-79F8-F3A1-C793DF91BDB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C4A06A-DC97-5499-2273-8019226EACD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BA9634D-9BDD-B374-6DD7-03C03290F6BE}"/>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98769AA-85CF-4F16-36ED-08E81B006B1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837CB0-FBB5-1349-DFB4-563DF02B537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CCAB6FC-BE02-6F5E-8E9C-340FAC424121}"/>
              </a:ext>
            </a:extLst>
          </p:cNvPr>
          <p:cNvSpPr>
            <a:spLocks noGrp="1"/>
          </p:cNvSpPr>
          <p:nvPr>
            <p:ph type="title"/>
          </p:nvPr>
        </p:nvSpPr>
        <p:spPr>
          <a:xfrm>
            <a:off x="838200" y="365125"/>
            <a:ext cx="10515600" cy="1042761"/>
          </a:xfrm>
        </p:spPr>
        <p:txBody>
          <a:bodyPr/>
          <a:lstStyle>
            <a:lvl1pPr>
              <a:defRPr>
                <a:solidFill>
                  <a:schemeClr val="bg1"/>
                </a:solidFill>
              </a:defRPr>
            </a:lvl1pPr>
          </a:lstStyle>
          <a:p>
            <a:r>
              <a:rPr lang="en-US" dirty="0"/>
              <a:t>Click to edit Master title style</a:t>
            </a:r>
          </a:p>
        </p:txBody>
      </p:sp>
      <p:sp>
        <p:nvSpPr>
          <p:cNvPr id="3" name="TextBox 2">
            <a:extLst>
              <a:ext uri="{FF2B5EF4-FFF2-40B4-BE49-F238E27FC236}">
                <a16:creationId xmlns:a16="http://schemas.microsoft.com/office/drawing/2014/main" id="{CCDA4383-966E-E500-DADB-3431399413B7}"/>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5" name="Slide Number Placeholder 5">
            <a:extLst>
              <a:ext uri="{FF2B5EF4-FFF2-40B4-BE49-F238E27FC236}">
                <a16:creationId xmlns:a16="http://schemas.microsoft.com/office/drawing/2014/main" id="{E7808083-BCD1-7C29-51D7-C9EF69DBD31D}"/>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6" name="Content Placeholder 2">
            <a:extLst>
              <a:ext uri="{FF2B5EF4-FFF2-40B4-BE49-F238E27FC236}">
                <a16:creationId xmlns:a16="http://schemas.microsoft.com/office/drawing/2014/main" id="{ED367B66-BFAA-3DE9-8BD2-E64B46FCE70A}"/>
              </a:ext>
            </a:extLst>
          </p:cNvPr>
          <p:cNvSpPr>
            <a:spLocks noGrp="1"/>
          </p:cNvSpPr>
          <p:nvPr>
            <p:ph idx="1"/>
          </p:nvPr>
        </p:nvSpPr>
        <p:spPr>
          <a:xfrm>
            <a:off x="838200" y="1962557"/>
            <a:ext cx="10515600" cy="4214406"/>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8ADFE3D7-7A3D-FA0B-3F88-D5B5911E1AC2}"/>
              </a:ext>
            </a:extLst>
          </p:cNvPr>
          <p:cNvSpPr>
            <a:spLocks noGrp="1"/>
          </p:cNvSpPr>
          <p:nvPr>
            <p:ph type="ftr" sz="quarter" idx="11"/>
          </p:nvPr>
        </p:nvSpPr>
        <p:spPr/>
        <p:txBody>
          <a:bodyPr/>
          <a:lstStyle/>
          <a:p>
            <a:pPr algn="r"/>
            <a:r>
              <a:rPr lang="en-US"/>
              <a:t>Continuous System | Lecture 10</a:t>
            </a:r>
            <a:endParaRPr lang="en-US" dirty="0"/>
          </a:p>
        </p:txBody>
      </p:sp>
    </p:spTree>
    <p:extLst>
      <p:ext uri="{BB962C8B-B14F-4D97-AF65-F5344CB8AC3E}">
        <p14:creationId xmlns:p14="http://schemas.microsoft.com/office/powerpoint/2010/main" val="181954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5A94531-650E-5195-CBA1-5B3978F0AA83}"/>
              </a:ext>
            </a:extLst>
          </p:cNvPr>
          <p:cNvSpPr>
            <a:spLocks noGrp="1"/>
          </p:cNvSpPr>
          <p:nvPr>
            <p:ph type="dt" sz="half" idx="10"/>
          </p:nvPr>
        </p:nvSpPr>
        <p:spPr>
          <a:xfrm>
            <a:off x="838200" y="6356350"/>
            <a:ext cx="2743200" cy="365125"/>
          </a:xfrm>
          <a:prstGeom prst="rect">
            <a:avLst/>
          </a:prstGeom>
        </p:spPr>
        <p:txBody>
          <a:bodyPr/>
          <a:lstStyle/>
          <a:p>
            <a:endParaRPr lang="en-US"/>
          </a:p>
        </p:txBody>
      </p:sp>
      <p:pic>
        <p:nvPicPr>
          <p:cNvPr id="7" name="Picture 6">
            <a:extLst>
              <a:ext uri="{FF2B5EF4-FFF2-40B4-BE49-F238E27FC236}">
                <a16:creationId xmlns:a16="http://schemas.microsoft.com/office/drawing/2014/main" id="{F8B60013-C917-A93A-C451-8E8B6203FC0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15" y="10"/>
            <a:ext cx="4480553"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8" name="Title 1">
            <a:extLst>
              <a:ext uri="{FF2B5EF4-FFF2-40B4-BE49-F238E27FC236}">
                <a16:creationId xmlns:a16="http://schemas.microsoft.com/office/drawing/2014/main" id="{C0D3A4C7-B5F0-8B63-1ECA-C14815983D40}"/>
              </a:ext>
            </a:extLst>
          </p:cNvPr>
          <p:cNvSpPr>
            <a:spLocks noGrp="1"/>
          </p:cNvSpPr>
          <p:nvPr>
            <p:ph type="title"/>
          </p:nvPr>
        </p:nvSpPr>
        <p:spPr>
          <a:xfrm>
            <a:off x="5020988" y="641377"/>
            <a:ext cx="5487841" cy="2540969"/>
          </a:xfrm>
        </p:spPr>
        <p:txBody>
          <a:bodyPr anchor="ctr">
            <a:noAutofit/>
          </a:bodyPr>
          <a:lstStyle>
            <a:lvl1pPr algn="l">
              <a:defRPr sz="6000" b="0" cap="none">
                <a:solidFill>
                  <a:schemeClr val="tx1"/>
                </a:solidFill>
                <a:latin typeface="Roboto" panose="02000000000000000000" pitchFamily="2" charset="0"/>
                <a:ea typeface="Roboto" panose="02000000000000000000" pitchFamily="2" charset="0"/>
              </a:defRPr>
            </a:lvl1pPr>
          </a:lstStyle>
          <a:p>
            <a:r>
              <a:rPr lang="en-US" dirty="0"/>
              <a:t>Click to edit Master title style</a:t>
            </a:r>
          </a:p>
        </p:txBody>
      </p:sp>
      <p:sp>
        <p:nvSpPr>
          <p:cNvPr id="2" name="Slide Number Placeholder 11">
            <a:extLst>
              <a:ext uri="{FF2B5EF4-FFF2-40B4-BE49-F238E27FC236}">
                <a16:creationId xmlns:a16="http://schemas.microsoft.com/office/drawing/2014/main" id="{FD99D63D-0492-7C66-0370-0040336ABD05}"/>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a:t>
            </a:fld>
            <a:endParaRPr lang="en-US" dirty="0"/>
          </a:p>
        </p:txBody>
      </p:sp>
      <p:sp>
        <p:nvSpPr>
          <p:cNvPr id="5" name="AutoShape 2" descr="A peaceful illustration for C programming set in a serene environment. The setting is a quiet lakeside scene during sunrise or sunset, with soft golden lighting reflecting on calm waters. A laptop or book displaying C programming code is open on a wooden bench near the water, surrounded by nature with gentle trees and soft grass. The sky is a gradient of warm colors, and there are small details like a steaming coffee mug and a few scattered notes or pens nearby, adding a cozy atmosphere. The dimensions are 7.5 inches in height and 4.9 inches in width.">
            <a:extLst>
              <a:ext uri="{FF2B5EF4-FFF2-40B4-BE49-F238E27FC236}">
                <a16:creationId xmlns:a16="http://schemas.microsoft.com/office/drawing/2014/main" id="{6A97A55F-F05A-431D-3CF6-E049935C3995}"/>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119B0B8-54EB-02A5-06D4-A123119246F4}"/>
              </a:ext>
            </a:extLst>
          </p:cNvPr>
          <p:cNvSpPr txBox="1"/>
          <p:nvPr userDrawn="1"/>
        </p:nvSpPr>
        <p:spPr>
          <a:xfrm>
            <a:off x="5020988" y="4019550"/>
            <a:ext cx="602801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dirty="0">
                <a:latin typeface="Nunito" pitchFamily="2" charset="0"/>
                <a:hlinkClick r:id="rId3"/>
              </a:rPr>
              <a:t>shiva.kunwar@hotmail.com</a:t>
            </a:r>
            <a:br>
              <a:rPr lang="en-US" sz="3000" dirty="0">
                <a:latin typeface="Nunito" pitchFamily="2" charset="0"/>
              </a:rPr>
            </a:br>
            <a:r>
              <a:rPr lang="en-US" sz="3000" dirty="0">
                <a:latin typeface="Nunito" pitchFamily="2" charset="0"/>
              </a:rPr>
              <a:t>+977-9819123654</a:t>
            </a:r>
          </a:p>
        </p:txBody>
      </p:sp>
      <p:sp>
        <p:nvSpPr>
          <p:cNvPr id="6" name="Footer Placeholder 5">
            <a:extLst>
              <a:ext uri="{FF2B5EF4-FFF2-40B4-BE49-F238E27FC236}">
                <a16:creationId xmlns:a16="http://schemas.microsoft.com/office/drawing/2014/main" id="{7A016E68-0017-74AE-E686-7960FA20C452}"/>
              </a:ext>
            </a:extLst>
          </p:cNvPr>
          <p:cNvSpPr>
            <a:spLocks noGrp="1"/>
          </p:cNvSpPr>
          <p:nvPr>
            <p:ph type="ftr" sz="quarter" idx="13"/>
          </p:nvPr>
        </p:nvSpPr>
        <p:spPr/>
        <p:txBody>
          <a:bodyPr/>
          <a:lstStyle/>
          <a:p>
            <a:pPr algn="r"/>
            <a:r>
              <a:rPr lang="en-US"/>
              <a:t>Continuous System | Lecture 10</a:t>
            </a:r>
            <a:endParaRPr lang="en-US" dirty="0"/>
          </a:p>
        </p:txBody>
      </p:sp>
    </p:spTree>
    <p:extLst>
      <p:ext uri="{BB962C8B-B14F-4D97-AF65-F5344CB8AC3E}">
        <p14:creationId xmlns:p14="http://schemas.microsoft.com/office/powerpoint/2010/main" val="20205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review Car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DA83DF1-A84E-B163-956C-25D3B807BE99}"/>
              </a:ext>
            </a:extLst>
          </p:cNvPr>
          <p:cNvSpPr txBox="1">
            <a:spLocks/>
          </p:cNvSpPr>
          <p:nvPr userDrawn="1"/>
        </p:nvSpPr>
        <p:spPr>
          <a:xfrm>
            <a:off x="838200" y="417727"/>
            <a:ext cx="10515600" cy="10427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Roboto" panose="02000000000000000000" pitchFamily="2" charset="0"/>
                <a:ea typeface="Roboto" panose="02000000000000000000" pitchFamily="2" charset="0"/>
                <a:cs typeface="+mj-cs"/>
              </a:defRPr>
            </a:lvl1pPr>
          </a:lstStyle>
          <a:p>
            <a:r>
              <a:rPr lang="en-US" dirty="0"/>
              <a:t>PREVIEW FOR NEXT LECTURE</a:t>
            </a:r>
          </a:p>
        </p:txBody>
      </p:sp>
      <p:sp>
        <p:nvSpPr>
          <p:cNvPr id="2" name="Title 1">
            <a:extLst>
              <a:ext uri="{FF2B5EF4-FFF2-40B4-BE49-F238E27FC236}">
                <a16:creationId xmlns:a16="http://schemas.microsoft.com/office/drawing/2014/main" id="{C83F62B2-F92E-BBBB-879D-EAA2FC432612}"/>
              </a:ext>
            </a:extLst>
          </p:cNvPr>
          <p:cNvSpPr>
            <a:spLocks noGrp="1"/>
          </p:cNvSpPr>
          <p:nvPr>
            <p:ph type="title"/>
          </p:nvPr>
        </p:nvSpPr>
        <p:spPr>
          <a:xfrm>
            <a:off x="838200" y="1843315"/>
            <a:ext cx="10515600" cy="3817256"/>
          </a:xfrm>
        </p:spPr>
        <p:txBody>
          <a:bodyPr/>
          <a:lstStyle>
            <a:lvl1pPr algn="ctr">
              <a:defRPr>
                <a:solidFill>
                  <a:schemeClr val="bg1"/>
                </a:solidFill>
              </a:defRPr>
            </a:lvl1pPr>
          </a:lstStyle>
          <a:p>
            <a:r>
              <a:rPr lang="en-US" dirty="0"/>
              <a:t>Click to edit Master title style</a:t>
            </a:r>
          </a:p>
        </p:txBody>
      </p:sp>
      <p:sp>
        <p:nvSpPr>
          <p:cNvPr id="12" name="Slide Number Placeholder 11">
            <a:extLst>
              <a:ext uri="{FF2B5EF4-FFF2-40B4-BE49-F238E27FC236}">
                <a16:creationId xmlns:a16="http://schemas.microsoft.com/office/drawing/2014/main" id="{6E4F7403-710E-51F3-7202-7EBA53ED69A3}"/>
              </a:ext>
            </a:extLst>
          </p:cNvPr>
          <p:cNvSpPr>
            <a:spLocks noGrp="1"/>
          </p:cNvSpPr>
          <p:nvPr>
            <p:ph type="sldNum" sz="quarter" idx="12"/>
          </p:nvPr>
        </p:nvSpPr>
        <p:spPr/>
        <p:txBody>
          <a:bodyPr/>
          <a:lstStyle/>
          <a:p>
            <a:fld id="{B64A917B-47FD-40E0-A121-9E586D961AA8}" type="slidenum">
              <a:rPr lang="en-US" smtClean="0"/>
              <a:pPr/>
              <a:t>‹#›</a:t>
            </a:fld>
            <a:endParaRPr lang="en-US" dirty="0"/>
          </a:p>
        </p:txBody>
      </p:sp>
      <p:sp>
        <p:nvSpPr>
          <p:cNvPr id="5" name="Footer Placeholder 4">
            <a:extLst>
              <a:ext uri="{FF2B5EF4-FFF2-40B4-BE49-F238E27FC236}">
                <a16:creationId xmlns:a16="http://schemas.microsoft.com/office/drawing/2014/main" id="{E9E5FFE2-1F4D-9C49-4E2F-006619EA8CB1}"/>
              </a:ext>
            </a:extLst>
          </p:cNvPr>
          <p:cNvSpPr>
            <a:spLocks noGrp="1"/>
          </p:cNvSpPr>
          <p:nvPr>
            <p:ph type="ftr" sz="quarter" idx="14"/>
          </p:nvPr>
        </p:nvSpPr>
        <p:spPr/>
        <p:txBody>
          <a:bodyPr/>
          <a:lstStyle/>
          <a:p>
            <a:pPr algn="r"/>
            <a:r>
              <a:rPr lang="en-US"/>
              <a:t>Continuous System | Lecture 10</a:t>
            </a:r>
            <a:endParaRPr lang="en-US" dirty="0"/>
          </a:p>
        </p:txBody>
      </p:sp>
    </p:spTree>
    <p:extLst>
      <p:ext uri="{BB962C8B-B14F-4D97-AF65-F5344CB8AC3E}">
        <p14:creationId xmlns:p14="http://schemas.microsoft.com/office/powerpoint/2010/main" val="152657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3B644-5741-8467-C89E-7A43CCB7C511}"/>
              </a:ext>
            </a:extLst>
          </p:cNvPr>
          <p:cNvSpPr>
            <a:spLocks noGrp="1"/>
          </p:cNvSpPr>
          <p:nvPr>
            <p:ph type="title"/>
          </p:nvPr>
        </p:nvSpPr>
        <p:spPr>
          <a:xfrm>
            <a:off x="838200" y="365125"/>
            <a:ext cx="10515600" cy="10427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A0AA4B1-9CE0-549C-7B06-728134B2875B}"/>
              </a:ext>
            </a:extLst>
          </p:cNvPr>
          <p:cNvSpPr>
            <a:spLocks noGrp="1"/>
          </p:cNvSpPr>
          <p:nvPr>
            <p:ph type="body" idx="1"/>
          </p:nvPr>
        </p:nvSpPr>
        <p:spPr>
          <a:xfrm>
            <a:off x="838200" y="1553029"/>
            <a:ext cx="10515600" cy="4920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DA34BA3D-AF77-0CD3-E6C2-CDFE9BF54B46}"/>
              </a:ext>
            </a:extLst>
          </p:cNvPr>
          <p:cNvSpPr>
            <a:spLocks noGrp="1"/>
          </p:cNvSpPr>
          <p:nvPr>
            <p:ph type="ftr" sz="quarter" idx="3"/>
          </p:nvPr>
        </p:nvSpPr>
        <p:spPr>
          <a:xfrm>
            <a:off x="7351486" y="10658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Continuous System | Lecture 10</a:t>
            </a:r>
            <a:endParaRPr lang="en-US" dirty="0"/>
          </a:p>
        </p:txBody>
      </p:sp>
      <p:sp>
        <p:nvSpPr>
          <p:cNvPr id="7" name="TextBox 6">
            <a:extLst>
              <a:ext uri="{FF2B5EF4-FFF2-40B4-BE49-F238E27FC236}">
                <a16:creationId xmlns:a16="http://schemas.microsoft.com/office/drawing/2014/main" id="{BF3EA662-E61B-0C38-8A92-8D9EA2250421}"/>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6" name="Slide Number Placeholder 5">
            <a:extLst>
              <a:ext uri="{FF2B5EF4-FFF2-40B4-BE49-F238E27FC236}">
                <a16:creationId xmlns:a16="http://schemas.microsoft.com/office/drawing/2014/main" id="{0EBCFC56-D6E1-E077-A067-C2CA064D40E5}"/>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407369039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9" r:id="rId3"/>
    <p:sldLayoutId id="2147483670" r:id="rId4"/>
    <p:sldLayoutId id="2147483672" r:id="rId5"/>
    <p:sldLayoutId id="2147483673" r:id="rId6"/>
    <p:sldLayoutId id="2147483664" r:id="rId7"/>
    <p:sldLayoutId id="2147483665" r:id="rId8"/>
  </p:sldLayoutIdLst>
  <p:hf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Nunito" pitchFamily="2" charset="0"/>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300" kern="1200">
          <a:solidFill>
            <a:schemeClr val="tx1"/>
          </a:solidFill>
          <a:latin typeface="Nunito" pitchFamily="2" charset="0"/>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200" kern="1200">
          <a:solidFill>
            <a:schemeClr val="tx1"/>
          </a:solidFill>
          <a:latin typeface="Nunito" pitchFamily="2" charset="0"/>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2100" kern="1200">
          <a:solidFill>
            <a:schemeClr val="tx1"/>
          </a:solidFill>
          <a:latin typeface="Nunito" pitchFamily="2" charset="0"/>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62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B096-7507-7349-49E2-9663AE121241}"/>
              </a:ext>
            </a:extLst>
          </p:cNvPr>
          <p:cNvSpPr>
            <a:spLocks noGrp="1"/>
          </p:cNvSpPr>
          <p:nvPr>
            <p:ph type="title"/>
          </p:nvPr>
        </p:nvSpPr>
        <p:spPr>
          <a:xfrm>
            <a:off x="838200" y="365125"/>
            <a:ext cx="10515600" cy="1042761"/>
          </a:xfrm>
        </p:spPr>
        <p:txBody>
          <a:bodyPr anchor="ctr">
            <a:normAutofit/>
          </a:bodyPr>
          <a:lstStyle/>
          <a:p>
            <a:r>
              <a:rPr lang="en-US" dirty="0"/>
              <a:t>Predator-Prey Model</a:t>
            </a:r>
          </a:p>
        </p:txBody>
      </p:sp>
      <p:sp>
        <p:nvSpPr>
          <p:cNvPr id="3" name="Content Placeholder 2">
            <a:extLst>
              <a:ext uri="{FF2B5EF4-FFF2-40B4-BE49-F238E27FC236}">
                <a16:creationId xmlns:a16="http://schemas.microsoft.com/office/drawing/2014/main" id="{49CF345F-1C67-555E-06C3-DCF929AA7E6E}"/>
              </a:ext>
            </a:extLst>
          </p:cNvPr>
          <p:cNvSpPr>
            <a:spLocks noGrp="1"/>
          </p:cNvSpPr>
          <p:nvPr>
            <p:ph sz="half" idx="1"/>
          </p:nvPr>
        </p:nvSpPr>
        <p:spPr>
          <a:xfrm>
            <a:off x="838200" y="1567543"/>
            <a:ext cx="5181600" cy="4609420"/>
          </a:xfrm>
        </p:spPr>
        <p:txBody>
          <a:bodyPr>
            <a:normAutofit/>
          </a:bodyPr>
          <a:lstStyle/>
          <a:p>
            <a:pPr>
              <a:spcAft>
                <a:spcPts val="600"/>
              </a:spcAft>
            </a:pPr>
            <a:r>
              <a:rPr lang="en-US"/>
              <a:t>Prey (x) increase exponentially if predators aren't present.</a:t>
            </a:r>
          </a:p>
          <a:p>
            <a:pPr>
              <a:spcAft>
                <a:spcPts val="600"/>
              </a:spcAft>
            </a:pPr>
            <a:r>
              <a:rPr lang="en-US"/>
              <a:t>Predator population (y) decreases without prey.</a:t>
            </a:r>
          </a:p>
          <a:p>
            <a:pPr>
              <a:spcAft>
                <a:spcPts val="600"/>
              </a:spcAft>
            </a:pPr>
            <a:r>
              <a:rPr lang="en-US"/>
              <a:t>Predator-prey interaction (xy) affects both growth and decline.</a:t>
            </a:r>
          </a:p>
        </p:txBody>
      </p:sp>
      <p:pic>
        <p:nvPicPr>
          <p:cNvPr id="7" name="Content Placeholder 6" descr="A graph of a rabbit and fox&#10;&#10;AI-generated content may be incorrect.">
            <a:extLst>
              <a:ext uri="{FF2B5EF4-FFF2-40B4-BE49-F238E27FC236}">
                <a16:creationId xmlns:a16="http://schemas.microsoft.com/office/drawing/2014/main" id="{7D0A822B-6A83-3104-BBEA-4783FADE14B1}"/>
              </a:ext>
            </a:extLst>
          </p:cNvPr>
          <p:cNvPicPr>
            <a:picLocks noChangeAspect="1"/>
          </p:cNvPicPr>
          <p:nvPr/>
        </p:nvPicPr>
        <p:blipFill>
          <a:blip r:embed="rId2"/>
          <a:srcRect l="3555" r="4305" b="2"/>
          <a:stretch/>
        </p:blipFill>
        <p:spPr>
          <a:xfrm>
            <a:off x="6172200" y="1567543"/>
            <a:ext cx="5181600" cy="4609420"/>
          </a:xfrm>
          <a:prstGeom prst="rect">
            <a:avLst/>
          </a:prstGeom>
          <a:noFill/>
        </p:spPr>
      </p:pic>
      <p:sp>
        <p:nvSpPr>
          <p:cNvPr id="4" name="Footer Placeholder 3">
            <a:extLst>
              <a:ext uri="{FF2B5EF4-FFF2-40B4-BE49-F238E27FC236}">
                <a16:creationId xmlns:a16="http://schemas.microsoft.com/office/drawing/2014/main" id="{DB524E0E-906B-51A1-CA4C-26722E9C97E4}"/>
              </a:ext>
            </a:extLst>
          </p:cNvPr>
          <p:cNvSpPr>
            <a:spLocks noGrp="1"/>
          </p:cNvSpPr>
          <p:nvPr>
            <p:ph type="ftr" sz="quarter" idx="11"/>
          </p:nvPr>
        </p:nvSpPr>
        <p:spPr>
          <a:xfrm>
            <a:off x="7351486" y="106589"/>
            <a:ext cx="4114800" cy="365125"/>
          </a:xfrm>
        </p:spPr>
        <p:txBody>
          <a:bodyPr anchor="ctr">
            <a:normAutofit/>
          </a:bodyPr>
          <a:lstStyle/>
          <a:p>
            <a:pPr algn="r">
              <a:spcAft>
                <a:spcPts val="600"/>
              </a:spcAft>
            </a:pPr>
            <a:r>
              <a:rPr lang="en-US"/>
              <a:t>Continuous System | Lecture 10</a:t>
            </a:r>
          </a:p>
        </p:txBody>
      </p:sp>
      <p:sp>
        <p:nvSpPr>
          <p:cNvPr id="5" name="Slide Number Placeholder 4">
            <a:extLst>
              <a:ext uri="{FF2B5EF4-FFF2-40B4-BE49-F238E27FC236}">
                <a16:creationId xmlns:a16="http://schemas.microsoft.com/office/drawing/2014/main" id="{A03B8696-483F-2738-898F-30DC6C9C31C2}"/>
              </a:ext>
            </a:extLst>
          </p:cNvPr>
          <p:cNvSpPr>
            <a:spLocks noGrp="1"/>
          </p:cNvSpPr>
          <p:nvPr>
            <p:ph type="sldNum" sz="quarter" idx="12"/>
          </p:nvPr>
        </p:nvSpPr>
        <p:spPr>
          <a:xfrm>
            <a:off x="11506201" y="88667"/>
            <a:ext cx="584199" cy="365125"/>
          </a:xfrm>
        </p:spPr>
        <p:txBody>
          <a:bodyPr anchor="ctr">
            <a:normAutofit/>
          </a:bodyPr>
          <a:lstStyle/>
          <a:p>
            <a:pPr>
              <a:spcAft>
                <a:spcPts val="600"/>
              </a:spcAft>
            </a:pPr>
            <a:fld id="{B64A917B-47FD-40E0-A121-9E586D961AA8}" type="slidenum">
              <a:rPr lang="en-US" smtClean="0"/>
              <a:pPr>
                <a:spcAft>
                  <a:spcPts val="600"/>
                </a:spcAft>
              </a:pPr>
              <a:t>10</a:t>
            </a:fld>
            <a:endParaRPr lang="en-US"/>
          </a:p>
        </p:txBody>
      </p:sp>
    </p:spTree>
    <p:extLst>
      <p:ext uri="{BB962C8B-B14F-4D97-AF65-F5344CB8AC3E}">
        <p14:creationId xmlns:p14="http://schemas.microsoft.com/office/powerpoint/2010/main" val="2632401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0543F-B6A9-D677-EF87-023082BCB7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8B5361-5A9B-C5DF-AE5E-0B196F6B8809}"/>
              </a:ext>
            </a:extLst>
          </p:cNvPr>
          <p:cNvSpPr>
            <a:spLocks noGrp="1"/>
          </p:cNvSpPr>
          <p:nvPr>
            <p:ph type="title"/>
          </p:nvPr>
        </p:nvSpPr>
        <p:spPr/>
        <p:txBody>
          <a:bodyPr anchor="ctr">
            <a:normAutofit/>
          </a:bodyPr>
          <a:lstStyle/>
          <a:p>
            <a:r>
              <a:rPr lang="en-US" dirty="0"/>
              <a:t>Predator-Prey Model</a:t>
            </a:r>
          </a:p>
        </p:txBody>
      </p:sp>
      <p:sp>
        <p:nvSpPr>
          <p:cNvPr id="3" name="Content Placeholder 2">
            <a:extLst>
              <a:ext uri="{FF2B5EF4-FFF2-40B4-BE49-F238E27FC236}">
                <a16:creationId xmlns:a16="http://schemas.microsoft.com/office/drawing/2014/main" id="{590D0AD6-3063-A312-B8FC-09F50000530D}"/>
              </a:ext>
            </a:extLst>
          </p:cNvPr>
          <p:cNvSpPr>
            <a:spLocks noGrp="1"/>
          </p:cNvSpPr>
          <p:nvPr>
            <p:ph idx="1"/>
          </p:nvPr>
        </p:nvSpPr>
        <p:spPr/>
        <p:txBody>
          <a:bodyPr>
            <a:normAutofit/>
          </a:bodyPr>
          <a:lstStyle/>
          <a:p>
            <a:pPr>
              <a:spcAft>
                <a:spcPts val="600"/>
              </a:spcAft>
            </a:pPr>
            <a:r>
              <a:rPr lang="en-US" b="1" dirty="0"/>
              <a:t>Oscillating Populations</a:t>
            </a:r>
            <a:r>
              <a:rPr lang="en-US" dirty="0"/>
              <a:t>: </a:t>
            </a:r>
          </a:p>
          <a:p>
            <a:pPr>
              <a:spcAft>
                <a:spcPts val="600"/>
              </a:spcAft>
            </a:pPr>
            <a:r>
              <a:rPr lang="en-US" dirty="0"/>
              <a:t>Prey grows → predators grow (more food) → prey decreases → predators decrease → prey grows again.</a:t>
            </a:r>
          </a:p>
          <a:p>
            <a:pPr>
              <a:spcAft>
                <a:spcPts val="600"/>
              </a:spcAft>
            </a:pPr>
            <a:endParaRPr lang="en-US" dirty="0"/>
          </a:p>
          <a:p>
            <a:pPr>
              <a:spcAft>
                <a:spcPts val="600"/>
              </a:spcAft>
            </a:pPr>
            <a:r>
              <a:rPr lang="en-US" dirty="0"/>
              <a:t>The system cycles through booms and crashes in both populations.</a:t>
            </a:r>
          </a:p>
        </p:txBody>
      </p:sp>
      <p:sp>
        <p:nvSpPr>
          <p:cNvPr id="4" name="Footer Placeholder 3">
            <a:extLst>
              <a:ext uri="{FF2B5EF4-FFF2-40B4-BE49-F238E27FC236}">
                <a16:creationId xmlns:a16="http://schemas.microsoft.com/office/drawing/2014/main" id="{BF1506E8-367B-874B-8F7B-26904480D938}"/>
              </a:ext>
            </a:extLst>
          </p:cNvPr>
          <p:cNvSpPr>
            <a:spLocks noGrp="1"/>
          </p:cNvSpPr>
          <p:nvPr>
            <p:ph type="ftr" sz="quarter" idx="11"/>
          </p:nvPr>
        </p:nvSpPr>
        <p:spPr/>
        <p:txBody>
          <a:bodyPr anchor="ctr">
            <a:normAutofit/>
          </a:bodyPr>
          <a:lstStyle/>
          <a:p>
            <a:pPr algn="r">
              <a:spcAft>
                <a:spcPts val="600"/>
              </a:spcAft>
            </a:pPr>
            <a:r>
              <a:rPr lang="en-US"/>
              <a:t>Continuous System | Lecture 10</a:t>
            </a:r>
          </a:p>
        </p:txBody>
      </p:sp>
      <p:sp>
        <p:nvSpPr>
          <p:cNvPr id="5" name="Slide Number Placeholder 4">
            <a:extLst>
              <a:ext uri="{FF2B5EF4-FFF2-40B4-BE49-F238E27FC236}">
                <a16:creationId xmlns:a16="http://schemas.microsoft.com/office/drawing/2014/main" id="{F635C115-36E6-9992-1803-731E16D997B7}"/>
              </a:ext>
            </a:extLst>
          </p:cNvPr>
          <p:cNvSpPr>
            <a:spLocks noGrp="1"/>
          </p:cNvSpPr>
          <p:nvPr>
            <p:ph type="sldNum" sz="quarter" idx="12"/>
          </p:nvPr>
        </p:nvSpPr>
        <p:spPr/>
        <p:txBody>
          <a:bodyPr anchor="ctr">
            <a:normAutofit/>
          </a:bodyPr>
          <a:lstStyle/>
          <a:p>
            <a:pPr>
              <a:spcAft>
                <a:spcPts val="600"/>
              </a:spcAft>
            </a:pPr>
            <a:fld id="{B64A917B-47FD-40E0-A121-9E586D961AA8}" type="slidenum">
              <a:rPr lang="en-US" smtClean="0"/>
              <a:pPr>
                <a:spcAft>
                  <a:spcPts val="600"/>
                </a:spcAft>
              </a:pPr>
              <a:t>11</a:t>
            </a:fld>
            <a:endParaRPr lang="en-US"/>
          </a:p>
        </p:txBody>
      </p:sp>
    </p:spTree>
    <p:extLst>
      <p:ext uri="{BB962C8B-B14F-4D97-AF65-F5344CB8AC3E}">
        <p14:creationId xmlns:p14="http://schemas.microsoft.com/office/powerpoint/2010/main" val="2957733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FB078A-4306-33DC-DE69-6E933033B6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EFD441-728A-CF63-4DF7-8A232B7F84C4}"/>
              </a:ext>
            </a:extLst>
          </p:cNvPr>
          <p:cNvSpPr>
            <a:spLocks noGrp="1"/>
          </p:cNvSpPr>
          <p:nvPr>
            <p:ph type="title"/>
          </p:nvPr>
        </p:nvSpPr>
        <p:spPr>
          <a:xfrm>
            <a:off x="838200" y="365125"/>
            <a:ext cx="10515600" cy="1042761"/>
          </a:xfrm>
        </p:spPr>
        <p:txBody>
          <a:bodyPr>
            <a:normAutofit/>
          </a:bodyPr>
          <a:lstStyle/>
          <a:p>
            <a:r>
              <a:rPr lang="en-US" dirty="0"/>
              <a:t>Predator-Prey Model</a:t>
            </a:r>
          </a:p>
        </p:txBody>
      </p:sp>
      <p:sp>
        <p:nvSpPr>
          <p:cNvPr id="79" name="Footer Placeholder 78">
            <a:extLst>
              <a:ext uri="{FF2B5EF4-FFF2-40B4-BE49-F238E27FC236}">
                <a16:creationId xmlns:a16="http://schemas.microsoft.com/office/drawing/2014/main" id="{874C9589-9E48-DB81-83AE-9CF512012861}"/>
              </a:ext>
            </a:extLst>
          </p:cNvPr>
          <p:cNvSpPr>
            <a:spLocks noGrp="1"/>
          </p:cNvSpPr>
          <p:nvPr>
            <p:ph type="ftr" sz="quarter" idx="11"/>
          </p:nvPr>
        </p:nvSpPr>
        <p:spPr>
          <a:xfrm>
            <a:off x="7351486" y="106589"/>
            <a:ext cx="4114800" cy="365125"/>
          </a:xfrm>
        </p:spPr>
        <p:txBody>
          <a:bodyPr/>
          <a:lstStyle/>
          <a:p>
            <a:r>
              <a:rPr lang="en-US"/>
              <a:t>Continuous System | Lecture 10</a:t>
            </a:r>
            <a:endParaRPr lang="en-US" dirty="0"/>
          </a:p>
        </p:txBody>
      </p:sp>
      <p:sp>
        <p:nvSpPr>
          <p:cNvPr id="5" name="Slide Number Placeholder 4">
            <a:extLst>
              <a:ext uri="{FF2B5EF4-FFF2-40B4-BE49-F238E27FC236}">
                <a16:creationId xmlns:a16="http://schemas.microsoft.com/office/drawing/2014/main" id="{6398FECC-6C18-70FE-37FC-E94BE16606A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12</a:t>
            </a:fld>
            <a:endParaRPr lang="en-US"/>
          </a:p>
        </p:txBody>
      </p:sp>
      <p:sp>
        <p:nvSpPr>
          <p:cNvPr id="6" name="Content Placeholder 5">
            <a:extLst>
              <a:ext uri="{FF2B5EF4-FFF2-40B4-BE49-F238E27FC236}">
                <a16:creationId xmlns:a16="http://schemas.microsoft.com/office/drawing/2014/main" id="{17D89B5D-349F-1594-B993-206829EC2BE7}"/>
              </a:ext>
            </a:extLst>
          </p:cNvPr>
          <p:cNvSpPr>
            <a:spLocks noGrp="1"/>
          </p:cNvSpPr>
          <p:nvPr>
            <p:ph idx="1"/>
          </p:nvPr>
        </p:nvSpPr>
        <p:spPr/>
        <p:txBody>
          <a:bodyPr/>
          <a:lstStyle/>
          <a:p>
            <a:r>
              <a:rPr lang="en-US" dirty="0"/>
              <a:t>Let, x(t) = number of prey population at time t.</a:t>
            </a:r>
          </a:p>
          <a:p>
            <a:r>
              <a:rPr lang="en-US" dirty="0"/>
              <a:t>y(t) = number of predator population at time t.</a:t>
            </a:r>
          </a:p>
          <a:p>
            <a:r>
              <a:rPr lang="en-US" dirty="0" err="1"/>
              <a:t>rx</a:t>
            </a:r>
            <a:r>
              <a:rPr lang="en-US" dirty="0"/>
              <a:t>(t) = rate of growth of prey for some positive ‘r’, where r = natural birth and natural death rate.</a:t>
            </a:r>
          </a:p>
        </p:txBody>
      </p:sp>
    </p:spTree>
    <p:extLst>
      <p:ext uri="{BB962C8B-B14F-4D97-AF65-F5344CB8AC3E}">
        <p14:creationId xmlns:p14="http://schemas.microsoft.com/office/powerpoint/2010/main" val="695693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271F6A-87FB-F635-E3AC-6D70C201B0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49422D-CF43-8C0A-5EC4-C413E40D877B}"/>
              </a:ext>
            </a:extLst>
          </p:cNvPr>
          <p:cNvSpPr>
            <a:spLocks noGrp="1"/>
          </p:cNvSpPr>
          <p:nvPr>
            <p:ph type="title"/>
          </p:nvPr>
        </p:nvSpPr>
        <p:spPr>
          <a:xfrm>
            <a:off x="838200" y="365125"/>
            <a:ext cx="10515600" cy="1042761"/>
          </a:xfrm>
        </p:spPr>
        <p:txBody>
          <a:bodyPr>
            <a:normAutofit/>
          </a:bodyPr>
          <a:lstStyle/>
          <a:p>
            <a:r>
              <a:rPr lang="en-US" dirty="0"/>
              <a:t>Predator-Prey Model</a:t>
            </a:r>
          </a:p>
        </p:txBody>
      </p:sp>
      <p:sp>
        <p:nvSpPr>
          <p:cNvPr id="79" name="Footer Placeholder 78">
            <a:extLst>
              <a:ext uri="{FF2B5EF4-FFF2-40B4-BE49-F238E27FC236}">
                <a16:creationId xmlns:a16="http://schemas.microsoft.com/office/drawing/2014/main" id="{FDAC5E0B-AA7A-35D8-39C6-84A3930B3024}"/>
              </a:ext>
            </a:extLst>
          </p:cNvPr>
          <p:cNvSpPr>
            <a:spLocks noGrp="1"/>
          </p:cNvSpPr>
          <p:nvPr>
            <p:ph type="ftr" sz="quarter" idx="11"/>
          </p:nvPr>
        </p:nvSpPr>
        <p:spPr>
          <a:xfrm>
            <a:off x="7351486" y="106589"/>
            <a:ext cx="4114800" cy="365125"/>
          </a:xfrm>
        </p:spPr>
        <p:txBody>
          <a:bodyPr/>
          <a:lstStyle/>
          <a:p>
            <a:r>
              <a:rPr lang="en-US"/>
              <a:t>Continuous System | Lecture 10</a:t>
            </a:r>
            <a:endParaRPr lang="en-US" dirty="0"/>
          </a:p>
        </p:txBody>
      </p:sp>
      <p:sp>
        <p:nvSpPr>
          <p:cNvPr id="5" name="Slide Number Placeholder 4">
            <a:extLst>
              <a:ext uri="{FF2B5EF4-FFF2-40B4-BE49-F238E27FC236}">
                <a16:creationId xmlns:a16="http://schemas.microsoft.com/office/drawing/2014/main" id="{BAA71112-EF33-C0D0-F91E-314C7A523E0C}"/>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13</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9C6FBFDA-404E-DDB6-F640-A70EF7FF15F5}"/>
                  </a:ext>
                </a:extLst>
              </p:cNvPr>
              <p:cNvSpPr>
                <a:spLocks noGrp="1"/>
              </p:cNvSpPr>
              <p:nvPr>
                <p:ph idx="1"/>
              </p:nvPr>
            </p:nvSpPr>
            <p:spPr/>
            <p:txBody>
              <a:bodyPr/>
              <a:lstStyle/>
              <a:p>
                <a:r>
                  <a:rPr lang="en-US" dirty="0"/>
                  <a:t>Because of the interaction between predator and prey, it will be reasonable to assume that the death rate of prey is proportional to the product of two population size </a:t>
                </a:r>
                <a14:m>
                  <m:oMath xmlns:m="http://schemas.openxmlformats.org/officeDocument/2006/math">
                    <m:r>
                      <a:rPr lang="en-US" i="1">
                        <a:latin typeface="Cambria Math" panose="02040503050406030204" pitchFamily="18" charset="0"/>
                        <a:cs typeface="Times New Roman" panose="02020603050405020304" pitchFamily="18" charset="0"/>
                      </a:rPr>
                      <m:t>𝑥</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𝑡</m:t>
                        </m:r>
                      </m:e>
                    </m:d>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𝑦</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𝑡</m:t>
                    </m:r>
                    <m:r>
                      <a:rPr lang="en-US" i="1">
                        <a:latin typeface="Cambria Math" panose="02040503050406030204" pitchFamily="18" charset="0"/>
                        <a:cs typeface="Times New Roman" panose="02020603050405020304" pitchFamily="18" charset="0"/>
                      </a:rPr>
                      <m:t>)</m:t>
                    </m:r>
                  </m:oMath>
                </a14:m>
                <a:r>
                  <a:rPr lang="en-US" dirty="0"/>
                  <a:t> or the death rate of prey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𝑡</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𝑡</m:t>
                    </m:r>
                    <m:r>
                      <a:rPr lang="en-US" sz="2400" b="0" i="1" smtClean="0">
                        <a:latin typeface="Cambria Math" panose="02040503050406030204" pitchFamily="18" charset="0"/>
                        <a:cs typeface="Times New Roman" panose="02020603050405020304" pitchFamily="18" charset="0"/>
                      </a:rPr>
                      <m:t>)</m:t>
                    </m:r>
                  </m:oMath>
                </a14:m>
                <a:r>
                  <a:rPr lang="en-US" dirty="0"/>
                  <a:t>. </a:t>
                </a:r>
              </a:p>
              <a:p>
                <a:r>
                  <a:rPr lang="en-US" dirty="0"/>
                  <a:t>Therefore, the overall rate of change of prey population, dx/dt is given by the non-linear differential equation, </a:t>
                </a:r>
              </a:p>
              <a:p>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𝑑</m:t>
                        </m:r>
                        <m:r>
                          <a:rPr lang="en-US" sz="2400" b="0" i="1" smtClean="0">
                            <a:latin typeface="Cambria Math" panose="02040503050406030204" pitchFamily="18" charset="0"/>
                            <a:cs typeface="Times New Roman" panose="02020603050405020304" pitchFamily="18" charset="0"/>
                          </a:rPr>
                          <m:t>𝑥</m:t>
                        </m:r>
                      </m:num>
                      <m:den>
                        <m:r>
                          <a:rPr lang="en-US" sz="2400" i="1">
                            <a:latin typeface="Cambria Math" panose="02040503050406030204" pitchFamily="18" charset="0"/>
                            <a:cs typeface="Times New Roman" panose="02020603050405020304" pitchFamily="18" charset="0"/>
                          </a:rPr>
                          <m:t>𝑑</m:t>
                        </m:r>
                        <m:r>
                          <a:rPr lang="en-US" sz="2400" b="0" i="1" smtClean="0">
                            <a:latin typeface="Cambria Math" panose="02040503050406030204" pitchFamily="18" charset="0"/>
                            <a:cs typeface="Times New Roman" panose="02020603050405020304" pitchFamily="18" charset="0"/>
                          </a:rPr>
                          <m:t>𝑡</m:t>
                        </m:r>
                      </m:den>
                    </m:f>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𝑡</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𝑡</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𝑡</m:t>
                    </m:r>
                    <m:r>
                      <a:rPr lang="en-US" sz="2400" b="0" i="1" smtClean="0">
                        <a:latin typeface="Cambria Math" panose="02040503050406030204" pitchFamily="18" charset="0"/>
                        <a:cs typeface="Times New Roman" panose="02020603050405020304" pitchFamily="18" charset="0"/>
                      </a:rPr>
                      <m:t>)</m:t>
                    </m:r>
                  </m:oMath>
                </a14:m>
                <a:endParaRPr lang="en-US" dirty="0"/>
              </a:p>
              <a:p>
                <a:pPr lvl="1"/>
                <a:r>
                  <a:rPr lang="en-US" dirty="0"/>
                  <a:t>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𝑎</m:t>
                    </m:r>
                  </m:oMath>
                </a14:m>
                <a:r>
                  <a:rPr lang="en-US" dirty="0"/>
                  <a:t> is positive constant of proportionality.</a:t>
                </a:r>
              </a:p>
            </p:txBody>
          </p:sp>
        </mc:Choice>
        <mc:Fallback xmlns="">
          <p:sp>
            <p:nvSpPr>
              <p:cNvPr id="6" name="Content Placeholder 5">
                <a:extLst>
                  <a:ext uri="{FF2B5EF4-FFF2-40B4-BE49-F238E27FC236}">
                    <a16:creationId xmlns:a16="http://schemas.microsoft.com/office/drawing/2014/main" id="{9C6FBFDA-404E-DDB6-F640-A70EF7FF15F5}"/>
                  </a:ext>
                </a:extLst>
              </p:cNvPr>
              <p:cNvSpPr>
                <a:spLocks noGrp="1" noRot="1" noChangeAspect="1" noMove="1" noResize="1" noEditPoints="1" noAdjustHandles="1" noChangeArrowheads="1" noChangeShapeType="1" noTextEdit="1"/>
              </p:cNvSpPr>
              <p:nvPr>
                <p:ph idx="1"/>
              </p:nvPr>
            </p:nvSpPr>
            <p:spPr>
              <a:blipFill>
                <a:blip r:embed="rId2"/>
                <a:stretch>
                  <a:fillRect l="-812" r="-290"/>
                </a:stretch>
              </a:blipFill>
            </p:spPr>
            <p:txBody>
              <a:bodyPr/>
              <a:lstStyle/>
              <a:p>
                <a:r>
                  <a:rPr lang="en-US">
                    <a:noFill/>
                  </a:rPr>
                  <a:t> </a:t>
                </a:r>
              </a:p>
            </p:txBody>
          </p:sp>
        </mc:Fallback>
      </mc:AlternateContent>
    </p:spTree>
    <p:extLst>
      <p:ext uri="{BB962C8B-B14F-4D97-AF65-F5344CB8AC3E}">
        <p14:creationId xmlns:p14="http://schemas.microsoft.com/office/powerpoint/2010/main" val="600266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F564CD-F3A4-4C28-629F-5C110D1830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6DC401-30C0-88B3-A380-DE0EFCFD6E2C}"/>
              </a:ext>
            </a:extLst>
          </p:cNvPr>
          <p:cNvSpPr>
            <a:spLocks noGrp="1"/>
          </p:cNvSpPr>
          <p:nvPr>
            <p:ph type="title"/>
          </p:nvPr>
        </p:nvSpPr>
        <p:spPr>
          <a:xfrm>
            <a:off x="838200" y="365125"/>
            <a:ext cx="10515600" cy="1042761"/>
          </a:xfrm>
        </p:spPr>
        <p:txBody>
          <a:bodyPr>
            <a:normAutofit/>
          </a:bodyPr>
          <a:lstStyle/>
          <a:p>
            <a:r>
              <a:rPr lang="en-US" dirty="0"/>
              <a:t>Predator-Prey Model</a:t>
            </a:r>
          </a:p>
        </p:txBody>
      </p:sp>
      <p:sp>
        <p:nvSpPr>
          <p:cNvPr id="79" name="Footer Placeholder 78">
            <a:extLst>
              <a:ext uri="{FF2B5EF4-FFF2-40B4-BE49-F238E27FC236}">
                <a16:creationId xmlns:a16="http://schemas.microsoft.com/office/drawing/2014/main" id="{ABEEB531-E4F3-F32A-B2FD-67DB25B8BB0A}"/>
              </a:ext>
            </a:extLst>
          </p:cNvPr>
          <p:cNvSpPr>
            <a:spLocks noGrp="1"/>
          </p:cNvSpPr>
          <p:nvPr>
            <p:ph type="ftr" sz="quarter" idx="11"/>
          </p:nvPr>
        </p:nvSpPr>
        <p:spPr>
          <a:xfrm>
            <a:off x="7351486" y="106589"/>
            <a:ext cx="4114800" cy="365125"/>
          </a:xfrm>
        </p:spPr>
        <p:txBody>
          <a:bodyPr/>
          <a:lstStyle/>
          <a:p>
            <a:r>
              <a:rPr lang="en-US"/>
              <a:t>Continuous System | Lecture 10</a:t>
            </a:r>
            <a:endParaRPr lang="en-US" dirty="0"/>
          </a:p>
        </p:txBody>
      </p:sp>
      <p:sp>
        <p:nvSpPr>
          <p:cNvPr id="5" name="Slide Number Placeholder 4">
            <a:extLst>
              <a:ext uri="{FF2B5EF4-FFF2-40B4-BE49-F238E27FC236}">
                <a16:creationId xmlns:a16="http://schemas.microsoft.com/office/drawing/2014/main" id="{60B06387-011D-692C-4339-4A204BC54B4D}"/>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14</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6BEB7945-FE17-D046-CD11-27D08E186D34}"/>
                  </a:ext>
                </a:extLst>
              </p:cNvPr>
              <p:cNvSpPr>
                <a:spLocks noGrp="1"/>
              </p:cNvSpPr>
              <p:nvPr>
                <p:ph idx="1"/>
              </p:nvPr>
            </p:nvSpPr>
            <p:spPr/>
            <p:txBody>
              <a:bodyPr/>
              <a:lstStyle/>
              <a:p>
                <a:r>
                  <a:rPr lang="en-US" dirty="0"/>
                  <a:t>Also, the predators depend on their prey for their existence; the rate of change of predators in the absence of prey is −𝑠𝑦(𝑡) for some positive s. </a:t>
                </a:r>
              </a:p>
              <a:p>
                <a:r>
                  <a:rPr lang="en-US" dirty="0"/>
                  <a:t>The interaction between the two populations causes the predator population to increase at a rate that is proportional to 𝑥(𝑡).𝑦(𝑡).</a:t>
                </a:r>
              </a:p>
              <a:p>
                <a:r>
                  <a:rPr lang="en-US" dirty="0"/>
                  <a:t>Thus, the overall change of the predator population, 𝑑𝑦/𝑑𝑡, is</a:t>
                </a:r>
                <a:r>
                  <a:rPr lang="en-US"/>
                  <a:t>:  </a:t>
                </a:r>
                <a:r>
                  <a:rPr lang="en-US" dirty="0"/>
                  <a:t>=−𝑠𝑦(𝑡)+𝑏𝑥(𝑡)𝑦(𝑡), </a:t>
                </a:r>
              </a:p>
              <a:p>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𝑑</m:t>
                        </m:r>
                        <m:r>
                          <a:rPr lang="en-US" sz="2400" b="0" i="1" smtClean="0">
                            <a:latin typeface="Cambria Math" panose="02040503050406030204" pitchFamily="18" charset="0"/>
                            <a:cs typeface="Times New Roman" panose="02020603050405020304" pitchFamily="18" charset="0"/>
                          </a:rPr>
                          <m:t>𝑦</m:t>
                        </m:r>
                      </m:num>
                      <m:den>
                        <m:r>
                          <a:rPr lang="en-US" sz="2400" i="1">
                            <a:latin typeface="Cambria Math" panose="02040503050406030204" pitchFamily="18" charset="0"/>
                            <a:cs typeface="Times New Roman" panose="02020603050405020304" pitchFamily="18" charset="0"/>
                          </a:rPr>
                          <m:t>𝑑</m:t>
                        </m:r>
                        <m:r>
                          <a:rPr lang="en-US" sz="2400" b="0" i="1" smtClean="0">
                            <a:latin typeface="Cambria Math" panose="02040503050406030204" pitchFamily="18" charset="0"/>
                            <a:cs typeface="Times New Roman" panose="02020603050405020304" pitchFamily="18" charset="0"/>
                          </a:rPr>
                          <m:t>𝑡</m:t>
                        </m:r>
                      </m:den>
                    </m:f>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𝑠</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𝑡</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𝑡</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𝑡</m:t>
                    </m:r>
                    <m:r>
                      <a:rPr lang="en-US" sz="2400" b="0" i="1" smtClean="0">
                        <a:latin typeface="Cambria Math" panose="02040503050406030204" pitchFamily="18" charset="0"/>
                        <a:cs typeface="Times New Roman" panose="02020603050405020304" pitchFamily="18" charset="0"/>
                      </a:rPr>
                      <m:t>)</m:t>
                    </m:r>
                  </m:oMath>
                </a14:m>
                <a:endParaRPr lang="en-US" dirty="0"/>
              </a:p>
              <a:p>
                <a:pPr lvl="1"/>
                <a:r>
                  <a:rPr lang="en-US" dirty="0"/>
                  <a:t>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𝑏</m:t>
                    </m:r>
                  </m:oMath>
                </a14:m>
                <a:r>
                  <a:rPr lang="en-US" dirty="0"/>
                  <a:t> is positive constant of proportionality.</a:t>
                </a:r>
              </a:p>
            </p:txBody>
          </p:sp>
        </mc:Choice>
        <mc:Fallback>
          <p:sp>
            <p:nvSpPr>
              <p:cNvPr id="6" name="Content Placeholder 5">
                <a:extLst>
                  <a:ext uri="{FF2B5EF4-FFF2-40B4-BE49-F238E27FC236}">
                    <a16:creationId xmlns:a16="http://schemas.microsoft.com/office/drawing/2014/main" id="{6BEB7945-FE17-D046-CD11-27D08E186D34}"/>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Tree>
    <p:extLst>
      <p:ext uri="{BB962C8B-B14F-4D97-AF65-F5344CB8AC3E}">
        <p14:creationId xmlns:p14="http://schemas.microsoft.com/office/powerpoint/2010/main" val="2464392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883280-B8C7-2B46-3011-6F314ABE89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F15DCD-0CF2-8E47-D4B6-97F5291114F2}"/>
              </a:ext>
            </a:extLst>
          </p:cNvPr>
          <p:cNvSpPr>
            <a:spLocks noGrp="1"/>
          </p:cNvSpPr>
          <p:nvPr>
            <p:ph type="title"/>
          </p:nvPr>
        </p:nvSpPr>
        <p:spPr>
          <a:xfrm>
            <a:off x="838200" y="365125"/>
            <a:ext cx="10515600" cy="1042761"/>
          </a:xfrm>
        </p:spPr>
        <p:txBody>
          <a:bodyPr>
            <a:normAutofit/>
          </a:bodyPr>
          <a:lstStyle/>
          <a:p>
            <a:r>
              <a:rPr lang="en-US" dirty="0"/>
              <a:t>Predator-Prey Model</a:t>
            </a:r>
          </a:p>
        </p:txBody>
      </p:sp>
      <p:sp>
        <p:nvSpPr>
          <p:cNvPr id="79" name="Footer Placeholder 78">
            <a:extLst>
              <a:ext uri="{FF2B5EF4-FFF2-40B4-BE49-F238E27FC236}">
                <a16:creationId xmlns:a16="http://schemas.microsoft.com/office/drawing/2014/main" id="{5A2643DF-90B7-2A08-0FFC-352B8344D415}"/>
              </a:ext>
            </a:extLst>
          </p:cNvPr>
          <p:cNvSpPr>
            <a:spLocks noGrp="1"/>
          </p:cNvSpPr>
          <p:nvPr>
            <p:ph type="ftr" sz="quarter" idx="11"/>
          </p:nvPr>
        </p:nvSpPr>
        <p:spPr>
          <a:xfrm>
            <a:off x="7351486" y="106589"/>
            <a:ext cx="4114800" cy="365125"/>
          </a:xfrm>
        </p:spPr>
        <p:txBody>
          <a:bodyPr/>
          <a:lstStyle/>
          <a:p>
            <a:r>
              <a:rPr lang="en-US"/>
              <a:t>Continuous System | Lecture 10</a:t>
            </a:r>
            <a:endParaRPr lang="en-US" dirty="0"/>
          </a:p>
        </p:txBody>
      </p:sp>
      <p:sp>
        <p:nvSpPr>
          <p:cNvPr id="5" name="Slide Number Placeholder 4">
            <a:extLst>
              <a:ext uri="{FF2B5EF4-FFF2-40B4-BE49-F238E27FC236}">
                <a16:creationId xmlns:a16="http://schemas.microsoft.com/office/drawing/2014/main" id="{2A21304C-E61E-F607-3FA5-00CF1A3F5333}"/>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15</a:t>
            </a:fld>
            <a:endParaRPr lang="en-US"/>
          </a:p>
        </p:txBody>
      </p:sp>
      <p:sp>
        <p:nvSpPr>
          <p:cNvPr id="6" name="Content Placeholder 5">
            <a:extLst>
              <a:ext uri="{FF2B5EF4-FFF2-40B4-BE49-F238E27FC236}">
                <a16:creationId xmlns:a16="http://schemas.microsoft.com/office/drawing/2014/main" id="{0C4B6E5C-BAFC-7826-1B84-EDB711D5345A}"/>
              </a:ext>
            </a:extLst>
          </p:cNvPr>
          <p:cNvSpPr>
            <a:spLocks noGrp="1"/>
          </p:cNvSpPr>
          <p:nvPr>
            <p:ph idx="1"/>
          </p:nvPr>
        </p:nvSpPr>
        <p:spPr/>
        <p:txBody>
          <a:bodyPr/>
          <a:lstStyle/>
          <a:p>
            <a:r>
              <a:rPr lang="en-US" dirty="0"/>
              <a:t>As the predator population increases, the prey population decreases. </a:t>
            </a:r>
          </a:p>
          <a:p>
            <a:r>
              <a:rPr lang="en-US" dirty="0"/>
              <a:t>This causes the decrease in the rate of increased predator, which eventually results in decrease in a number of predators.</a:t>
            </a:r>
          </a:p>
          <a:p>
            <a:r>
              <a:rPr lang="en-US" dirty="0"/>
              <a:t>These, in turn, cause the number of prey to increase.</a:t>
            </a:r>
          </a:p>
        </p:txBody>
      </p:sp>
    </p:spTree>
    <p:extLst>
      <p:ext uri="{BB962C8B-B14F-4D97-AF65-F5344CB8AC3E}">
        <p14:creationId xmlns:p14="http://schemas.microsoft.com/office/powerpoint/2010/main" val="3830873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DC92D7-F392-4FF0-D391-6E7E08F56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DA526C-979A-D544-3BA6-E881F9007CCF}"/>
              </a:ext>
            </a:extLst>
          </p:cNvPr>
          <p:cNvSpPr>
            <a:spLocks noGrp="1"/>
          </p:cNvSpPr>
          <p:nvPr>
            <p:ph type="title"/>
          </p:nvPr>
        </p:nvSpPr>
        <p:spPr>
          <a:xfrm>
            <a:off x="838200" y="365125"/>
            <a:ext cx="10515600" cy="1042761"/>
          </a:xfrm>
        </p:spPr>
        <p:txBody>
          <a:bodyPr>
            <a:normAutofit/>
          </a:bodyPr>
          <a:lstStyle/>
          <a:p>
            <a:r>
              <a:rPr lang="en-US" dirty="0"/>
              <a:t>Assignment</a:t>
            </a:r>
          </a:p>
        </p:txBody>
      </p:sp>
      <p:sp>
        <p:nvSpPr>
          <p:cNvPr id="79" name="Footer Placeholder 78">
            <a:extLst>
              <a:ext uri="{FF2B5EF4-FFF2-40B4-BE49-F238E27FC236}">
                <a16:creationId xmlns:a16="http://schemas.microsoft.com/office/drawing/2014/main" id="{92ABF5D7-1045-2FE9-E41A-040AAFA2BC0A}"/>
              </a:ext>
            </a:extLst>
          </p:cNvPr>
          <p:cNvSpPr>
            <a:spLocks noGrp="1"/>
          </p:cNvSpPr>
          <p:nvPr>
            <p:ph type="ftr" sz="quarter" idx="11"/>
          </p:nvPr>
        </p:nvSpPr>
        <p:spPr>
          <a:xfrm>
            <a:off x="7351486" y="106589"/>
            <a:ext cx="4114800" cy="365125"/>
          </a:xfrm>
        </p:spPr>
        <p:txBody>
          <a:bodyPr/>
          <a:lstStyle/>
          <a:p>
            <a:r>
              <a:rPr lang="en-US"/>
              <a:t>Continuous System | Lecture 10</a:t>
            </a:r>
            <a:endParaRPr lang="en-US" dirty="0"/>
          </a:p>
        </p:txBody>
      </p:sp>
      <p:sp>
        <p:nvSpPr>
          <p:cNvPr id="5" name="Slide Number Placeholder 4">
            <a:extLst>
              <a:ext uri="{FF2B5EF4-FFF2-40B4-BE49-F238E27FC236}">
                <a16:creationId xmlns:a16="http://schemas.microsoft.com/office/drawing/2014/main" id="{48A63F00-C8B1-0594-F043-E843B9D463B1}"/>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16</a:t>
            </a:fld>
            <a:endParaRPr lang="en-US"/>
          </a:p>
        </p:txBody>
      </p:sp>
      <p:sp>
        <p:nvSpPr>
          <p:cNvPr id="6" name="Content Placeholder 5">
            <a:extLst>
              <a:ext uri="{FF2B5EF4-FFF2-40B4-BE49-F238E27FC236}">
                <a16:creationId xmlns:a16="http://schemas.microsoft.com/office/drawing/2014/main" id="{5422A0FB-0FCC-4615-2C50-3E18581E9DE3}"/>
              </a:ext>
            </a:extLst>
          </p:cNvPr>
          <p:cNvSpPr>
            <a:spLocks noGrp="1"/>
          </p:cNvSpPr>
          <p:nvPr>
            <p:ph idx="1"/>
          </p:nvPr>
        </p:nvSpPr>
        <p:spPr/>
        <p:txBody>
          <a:bodyPr/>
          <a:lstStyle/>
          <a:p>
            <a:r>
              <a:rPr lang="en-US" sz="3200" dirty="0"/>
              <a:t>The Pure Pursuit Model</a:t>
            </a:r>
          </a:p>
          <a:p>
            <a:r>
              <a:rPr lang="en-US" sz="3200" dirty="0"/>
              <a:t>A Serial Chase Problem</a:t>
            </a:r>
          </a:p>
          <a:p>
            <a:endParaRPr lang="en-US" dirty="0"/>
          </a:p>
        </p:txBody>
      </p:sp>
    </p:spTree>
    <p:extLst>
      <p:ext uri="{BB962C8B-B14F-4D97-AF65-F5344CB8AC3E}">
        <p14:creationId xmlns:p14="http://schemas.microsoft.com/office/powerpoint/2010/main" val="1925013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1EB86E-92CA-8425-23CB-1C912DD51BE9}"/>
              </a:ext>
            </a:extLst>
          </p:cNvPr>
          <p:cNvSpPr>
            <a:spLocks noGrp="1"/>
          </p:cNvSpPr>
          <p:nvPr>
            <p:ph type="title"/>
          </p:nvPr>
        </p:nvSpPr>
        <p:spPr>
          <a:xfrm>
            <a:off x="5020988" y="641377"/>
            <a:ext cx="5487841" cy="2540969"/>
          </a:xfrm>
        </p:spPr>
        <p:txBody>
          <a:bodyPr/>
          <a:lstStyle/>
          <a:p>
            <a:r>
              <a:rPr lang="en-US" dirty="0"/>
              <a:t>End of </a:t>
            </a:r>
            <a:br>
              <a:rPr lang="en-US" dirty="0"/>
            </a:br>
            <a:r>
              <a:rPr lang="en-US" dirty="0"/>
              <a:t>Lecture 10</a:t>
            </a:r>
          </a:p>
        </p:txBody>
      </p:sp>
      <p:sp>
        <p:nvSpPr>
          <p:cNvPr id="3" name="Slide Number Placeholder 2">
            <a:extLst>
              <a:ext uri="{FF2B5EF4-FFF2-40B4-BE49-F238E27FC236}">
                <a16:creationId xmlns:a16="http://schemas.microsoft.com/office/drawing/2014/main" id="{00598789-ED0E-CA9B-FF87-C82F586312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17</a:t>
            </a:fld>
            <a:endParaRPr lang="en-US"/>
          </a:p>
        </p:txBody>
      </p:sp>
      <p:sp>
        <p:nvSpPr>
          <p:cNvPr id="2" name="Footer Placeholder 1">
            <a:extLst>
              <a:ext uri="{FF2B5EF4-FFF2-40B4-BE49-F238E27FC236}">
                <a16:creationId xmlns:a16="http://schemas.microsoft.com/office/drawing/2014/main" id="{25032F37-907E-9C2E-C22C-C745CEE55F2A}"/>
              </a:ext>
            </a:extLst>
          </p:cNvPr>
          <p:cNvSpPr>
            <a:spLocks noGrp="1"/>
          </p:cNvSpPr>
          <p:nvPr>
            <p:ph type="ftr" sz="quarter" idx="13"/>
          </p:nvPr>
        </p:nvSpPr>
        <p:spPr>
          <a:xfrm>
            <a:off x="7351486" y="106589"/>
            <a:ext cx="4114800" cy="365125"/>
          </a:xfrm>
        </p:spPr>
        <p:txBody>
          <a:bodyPr/>
          <a:lstStyle/>
          <a:p>
            <a:pPr algn="r"/>
            <a:r>
              <a:rPr lang="en-US"/>
              <a:t>Continuous System | Lecture 10</a:t>
            </a:r>
            <a:endParaRPr lang="en-US" dirty="0"/>
          </a:p>
        </p:txBody>
      </p:sp>
    </p:spTree>
    <p:extLst>
      <p:ext uri="{BB962C8B-B14F-4D97-AF65-F5344CB8AC3E}">
        <p14:creationId xmlns:p14="http://schemas.microsoft.com/office/powerpoint/2010/main" val="4119943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FBA0-27E2-F622-221D-B1B9F6C313DF}"/>
              </a:ext>
            </a:extLst>
          </p:cNvPr>
          <p:cNvSpPr>
            <a:spLocks noGrp="1"/>
          </p:cNvSpPr>
          <p:nvPr>
            <p:ph type="title"/>
          </p:nvPr>
        </p:nvSpPr>
        <p:spPr>
          <a:xfrm>
            <a:off x="838200" y="1843315"/>
            <a:ext cx="10515600" cy="3817256"/>
          </a:xfrm>
        </p:spPr>
        <p:txBody>
          <a:bodyPr/>
          <a:lstStyle/>
          <a:p>
            <a:r>
              <a:rPr lang="en-US" dirty="0"/>
              <a:t>Discrete System Simulation</a:t>
            </a:r>
          </a:p>
        </p:txBody>
      </p:sp>
      <p:sp>
        <p:nvSpPr>
          <p:cNvPr id="4" name="Slide Number Placeholder 3">
            <a:extLst>
              <a:ext uri="{FF2B5EF4-FFF2-40B4-BE49-F238E27FC236}">
                <a16:creationId xmlns:a16="http://schemas.microsoft.com/office/drawing/2014/main" id="{2608AA0D-2DA5-FCAB-B808-83012ED097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18</a:t>
            </a:fld>
            <a:endParaRPr lang="en-US"/>
          </a:p>
        </p:txBody>
      </p:sp>
      <p:sp>
        <p:nvSpPr>
          <p:cNvPr id="3" name="Footer Placeholder 2">
            <a:extLst>
              <a:ext uri="{FF2B5EF4-FFF2-40B4-BE49-F238E27FC236}">
                <a16:creationId xmlns:a16="http://schemas.microsoft.com/office/drawing/2014/main" id="{D1548889-52EA-6797-57CD-59AEF91798C1}"/>
              </a:ext>
            </a:extLst>
          </p:cNvPr>
          <p:cNvSpPr>
            <a:spLocks noGrp="1"/>
          </p:cNvSpPr>
          <p:nvPr>
            <p:ph type="ftr" sz="quarter" idx="14"/>
          </p:nvPr>
        </p:nvSpPr>
        <p:spPr>
          <a:xfrm>
            <a:off x="7351486" y="106589"/>
            <a:ext cx="4114800" cy="365125"/>
          </a:xfrm>
        </p:spPr>
        <p:txBody>
          <a:bodyPr/>
          <a:lstStyle/>
          <a:p>
            <a:pPr algn="r"/>
            <a:r>
              <a:rPr lang="en-US"/>
              <a:t>Continuous System | Lecture 10</a:t>
            </a:r>
            <a:endParaRPr lang="en-US" dirty="0"/>
          </a:p>
        </p:txBody>
      </p:sp>
    </p:spTree>
    <p:extLst>
      <p:ext uri="{BB962C8B-B14F-4D97-AF65-F5344CB8AC3E}">
        <p14:creationId xmlns:p14="http://schemas.microsoft.com/office/powerpoint/2010/main" val="169715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E04CA-61F5-383E-453B-FF58B06CC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2611E-9634-5EEC-593F-2F40E37844BC}"/>
              </a:ext>
            </a:extLst>
          </p:cNvPr>
          <p:cNvSpPr>
            <a:spLocks noGrp="1"/>
          </p:cNvSpPr>
          <p:nvPr>
            <p:ph type="title"/>
          </p:nvPr>
        </p:nvSpPr>
        <p:spPr>
          <a:xfrm>
            <a:off x="838200" y="365125"/>
            <a:ext cx="10515600" cy="1042761"/>
          </a:xfrm>
        </p:spPr>
        <p:txBody>
          <a:bodyPr>
            <a:normAutofit/>
          </a:bodyPr>
          <a:lstStyle/>
          <a:p>
            <a:r>
              <a:rPr lang="en-US" dirty="0"/>
              <a:t>Unit 3: Continuous System (8 </a:t>
            </a:r>
            <a:r>
              <a:rPr lang="en-US" dirty="0" err="1"/>
              <a:t>hrs</a:t>
            </a:r>
            <a:r>
              <a:rPr lang="en-US" dirty="0"/>
              <a:t>)</a:t>
            </a:r>
          </a:p>
        </p:txBody>
      </p:sp>
      <p:sp>
        <p:nvSpPr>
          <p:cNvPr id="17" name="Content Placeholder 16">
            <a:extLst>
              <a:ext uri="{FF2B5EF4-FFF2-40B4-BE49-F238E27FC236}">
                <a16:creationId xmlns:a16="http://schemas.microsoft.com/office/drawing/2014/main" id="{380E4C3D-11D2-3727-F9C7-6BF176B21A18}"/>
              </a:ext>
            </a:extLst>
          </p:cNvPr>
          <p:cNvSpPr>
            <a:spLocks noGrp="1"/>
          </p:cNvSpPr>
          <p:nvPr>
            <p:ph idx="1"/>
          </p:nvPr>
        </p:nvSpPr>
        <p:spPr>
          <a:xfrm>
            <a:off x="838200" y="1553029"/>
            <a:ext cx="10515600" cy="4920342"/>
          </a:xfrm>
        </p:spPr>
        <p:txBody>
          <a:bodyPr>
            <a:normAutofit fontScale="85000" lnSpcReduction="20000"/>
          </a:bodyPr>
          <a:lstStyle/>
          <a:p>
            <a:r>
              <a:rPr lang="en-US" dirty="0"/>
              <a:t>3.1 Introduction To Continuous System</a:t>
            </a:r>
          </a:p>
          <a:p>
            <a:r>
              <a:rPr lang="en-US" dirty="0"/>
              <a:t>3.2 Representation Of Continuous System Using Differential Equation</a:t>
            </a:r>
          </a:p>
          <a:p>
            <a:r>
              <a:rPr lang="en-US" dirty="0"/>
              <a:t>3.3 Linear And Nonlinear Differential Equations And Its Examples</a:t>
            </a:r>
          </a:p>
          <a:p>
            <a:r>
              <a:rPr lang="en-US" dirty="0"/>
              <a:t>3.4 Analog Computer (Components And Examples)</a:t>
            </a:r>
          </a:p>
          <a:p>
            <a:r>
              <a:rPr lang="en-US" dirty="0"/>
              <a:t>3.5 Digital Analog Simulators</a:t>
            </a:r>
          </a:p>
          <a:p>
            <a:r>
              <a:rPr lang="en-US" dirty="0"/>
              <a:t>3.6 Hybrid Computers</a:t>
            </a:r>
          </a:p>
          <a:p>
            <a:r>
              <a:rPr lang="en-US" dirty="0"/>
              <a:t>3.7 CSSLs, CSMP III</a:t>
            </a:r>
          </a:p>
          <a:p>
            <a:pPr lvl="1"/>
            <a:r>
              <a:rPr lang="en-US" dirty="0"/>
              <a:t>3.7.1 Structured Statement</a:t>
            </a:r>
          </a:p>
          <a:p>
            <a:pPr lvl="1"/>
            <a:r>
              <a:rPr lang="en-US" dirty="0"/>
              <a:t>3.7.2 Data Statements</a:t>
            </a:r>
          </a:p>
          <a:p>
            <a:pPr lvl="1"/>
            <a:r>
              <a:rPr lang="en-US" dirty="0"/>
              <a:t>3.7.3 Control Statements</a:t>
            </a:r>
          </a:p>
          <a:p>
            <a:r>
              <a:rPr lang="en-US" b="1" dirty="0"/>
              <a:t>3.8 Feedback System With Example</a:t>
            </a:r>
          </a:p>
          <a:p>
            <a:r>
              <a:rPr lang="en-US" b="1" dirty="0"/>
              <a:t>3.9 Interactive System</a:t>
            </a:r>
          </a:p>
        </p:txBody>
      </p:sp>
      <p:sp>
        <p:nvSpPr>
          <p:cNvPr id="4" name="Footer Placeholder 3">
            <a:extLst>
              <a:ext uri="{FF2B5EF4-FFF2-40B4-BE49-F238E27FC236}">
                <a16:creationId xmlns:a16="http://schemas.microsoft.com/office/drawing/2014/main" id="{0000EF4C-801E-F6FC-5A71-809DA6F631DC}"/>
              </a:ext>
            </a:extLst>
          </p:cNvPr>
          <p:cNvSpPr>
            <a:spLocks noGrp="1"/>
          </p:cNvSpPr>
          <p:nvPr>
            <p:ph type="ftr" sz="quarter" idx="11"/>
          </p:nvPr>
        </p:nvSpPr>
        <p:spPr>
          <a:xfrm>
            <a:off x="7351486" y="106589"/>
            <a:ext cx="4114800" cy="365125"/>
          </a:xfrm>
        </p:spPr>
        <p:txBody>
          <a:bodyPr/>
          <a:lstStyle/>
          <a:p>
            <a:r>
              <a:rPr lang="en-US"/>
              <a:t>Continuous System | Lecture 10</a:t>
            </a:r>
            <a:endParaRPr lang="en-US" dirty="0"/>
          </a:p>
        </p:txBody>
      </p:sp>
      <p:sp>
        <p:nvSpPr>
          <p:cNvPr id="5" name="Slide Number Placeholder 4">
            <a:extLst>
              <a:ext uri="{FF2B5EF4-FFF2-40B4-BE49-F238E27FC236}">
                <a16:creationId xmlns:a16="http://schemas.microsoft.com/office/drawing/2014/main" id="{B0A771C6-63B7-4BD9-4DA2-BDC1A4FF8249}"/>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2</a:t>
            </a:fld>
            <a:endParaRPr lang="en-US" dirty="0"/>
          </a:p>
        </p:txBody>
      </p:sp>
    </p:spTree>
    <p:extLst>
      <p:ext uri="{BB962C8B-B14F-4D97-AF65-F5344CB8AC3E}">
        <p14:creationId xmlns:p14="http://schemas.microsoft.com/office/powerpoint/2010/main" val="511352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A7E97A-84A7-63A3-4E35-26E3C1B4A8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104FC-E73B-433F-8E9C-063DC9B337A6}"/>
              </a:ext>
            </a:extLst>
          </p:cNvPr>
          <p:cNvSpPr>
            <a:spLocks noGrp="1"/>
          </p:cNvSpPr>
          <p:nvPr>
            <p:ph type="title"/>
          </p:nvPr>
        </p:nvSpPr>
        <p:spPr>
          <a:xfrm>
            <a:off x="838200" y="365125"/>
            <a:ext cx="10515600" cy="1042761"/>
          </a:xfrm>
        </p:spPr>
        <p:txBody>
          <a:bodyPr>
            <a:normAutofit/>
          </a:bodyPr>
          <a:lstStyle/>
          <a:p>
            <a:r>
              <a:rPr lang="en-US" dirty="0"/>
              <a:t>Feedback System</a:t>
            </a:r>
          </a:p>
        </p:txBody>
      </p:sp>
      <p:sp>
        <p:nvSpPr>
          <p:cNvPr id="79" name="Footer Placeholder 78">
            <a:extLst>
              <a:ext uri="{FF2B5EF4-FFF2-40B4-BE49-F238E27FC236}">
                <a16:creationId xmlns:a16="http://schemas.microsoft.com/office/drawing/2014/main" id="{6049A928-F9F6-F792-7B01-97B8AF04E557}"/>
              </a:ext>
            </a:extLst>
          </p:cNvPr>
          <p:cNvSpPr>
            <a:spLocks noGrp="1"/>
          </p:cNvSpPr>
          <p:nvPr>
            <p:ph type="ftr" sz="quarter" idx="11"/>
          </p:nvPr>
        </p:nvSpPr>
        <p:spPr>
          <a:xfrm>
            <a:off x="7351486" y="106589"/>
            <a:ext cx="4114800" cy="365125"/>
          </a:xfrm>
        </p:spPr>
        <p:txBody>
          <a:bodyPr/>
          <a:lstStyle/>
          <a:p>
            <a:r>
              <a:rPr lang="en-US"/>
              <a:t>Continuous System | Lecture 10</a:t>
            </a:r>
            <a:endParaRPr lang="en-US" dirty="0"/>
          </a:p>
        </p:txBody>
      </p:sp>
      <p:sp>
        <p:nvSpPr>
          <p:cNvPr id="5" name="Slide Number Placeholder 4">
            <a:extLst>
              <a:ext uri="{FF2B5EF4-FFF2-40B4-BE49-F238E27FC236}">
                <a16:creationId xmlns:a16="http://schemas.microsoft.com/office/drawing/2014/main" id="{7261AAB5-2D09-53B0-0DB5-2F687EBB7721}"/>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a:t>
            </a:fld>
            <a:endParaRPr lang="en-US"/>
          </a:p>
        </p:txBody>
      </p:sp>
      <p:sp>
        <p:nvSpPr>
          <p:cNvPr id="8" name="Content Placeholder 7">
            <a:extLst>
              <a:ext uri="{FF2B5EF4-FFF2-40B4-BE49-F238E27FC236}">
                <a16:creationId xmlns:a16="http://schemas.microsoft.com/office/drawing/2014/main" id="{0D1D5168-6239-E827-F4F9-7C811BB252B2}"/>
              </a:ext>
            </a:extLst>
          </p:cNvPr>
          <p:cNvSpPr>
            <a:spLocks noGrp="1"/>
          </p:cNvSpPr>
          <p:nvPr>
            <p:ph idx="1"/>
          </p:nvPr>
        </p:nvSpPr>
        <p:spPr/>
        <p:txBody>
          <a:bodyPr>
            <a:normAutofit/>
          </a:bodyPr>
          <a:lstStyle/>
          <a:p>
            <a:r>
              <a:rPr lang="en-US" dirty="0"/>
              <a:t>Feedback systems operate on a closed-loop structure, where the results from past actions influence future actions of the system.</a:t>
            </a:r>
          </a:p>
          <a:p>
            <a:r>
              <a:rPr lang="en-US" dirty="0"/>
              <a:t>This means that feedback systems are affected by their previous behavior. </a:t>
            </a:r>
          </a:p>
          <a:p>
            <a:r>
              <a:rPr lang="en-US" dirty="0">
                <a:solidFill>
                  <a:srgbClr val="FF0000"/>
                </a:solidFill>
              </a:rPr>
              <a:t>Feedback occurs when the output from a past event impacts the occurrence of the same event in the present or future. </a:t>
            </a:r>
          </a:p>
          <a:p>
            <a:r>
              <a:rPr lang="en-US" dirty="0"/>
              <a:t>When an event is part of a cause-and-effect chain that forms a circuit or loop, it is said to "feed back" into itself.</a:t>
            </a:r>
          </a:p>
        </p:txBody>
      </p:sp>
    </p:spTree>
    <p:extLst>
      <p:ext uri="{BB962C8B-B14F-4D97-AF65-F5344CB8AC3E}">
        <p14:creationId xmlns:p14="http://schemas.microsoft.com/office/powerpoint/2010/main" val="181853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D698A8-B591-9ED6-9876-3B4C2E7E37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EC98F-578E-A33D-6389-9F58244D968B}"/>
              </a:ext>
            </a:extLst>
          </p:cNvPr>
          <p:cNvSpPr>
            <a:spLocks noGrp="1"/>
          </p:cNvSpPr>
          <p:nvPr>
            <p:ph type="title"/>
          </p:nvPr>
        </p:nvSpPr>
        <p:spPr>
          <a:xfrm>
            <a:off x="838200" y="365125"/>
            <a:ext cx="10515600" cy="1042761"/>
          </a:xfrm>
        </p:spPr>
        <p:txBody>
          <a:bodyPr>
            <a:normAutofit/>
          </a:bodyPr>
          <a:lstStyle/>
          <a:p>
            <a:r>
              <a:rPr lang="en-US" dirty="0"/>
              <a:t>Feedback System</a:t>
            </a:r>
          </a:p>
        </p:txBody>
      </p:sp>
      <p:pic>
        <p:nvPicPr>
          <p:cNvPr id="6" name="Content Placeholder 5">
            <a:extLst>
              <a:ext uri="{FF2B5EF4-FFF2-40B4-BE49-F238E27FC236}">
                <a16:creationId xmlns:a16="http://schemas.microsoft.com/office/drawing/2014/main" id="{D557A939-EF80-BD08-7E42-5A239D1754A4}"/>
              </a:ext>
            </a:extLst>
          </p:cNvPr>
          <p:cNvPicPr>
            <a:picLocks noGrp="1" noChangeAspect="1"/>
          </p:cNvPicPr>
          <p:nvPr>
            <p:ph idx="1"/>
          </p:nvPr>
        </p:nvPicPr>
        <p:blipFill>
          <a:blip r:embed="rId2"/>
          <a:stretch>
            <a:fillRect/>
          </a:stretch>
        </p:blipFill>
        <p:spPr>
          <a:xfrm>
            <a:off x="2627022" y="2580969"/>
            <a:ext cx="6937956" cy="2864462"/>
          </a:xfrm>
        </p:spPr>
      </p:pic>
      <p:sp>
        <p:nvSpPr>
          <p:cNvPr id="79" name="Footer Placeholder 78">
            <a:extLst>
              <a:ext uri="{FF2B5EF4-FFF2-40B4-BE49-F238E27FC236}">
                <a16:creationId xmlns:a16="http://schemas.microsoft.com/office/drawing/2014/main" id="{2DCCD56D-C1BC-5916-BB36-36B70A2404F1}"/>
              </a:ext>
            </a:extLst>
          </p:cNvPr>
          <p:cNvSpPr>
            <a:spLocks noGrp="1"/>
          </p:cNvSpPr>
          <p:nvPr>
            <p:ph type="ftr" sz="quarter" idx="11"/>
          </p:nvPr>
        </p:nvSpPr>
        <p:spPr>
          <a:xfrm>
            <a:off x="7351486" y="106589"/>
            <a:ext cx="4114800" cy="365125"/>
          </a:xfrm>
        </p:spPr>
        <p:txBody>
          <a:bodyPr/>
          <a:lstStyle/>
          <a:p>
            <a:r>
              <a:rPr lang="en-US"/>
              <a:t>Continuous System | Lecture 10</a:t>
            </a:r>
            <a:endParaRPr lang="en-US" dirty="0"/>
          </a:p>
        </p:txBody>
      </p:sp>
      <p:sp>
        <p:nvSpPr>
          <p:cNvPr id="5" name="Slide Number Placeholder 4">
            <a:extLst>
              <a:ext uri="{FF2B5EF4-FFF2-40B4-BE49-F238E27FC236}">
                <a16:creationId xmlns:a16="http://schemas.microsoft.com/office/drawing/2014/main" id="{B81A143D-1B2A-2282-AF61-406F16E68D10}"/>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4</a:t>
            </a:fld>
            <a:endParaRPr lang="en-US"/>
          </a:p>
        </p:txBody>
      </p:sp>
    </p:spTree>
    <p:extLst>
      <p:ext uri="{BB962C8B-B14F-4D97-AF65-F5344CB8AC3E}">
        <p14:creationId xmlns:p14="http://schemas.microsoft.com/office/powerpoint/2010/main" val="2291785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D7B297-D415-7FD9-B0F1-59D420EF0E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290652-DBE0-0AEF-AE73-E722783AACFE}"/>
              </a:ext>
            </a:extLst>
          </p:cNvPr>
          <p:cNvSpPr>
            <a:spLocks noGrp="1"/>
          </p:cNvSpPr>
          <p:nvPr>
            <p:ph type="title"/>
          </p:nvPr>
        </p:nvSpPr>
        <p:spPr>
          <a:xfrm>
            <a:off x="838200" y="365125"/>
            <a:ext cx="10515600" cy="1042761"/>
          </a:xfrm>
        </p:spPr>
        <p:txBody>
          <a:bodyPr>
            <a:normAutofit/>
          </a:bodyPr>
          <a:lstStyle/>
          <a:p>
            <a:r>
              <a:rPr lang="en-US" dirty="0"/>
              <a:t>Feedback System</a:t>
            </a:r>
          </a:p>
        </p:txBody>
      </p:sp>
      <p:sp>
        <p:nvSpPr>
          <p:cNvPr id="79" name="Footer Placeholder 78">
            <a:extLst>
              <a:ext uri="{FF2B5EF4-FFF2-40B4-BE49-F238E27FC236}">
                <a16:creationId xmlns:a16="http://schemas.microsoft.com/office/drawing/2014/main" id="{B490FDE1-2519-82B7-B654-157F04407B5C}"/>
              </a:ext>
            </a:extLst>
          </p:cNvPr>
          <p:cNvSpPr>
            <a:spLocks noGrp="1"/>
          </p:cNvSpPr>
          <p:nvPr>
            <p:ph type="ftr" sz="quarter" idx="11"/>
          </p:nvPr>
        </p:nvSpPr>
        <p:spPr>
          <a:xfrm>
            <a:off x="7351486" y="106589"/>
            <a:ext cx="4114800" cy="365125"/>
          </a:xfrm>
        </p:spPr>
        <p:txBody>
          <a:bodyPr/>
          <a:lstStyle/>
          <a:p>
            <a:r>
              <a:rPr lang="en-US"/>
              <a:t>Continuous System | Lecture 10</a:t>
            </a:r>
            <a:endParaRPr lang="en-US" dirty="0"/>
          </a:p>
        </p:txBody>
      </p:sp>
      <p:sp>
        <p:nvSpPr>
          <p:cNvPr id="5" name="Slide Number Placeholder 4">
            <a:extLst>
              <a:ext uri="{FF2B5EF4-FFF2-40B4-BE49-F238E27FC236}">
                <a16:creationId xmlns:a16="http://schemas.microsoft.com/office/drawing/2014/main" id="{67ABF43A-F525-16A4-20CC-3B21542A77C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5</a:t>
            </a:fld>
            <a:endParaRPr lang="en-US"/>
          </a:p>
        </p:txBody>
      </p:sp>
      <p:sp>
        <p:nvSpPr>
          <p:cNvPr id="8" name="Content Placeholder 7">
            <a:extLst>
              <a:ext uri="{FF2B5EF4-FFF2-40B4-BE49-F238E27FC236}">
                <a16:creationId xmlns:a16="http://schemas.microsoft.com/office/drawing/2014/main" id="{E788DF28-11DA-D335-9A66-3370242D1AA7}"/>
              </a:ext>
            </a:extLst>
          </p:cNvPr>
          <p:cNvSpPr>
            <a:spLocks noGrp="1"/>
          </p:cNvSpPr>
          <p:nvPr>
            <p:ph idx="1"/>
          </p:nvPr>
        </p:nvSpPr>
        <p:spPr/>
        <p:txBody>
          <a:bodyPr>
            <a:normAutofit/>
          </a:bodyPr>
          <a:lstStyle/>
          <a:p>
            <a:r>
              <a:rPr lang="en-US" dirty="0"/>
              <a:t>Example: </a:t>
            </a:r>
          </a:p>
          <a:p>
            <a:pPr lvl="1"/>
            <a:r>
              <a:rPr lang="en-US" dirty="0"/>
              <a:t>A home heating system with a thermostat is a simple example of a feedback system. The furnace heats the room, and the output, room temperature, is measured. If the temperature is below or above the thermostat setting, the furnace will turn on or off, providing feedback from the output to the input. The system has two states: the furnace is either on or off.</a:t>
            </a:r>
          </a:p>
          <a:p>
            <a:pPr lvl="1"/>
            <a:r>
              <a:rPr lang="en-US" dirty="0"/>
              <a:t>A feedback system for blinds would automatically open them at sunrise and adjust them during the day to block direct sunlight.</a:t>
            </a:r>
          </a:p>
        </p:txBody>
      </p:sp>
    </p:spTree>
    <p:extLst>
      <p:ext uri="{BB962C8B-B14F-4D97-AF65-F5344CB8AC3E}">
        <p14:creationId xmlns:p14="http://schemas.microsoft.com/office/powerpoint/2010/main" val="3572779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991D66-5B23-24BF-7033-03627EA620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4E28A6-F5E0-6CAB-48B3-5AC9E2AC5A84}"/>
              </a:ext>
            </a:extLst>
          </p:cNvPr>
          <p:cNvSpPr>
            <a:spLocks noGrp="1"/>
          </p:cNvSpPr>
          <p:nvPr>
            <p:ph type="title"/>
          </p:nvPr>
        </p:nvSpPr>
        <p:spPr>
          <a:xfrm>
            <a:off x="838200" y="365125"/>
            <a:ext cx="10515600" cy="1042761"/>
          </a:xfrm>
        </p:spPr>
        <p:txBody>
          <a:bodyPr>
            <a:normAutofit/>
          </a:bodyPr>
          <a:lstStyle/>
          <a:p>
            <a:r>
              <a:rPr lang="en-US" dirty="0"/>
              <a:t>Interactive System</a:t>
            </a:r>
          </a:p>
        </p:txBody>
      </p:sp>
      <p:sp>
        <p:nvSpPr>
          <p:cNvPr id="3" name="Content Placeholder 2">
            <a:extLst>
              <a:ext uri="{FF2B5EF4-FFF2-40B4-BE49-F238E27FC236}">
                <a16:creationId xmlns:a16="http://schemas.microsoft.com/office/drawing/2014/main" id="{14E03A1D-A859-129C-1003-3A4AE0F94C97}"/>
              </a:ext>
            </a:extLst>
          </p:cNvPr>
          <p:cNvSpPr>
            <a:spLocks noGrp="1"/>
          </p:cNvSpPr>
          <p:nvPr>
            <p:ph idx="1"/>
          </p:nvPr>
        </p:nvSpPr>
        <p:spPr>
          <a:xfrm>
            <a:off x="838200" y="1553029"/>
            <a:ext cx="10515600" cy="4920342"/>
          </a:xfrm>
        </p:spPr>
        <p:txBody>
          <a:bodyPr>
            <a:normAutofit/>
          </a:bodyPr>
          <a:lstStyle/>
          <a:p>
            <a:r>
              <a:rPr lang="en-US" dirty="0"/>
              <a:t>Interactive systems are computer systems characterized by significant amounts of interaction between humans and the computer.</a:t>
            </a:r>
          </a:p>
          <a:p>
            <a:r>
              <a:rPr lang="en-US" dirty="0"/>
              <a:t>An </a:t>
            </a:r>
            <a:r>
              <a:rPr lang="en-US" b="1" dirty="0"/>
              <a:t>interactive system</a:t>
            </a:r>
            <a:r>
              <a:rPr lang="en-US" dirty="0"/>
              <a:t> is a type of system designed to engage in a </a:t>
            </a:r>
            <a:r>
              <a:rPr lang="en-US" b="1" dirty="0"/>
              <a:t>continuous exchange of information</a:t>
            </a:r>
            <a:r>
              <a:rPr lang="en-US" dirty="0"/>
              <a:t> between a user and a computer, machine, or model.</a:t>
            </a:r>
          </a:p>
          <a:p>
            <a:r>
              <a:rPr lang="en-US" dirty="0"/>
              <a:t>These systems respond to user inputs in real time or near-real time, allowing users to </a:t>
            </a:r>
            <a:r>
              <a:rPr lang="en-US" b="1" dirty="0"/>
              <a:t>interact, manipulate, or explore</a:t>
            </a:r>
            <a:r>
              <a:rPr lang="en-US" dirty="0"/>
              <a:t> the system dynamically.</a:t>
            </a:r>
          </a:p>
        </p:txBody>
      </p:sp>
      <p:sp>
        <p:nvSpPr>
          <p:cNvPr id="79" name="Footer Placeholder 78">
            <a:extLst>
              <a:ext uri="{FF2B5EF4-FFF2-40B4-BE49-F238E27FC236}">
                <a16:creationId xmlns:a16="http://schemas.microsoft.com/office/drawing/2014/main" id="{01EACC82-219C-2DFA-6A06-4A9F5C04B422}"/>
              </a:ext>
            </a:extLst>
          </p:cNvPr>
          <p:cNvSpPr>
            <a:spLocks noGrp="1"/>
          </p:cNvSpPr>
          <p:nvPr>
            <p:ph type="ftr" sz="quarter" idx="11"/>
          </p:nvPr>
        </p:nvSpPr>
        <p:spPr>
          <a:xfrm>
            <a:off x="7351486" y="106589"/>
            <a:ext cx="4114800" cy="365125"/>
          </a:xfrm>
        </p:spPr>
        <p:txBody>
          <a:bodyPr/>
          <a:lstStyle/>
          <a:p>
            <a:r>
              <a:rPr lang="en-US"/>
              <a:t>Continuous System | Lecture 10</a:t>
            </a:r>
            <a:endParaRPr lang="en-US" dirty="0"/>
          </a:p>
        </p:txBody>
      </p:sp>
      <p:sp>
        <p:nvSpPr>
          <p:cNvPr id="5" name="Slide Number Placeholder 4">
            <a:extLst>
              <a:ext uri="{FF2B5EF4-FFF2-40B4-BE49-F238E27FC236}">
                <a16:creationId xmlns:a16="http://schemas.microsoft.com/office/drawing/2014/main" id="{5B2644C1-DF2D-5731-DB84-B5E0D9065E0A}"/>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6</a:t>
            </a:fld>
            <a:endParaRPr lang="en-US"/>
          </a:p>
        </p:txBody>
      </p:sp>
    </p:spTree>
    <p:extLst>
      <p:ext uri="{BB962C8B-B14F-4D97-AF65-F5344CB8AC3E}">
        <p14:creationId xmlns:p14="http://schemas.microsoft.com/office/powerpoint/2010/main" val="264145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17B821-3276-9F46-EF9D-3B1CE219AA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A46029-5002-D96B-9C59-54E488BE7F28}"/>
              </a:ext>
            </a:extLst>
          </p:cNvPr>
          <p:cNvSpPr>
            <a:spLocks noGrp="1"/>
          </p:cNvSpPr>
          <p:nvPr>
            <p:ph type="title"/>
          </p:nvPr>
        </p:nvSpPr>
        <p:spPr>
          <a:xfrm>
            <a:off x="838200" y="365125"/>
            <a:ext cx="10515600" cy="1042761"/>
          </a:xfrm>
        </p:spPr>
        <p:txBody>
          <a:bodyPr>
            <a:normAutofit/>
          </a:bodyPr>
          <a:lstStyle/>
          <a:p>
            <a:r>
              <a:rPr lang="en-US" dirty="0"/>
              <a:t>Interactive System</a:t>
            </a:r>
          </a:p>
        </p:txBody>
      </p:sp>
      <p:sp>
        <p:nvSpPr>
          <p:cNvPr id="3" name="Content Placeholder 2">
            <a:extLst>
              <a:ext uri="{FF2B5EF4-FFF2-40B4-BE49-F238E27FC236}">
                <a16:creationId xmlns:a16="http://schemas.microsoft.com/office/drawing/2014/main" id="{F90D7A4D-1EF4-8A05-EAA3-A49561F081B9}"/>
              </a:ext>
            </a:extLst>
          </p:cNvPr>
          <p:cNvSpPr>
            <a:spLocks noGrp="1"/>
          </p:cNvSpPr>
          <p:nvPr>
            <p:ph idx="1"/>
          </p:nvPr>
        </p:nvSpPr>
        <p:spPr>
          <a:xfrm>
            <a:off x="838200" y="1553029"/>
            <a:ext cx="10515600" cy="4920342"/>
          </a:xfrm>
        </p:spPr>
        <p:txBody>
          <a:bodyPr>
            <a:normAutofit/>
          </a:bodyPr>
          <a:lstStyle/>
          <a:p>
            <a:r>
              <a:rPr lang="en-US" dirty="0"/>
              <a:t>All computer systems involving a high degree of human-computer interaction are interactive systems.</a:t>
            </a:r>
          </a:p>
          <a:p>
            <a:r>
              <a:rPr lang="en-US" dirty="0"/>
              <a:t>Examples include Editors, CAD-CAM (Computer Aided Design-Computer Aided Manufacturer) systems, and Data Entry Systems. </a:t>
            </a:r>
          </a:p>
          <a:p>
            <a:r>
              <a:rPr lang="en-US" dirty="0"/>
              <a:t>Games, VR and simulations are interactive systems. </a:t>
            </a:r>
          </a:p>
          <a:p>
            <a:r>
              <a:rPr lang="en-US" dirty="0"/>
              <a:t>Web browsers and Integrated Development Environments (IDEs) are also examples of very complex interactive systems.</a:t>
            </a:r>
          </a:p>
        </p:txBody>
      </p:sp>
      <p:sp>
        <p:nvSpPr>
          <p:cNvPr id="79" name="Footer Placeholder 78">
            <a:extLst>
              <a:ext uri="{FF2B5EF4-FFF2-40B4-BE49-F238E27FC236}">
                <a16:creationId xmlns:a16="http://schemas.microsoft.com/office/drawing/2014/main" id="{F1BDDFAE-BB08-FE79-8ECE-7658FDA69FBC}"/>
              </a:ext>
            </a:extLst>
          </p:cNvPr>
          <p:cNvSpPr>
            <a:spLocks noGrp="1"/>
          </p:cNvSpPr>
          <p:nvPr>
            <p:ph type="ftr" sz="quarter" idx="11"/>
          </p:nvPr>
        </p:nvSpPr>
        <p:spPr>
          <a:xfrm>
            <a:off x="7351486" y="106589"/>
            <a:ext cx="4114800" cy="365125"/>
          </a:xfrm>
        </p:spPr>
        <p:txBody>
          <a:bodyPr/>
          <a:lstStyle/>
          <a:p>
            <a:r>
              <a:rPr lang="en-US"/>
              <a:t>Continuous System | Lecture 10</a:t>
            </a:r>
            <a:endParaRPr lang="en-US" dirty="0"/>
          </a:p>
        </p:txBody>
      </p:sp>
      <p:sp>
        <p:nvSpPr>
          <p:cNvPr id="5" name="Slide Number Placeholder 4">
            <a:extLst>
              <a:ext uri="{FF2B5EF4-FFF2-40B4-BE49-F238E27FC236}">
                <a16:creationId xmlns:a16="http://schemas.microsoft.com/office/drawing/2014/main" id="{8E96D704-AD52-7F69-8C67-BCC07FAC48F7}"/>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7</a:t>
            </a:fld>
            <a:endParaRPr lang="en-US"/>
          </a:p>
        </p:txBody>
      </p:sp>
    </p:spTree>
    <p:extLst>
      <p:ext uri="{BB962C8B-B14F-4D97-AF65-F5344CB8AC3E}">
        <p14:creationId xmlns:p14="http://schemas.microsoft.com/office/powerpoint/2010/main" val="342300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061B20-C1F6-B0C8-76FF-5F166DD764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1EA9C7-72E7-5BDD-7DDB-78AD71746A7F}"/>
              </a:ext>
            </a:extLst>
          </p:cNvPr>
          <p:cNvSpPr>
            <a:spLocks noGrp="1"/>
          </p:cNvSpPr>
          <p:nvPr>
            <p:ph type="title"/>
          </p:nvPr>
        </p:nvSpPr>
        <p:spPr>
          <a:xfrm>
            <a:off x="838200" y="365125"/>
            <a:ext cx="10515600" cy="1042761"/>
          </a:xfrm>
        </p:spPr>
        <p:txBody>
          <a:bodyPr>
            <a:normAutofit/>
          </a:bodyPr>
          <a:lstStyle/>
          <a:p>
            <a:r>
              <a:rPr lang="en-US" dirty="0"/>
              <a:t>Features of Interactive System</a:t>
            </a:r>
          </a:p>
        </p:txBody>
      </p:sp>
      <p:graphicFrame>
        <p:nvGraphicFramePr>
          <p:cNvPr id="4" name="Content Placeholder 3">
            <a:extLst>
              <a:ext uri="{FF2B5EF4-FFF2-40B4-BE49-F238E27FC236}">
                <a16:creationId xmlns:a16="http://schemas.microsoft.com/office/drawing/2014/main" id="{DB11E013-9808-C8BB-A6FC-9BB38C9C9566}"/>
              </a:ext>
            </a:extLst>
          </p:cNvPr>
          <p:cNvGraphicFramePr>
            <a:graphicFrameLocks noGrp="1"/>
          </p:cNvGraphicFramePr>
          <p:nvPr>
            <p:ph idx="1"/>
            <p:extLst>
              <p:ext uri="{D42A27DB-BD31-4B8C-83A1-F6EECF244321}">
                <p14:modId xmlns:p14="http://schemas.microsoft.com/office/powerpoint/2010/main" val="2158682514"/>
              </p:ext>
            </p:extLst>
          </p:nvPr>
        </p:nvGraphicFramePr>
        <p:xfrm>
          <a:off x="838200" y="1364390"/>
          <a:ext cx="10881360" cy="4572000"/>
        </p:xfrm>
        <a:graphic>
          <a:graphicData uri="http://schemas.openxmlformats.org/drawingml/2006/table">
            <a:tbl>
              <a:tblPr firstRow="1" bandRow="1">
                <a:tableStyleId>{69012ECD-51FC-41F1-AA8D-1B2483CD663E}</a:tableStyleId>
              </a:tblPr>
              <a:tblGrid>
                <a:gridCol w="3840480">
                  <a:extLst>
                    <a:ext uri="{9D8B030D-6E8A-4147-A177-3AD203B41FA5}">
                      <a16:colId xmlns:a16="http://schemas.microsoft.com/office/drawing/2014/main" val="3632473440"/>
                    </a:ext>
                  </a:extLst>
                </a:gridCol>
                <a:gridCol w="7040880">
                  <a:extLst>
                    <a:ext uri="{9D8B030D-6E8A-4147-A177-3AD203B41FA5}">
                      <a16:colId xmlns:a16="http://schemas.microsoft.com/office/drawing/2014/main" val="3067222734"/>
                    </a:ext>
                  </a:extLst>
                </a:gridCol>
              </a:tblGrid>
              <a:tr h="0">
                <a:tc>
                  <a:txBody>
                    <a:bodyPr/>
                    <a:lstStyle/>
                    <a:p>
                      <a:r>
                        <a:rPr lang="en-US" sz="2400">
                          <a:latin typeface="Nunito" pitchFamily="2" charset="0"/>
                        </a:rPr>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latin typeface="Nunito" pitchFamily="2"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926332"/>
                  </a:ext>
                </a:extLst>
              </a:tr>
              <a:tr h="0">
                <a:tc>
                  <a:txBody>
                    <a:bodyPr/>
                    <a:lstStyle/>
                    <a:p>
                      <a:r>
                        <a:rPr lang="en-US" sz="2400" b="1" dirty="0">
                          <a:latin typeface="Nunito" pitchFamily="2" charset="0"/>
                        </a:rPr>
                        <a:t>User Input</a:t>
                      </a:r>
                      <a:endParaRPr lang="en-US" sz="2400" dirty="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latin typeface="Nunito" pitchFamily="2" charset="0"/>
                        </a:rPr>
                        <a:t>Users can give commands, enter data, or manipulate components.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4777926"/>
                  </a:ext>
                </a:extLst>
              </a:tr>
              <a:tr h="0">
                <a:tc>
                  <a:txBody>
                    <a:bodyPr/>
                    <a:lstStyle/>
                    <a:p>
                      <a:r>
                        <a:rPr lang="en-US" sz="2400" b="1" dirty="0">
                          <a:latin typeface="Nunito" pitchFamily="2" charset="0"/>
                        </a:rPr>
                        <a:t>Real-time Feedback</a:t>
                      </a:r>
                      <a:endParaRPr lang="en-US" sz="2400" dirty="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The system reacts quickly to user actions, often immediately.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6089041"/>
                  </a:ext>
                </a:extLst>
              </a:tr>
              <a:tr h="0">
                <a:tc>
                  <a:txBody>
                    <a:bodyPr/>
                    <a:lstStyle/>
                    <a:p>
                      <a:r>
                        <a:rPr lang="en-US" sz="2400" b="1">
                          <a:latin typeface="Nunito" pitchFamily="2" charset="0"/>
                        </a:rPr>
                        <a:t>Interface</a:t>
                      </a:r>
                      <a:endParaRPr lang="en-US" sz="240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latin typeface="Nunito" pitchFamily="2" charset="0"/>
                        </a:rPr>
                        <a:t>Involves a UI/UX that facilitates communication between user and machine (keyboard, mouse, touchscreen, etc.).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9291606"/>
                  </a:ext>
                </a:extLst>
              </a:tr>
              <a:tr h="0">
                <a:tc>
                  <a:txBody>
                    <a:bodyPr/>
                    <a:lstStyle/>
                    <a:p>
                      <a:r>
                        <a:rPr lang="en-US" sz="2400" b="1">
                          <a:latin typeface="Nunito" pitchFamily="2" charset="0"/>
                        </a:rPr>
                        <a:t>Two-way Communication</a:t>
                      </a:r>
                      <a:endParaRPr lang="en-US" sz="240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latin typeface="Nunito" pitchFamily="2" charset="0"/>
                        </a:rPr>
                        <a:t>Unlike passive systems, interaction flows both ways.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617248"/>
                  </a:ext>
                </a:extLst>
              </a:tr>
              <a:tr h="0">
                <a:tc>
                  <a:txBody>
                    <a:bodyPr/>
                    <a:lstStyle/>
                    <a:p>
                      <a:r>
                        <a:rPr lang="en-US" sz="2400" b="1">
                          <a:latin typeface="Nunito" pitchFamily="2" charset="0"/>
                        </a:rPr>
                        <a:t>Adaptability</a:t>
                      </a:r>
                      <a:endParaRPr lang="en-US" sz="240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May adapt based on user behavior or inputs.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0455547"/>
                  </a:ext>
                </a:extLst>
              </a:tr>
            </a:tbl>
          </a:graphicData>
        </a:graphic>
      </p:graphicFrame>
      <p:sp>
        <p:nvSpPr>
          <p:cNvPr id="79" name="Footer Placeholder 78">
            <a:extLst>
              <a:ext uri="{FF2B5EF4-FFF2-40B4-BE49-F238E27FC236}">
                <a16:creationId xmlns:a16="http://schemas.microsoft.com/office/drawing/2014/main" id="{EDBF50F0-6C39-7FE9-0BA8-219365C0D3FE}"/>
              </a:ext>
            </a:extLst>
          </p:cNvPr>
          <p:cNvSpPr>
            <a:spLocks noGrp="1"/>
          </p:cNvSpPr>
          <p:nvPr>
            <p:ph type="ftr" sz="quarter" idx="11"/>
          </p:nvPr>
        </p:nvSpPr>
        <p:spPr>
          <a:xfrm>
            <a:off x="7351486" y="106589"/>
            <a:ext cx="4114800" cy="365125"/>
          </a:xfrm>
        </p:spPr>
        <p:txBody>
          <a:bodyPr/>
          <a:lstStyle/>
          <a:p>
            <a:r>
              <a:rPr lang="en-US"/>
              <a:t>Continuous System | Lecture 10</a:t>
            </a:r>
            <a:endParaRPr lang="en-US" dirty="0"/>
          </a:p>
        </p:txBody>
      </p:sp>
      <p:sp>
        <p:nvSpPr>
          <p:cNvPr id="5" name="Slide Number Placeholder 4">
            <a:extLst>
              <a:ext uri="{FF2B5EF4-FFF2-40B4-BE49-F238E27FC236}">
                <a16:creationId xmlns:a16="http://schemas.microsoft.com/office/drawing/2014/main" id="{E8DF95FE-04E5-13FF-6AC9-8CCA555293D3}"/>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8</a:t>
            </a:fld>
            <a:endParaRPr lang="en-US"/>
          </a:p>
        </p:txBody>
      </p:sp>
    </p:spTree>
    <p:extLst>
      <p:ext uri="{BB962C8B-B14F-4D97-AF65-F5344CB8AC3E}">
        <p14:creationId xmlns:p14="http://schemas.microsoft.com/office/powerpoint/2010/main" val="319304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9E46DC-D740-5877-DAD7-317AB0376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E3427D-2744-4246-80B9-6B9BFEC9AE65}"/>
              </a:ext>
            </a:extLst>
          </p:cNvPr>
          <p:cNvSpPr>
            <a:spLocks noGrp="1"/>
          </p:cNvSpPr>
          <p:nvPr>
            <p:ph type="title"/>
          </p:nvPr>
        </p:nvSpPr>
        <p:spPr>
          <a:xfrm>
            <a:off x="838200" y="365125"/>
            <a:ext cx="10515600" cy="1042761"/>
          </a:xfrm>
        </p:spPr>
        <p:txBody>
          <a:bodyPr>
            <a:normAutofit/>
          </a:bodyPr>
          <a:lstStyle/>
          <a:p>
            <a:r>
              <a:rPr lang="en-US" dirty="0"/>
              <a:t>Predator-Prey Model</a:t>
            </a:r>
          </a:p>
        </p:txBody>
      </p:sp>
      <p:sp>
        <p:nvSpPr>
          <p:cNvPr id="79" name="Footer Placeholder 78">
            <a:extLst>
              <a:ext uri="{FF2B5EF4-FFF2-40B4-BE49-F238E27FC236}">
                <a16:creationId xmlns:a16="http://schemas.microsoft.com/office/drawing/2014/main" id="{E40E1117-1A92-7AD4-21B0-B3C6EDA9D0DC}"/>
              </a:ext>
            </a:extLst>
          </p:cNvPr>
          <p:cNvSpPr>
            <a:spLocks noGrp="1"/>
          </p:cNvSpPr>
          <p:nvPr>
            <p:ph type="ftr" sz="quarter" idx="11"/>
          </p:nvPr>
        </p:nvSpPr>
        <p:spPr>
          <a:xfrm>
            <a:off x="7351486" y="106589"/>
            <a:ext cx="4114800" cy="365125"/>
          </a:xfrm>
        </p:spPr>
        <p:txBody>
          <a:bodyPr/>
          <a:lstStyle/>
          <a:p>
            <a:r>
              <a:rPr lang="en-US"/>
              <a:t>Continuous System | Lecture 10</a:t>
            </a:r>
            <a:endParaRPr lang="en-US" dirty="0"/>
          </a:p>
        </p:txBody>
      </p:sp>
      <p:sp>
        <p:nvSpPr>
          <p:cNvPr id="5" name="Slide Number Placeholder 4">
            <a:extLst>
              <a:ext uri="{FF2B5EF4-FFF2-40B4-BE49-F238E27FC236}">
                <a16:creationId xmlns:a16="http://schemas.microsoft.com/office/drawing/2014/main" id="{FD6BE7A7-AD5B-5FF5-38DD-89B69D3B5AEB}"/>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9</a:t>
            </a:fld>
            <a:endParaRPr lang="en-US"/>
          </a:p>
        </p:txBody>
      </p:sp>
      <p:sp>
        <p:nvSpPr>
          <p:cNvPr id="6" name="Content Placeholder 5">
            <a:extLst>
              <a:ext uri="{FF2B5EF4-FFF2-40B4-BE49-F238E27FC236}">
                <a16:creationId xmlns:a16="http://schemas.microsoft.com/office/drawing/2014/main" id="{BEDEB979-359B-E6FF-6C6F-EF5E716594E5}"/>
              </a:ext>
            </a:extLst>
          </p:cNvPr>
          <p:cNvSpPr>
            <a:spLocks noGrp="1"/>
          </p:cNvSpPr>
          <p:nvPr>
            <p:ph idx="1"/>
          </p:nvPr>
        </p:nvSpPr>
        <p:spPr/>
        <p:txBody>
          <a:bodyPr/>
          <a:lstStyle/>
          <a:p>
            <a:r>
              <a:rPr lang="en-US" dirty="0"/>
              <a:t>The </a:t>
            </a:r>
            <a:r>
              <a:rPr lang="en-US" b="1" dirty="0"/>
              <a:t>Predator-Prey Model</a:t>
            </a:r>
            <a:r>
              <a:rPr lang="en-US" dirty="0"/>
              <a:t> is a classic example of a </a:t>
            </a:r>
            <a:r>
              <a:rPr lang="en-US" b="1" dirty="0"/>
              <a:t>continuous system simulation</a:t>
            </a:r>
            <a:r>
              <a:rPr lang="en-US" dirty="0"/>
              <a:t> used in ecology to describe the dynamic interaction between two species: a </a:t>
            </a:r>
            <a:r>
              <a:rPr lang="en-US" b="1" dirty="0"/>
              <a:t>predator</a:t>
            </a:r>
            <a:r>
              <a:rPr lang="en-US" dirty="0"/>
              <a:t> and its </a:t>
            </a:r>
            <a:r>
              <a:rPr lang="en-US" b="1" dirty="0"/>
              <a:t>prey.</a:t>
            </a:r>
            <a:endParaRPr lang="en-US" dirty="0"/>
          </a:p>
          <a:p>
            <a:r>
              <a:rPr lang="en-US" dirty="0"/>
              <a:t>It is also called the parasite-host model.</a:t>
            </a:r>
          </a:p>
          <a:p>
            <a:r>
              <a:rPr lang="en-US" dirty="0"/>
              <a:t>An environment consists of two populations, i.e., predator and prey.</a:t>
            </a:r>
          </a:p>
          <a:p>
            <a:r>
              <a:rPr lang="en-US" dirty="0"/>
              <a:t>It is also a mathematical model.</a:t>
            </a:r>
          </a:p>
          <a:p>
            <a:r>
              <a:rPr lang="en-US" dirty="0"/>
              <a:t>The prey is passive, but the predator depends on the prey for their source of food.</a:t>
            </a:r>
          </a:p>
        </p:txBody>
      </p:sp>
    </p:spTree>
    <p:extLst>
      <p:ext uri="{BB962C8B-B14F-4D97-AF65-F5344CB8AC3E}">
        <p14:creationId xmlns:p14="http://schemas.microsoft.com/office/powerpoint/2010/main" val="2459970979"/>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717</TotalTime>
  <Words>1059</Words>
  <Application>Microsoft Office PowerPoint</Application>
  <PresentationFormat>Widescreen</PresentationFormat>
  <Paragraphs>118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Batang</vt:lpstr>
      <vt:lpstr>Arial</vt:lpstr>
      <vt:lpstr>Calibri</vt:lpstr>
      <vt:lpstr>Cambria Math</vt:lpstr>
      <vt:lpstr>Nunito</vt:lpstr>
      <vt:lpstr>Roboto</vt:lpstr>
      <vt:lpstr>2_Office Theme</vt:lpstr>
      <vt:lpstr>PowerPoint Presentation</vt:lpstr>
      <vt:lpstr>Unit 3: Continuous System (8 hrs)</vt:lpstr>
      <vt:lpstr>Feedback System</vt:lpstr>
      <vt:lpstr>Feedback System</vt:lpstr>
      <vt:lpstr>Feedback System</vt:lpstr>
      <vt:lpstr>Interactive System</vt:lpstr>
      <vt:lpstr>Interactive System</vt:lpstr>
      <vt:lpstr>Features of Interactive System</vt:lpstr>
      <vt:lpstr>Predator-Prey Model</vt:lpstr>
      <vt:lpstr>Predator-Prey Model</vt:lpstr>
      <vt:lpstr>Predator-Prey Model</vt:lpstr>
      <vt:lpstr>Predator-Prey Model</vt:lpstr>
      <vt:lpstr>Predator-Prey Model</vt:lpstr>
      <vt:lpstr>Predator-Prey Model</vt:lpstr>
      <vt:lpstr>Predator-Prey Model</vt:lpstr>
      <vt:lpstr>Assignment</vt:lpstr>
      <vt:lpstr>End of  Lecture 10</vt:lpstr>
      <vt:lpstr>Discrete System Simulation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and Modeling</dc:title>
  <dc:creator>Shiva Kunwar</dc:creator>
  <cp:lastModifiedBy>Shiva Kunwar</cp:lastModifiedBy>
  <cp:revision>63</cp:revision>
  <dcterms:created xsi:type="dcterms:W3CDTF">2024-09-21T07:18:01Z</dcterms:created>
  <dcterms:modified xsi:type="dcterms:W3CDTF">2025-05-14T03:09:32Z</dcterms:modified>
</cp:coreProperties>
</file>