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Lst>
  <p:notesMasterIdLst>
    <p:notesMasterId r:id="rId23"/>
  </p:notesMasterIdLst>
  <p:handoutMasterIdLst>
    <p:handoutMasterId r:id="rId24"/>
  </p:handoutMasterIdLst>
  <p:sldIdLst>
    <p:sldId id="262" r:id="rId2"/>
    <p:sldId id="311" r:id="rId3"/>
    <p:sldId id="293" r:id="rId4"/>
    <p:sldId id="312" r:id="rId5"/>
    <p:sldId id="314" r:id="rId6"/>
    <p:sldId id="316" r:id="rId7"/>
    <p:sldId id="317" r:id="rId8"/>
    <p:sldId id="315" r:id="rId9"/>
    <p:sldId id="318" r:id="rId10"/>
    <p:sldId id="319" r:id="rId11"/>
    <p:sldId id="320" r:id="rId12"/>
    <p:sldId id="331" r:id="rId13"/>
    <p:sldId id="325" r:id="rId14"/>
    <p:sldId id="326" r:id="rId15"/>
    <p:sldId id="327" r:id="rId16"/>
    <p:sldId id="329" r:id="rId17"/>
    <p:sldId id="330" r:id="rId18"/>
    <p:sldId id="332" r:id="rId19"/>
    <p:sldId id="333" r:id="rId20"/>
    <p:sldId id="263" r:id="rId21"/>
    <p:sldId id="26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858" y="66"/>
      </p:cViewPr>
      <p:guideLst/>
    </p:cSldViewPr>
  </p:slideViewPr>
  <p:notesTextViewPr>
    <p:cViewPr>
      <p:scale>
        <a:sx n="1" d="1"/>
        <a:sy n="1" d="1"/>
      </p:scale>
      <p:origin x="0" y="0"/>
    </p:cViewPr>
  </p:notesTextViewPr>
  <p:notesViewPr>
    <p:cSldViewPr snapToGrid="0">
      <p:cViewPr varScale="1">
        <p:scale>
          <a:sx n="50" d="100"/>
          <a:sy n="50" d="100"/>
        </p:scale>
        <p:origin x="2886"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F4AAF4-B8F3-33EC-52A9-9556E57E63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C8DEACF-F8D5-65D6-65E3-338B2B0A60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572621-8294-46A0-AF65-3F36575F2326}" type="datetimeFigureOut">
              <a:rPr lang="en-US" smtClean="0"/>
              <a:t>5/15/2025</a:t>
            </a:fld>
            <a:endParaRPr lang="en-US"/>
          </a:p>
        </p:txBody>
      </p:sp>
      <p:sp>
        <p:nvSpPr>
          <p:cNvPr id="4" name="Footer Placeholder 3">
            <a:extLst>
              <a:ext uri="{FF2B5EF4-FFF2-40B4-BE49-F238E27FC236}">
                <a16:creationId xmlns:a16="http://schemas.microsoft.com/office/drawing/2014/main" id="{19497C6E-AD10-9E33-EB85-2BFA5B3262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AE2DCF5-DD40-B594-C366-ED0E57DC23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4D7F74-8BB9-4E0E-BFB9-27139482F562}" type="slidenum">
              <a:rPr lang="en-US" smtClean="0"/>
              <a:t>‹#›</a:t>
            </a:fld>
            <a:endParaRPr lang="en-US"/>
          </a:p>
        </p:txBody>
      </p:sp>
    </p:spTree>
    <p:extLst>
      <p:ext uri="{BB962C8B-B14F-4D97-AF65-F5344CB8AC3E}">
        <p14:creationId xmlns:p14="http://schemas.microsoft.com/office/powerpoint/2010/main" val="169529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75D34-0415-4310-B568-590084F5D713}" type="datetimeFigureOut">
              <a:rPr lang="en-US" smtClean="0"/>
              <a:t>5/15/2025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10430-A6ED-49DA-875F-FAA9313FED43}" type="slidenum">
              <a:rPr lang="en-US" smtClean="0"/>
              <a:t>‹#›</a:t>
            </a:fld>
            <a:endParaRPr lang="en-US"/>
          </a:p>
        </p:txBody>
      </p:sp>
    </p:spTree>
    <p:extLst>
      <p:ext uri="{BB962C8B-B14F-4D97-AF65-F5344CB8AC3E}">
        <p14:creationId xmlns:p14="http://schemas.microsoft.com/office/powerpoint/2010/main" val="135642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mailto:shiva.Kunwar@hotmail.com"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50000"/>
            <a:lumOff val="50000"/>
          </a:schemeClr>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D3E4401-654B-3331-0E2C-7406236D3BC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3" r="24818"/>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C129550-DA5D-C130-73B9-F36251FB393F}"/>
              </a:ext>
            </a:extLst>
          </p:cNvPr>
          <p:cNvSpPr/>
          <p:nvPr userDrawn="1"/>
        </p:nvSpPr>
        <p:spPr>
          <a:xfrm>
            <a:off x="0" y="0"/>
            <a:ext cx="12191999" cy="6857999"/>
          </a:xfrm>
          <a:prstGeom prst="rect">
            <a:avLst/>
          </a:prstGeom>
          <a:solidFill>
            <a:schemeClr val="accent5">
              <a:lumMod val="75000"/>
              <a:alpha val="69804"/>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0AF8189D-CC24-D084-077F-1EC0EA310AAA}"/>
              </a:ext>
            </a:extLst>
          </p:cNvPr>
          <p:cNvSpPr>
            <a:spLocks noGrp="1"/>
          </p:cNvSpPr>
          <p:nvPr>
            <p:ph type="ftr" sz="quarter" idx="11"/>
          </p:nvPr>
        </p:nvSpPr>
        <p:spPr/>
        <p:txBody>
          <a:bodyPr/>
          <a:lstStyle/>
          <a:p>
            <a:pPr algn="r"/>
            <a:r>
              <a:rPr lang="en-US"/>
              <a:t>Continuous System | Lecture 8</a:t>
            </a:r>
            <a:endParaRPr lang="en-US" dirty="0"/>
          </a:p>
        </p:txBody>
      </p:sp>
      <p:pic>
        <p:nvPicPr>
          <p:cNvPr id="8" name="Picture 7" descr="A logo with a star and a candle&#10;&#10;Description automatically generated">
            <a:extLst>
              <a:ext uri="{FF2B5EF4-FFF2-40B4-BE49-F238E27FC236}">
                <a16:creationId xmlns:a16="http://schemas.microsoft.com/office/drawing/2014/main" id="{5EE76DC0-94B7-A3AA-712F-BE98D17F0825}"/>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9877425" y="116127"/>
            <a:ext cx="2143125" cy="2143125"/>
          </a:xfrm>
          <a:prstGeom prst="rect">
            <a:avLst/>
          </a:prstGeom>
        </p:spPr>
      </p:pic>
      <p:sp>
        <p:nvSpPr>
          <p:cNvPr id="9" name="TextBox 8">
            <a:extLst>
              <a:ext uri="{FF2B5EF4-FFF2-40B4-BE49-F238E27FC236}">
                <a16:creationId xmlns:a16="http://schemas.microsoft.com/office/drawing/2014/main" id="{A3584078-0138-E900-23EB-074EF062EF67}"/>
              </a:ext>
            </a:extLst>
          </p:cNvPr>
          <p:cNvSpPr txBox="1">
            <a:spLocks/>
          </p:cNvSpPr>
          <p:nvPr userDrawn="1"/>
        </p:nvSpPr>
        <p:spPr>
          <a:xfrm>
            <a:off x="1524000" y="1819714"/>
            <a:ext cx="9144000" cy="2554545"/>
          </a:xfrm>
          <a:prstGeom prst="rect">
            <a:avLst/>
          </a:prstGeom>
          <a:noFill/>
        </p:spPr>
        <p:txBody>
          <a:bodyPr wrap="square" rtlCol="0" anchor="ctr">
            <a:spAutoFit/>
          </a:bodyPr>
          <a:lstStyle/>
          <a:p>
            <a:pPr algn="ctr"/>
            <a:r>
              <a:rPr lang="en-US" sz="8000" dirty="0">
                <a:solidFill>
                  <a:schemeClr val="bg1"/>
                </a:solidFill>
              </a:rPr>
              <a:t>Simulation and Modeling</a:t>
            </a:r>
            <a:endParaRPr lang="en-US" sz="8000" dirty="0"/>
          </a:p>
        </p:txBody>
      </p:sp>
      <p:sp>
        <p:nvSpPr>
          <p:cNvPr id="10" name="TextBox 9">
            <a:extLst>
              <a:ext uri="{FF2B5EF4-FFF2-40B4-BE49-F238E27FC236}">
                <a16:creationId xmlns:a16="http://schemas.microsoft.com/office/drawing/2014/main" id="{B5D25D32-6EF2-FAFE-2C36-BDD0330F818C}"/>
              </a:ext>
            </a:extLst>
          </p:cNvPr>
          <p:cNvSpPr txBox="1"/>
          <p:nvPr userDrawn="1"/>
        </p:nvSpPr>
        <p:spPr>
          <a:xfrm>
            <a:off x="1523999" y="4845050"/>
            <a:ext cx="9143999" cy="1301510"/>
          </a:xfrm>
          <a:prstGeom prst="rect">
            <a:avLst/>
          </a:prstGeom>
          <a:noFill/>
        </p:spPr>
        <p:txBody>
          <a:bodyPr wrap="square" rtlCol="0">
            <a:spAutoFit/>
          </a:bodyPr>
          <a:lstStyle/>
          <a:p>
            <a:pPr marL="0" indent="0" algn="ctr">
              <a:lnSpc>
                <a:spcPct val="110000"/>
              </a:lnSpc>
              <a:buNone/>
            </a:pPr>
            <a:r>
              <a:rPr lang="en-US" sz="2400" b="1" dirty="0">
                <a:solidFill>
                  <a:schemeClr val="bg1"/>
                </a:solidFill>
                <a:latin typeface="Nunito" pitchFamily="2" charset="0"/>
                <a:cs typeface="Aparajita" panose="02020603050405020304" pitchFamily="18" charset="0"/>
              </a:rPr>
              <a:t>Prepared by:  Er. Shiva Kunwar</a:t>
            </a:r>
          </a:p>
          <a:p>
            <a:pPr marL="0" indent="0" algn="ctr">
              <a:lnSpc>
                <a:spcPct val="110000"/>
              </a:lnSpc>
              <a:buNone/>
            </a:pPr>
            <a:r>
              <a:rPr lang="en-US" sz="2400" b="1" dirty="0">
                <a:solidFill>
                  <a:schemeClr val="bg1"/>
                </a:solidFill>
                <a:latin typeface="Nunito" pitchFamily="2" charset="0"/>
                <a:cs typeface="Aparajita" panose="02020603050405020304" pitchFamily="18" charset="0"/>
              </a:rPr>
              <a:t>Lecturer</a:t>
            </a:r>
          </a:p>
          <a:p>
            <a:pPr marL="0" indent="0" algn="ctr">
              <a:lnSpc>
                <a:spcPct val="110000"/>
              </a:lnSpc>
              <a:buNone/>
            </a:pPr>
            <a:r>
              <a:rPr lang="en-US" sz="2400" b="1" dirty="0">
                <a:solidFill>
                  <a:schemeClr val="bg1"/>
                </a:solidFill>
                <a:latin typeface="Nunito" pitchFamily="2" charset="0"/>
                <a:cs typeface="Aparajita" panose="02020603050405020304" pitchFamily="18" charset="0"/>
              </a:rPr>
              <a:t>Pokhara Engineering College</a:t>
            </a:r>
            <a:endParaRPr lang="en-US" sz="2400" dirty="0"/>
          </a:p>
        </p:txBody>
      </p:sp>
      <p:sp>
        <p:nvSpPr>
          <p:cNvPr id="7" name="TextBox 6">
            <a:extLst>
              <a:ext uri="{FF2B5EF4-FFF2-40B4-BE49-F238E27FC236}">
                <a16:creationId xmlns:a16="http://schemas.microsoft.com/office/drawing/2014/main" id="{C26B676E-0A05-4491-6D45-8F4B50FCCD44}"/>
              </a:ext>
            </a:extLst>
          </p:cNvPr>
          <p:cNvSpPr txBox="1"/>
          <p:nvPr userDrawn="1"/>
        </p:nvSpPr>
        <p:spPr>
          <a:xfrm>
            <a:off x="1755709" y="4238171"/>
            <a:ext cx="8680582" cy="461665"/>
          </a:xfrm>
          <a:prstGeom prst="rect">
            <a:avLst/>
          </a:prstGeom>
          <a:noFill/>
        </p:spPr>
        <p:txBody>
          <a:bodyPr wrap="none" rtlCol="0">
            <a:spAutoFit/>
          </a:bodyPr>
          <a:lstStyle/>
          <a:p>
            <a:pPr algn="ctr"/>
            <a:r>
              <a:rPr lang="en-US" sz="2400" dirty="0">
                <a:solidFill>
                  <a:schemeClr val="bg1"/>
                </a:solidFill>
                <a:latin typeface="Batang" panose="02030600000101010101" pitchFamily="18" charset="-127"/>
                <a:ea typeface="Batang" panose="02030600000101010101" pitchFamily="18" charset="-127"/>
              </a:rPr>
              <a:t>Understanding, Predicting, and Optimizing the Real World</a:t>
            </a:r>
          </a:p>
        </p:txBody>
      </p:sp>
    </p:spTree>
    <p:extLst>
      <p:ext uri="{BB962C8B-B14F-4D97-AF65-F5344CB8AC3E}">
        <p14:creationId xmlns:p14="http://schemas.microsoft.com/office/powerpoint/2010/main" val="2800811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6BBFC-EF9A-C646-B5B5-F5C0DD47C5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D4F1A4-33E3-F613-3519-62CEA6B225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37F532A0-B8D7-45DA-5FA5-39BC559D79B9}"/>
              </a:ext>
            </a:extLst>
          </p:cNvPr>
          <p:cNvSpPr>
            <a:spLocks noGrp="1"/>
          </p:cNvSpPr>
          <p:nvPr>
            <p:ph type="ftr" sz="quarter" idx="11"/>
          </p:nvPr>
        </p:nvSpPr>
        <p:spPr/>
        <p:txBody>
          <a:bodyPr/>
          <a:lstStyle>
            <a:lvl1pPr algn="r">
              <a:defRPr/>
            </a:lvl1pPr>
          </a:lstStyle>
          <a:p>
            <a:r>
              <a:rPr lang="en-US"/>
              <a:t>Continuous System | Lecture 8</a:t>
            </a:r>
            <a:endParaRPr lang="en-US" dirty="0"/>
          </a:p>
        </p:txBody>
      </p:sp>
      <p:sp>
        <p:nvSpPr>
          <p:cNvPr id="9" name="Slide Number Placeholder 8">
            <a:extLst>
              <a:ext uri="{FF2B5EF4-FFF2-40B4-BE49-F238E27FC236}">
                <a16:creationId xmlns:a16="http://schemas.microsoft.com/office/drawing/2014/main" id="{7830CCC4-845F-FD1B-9585-3F3F4F72CCFB}"/>
              </a:ext>
            </a:extLst>
          </p:cNvPr>
          <p:cNvSpPr>
            <a:spLocks noGrp="1"/>
          </p:cNvSpPr>
          <p:nvPr>
            <p:ph type="sldNum" sz="quarter" idx="12"/>
          </p:nvPr>
        </p:nvSpPr>
        <p:spPr/>
        <p:txBody>
          <a:bodyPr/>
          <a:lstStyle/>
          <a:p>
            <a:fld id="{B64A917B-47FD-40E0-A121-9E586D961AA8}" type="slidenum">
              <a:rPr lang="en-US" smtClean="0"/>
              <a:pPr/>
              <a:t>‹#›</a:t>
            </a:fld>
            <a:endParaRPr lang="en-US" dirty="0"/>
          </a:p>
        </p:txBody>
      </p:sp>
    </p:spTree>
    <p:extLst>
      <p:ext uri="{BB962C8B-B14F-4D97-AF65-F5344CB8AC3E}">
        <p14:creationId xmlns:p14="http://schemas.microsoft.com/office/powerpoint/2010/main" val="2772082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5D533-58C8-E224-906F-5F88AEC5E9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5F8861-2083-0FF8-F733-4312C604ABF5}"/>
              </a:ext>
            </a:extLst>
          </p:cNvPr>
          <p:cNvSpPr>
            <a:spLocks noGrp="1"/>
          </p:cNvSpPr>
          <p:nvPr>
            <p:ph sz="half" idx="1"/>
          </p:nvPr>
        </p:nvSpPr>
        <p:spPr>
          <a:xfrm>
            <a:off x="838200" y="1567543"/>
            <a:ext cx="5181600" cy="46094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C4B8EE7-49CE-F177-9BD3-AEC2ED7CF022}"/>
              </a:ext>
            </a:extLst>
          </p:cNvPr>
          <p:cNvSpPr>
            <a:spLocks noGrp="1"/>
          </p:cNvSpPr>
          <p:nvPr>
            <p:ph sz="half" idx="2"/>
          </p:nvPr>
        </p:nvSpPr>
        <p:spPr>
          <a:xfrm>
            <a:off x="6172200" y="1567543"/>
            <a:ext cx="5181600" cy="46094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2C5F814C-8F5B-5ECF-D212-9E924DADA3C2}"/>
              </a:ext>
            </a:extLst>
          </p:cNvPr>
          <p:cNvSpPr>
            <a:spLocks noGrp="1"/>
          </p:cNvSpPr>
          <p:nvPr>
            <p:ph type="ftr" sz="quarter" idx="11"/>
          </p:nvPr>
        </p:nvSpPr>
        <p:spPr/>
        <p:txBody>
          <a:bodyPr/>
          <a:lstStyle/>
          <a:p>
            <a:pPr algn="r"/>
            <a:r>
              <a:rPr lang="en-US"/>
              <a:t>Continuous System | Lecture 8</a:t>
            </a:r>
            <a:endParaRPr lang="en-US" dirty="0"/>
          </a:p>
        </p:txBody>
      </p:sp>
      <p:sp>
        <p:nvSpPr>
          <p:cNvPr id="10" name="Slide Number Placeholder 9">
            <a:extLst>
              <a:ext uri="{FF2B5EF4-FFF2-40B4-BE49-F238E27FC236}">
                <a16:creationId xmlns:a16="http://schemas.microsoft.com/office/drawing/2014/main" id="{DB327A59-CF12-D21D-6359-9C7B7310F6EC}"/>
              </a:ext>
            </a:extLst>
          </p:cNvPr>
          <p:cNvSpPr>
            <a:spLocks noGrp="1"/>
          </p:cNvSpPr>
          <p:nvPr>
            <p:ph type="sldNum" sz="quarter" idx="12"/>
          </p:nvPr>
        </p:nvSpPr>
        <p:spPr/>
        <p:txBody>
          <a:bodyPr/>
          <a:lstStyle/>
          <a:p>
            <a:fld id="{B64A917B-47FD-40E0-A121-9E586D961AA8}" type="slidenum">
              <a:rPr lang="en-US" smtClean="0"/>
              <a:pPr/>
              <a:t>‹#›</a:t>
            </a:fld>
            <a:endParaRPr lang="en-US" dirty="0"/>
          </a:p>
        </p:txBody>
      </p:sp>
    </p:spTree>
    <p:extLst>
      <p:ext uri="{BB962C8B-B14F-4D97-AF65-F5344CB8AC3E}">
        <p14:creationId xmlns:p14="http://schemas.microsoft.com/office/powerpoint/2010/main" val="1675113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3D9C7D-7608-7B1C-1BBB-E09F972BEC56}"/>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3" name="Group 2">
            <a:extLst>
              <a:ext uri="{FF2B5EF4-FFF2-40B4-BE49-F238E27FC236}">
                <a16:creationId xmlns:a16="http://schemas.microsoft.com/office/drawing/2014/main" id="{0ED532F5-16FE-613A-417D-557E002A8D28}"/>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4" name="Rectangle 3">
              <a:extLst>
                <a:ext uri="{FF2B5EF4-FFF2-40B4-BE49-F238E27FC236}">
                  <a16:creationId xmlns:a16="http://schemas.microsoft.com/office/drawing/2014/main" id="{6BC6C6A9-0D82-2733-1B67-53F2A3D684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1B7D2052-25BC-843C-8ABA-792233D9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6" name="Freeform: Shape 5">
            <a:extLst>
              <a:ext uri="{FF2B5EF4-FFF2-40B4-BE49-F238E27FC236}">
                <a16:creationId xmlns:a16="http://schemas.microsoft.com/office/drawing/2014/main" id="{BDEE7CD1-BC72-3908-B52C-69C7274B0BB1}"/>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7" name="Rectangle 6">
            <a:extLst>
              <a:ext uri="{FF2B5EF4-FFF2-40B4-BE49-F238E27FC236}">
                <a16:creationId xmlns:a16="http://schemas.microsoft.com/office/drawing/2014/main" id="{EA488A3C-7FB9-1EFA-C60D-233DBBFE45E9}"/>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Title 1">
            <a:extLst>
              <a:ext uri="{FF2B5EF4-FFF2-40B4-BE49-F238E27FC236}">
                <a16:creationId xmlns:a16="http://schemas.microsoft.com/office/drawing/2014/main" id="{912167FE-1698-734C-2D0C-C2B40CC45084}"/>
              </a:ext>
            </a:extLst>
          </p:cNvPr>
          <p:cNvSpPr>
            <a:spLocks noGrp="1"/>
          </p:cNvSpPr>
          <p:nvPr>
            <p:ph type="title"/>
          </p:nvPr>
        </p:nvSpPr>
        <p:spPr>
          <a:xfrm>
            <a:off x="838198" y="483735"/>
            <a:ext cx="10515600" cy="1042761"/>
          </a:xfrm>
        </p:spPr>
        <p:txBody>
          <a:bodyPr/>
          <a:lstStyle>
            <a:lvl1pPr>
              <a:defRPr>
                <a:solidFill>
                  <a:schemeClr val="tx1"/>
                </a:solidFill>
              </a:defRPr>
            </a:lvl1pPr>
          </a:lstStyle>
          <a:p>
            <a:r>
              <a:rPr lang="en-US" dirty="0"/>
              <a:t>Click to edit Master title style</a:t>
            </a:r>
          </a:p>
        </p:txBody>
      </p:sp>
      <p:sp>
        <p:nvSpPr>
          <p:cNvPr id="9" name="TextBox 8">
            <a:extLst>
              <a:ext uri="{FF2B5EF4-FFF2-40B4-BE49-F238E27FC236}">
                <a16:creationId xmlns:a16="http://schemas.microsoft.com/office/drawing/2014/main" id="{8D5F05B4-9FE9-89E3-51C3-7798B3D351A0}"/>
              </a:ext>
            </a:extLst>
          </p:cNvPr>
          <p:cNvSpPr txBox="1"/>
          <p:nvPr userDrawn="1"/>
        </p:nvSpPr>
        <p:spPr>
          <a:xfrm rot="10800000">
            <a:off x="11608817" y="-3090"/>
            <a:ext cx="584199" cy="548640"/>
          </a:xfrm>
          <a:prstGeom prst="round1Rect">
            <a:avLst>
              <a:gd name="adj" fmla="val 50000"/>
            </a:avLst>
          </a:prstGeom>
          <a:solidFill>
            <a:schemeClr val="accent5">
              <a:lumMod val="75000"/>
            </a:schemeClr>
          </a:solidFill>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10" name="Slide Number Placeholder 5">
            <a:extLst>
              <a:ext uri="{FF2B5EF4-FFF2-40B4-BE49-F238E27FC236}">
                <a16:creationId xmlns:a16="http://schemas.microsoft.com/office/drawing/2014/main" id="{457C64D1-0999-ECC9-556E-E526C78A7A8B}"/>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
        <p:nvSpPr>
          <p:cNvPr id="11" name="Table Placeholder 4">
            <a:extLst>
              <a:ext uri="{FF2B5EF4-FFF2-40B4-BE49-F238E27FC236}">
                <a16:creationId xmlns:a16="http://schemas.microsoft.com/office/drawing/2014/main" id="{EAAE7709-C365-F582-CF49-7517BDEB8387}"/>
              </a:ext>
            </a:extLst>
          </p:cNvPr>
          <p:cNvSpPr>
            <a:spLocks noGrp="1"/>
          </p:cNvSpPr>
          <p:nvPr>
            <p:ph type="tbl" sz="quarter" idx="12"/>
          </p:nvPr>
        </p:nvSpPr>
        <p:spPr>
          <a:xfrm>
            <a:off x="838198" y="1663021"/>
            <a:ext cx="10515602" cy="4556804"/>
          </a:xfrm>
        </p:spPr>
        <p:txBody>
          <a:bodyPr/>
          <a:lstStyle/>
          <a:p>
            <a:endParaRPr lang="en-US" dirty="0"/>
          </a:p>
        </p:txBody>
      </p:sp>
      <p:sp>
        <p:nvSpPr>
          <p:cNvPr id="14" name="Footer Placeholder 13">
            <a:extLst>
              <a:ext uri="{FF2B5EF4-FFF2-40B4-BE49-F238E27FC236}">
                <a16:creationId xmlns:a16="http://schemas.microsoft.com/office/drawing/2014/main" id="{92305699-A282-E12E-AE1C-1CFB25E2388D}"/>
              </a:ext>
            </a:extLst>
          </p:cNvPr>
          <p:cNvSpPr>
            <a:spLocks noGrp="1"/>
          </p:cNvSpPr>
          <p:nvPr>
            <p:ph type="ftr" sz="quarter" idx="14"/>
          </p:nvPr>
        </p:nvSpPr>
        <p:spPr/>
        <p:txBody>
          <a:bodyPr/>
          <a:lstStyle/>
          <a:p>
            <a:pPr algn="r"/>
            <a:r>
              <a:rPr lang="en-US"/>
              <a:t>Continuous System | Lecture 8</a:t>
            </a:r>
            <a:endParaRPr lang="en-US" dirty="0"/>
          </a:p>
        </p:txBody>
      </p:sp>
    </p:spTree>
    <p:extLst>
      <p:ext uri="{BB962C8B-B14F-4D97-AF65-F5344CB8AC3E}">
        <p14:creationId xmlns:p14="http://schemas.microsoft.com/office/powerpoint/2010/main" val="2923570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Heading Layou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F6E645F8-F682-8D2D-268F-E5B7D5BF332A}"/>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 name="Rectangle 2">
            <a:extLst>
              <a:ext uri="{FF2B5EF4-FFF2-40B4-BE49-F238E27FC236}">
                <a16:creationId xmlns:a16="http://schemas.microsoft.com/office/drawing/2014/main" id="{250187D5-3A16-AE1B-36DA-41D3FBE6D468}"/>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01264F6-BD23-F293-72FB-E32352573096}"/>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56855AD-ABAC-8C19-8178-6EB8E5E722CF}"/>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FB39B6C-6741-2C5E-B819-B3A42545493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6">
            <a:extLst>
              <a:ext uri="{FF2B5EF4-FFF2-40B4-BE49-F238E27FC236}">
                <a16:creationId xmlns:a16="http://schemas.microsoft.com/office/drawing/2014/main" id="{88738339-0671-5630-FEB8-CC9C67032F1A}"/>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F97484E4-73DD-0919-B58E-866F907007F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D3DF8B04-BA4D-3137-EEFB-2C9F96145386}"/>
              </a:ext>
            </a:extLst>
          </p:cNvPr>
          <p:cNvSpPr>
            <a:spLocks noGrp="1"/>
          </p:cNvSpPr>
          <p:nvPr>
            <p:ph type="title"/>
          </p:nvPr>
        </p:nvSpPr>
        <p:spPr>
          <a:xfrm>
            <a:off x="492909" y="615909"/>
            <a:ext cx="3204415" cy="3387497"/>
          </a:xfrm>
        </p:spPr>
        <p:txBody>
          <a:bodyPr anchor="b"/>
          <a:lstStyle>
            <a:lvl1pPr algn="r">
              <a:defRPr>
                <a:solidFill>
                  <a:schemeClr val="bg1"/>
                </a:solidFill>
              </a:defRPr>
            </a:lvl1pPr>
          </a:lstStyle>
          <a:p>
            <a:r>
              <a:rPr lang="en-US" dirty="0"/>
              <a:t>Click to edit Master title style</a:t>
            </a:r>
          </a:p>
        </p:txBody>
      </p:sp>
      <p:sp>
        <p:nvSpPr>
          <p:cNvPr id="10" name="TextBox 9">
            <a:extLst>
              <a:ext uri="{FF2B5EF4-FFF2-40B4-BE49-F238E27FC236}">
                <a16:creationId xmlns:a16="http://schemas.microsoft.com/office/drawing/2014/main" id="{E1492C2F-2075-E555-862A-03C46103325B}"/>
              </a:ext>
            </a:extLst>
          </p:cNvPr>
          <p:cNvSpPr txBox="1"/>
          <p:nvPr userDrawn="1"/>
        </p:nvSpPr>
        <p:spPr>
          <a:xfrm rot="10800000">
            <a:off x="11608817" y="-3090"/>
            <a:ext cx="584199" cy="548640"/>
          </a:xfrm>
          <a:prstGeom prst="round1Rect">
            <a:avLst>
              <a:gd name="adj" fmla="val 50000"/>
            </a:avLst>
          </a:prstGeom>
          <a:solidFill>
            <a:schemeClr val="accent5">
              <a:lumMod val="75000"/>
            </a:schemeClr>
          </a:solidFill>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11" name="Slide Number Placeholder 5">
            <a:extLst>
              <a:ext uri="{FF2B5EF4-FFF2-40B4-BE49-F238E27FC236}">
                <a16:creationId xmlns:a16="http://schemas.microsoft.com/office/drawing/2014/main" id="{798655D1-315F-7D95-3B9A-EC74A727E5B8}"/>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
        <p:nvSpPr>
          <p:cNvPr id="12" name="Text Placeholder 30">
            <a:extLst>
              <a:ext uri="{FF2B5EF4-FFF2-40B4-BE49-F238E27FC236}">
                <a16:creationId xmlns:a16="http://schemas.microsoft.com/office/drawing/2014/main" id="{E923455B-4E0B-F709-CAC5-455517FBE60C}"/>
              </a:ext>
            </a:extLst>
          </p:cNvPr>
          <p:cNvSpPr>
            <a:spLocks noGrp="1"/>
          </p:cNvSpPr>
          <p:nvPr>
            <p:ph type="body" sz="quarter" idx="12"/>
          </p:nvPr>
        </p:nvSpPr>
        <p:spPr>
          <a:xfrm>
            <a:off x="4789488" y="615950"/>
            <a:ext cx="6530975" cy="5603875"/>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14">
            <a:extLst>
              <a:ext uri="{FF2B5EF4-FFF2-40B4-BE49-F238E27FC236}">
                <a16:creationId xmlns:a16="http://schemas.microsoft.com/office/drawing/2014/main" id="{37009528-D44A-660D-5354-4CF2C225E685}"/>
              </a:ext>
            </a:extLst>
          </p:cNvPr>
          <p:cNvSpPr>
            <a:spLocks noGrp="1"/>
          </p:cNvSpPr>
          <p:nvPr>
            <p:ph type="ftr" sz="quarter" idx="14"/>
          </p:nvPr>
        </p:nvSpPr>
        <p:spPr/>
        <p:txBody>
          <a:bodyPr/>
          <a:lstStyle/>
          <a:p>
            <a:pPr algn="r"/>
            <a:r>
              <a:rPr lang="en-US"/>
              <a:t>Continuous System | Lecture 8</a:t>
            </a:r>
            <a:endParaRPr lang="en-US" dirty="0"/>
          </a:p>
        </p:txBody>
      </p:sp>
    </p:spTree>
    <p:extLst>
      <p:ext uri="{BB962C8B-B14F-4D97-AF65-F5344CB8AC3E}">
        <p14:creationId xmlns:p14="http://schemas.microsoft.com/office/powerpoint/2010/main" val="378303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 Heading Layou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1818950-1BC0-79F8-F3A1-C793DF91BDB6}"/>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2C4A06A-DC97-5499-2273-8019226EACDC}"/>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BA9634D-9BDD-B374-6DD7-03C03290F6BE}"/>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98769AA-85CF-4F16-36ED-08E81B006B1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5837CB0-FBB5-1349-DFB4-563DF02B537F}"/>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ECCAB6FC-BE02-6F5E-8E9C-340FAC424121}"/>
              </a:ext>
            </a:extLst>
          </p:cNvPr>
          <p:cNvSpPr>
            <a:spLocks noGrp="1"/>
          </p:cNvSpPr>
          <p:nvPr>
            <p:ph type="title"/>
          </p:nvPr>
        </p:nvSpPr>
        <p:spPr>
          <a:xfrm>
            <a:off x="838200" y="365125"/>
            <a:ext cx="10515600" cy="1042761"/>
          </a:xfrm>
        </p:spPr>
        <p:txBody>
          <a:bodyPr/>
          <a:lstStyle>
            <a:lvl1pPr>
              <a:defRPr>
                <a:solidFill>
                  <a:schemeClr val="bg1"/>
                </a:solidFill>
              </a:defRPr>
            </a:lvl1pPr>
          </a:lstStyle>
          <a:p>
            <a:r>
              <a:rPr lang="en-US" dirty="0"/>
              <a:t>Click to edit Master title style</a:t>
            </a:r>
          </a:p>
        </p:txBody>
      </p:sp>
      <p:sp>
        <p:nvSpPr>
          <p:cNvPr id="3" name="TextBox 2">
            <a:extLst>
              <a:ext uri="{FF2B5EF4-FFF2-40B4-BE49-F238E27FC236}">
                <a16:creationId xmlns:a16="http://schemas.microsoft.com/office/drawing/2014/main" id="{CCDA4383-966E-E500-DADB-3431399413B7}"/>
              </a:ext>
            </a:extLst>
          </p:cNvPr>
          <p:cNvSpPr txBox="1"/>
          <p:nvPr userDrawn="1"/>
        </p:nvSpPr>
        <p:spPr>
          <a:xfrm rot="10800000">
            <a:off x="11608817" y="-3090"/>
            <a:ext cx="584199" cy="548640"/>
          </a:xfrm>
          <a:prstGeom prst="round1Rect">
            <a:avLst>
              <a:gd name="adj" fmla="val 50000"/>
            </a:avLst>
          </a:prstGeom>
          <a:solidFill>
            <a:schemeClr val="accent5">
              <a:lumMod val="75000"/>
            </a:schemeClr>
          </a:solidFill>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15" name="Slide Number Placeholder 5">
            <a:extLst>
              <a:ext uri="{FF2B5EF4-FFF2-40B4-BE49-F238E27FC236}">
                <a16:creationId xmlns:a16="http://schemas.microsoft.com/office/drawing/2014/main" id="{E7808083-BCD1-7C29-51D7-C9EF69DBD31D}"/>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
        <p:nvSpPr>
          <p:cNvPr id="16" name="Content Placeholder 2">
            <a:extLst>
              <a:ext uri="{FF2B5EF4-FFF2-40B4-BE49-F238E27FC236}">
                <a16:creationId xmlns:a16="http://schemas.microsoft.com/office/drawing/2014/main" id="{ED367B66-BFAA-3DE9-8BD2-E64B46FCE70A}"/>
              </a:ext>
            </a:extLst>
          </p:cNvPr>
          <p:cNvSpPr>
            <a:spLocks noGrp="1"/>
          </p:cNvSpPr>
          <p:nvPr>
            <p:ph idx="1"/>
          </p:nvPr>
        </p:nvSpPr>
        <p:spPr>
          <a:xfrm>
            <a:off x="838200" y="1962557"/>
            <a:ext cx="10515600" cy="4214406"/>
          </a:xfrm>
        </p:spPr>
        <p:txBody>
          <a:bodyPr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8ADFE3D7-7A3D-FA0B-3F88-D5B5911E1AC2}"/>
              </a:ext>
            </a:extLst>
          </p:cNvPr>
          <p:cNvSpPr>
            <a:spLocks noGrp="1"/>
          </p:cNvSpPr>
          <p:nvPr>
            <p:ph type="ftr" sz="quarter" idx="11"/>
          </p:nvPr>
        </p:nvSpPr>
        <p:spPr/>
        <p:txBody>
          <a:bodyPr/>
          <a:lstStyle/>
          <a:p>
            <a:pPr algn="r"/>
            <a:r>
              <a:rPr lang="en-US"/>
              <a:t>Continuous System | Lecture 8</a:t>
            </a:r>
            <a:endParaRPr lang="en-US" dirty="0"/>
          </a:p>
        </p:txBody>
      </p:sp>
    </p:spTree>
    <p:extLst>
      <p:ext uri="{BB962C8B-B14F-4D97-AF65-F5344CB8AC3E}">
        <p14:creationId xmlns:p14="http://schemas.microsoft.com/office/powerpoint/2010/main" val="1819545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 Car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5A94531-650E-5195-CBA1-5B3978F0AA83}"/>
              </a:ext>
            </a:extLst>
          </p:cNvPr>
          <p:cNvSpPr>
            <a:spLocks noGrp="1"/>
          </p:cNvSpPr>
          <p:nvPr>
            <p:ph type="dt" sz="half" idx="10"/>
          </p:nvPr>
        </p:nvSpPr>
        <p:spPr>
          <a:xfrm>
            <a:off x="838200" y="6356350"/>
            <a:ext cx="2743200" cy="365125"/>
          </a:xfrm>
          <a:prstGeom prst="rect">
            <a:avLst/>
          </a:prstGeom>
        </p:spPr>
        <p:txBody>
          <a:bodyPr/>
          <a:lstStyle/>
          <a:p>
            <a:endParaRPr lang="en-US"/>
          </a:p>
        </p:txBody>
      </p:sp>
      <p:pic>
        <p:nvPicPr>
          <p:cNvPr id="7" name="Picture 6">
            <a:extLst>
              <a:ext uri="{FF2B5EF4-FFF2-40B4-BE49-F238E27FC236}">
                <a16:creationId xmlns:a16="http://schemas.microsoft.com/office/drawing/2014/main" id="{F8B60013-C917-A93A-C451-8E8B6203FC05}"/>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15" y="10"/>
            <a:ext cx="4480553"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8" name="Title 1">
            <a:extLst>
              <a:ext uri="{FF2B5EF4-FFF2-40B4-BE49-F238E27FC236}">
                <a16:creationId xmlns:a16="http://schemas.microsoft.com/office/drawing/2014/main" id="{C0D3A4C7-B5F0-8B63-1ECA-C14815983D40}"/>
              </a:ext>
            </a:extLst>
          </p:cNvPr>
          <p:cNvSpPr>
            <a:spLocks noGrp="1"/>
          </p:cNvSpPr>
          <p:nvPr>
            <p:ph type="title"/>
          </p:nvPr>
        </p:nvSpPr>
        <p:spPr>
          <a:xfrm>
            <a:off x="5020988" y="641377"/>
            <a:ext cx="5487841" cy="2540969"/>
          </a:xfrm>
        </p:spPr>
        <p:txBody>
          <a:bodyPr anchor="ctr">
            <a:noAutofit/>
          </a:bodyPr>
          <a:lstStyle>
            <a:lvl1pPr algn="l">
              <a:defRPr sz="6000" b="0" cap="none">
                <a:solidFill>
                  <a:schemeClr val="tx1"/>
                </a:solidFill>
                <a:latin typeface="Roboto" panose="02000000000000000000" pitchFamily="2" charset="0"/>
                <a:ea typeface="Roboto" panose="02000000000000000000" pitchFamily="2" charset="0"/>
              </a:defRPr>
            </a:lvl1pPr>
          </a:lstStyle>
          <a:p>
            <a:r>
              <a:rPr lang="en-US" dirty="0"/>
              <a:t>Click to edit Master title style</a:t>
            </a:r>
          </a:p>
        </p:txBody>
      </p:sp>
      <p:sp>
        <p:nvSpPr>
          <p:cNvPr id="2" name="Slide Number Placeholder 11">
            <a:extLst>
              <a:ext uri="{FF2B5EF4-FFF2-40B4-BE49-F238E27FC236}">
                <a16:creationId xmlns:a16="http://schemas.microsoft.com/office/drawing/2014/main" id="{FD99D63D-0492-7C66-0370-0040336ABD05}"/>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a:t>
            </a:fld>
            <a:endParaRPr lang="en-US" dirty="0"/>
          </a:p>
        </p:txBody>
      </p:sp>
      <p:sp>
        <p:nvSpPr>
          <p:cNvPr id="5" name="AutoShape 2" descr="A peaceful illustration for C programming set in a serene environment. The setting is a quiet lakeside scene during sunrise or sunset, with soft golden lighting reflecting on calm waters. A laptop or book displaying C programming code is open on a wooden bench near the water, surrounded by nature with gentle trees and soft grass. The sky is a gradient of warm colors, and there are small details like a steaming coffee mug and a few scattered notes or pens nearby, adding a cozy atmosphere. The dimensions are 7.5 inches in height and 4.9 inches in width.">
            <a:extLst>
              <a:ext uri="{FF2B5EF4-FFF2-40B4-BE49-F238E27FC236}">
                <a16:creationId xmlns:a16="http://schemas.microsoft.com/office/drawing/2014/main" id="{6A97A55F-F05A-431D-3CF6-E049935C3995}"/>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8119B0B8-54EB-02A5-06D4-A123119246F4}"/>
              </a:ext>
            </a:extLst>
          </p:cNvPr>
          <p:cNvSpPr txBox="1"/>
          <p:nvPr userDrawn="1"/>
        </p:nvSpPr>
        <p:spPr>
          <a:xfrm>
            <a:off x="5020988" y="4019550"/>
            <a:ext cx="6028012"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000" dirty="0">
                <a:latin typeface="Nunito" pitchFamily="2" charset="0"/>
                <a:hlinkClick r:id="rId3"/>
              </a:rPr>
              <a:t>shiva.kunwar@hotmail.com</a:t>
            </a:r>
            <a:br>
              <a:rPr lang="en-US" sz="3000" dirty="0">
                <a:latin typeface="Nunito" pitchFamily="2" charset="0"/>
              </a:rPr>
            </a:br>
            <a:r>
              <a:rPr lang="en-US" sz="3000" dirty="0">
                <a:latin typeface="Nunito" pitchFamily="2" charset="0"/>
              </a:rPr>
              <a:t>+977-9819123654</a:t>
            </a:r>
          </a:p>
        </p:txBody>
      </p:sp>
      <p:sp>
        <p:nvSpPr>
          <p:cNvPr id="6" name="Footer Placeholder 5">
            <a:extLst>
              <a:ext uri="{FF2B5EF4-FFF2-40B4-BE49-F238E27FC236}">
                <a16:creationId xmlns:a16="http://schemas.microsoft.com/office/drawing/2014/main" id="{7A016E68-0017-74AE-E686-7960FA20C452}"/>
              </a:ext>
            </a:extLst>
          </p:cNvPr>
          <p:cNvSpPr>
            <a:spLocks noGrp="1"/>
          </p:cNvSpPr>
          <p:nvPr>
            <p:ph type="ftr" sz="quarter" idx="13"/>
          </p:nvPr>
        </p:nvSpPr>
        <p:spPr/>
        <p:txBody>
          <a:bodyPr/>
          <a:lstStyle/>
          <a:p>
            <a:pPr algn="r"/>
            <a:r>
              <a:rPr lang="en-US"/>
              <a:t>Continuous System | Lecture 8</a:t>
            </a:r>
            <a:endParaRPr lang="en-US" dirty="0"/>
          </a:p>
        </p:txBody>
      </p:sp>
    </p:spTree>
    <p:extLst>
      <p:ext uri="{BB962C8B-B14F-4D97-AF65-F5344CB8AC3E}">
        <p14:creationId xmlns:p14="http://schemas.microsoft.com/office/powerpoint/2010/main" val="20205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review Car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DA83DF1-A84E-B163-956C-25D3B807BE99}"/>
              </a:ext>
            </a:extLst>
          </p:cNvPr>
          <p:cNvSpPr txBox="1">
            <a:spLocks/>
          </p:cNvSpPr>
          <p:nvPr userDrawn="1"/>
        </p:nvSpPr>
        <p:spPr>
          <a:xfrm>
            <a:off x="838200" y="417727"/>
            <a:ext cx="10515600" cy="104276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bg1"/>
                </a:solidFill>
                <a:latin typeface="Roboto" panose="02000000000000000000" pitchFamily="2" charset="0"/>
                <a:ea typeface="Roboto" panose="02000000000000000000" pitchFamily="2" charset="0"/>
                <a:cs typeface="+mj-cs"/>
              </a:defRPr>
            </a:lvl1pPr>
          </a:lstStyle>
          <a:p>
            <a:r>
              <a:rPr lang="en-US" dirty="0"/>
              <a:t>PREVIEW FOR NEXT LECTURE</a:t>
            </a:r>
          </a:p>
        </p:txBody>
      </p:sp>
      <p:sp>
        <p:nvSpPr>
          <p:cNvPr id="2" name="Title 1">
            <a:extLst>
              <a:ext uri="{FF2B5EF4-FFF2-40B4-BE49-F238E27FC236}">
                <a16:creationId xmlns:a16="http://schemas.microsoft.com/office/drawing/2014/main" id="{C83F62B2-F92E-BBBB-879D-EAA2FC432612}"/>
              </a:ext>
            </a:extLst>
          </p:cNvPr>
          <p:cNvSpPr>
            <a:spLocks noGrp="1"/>
          </p:cNvSpPr>
          <p:nvPr>
            <p:ph type="title"/>
          </p:nvPr>
        </p:nvSpPr>
        <p:spPr>
          <a:xfrm>
            <a:off x="838200" y="1843315"/>
            <a:ext cx="10515600" cy="3817256"/>
          </a:xfrm>
        </p:spPr>
        <p:txBody>
          <a:bodyPr/>
          <a:lstStyle>
            <a:lvl1pPr algn="ctr">
              <a:defRPr>
                <a:solidFill>
                  <a:schemeClr val="bg1"/>
                </a:solidFill>
              </a:defRPr>
            </a:lvl1pPr>
          </a:lstStyle>
          <a:p>
            <a:r>
              <a:rPr lang="en-US" dirty="0"/>
              <a:t>Click to edit Master title style</a:t>
            </a:r>
          </a:p>
        </p:txBody>
      </p:sp>
      <p:sp>
        <p:nvSpPr>
          <p:cNvPr id="12" name="Slide Number Placeholder 11">
            <a:extLst>
              <a:ext uri="{FF2B5EF4-FFF2-40B4-BE49-F238E27FC236}">
                <a16:creationId xmlns:a16="http://schemas.microsoft.com/office/drawing/2014/main" id="{6E4F7403-710E-51F3-7202-7EBA53ED69A3}"/>
              </a:ext>
            </a:extLst>
          </p:cNvPr>
          <p:cNvSpPr>
            <a:spLocks noGrp="1"/>
          </p:cNvSpPr>
          <p:nvPr>
            <p:ph type="sldNum" sz="quarter" idx="12"/>
          </p:nvPr>
        </p:nvSpPr>
        <p:spPr/>
        <p:txBody>
          <a:bodyPr/>
          <a:lstStyle/>
          <a:p>
            <a:fld id="{B64A917B-47FD-40E0-A121-9E586D961AA8}" type="slidenum">
              <a:rPr lang="en-US" smtClean="0"/>
              <a:pPr/>
              <a:t>‹#›</a:t>
            </a:fld>
            <a:endParaRPr lang="en-US" dirty="0"/>
          </a:p>
        </p:txBody>
      </p:sp>
      <p:sp>
        <p:nvSpPr>
          <p:cNvPr id="5" name="Footer Placeholder 4">
            <a:extLst>
              <a:ext uri="{FF2B5EF4-FFF2-40B4-BE49-F238E27FC236}">
                <a16:creationId xmlns:a16="http://schemas.microsoft.com/office/drawing/2014/main" id="{E9E5FFE2-1F4D-9C49-4E2F-006619EA8CB1}"/>
              </a:ext>
            </a:extLst>
          </p:cNvPr>
          <p:cNvSpPr>
            <a:spLocks noGrp="1"/>
          </p:cNvSpPr>
          <p:nvPr>
            <p:ph type="ftr" sz="quarter" idx="14"/>
          </p:nvPr>
        </p:nvSpPr>
        <p:spPr/>
        <p:txBody>
          <a:bodyPr/>
          <a:lstStyle/>
          <a:p>
            <a:pPr algn="r"/>
            <a:r>
              <a:rPr lang="en-US"/>
              <a:t>Continuous System | Lecture 8</a:t>
            </a:r>
            <a:endParaRPr lang="en-US" dirty="0"/>
          </a:p>
        </p:txBody>
      </p:sp>
    </p:spTree>
    <p:extLst>
      <p:ext uri="{BB962C8B-B14F-4D97-AF65-F5344CB8AC3E}">
        <p14:creationId xmlns:p14="http://schemas.microsoft.com/office/powerpoint/2010/main" val="1526579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53B644-5741-8467-C89E-7A43CCB7C511}"/>
              </a:ext>
            </a:extLst>
          </p:cNvPr>
          <p:cNvSpPr>
            <a:spLocks noGrp="1"/>
          </p:cNvSpPr>
          <p:nvPr>
            <p:ph type="title"/>
          </p:nvPr>
        </p:nvSpPr>
        <p:spPr>
          <a:xfrm>
            <a:off x="838200" y="365125"/>
            <a:ext cx="10515600" cy="104276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A0AA4B1-9CE0-549C-7B06-728134B2875B}"/>
              </a:ext>
            </a:extLst>
          </p:cNvPr>
          <p:cNvSpPr>
            <a:spLocks noGrp="1"/>
          </p:cNvSpPr>
          <p:nvPr>
            <p:ph type="body" idx="1"/>
          </p:nvPr>
        </p:nvSpPr>
        <p:spPr>
          <a:xfrm>
            <a:off x="838200" y="1553029"/>
            <a:ext cx="10515600" cy="4920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DA34BA3D-AF77-0CD3-E6C2-CDFE9BF54B46}"/>
              </a:ext>
            </a:extLst>
          </p:cNvPr>
          <p:cNvSpPr>
            <a:spLocks noGrp="1"/>
          </p:cNvSpPr>
          <p:nvPr>
            <p:ph type="ftr" sz="quarter" idx="3"/>
          </p:nvPr>
        </p:nvSpPr>
        <p:spPr>
          <a:xfrm>
            <a:off x="7351486" y="106589"/>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Continuous System | Lecture 8</a:t>
            </a:r>
            <a:endParaRPr lang="en-US" dirty="0"/>
          </a:p>
        </p:txBody>
      </p:sp>
      <p:sp>
        <p:nvSpPr>
          <p:cNvPr id="7" name="TextBox 6">
            <a:extLst>
              <a:ext uri="{FF2B5EF4-FFF2-40B4-BE49-F238E27FC236}">
                <a16:creationId xmlns:a16="http://schemas.microsoft.com/office/drawing/2014/main" id="{BF3EA662-E61B-0C38-8A92-8D9EA2250421}"/>
              </a:ext>
            </a:extLst>
          </p:cNvPr>
          <p:cNvSpPr txBox="1"/>
          <p:nvPr userDrawn="1"/>
        </p:nvSpPr>
        <p:spPr>
          <a:xfrm rot="10800000">
            <a:off x="11608817" y="-3090"/>
            <a:ext cx="584199" cy="548640"/>
          </a:xfrm>
          <a:prstGeom prst="round1Rect">
            <a:avLst>
              <a:gd name="adj" fmla="val 50000"/>
            </a:avLst>
          </a:prstGeom>
          <a:solidFill>
            <a:schemeClr val="accent5">
              <a:lumMod val="75000"/>
            </a:schemeClr>
          </a:solidFill>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6" name="Slide Number Placeholder 5">
            <a:extLst>
              <a:ext uri="{FF2B5EF4-FFF2-40B4-BE49-F238E27FC236}">
                <a16:creationId xmlns:a16="http://schemas.microsoft.com/office/drawing/2014/main" id="{0EBCFC56-D6E1-E077-A067-C2CA064D40E5}"/>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Tree>
    <p:extLst>
      <p:ext uri="{BB962C8B-B14F-4D97-AF65-F5344CB8AC3E}">
        <p14:creationId xmlns:p14="http://schemas.microsoft.com/office/powerpoint/2010/main" val="407369039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9" r:id="rId3"/>
    <p:sldLayoutId id="2147483670" r:id="rId4"/>
    <p:sldLayoutId id="2147483672" r:id="rId5"/>
    <p:sldLayoutId id="2147483673" r:id="rId6"/>
    <p:sldLayoutId id="2147483664" r:id="rId7"/>
    <p:sldLayoutId id="2147483665" r:id="rId8"/>
  </p:sldLayoutIdLst>
  <p:hf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150000"/>
        </a:lnSpc>
        <a:spcBef>
          <a:spcPts val="0"/>
        </a:spcBef>
        <a:buFont typeface="Arial" panose="020B0604020202020204" pitchFamily="34" charset="0"/>
        <a:buChar char="•"/>
        <a:defRPr sz="2400" kern="1200">
          <a:solidFill>
            <a:schemeClr val="tx1"/>
          </a:solidFill>
          <a:latin typeface="Nunito" pitchFamily="2" charset="0"/>
          <a:ea typeface="+mn-ea"/>
          <a:cs typeface="+mn-cs"/>
        </a:defRPr>
      </a:lvl1pPr>
      <a:lvl2pPr marL="685800" indent="-228600" algn="l" defTabSz="914400" rtl="0" eaLnBrk="1" latinLnBrk="0" hangingPunct="1">
        <a:lnSpc>
          <a:spcPct val="150000"/>
        </a:lnSpc>
        <a:spcBef>
          <a:spcPts val="0"/>
        </a:spcBef>
        <a:buFont typeface="Arial" panose="020B0604020202020204" pitchFamily="34" charset="0"/>
        <a:buChar char="•"/>
        <a:defRPr sz="2300" kern="1200">
          <a:solidFill>
            <a:schemeClr val="tx1"/>
          </a:solidFill>
          <a:latin typeface="Nunito" pitchFamily="2" charset="0"/>
          <a:ea typeface="+mn-ea"/>
          <a:cs typeface="+mn-cs"/>
        </a:defRPr>
      </a:lvl2pPr>
      <a:lvl3pPr marL="1143000" indent="-228600" algn="l" defTabSz="914400" rtl="0" eaLnBrk="1" latinLnBrk="0" hangingPunct="1">
        <a:lnSpc>
          <a:spcPct val="150000"/>
        </a:lnSpc>
        <a:spcBef>
          <a:spcPts val="0"/>
        </a:spcBef>
        <a:buFont typeface="Arial" panose="020B0604020202020204" pitchFamily="34" charset="0"/>
        <a:buChar char="•"/>
        <a:defRPr sz="2200" kern="1200">
          <a:solidFill>
            <a:schemeClr val="tx1"/>
          </a:solidFill>
          <a:latin typeface="Nunito" pitchFamily="2" charset="0"/>
          <a:ea typeface="+mn-ea"/>
          <a:cs typeface="+mn-cs"/>
        </a:defRPr>
      </a:lvl3pPr>
      <a:lvl4pPr marL="1600200" indent="-228600" algn="l" defTabSz="914400" rtl="0" eaLnBrk="1" latinLnBrk="0" hangingPunct="1">
        <a:lnSpc>
          <a:spcPct val="150000"/>
        </a:lnSpc>
        <a:spcBef>
          <a:spcPts val="0"/>
        </a:spcBef>
        <a:buFont typeface="Arial" panose="020B0604020202020204" pitchFamily="34" charset="0"/>
        <a:buChar char="•"/>
        <a:defRPr sz="2100" kern="1200">
          <a:solidFill>
            <a:schemeClr val="tx1"/>
          </a:solidFill>
          <a:latin typeface="Nunito" pitchFamily="2" charset="0"/>
          <a:ea typeface="+mn-ea"/>
          <a:cs typeface="+mn-cs"/>
        </a:defRPr>
      </a:lvl4pPr>
      <a:lvl5pPr marL="2057400" indent="-228600" algn="l" defTabSz="914400" rtl="0" eaLnBrk="1" latinLnBrk="0" hangingPunct="1">
        <a:lnSpc>
          <a:spcPct val="150000"/>
        </a:lnSpc>
        <a:spcBef>
          <a:spcPts val="0"/>
        </a:spcBef>
        <a:buFont typeface="Arial" panose="020B0604020202020204" pitchFamily="34" charset="0"/>
        <a:buChar char="•"/>
        <a:defRPr sz="2000" kern="1200">
          <a:solidFill>
            <a:schemeClr val="tx1"/>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3626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6BDEDF-0C6F-FE81-29FD-FEB5F33B19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B7B118-DA54-4B49-2B5D-3D40B9CD0F73}"/>
              </a:ext>
            </a:extLst>
          </p:cNvPr>
          <p:cNvSpPr>
            <a:spLocks noGrp="1"/>
          </p:cNvSpPr>
          <p:nvPr>
            <p:ph type="title"/>
          </p:nvPr>
        </p:nvSpPr>
        <p:spPr/>
        <p:txBody>
          <a:bodyPr>
            <a:normAutofit/>
          </a:bodyPr>
          <a:lstStyle/>
          <a:p>
            <a:r>
              <a:rPr lang="en-US" dirty="0"/>
              <a:t>Necessity of Differential Equation</a:t>
            </a:r>
          </a:p>
        </p:txBody>
      </p:sp>
      <p:sp>
        <p:nvSpPr>
          <p:cNvPr id="79" name="Footer Placeholder 78">
            <a:extLst>
              <a:ext uri="{FF2B5EF4-FFF2-40B4-BE49-F238E27FC236}">
                <a16:creationId xmlns:a16="http://schemas.microsoft.com/office/drawing/2014/main" id="{258BCABC-F254-2511-DAB8-88C94895C930}"/>
              </a:ext>
            </a:extLst>
          </p:cNvPr>
          <p:cNvSpPr>
            <a:spLocks noGrp="1"/>
          </p:cNvSpPr>
          <p:nvPr>
            <p:ph type="ftr" sz="quarter" idx="11"/>
          </p:nvPr>
        </p:nvSpPr>
        <p:spPr/>
        <p:txBody>
          <a:bodyPr/>
          <a:lstStyle/>
          <a:p>
            <a:r>
              <a:rPr lang="en-US"/>
              <a:t>Continuous System | Lecture 8</a:t>
            </a:r>
            <a:endParaRPr lang="en-US" dirty="0"/>
          </a:p>
        </p:txBody>
      </p:sp>
      <p:sp>
        <p:nvSpPr>
          <p:cNvPr id="5" name="Slide Number Placeholder 4">
            <a:extLst>
              <a:ext uri="{FF2B5EF4-FFF2-40B4-BE49-F238E27FC236}">
                <a16:creationId xmlns:a16="http://schemas.microsoft.com/office/drawing/2014/main" id="{A00103B6-EB6B-35DD-2181-ABE2AC1D6830}"/>
              </a:ext>
            </a:extLst>
          </p:cNvPr>
          <p:cNvSpPr>
            <a:spLocks noGrp="1"/>
          </p:cNvSpPr>
          <p:nvPr>
            <p:ph type="sldNum" sz="quarter" idx="12"/>
          </p:nvPr>
        </p:nvSpPr>
        <p:spPr/>
        <p:txBody>
          <a:bodyPr>
            <a:normAutofit/>
          </a:bodyPr>
          <a:lstStyle/>
          <a:p>
            <a:fld id="{36AD3355-1A39-4F95-8D2D-9BA34F1D5DE9}" type="slidenum">
              <a:rPr lang="en-US" smtClean="0"/>
              <a:pPr/>
              <a:t>10</a:t>
            </a:fld>
            <a:endParaRPr lang="en-US"/>
          </a:p>
        </p:txBody>
      </p:sp>
      <p:sp>
        <p:nvSpPr>
          <p:cNvPr id="6" name="Content Placeholder 5">
            <a:extLst>
              <a:ext uri="{FF2B5EF4-FFF2-40B4-BE49-F238E27FC236}">
                <a16:creationId xmlns:a16="http://schemas.microsoft.com/office/drawing/2014/main" id="{437ADA69-EEB7-A4C5-0C26-AF7564C0D246}"/>
              </a:ext>
            </a:extLst>
          </p:cNvPr>
          <p:cNvSpPr>
            <a:spLocks noGrp="1"/>
          </p:cNvSpPr>
          <p:nvPr>
            <p:ph idx="1"/>
          </p:nvPr>
        </p:nvSpPr>
        <p:spPr/>
        <p:txBody>
          <a:bodyPr>
            <a:normAutofit/>
          </a:bodyPr>
          <a:lstStyle/>
          <a:p>
            <a:r>
              <a:rPr lang="en-US" dirty="0"/>
              <a:t>Most physical and chemical process occurring in the nature involves </a:t>
            </a:r>
            <a:r>
              <a:rPr lang="en-US" b="1" dirty="0"/>
              <a:t>rate of change</a:t>
            </a:r>
            <a:r>
              <a:rPr lang="en-US" dirty="0"/>
              <a:t>, which requires differential equations to provide mathematical model.</a:t>
            </a:r>
          </a:p>
          <a:p>
            <a:r>
              <a:rPr lang="en-US" dirty="0"/>
              <a:t>It can be used to understand general effects of growth trends as differential equations can represent a growth rate.</a:t>
            </a:r>
          </a:p>
          <a:p>
            <a:endParaRPr lang="en-US" dirty="0"/>
          </a:p>
          <a:p>
            <a:endParaRPr lang="en-US" dirty="0"/>
          </a:p>
          <a:p>
            <a:endParaRPr lang="en-US" dirty="0"/>
          </a:p>
        </p:txBody>
      </p:sp>
    </p:spTree>
    <p:extLst>
      <p:ext uri="{BB962C8B-B14F-4D97-AF65-F5344CB8AC3E}">
        <p14:creationId xmlns:p14="http://schemas.microsoft.com/office/powerpoint/2010/main" val="1064914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B534D5-9434-7956-1705-544E8CE733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44B09E-A048-DCBE-4C6E-F5927532D0EB}"/>
              </a:ext>
            </a:extLst>
          </p:cNvPr>
          <p:cNvSpPr>
            <a:spLocks noGrp="1"/>
          </p:cNvSpPr>
          <p:nvPr>
            <p:ph type="title"/>
          </p:nvPr>
        </p:nvSpPr>
        <p:spPr/>
        <p:txBody>
          <a:bodyPr>
            <a:normAutofit/>
          </a:bodyPr>
          <a:lstStyle/>
          <a:p>
            <a:r>
              <a:rPr lang="en-US" dirty="0"/>
              <a:t>Analog Computers</a:t>
            </a:r>
          </a:p>
        </p:txBody>
      </p:sp>
      <p:sp>
        <p:nvSpPr>
          <p:cNvPr id="79" name="Footer Placeholder 78">
            <a:extLst>
              <a:ext uri="{FF2B5EF4-FFF2-40B4-BE49-F238E27FC236}">
                <a16:creationId xmlns:a16="http://schemas.microsoft.com/office/drawing/2014/main" id="{36883FE6-2114-4D85-A308-1A1F4495F0A7}"/>
              </a:ext>
            </a:extLst>
          </p:cNvPr>
          <p:cNvSpPr>
            <a:spLocks noGrp="1"/>
          </p:cNvSpPr>
          <p:nvPr>
            <p:ph type="ftr" sz="quarter" idx="11"/>
          </p:nvPr>
        </p:nvSpPr>
        <p:spPr/>
        <p:txBody>
          <a:bodyPr/>
          <a:lstStyle/>
          <a:p>
            <a:r>
              <a:rPr lang="en-US"/>
              <a:t>Continuous System | Lecture 8</a:t>
            </a:r>
            <a:endParaRPr lang="en-US" dirty="0"/>
          </a:p>
        </p:txBody>
      </p:sp>
      <p:sp>
        <p:nvSpPr>
          <p:cNvPr id="5" name="Slide Number Placeholder 4">
            <a:extLst>
              <a:ext uri="{FF2B5EF4-FFF2-40B4-BE49-F238E27FC236}">
                <a16:creationId xmlns:a16="http://schemas.microsoft.com/office/drawing/2014/main" id="{C1958E28-4CA8-A2DE-6766-FE26EA6D3973}"/>
              </a:ext>
            </a:extLst>
          </p:cNvPr>
          <p:cNvSpPr>
            <a:spLocks noGrp="1"/>
          </p:cNvSpPr>
          <p:nvPr>
            <p:ph type="sldNum" sz="quarter" idx="12"/>
          </p:nvPr>
        </p:nvSpPr>
        <p:spPr/>
        <p:txBody>
          <a:bodyPr>
            <a:normAutofit/>
          </a:bodyPr>
          <a:lstStyle/>
          <a:p>
            <a:fld id="{36AD3355-1A39-4F95-8D2D-9BA34F1D5DE9}" type="slidenum">
              <a:rPr lang="en-US" smtClean="0"/>
              <a:pPr/>
              <a:t>11</a:t>
            </a:fld>
            <a:endParaRPr lang="en-US"/>
          </a:p>
        </p:txBody>
      </p:sp>
      <p:sp>
        <p:nvSpPr>
          <p:cNvPr id="6" name="Content Placeholder 5">
            <a:extLst>
              <a:ext uri="{FF2B5EF4-FFF2-40B4-BE49-F238E27FC236}">
                <a16:creationId xmlns:a16="http://schemas.microsoft.com/office/drawing/2014/main" id="{40978CA7-5E74-C70A-DB14-4484D7BAF38F}"/>
              </a:ext>
            </a:extLst>
          </p:cNvPr>
          <p:cNvSpPr>
            <a:spLocks noGrp="1"/>
          </p:cNvSpPr>
          <p:nvPr>
            <p:ph idx="1"/>
          </p:nvPr>
        </p:nvSpPr>
        <p:spPr/>
        <p:txBody>
          <a:bodyPr>
            <a:normAutofit/>
          </a:bodyPr>
          <a:lstStyle/>
          <a:p>
            <a:r>
              <a:rPr lang="en-US" b="1" dirty="0"/>
              <a:t>Analog computers</a:t>
            </a:r>
            <a:r>
              <a:rPr lang="en-US" dirty="0"/>
              <a:t> are a type of computer that </a:t>
            </a:r>
            <a:r>
              <a:rPr lang="en-US" b="1" dirty="0"/>
              <a:t>represent data as continuous physical quantities</a:t>
            </a:r>
            <a:r>
              <a:rPr lang="en-US" dirty="0"/>
              <a:t> rather than as discrete digital signals. </a:t>
            </a:r>
          </a:p>
          <a:p>
            <a:r>
              <a:rPr lang="en-US" dirty="0"/>
              <a:t>They are particularly suited for simulating systems that can be described using </a:t>
            </a:r>
            <a:r>
              <a:rPr lang="en-US" b="1" dirty="0"/>
              <a:t>differential equations</a:t>
            </a:r>
            <a:r>
              <a:rPr lang="en-US" dirty="0"/>
              <a:t>, such as electrical, mechanical, or hydraulic systems.</a:t>
            </a:r>
            <a:endParaRPr lang="en-US" dirty="0">
              <a:cs typeface="Times New Roman" panose="02020603050405020304" pitchFamily="18" charset="0"/>
            </a:endParaRPr>
          </a:p>
        </p:txBody>
      </p:sp>
    </p:spTree>
    <p:extLst>
      <p:ext uri="{BB962C8B-B14F-4D97-AF65-F5344CB8AC3E}">
        <p14:creationId xmlns:p14="http://schemas.microsoft.com/office/powerpoint/2010/main" val="3696662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A3D13F2-D600-35DB-97BA-74CF82B717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B69FF9-30AC-FA1A-5FB4-9D8D08DAFD87}"/>
              </a:ext>
            </a:extLst>
          </p:cNvPr>
          <p:cNvSpPr>
            <a:spLocks noGrp="1"/>
          </p:cNvSpPr>
          <p:nvPr>
            <p:ph type="title"/>
          </p:nvPr>
        </p:nvSpPr>
        <p:spPr>
          <a:xfrm>
            <a:off x="838200" y="365125"/>
            <a:ext cx="10515600" cy="1042761"/>
          </a:xfrm>
        </p:spPr>
        <p:txBody>
          <a:bodyPr>
            <a:normAutofit/>
          </a:bodyPr>
          <a:lstStyle/>
          <a:p>
            <a:r>
              <a:rPr lang="en-US" dirty="0"/>
              <a:t>Features of Analog Computers</a:t>
            </a:r>
          </a:p>
        </p:txBody>
      </p:sp>
      <p:graphicFrame>
        <p:nvGraphicFramePr>
          <p:cNvPr id="4" name="Content Placeholder 3">
            <a:extLst>
              <a:ext uri="{FF2B5EF4-FFF2-40B4-BE49-F238E27FC236}">
                <a16:creationId xmlns:a16="http://schemas.microsoft.com/office/drawing/2014/main" id="{DC51085F-DA9F-B3FC-6076-8636AB54DF85}"/>
              </a:ext>
            </a:extLst>
          </p:cNvPr>
          <p:cNvGraphicFramePr>
            <a:graphicFrameLocks noGrp="1"/>
          </p:cNvGraphicFramePr>
          <p:nvPr>
            <p:ph idx="1"/>
            <p:extLst>
              <p:ext uri="{D42A27DB-BD31-4B8C-83A1-F6EECF244321}">
                <p14:modId xmlns:p14="http://schemas.microsoft.com/office/powerpoint/2010/main" val="1186993704"/>
              </p:ext>
            </p:extLst>
          </p:nvPr>
        </p:nvGraphicFramePr>
        <p:xfrm>
          <a:off x="838200" y="1552575"/>
          <a:ext cx="10789920" cy="3108960"/>
        </p:xfrm>
        <a:graphic>
          <a:graphicData uri="http://schemas.openxmlformats.org/drawingml/2006/table">
            <a:tbl>
              <a:tblPr firstRow="1" bandRow="1">
                <a:tableStyleId>{69012ECD-51FC-41F1-AA8D-1B2483CD663E}</a:tableStyleId>
              </a:tblPr>
              <a:tblGrid>
                <a:gridCol w="3474720">
                  <a:extLst>
                    <a:ext uri="{9D8B030D-6E8A-4147-A177-3AD203B41FA5}">
                      <a16:colId xmlns:a16="http://schemas.microsoft.com/office/drawing/2014/main" val="878121123"/>
                    </a:ext>
                  </a:extLst>
                </a:gridCol>
                <a:gridCol w="7315200">
                  <a:extLst>
                    <a:ext uri="{9D8B030D-6E8A-4147-A177-3AD203B41FA5}">
                      <a16:colId xmlns:a16="http://schemas.microsoft.com/office/drawing/2014/main" val="1011204509"/>
                    </a:ext>
                  </a:extLst>
                </a:gridCol>
              </a:tblGrid>
              <a:tr h="0">
                <a:tc>
                  <a:txBody>
                    <a:bodyPr/>
                    <a:lstStyle/>
                    <a:p>
                      <a:r>
                        <a:rPr lang="en-US" sz="2400">
                          <a:latin typeface="Nunito" pitchFamily="2" charset="0"/>
                        </a:rPr>
                        <a:t>Feature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latin typeface="Nunito" pitchFamily="2" charset="0"/>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3983847"/>
                  </a:ext>
                </a:extLst>
              </a:tr>
              <a:tr h="0">
                <a:tc>
                  <a:txBody>
                    <a:bodyPr/>
                    <a:lstStyle/>
                    <a:p>
                      <a:r>
                        <a:rPr lang="en-US" sz="2400" b="1" dirty="0">
                          <a:latin typeface="Nunito" pitchFamily="2" charset="0"/>
                        </a:rPr>
                        <a:t>Data Representation</a:t>
                      </a:r>
                      <a:endParaRPr lang="en-US" sz="2400" dirty="0">
                        <a:latin typeface="Nunito"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400" dirty="0">
                          <a:latin typeface="Nunito" pitchFamily="2" charset="0"/>
                        </a:rPr>
                        <a:t>Uses </a:t>
                      </a:r>
                      <a:r>
                        <a:rPr lang="fr-FR" sz="2400" b="1" dirty="0">
                          <a:latin typeface="Nunito" pitchFamily="2" charset="0"/>
                        </a:rPr>
                        <a:t>continuous variables</a:t>
                      </a:r>
                      <a:r>
                        <a:rPr lang="fr-FR" sz="2400" dirty="0">
                          <a:latin typeface="Nunito" pitchFamily="2" charset="0"/>
                        </a:rPr>
                        <a:t> (voltage, current, etc.)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8614756"/>
                  </a:ext>
                </a:extLst>
              </a:tr>
              <a:tr h="0">
                <a:tc>
                  <a:txBody>
                    <a:bodyPr/>
                    <a:lstStyle/>
                    <a:p>
                      <a:r>
                        <a:rPr lang="en-US" sz="2400" b="1" dirty="0">
                          <a:latin typeface="Nunito" pitchFamily="2" charset="0"/>
                        </a:rPr>
                        <a:t>Computation Method</a:t>
                      </a:r>
                      <a:endParaRPr lang="en-US" sz="2400" dirty="0">
                        <a:latin typeface="Nunito"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Solves problems by </a:t>
                      </a:r>
                      <a:r>
                        <a:rPr lang="en-US" sz="2400" b="1" dirty="0">
                          <a:latin typeface="Nunito" pitchFamily="2" charset="0"/>
                        </a:rPr>
                        <a:t>modeling equations</a:t>
                      </a:r>
                      <a:r>
                        <a:rPr lang="en-US" sz="2400" dirty="0">
                          <a:latin typeface="Nunito" pitchFamily="2" charset="0"/>
                        </a:rPr>
                        <a:t> physically using circuits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1372910"/>
                  </a:ext>
                </a:extLst>
              </a:tr>
              <a:tr h="0">
                <a:tc>
                  <a:txBody>
                    <a:bodyPr/>
                    <a:lstStyle/>
                    <a:p>
                      <a:r>
                        <a:rPr lang="en-US" sz="2400" b="1">
                          <a:latin typeface="Nunito" pitchFamily="2" charset="0"/>
                        </a:rPr>
                        <a:t>Speed</a:t>
                      </a:r>
                      <a:endParaRPr lang="en-US" sz="2400">
                        <a:latin typeface="Nunito"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Extremely fast for </a:t>
                      </a:r>
                      <a:r>
                        <a:rPr lang="en-US" sz="2400" b="1" dirty="0">
                          <a:latin typeface="Nunito" pitchFamily="2" charset="0"/>
                        </a:rPr>
                        <a:t>real-time operations</a:t>
                      </a:r>
                      <a:endParaRPr lang="en-US" sz="2400" dirty="0">
                        <a:latin typeface="Nunito"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3027688"/>
                  </a:ext>
                </a:extLst>
              </a:tr>
              <a:tr h="0">
                <a:tc>
                  <a:txBody>
                    <a:bodyPr/>
                    <a:lstStyle/>
                    <a:p>
                      <a:r>
                        <a:rPr lang="en-US" sz="2400" b="1">
                          <a:latin typeface="Nunito" pitchFamily="2" charset="0"/>
                        </a:rPr>
                        <a:t>Accuracy</a:t>
                      </a:r>
                      <a:endParaRPr lang="en-US" sz="2400">
                        <a:latin typeface="Nunito"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latin typeface="Nunito" pitchFamily="2" charset="0"/>
                        </a:rPr>
                        <a:t>Limited by </a:t>
                      </a:r>
                      <a:r>
                        <a:rPr lang="en-US" sz="2400" b="1">
                          <a:latin typeface="Nunito" pitchFamily="2" charset="0"/>
                        </a:rPr>
                        <a:t>physical precision</a:t>
                      </a:r>
                      <a:r>
                        <a:rPr lang="en-US" sz="2400">
                          <a:latin typeface="Nunito" pitchFamily="2" charset="0"/>
                        </a:rPr>
                        <a:t> of components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3295320"/>
                  </a:ext>
                </a:extLst>
              </a:tr>
              <a:tr h="0">
                <a:tc>
                  <a:txBody>
                    <a:bodyPr/>
                    <a:lstStyle/>
                    <a:p>
                      <a:r>
                        <a:rPr lang="en-US" sz="2400" b="1">
                          <a:latin typeface="Nunito" pitchFamily="2" charset="0"/>
                        </a:rPr>
                        <a:t>Flexibility</a:t>
                      </a:r>
                      <a:endParaRPr lang="en-US" sz="2400">
                        <a:latin typeface="Nunito"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Less flexible compared to digital computers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0520113"/>
                  </a:ext>
                </a:extLst>
              </a:tr>
            </a:tbl>
          </a:graphicData>
        </a:graphic>
      </p:graphicFrame>
      <p:sp>
        <p:nvSpPr>
          <p:cNvPr id="79" name="Footer Placeholder 78">
            <a:extLst>
              <a:ext uri="{FF2B5EF4-FFF2-40B4-BE49-F238E27FC236}">
                <a16:creationId xmlns:a16="http://schemas.microsoft.com/office/drawing/2014/main" id="{99DED608-EFD0-E952-B739-56A519282CB6}"/>
              </a:ext>
            </a:extLst>
          </p:cNvPr>
          <p:cNvSpPr>
            <a:spLocks noGrp="1"/>
          </p:cNvSpPr>
          <p:nvPr>
            <p:ph type="ftr" sz="quarter" idx="11"/>
          </p:nvPr>
        </p:nvSpPr>
        <p:spPr>
          <a:xfrm>
            <a:off x="7351486" y="106589"/>
            <a:ext cx="4114800" cy="365125"/>
          </a:xfrm>
        </p:spPr>
        <p:txBody>
          <a:bodyPr/>
          <a:lstStyle/>
          <a:p>
            <a:r>
              <a:rPr lang="en-US"/>
              <a:t>Continuous System | Lecture 8</a:t>
            </a:r>
            <a:endParaRPr lang="en-US" dirty="0"/>
          </a:p>
        </p:txBody>
      </p:sp>
      <p:sp>
        <p:nvSpPr>
          <p:cNvPr id="5" name="Slide Number Placeholder 4">
            <a:extLst>
              <a:ext uri="{FF2B5EF4-FFF2-40B4-BE49-F238E27FC236}">
                <a16:creationId xmlns:a16="http://schemas.microsoft.com/office/drawing/2014/main" id="{FA326108-8F74-43AD-43C8-A66222D923E9}"/>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12</a:t>
            </a:fld>
            <a:endParaRPr lang="en-US"/>
          </a:p>
        </p:txBody>
      </p:sp>
    </p:spTree>
    <p:extLst>
      <p:ext uri="{BB962C8B-B14F-4D97-AF65-F5344CB8AC3E}">
        <p14:creationId xmlns:p14="http://schemas.microsoft.com/office/powerpoint/2010/main" val="2703697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E651E-F2C1-9FB3-4C82-1567BAC42B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8405F7-A17F-22AF-1130-3F10C52136FE}"/>
              </a:ext>
            </a:extLst>
          </p:cNvPr>
          <p:cNvSpPr>
            <a:spLocks noGrp="1"/>
          </p:cNvSpPr>
          <p:nvPr>
            <p:ph type="title"/>
          </p:nvPr>
        </p:nvSpPr>
        <p:spPr>
          <a:xfrm>
            <a:off x="838200" y="365125"/>
            <a:ext cx="10515600" cy="1042761"/>
          </a:xfrm>
        </p:spPr>
        <p:txBody>
          <a:bodyPr anchor="ctr">
            <a:normAutofit/>
          </a:bodyPr>
          <a:lstStyle/>
          <a:p>
            <a:r>
              <a:rPr lang="en-US" dirty="0"/>
              <a:t>Components of an Analog Computer</a:t>
            </a:r>
          </a:p>
        </p:txBody>
      </p:sp>
      <p:sp>
        <p:nvSpPr>
          <p:cNvPr id="6" name="Content Placeholder 5">
            <a:extLst>
              <a:ext uri="{FF2B5EF4-FFF2-40B4-BE49-F238E27FC236}">
                <a16:creationId xmlns:a16="http://schemas.microsoft.com/office/drawing/2014/main" id="{02B74BE4-4220-1726-ED76-8C7E3B0620EB}"/>
              </a:ext>
            </a:extLst>
          </p:cNvPr>
          <p:cNvSpPr>
            <a:spLocks noGrp="1"/>
          </p:cNvSpPr>
          <p:nvPr>
            <p:ph sz="half" idx="1"/>
          </p:nvPr>
        </p:nvSpPr>
        <p:spPr>
          <a:xfrm>
            <a:off x="838200" y="1567543"/>
            <a:ext cx="6241026" cy="4609420"/>
          </a:xfrm>
        </p:spPr>
        <p:txBody>
          <a:bodyPr>
            <a:normAutofit/>
          </a:bodyPr>
          <a:lstStyle/>
          <a:p>
            <a:pPr>
              <a:spcAft>
                <a:spcPts val="600"/>
              </a:spcAft>
            </a:pPr>
            <a:r>
              <a:rPr lang="en-US" sz="2200" dirty="0"/>
              <a:t>The general method by which analog computers are applied can be demonstrated using the second-order differential equation.</a:t>
            </a:r>
          </a:p>
          <a:p>
            <a:pPr>
              <a:spcAft>
                <a:spcPts val="600"/>
              </a:spcAft>
            </a:pPr>
            <a:r>
              <a:rPr lang="en-US" sz="2200" dirty="0"/>
              <a:t>The general method to apply analog computers for the simulation of continuous system models involves following components:</a:t>
            </a:r>
          </a:p>
        </p:txBody>
      </p:sp>
      <p:pic>
        <p:nvPicPr>
          <p:cNvPr id="3" name="Picture 2" descr="A diagram of different types of electrical components&#10;&#10;AI-generated content may be incorrect.">
            <a:extLst>
              <a:ext uri="{FF2B5EF4-FFF2-40B4-BE49-F238E27FC236}">
                <a16:creationId xmlns:a16="http://schemas.microsoft.com/office/drawing/2014/main" id="{1B5164EE-6834-22CF-CCB1-F6DB2927AD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4623" y="1710812"/>
            <a:ext cx="4538834" cy="4141686"/>
          </a:xfrm>
          <a:prstGeom prst="rect">
            <a:avLst/>
          </a:prstGeom>
          <a:noFill/>
        </p:spPr>
      </p:pic>
      <p:sp>
        <p:nvSpPr>
          <p:cNvPr id="79" name="Footer Placeholder 78">
            <a:extLst>
              <a:ext uri="{FF2B5EF4-FFF2-40B4-BE49-F238E27FC236}">
                <a16:creationId xmlns:a16="http://schemas.microsoft.com/office/drawing/2014/main" id="{193D39F0-E868-01E7-3E72-C824CB571FE1}"/>
              </a:ext>
            </a:extLst>
          </p:cNvPr>
          <p:cNvSpPr>
            <a:spLocks noGrp="1"/>
          </p:cNvSpPr>
          <p:nvPr>
            <p:ph type="ftr" sz="quarter" idx="11"/>
          </p:nvPr>
        </p:nvSpPr>
        <p:spPr>
          <a:xfrm>
            <a:off x="7351486" y="106589"/>
            <a:ext cx="4114800" cy="365125"/>
          </a:xfrm>
        </p:spPr>
        <p:txBody>
          <a:bodyPr anchor="ctr">
            <a:normAutofit/>
          </a:bodyPr>
          <a:lstStyle/>
          <a:p>
            <a:pPr algn="r">
              <a:spcAft>
                <a:spcPts val="600"/>
              </a:spcAft>
            </a:pPr>
            <a:r>
              <a:rPr lang="en-US"/>
              <a:t>Continuous System | Lecture 8</a:t>
            </a:r>
          </a:p>
        </p:txBody>
      </p:sp>
      <p:sp>
        <p:nvSpPr>
          <p:cNvPr id="5" name="Slide Number Placeholder 4">
            <a:extLst>
              <a:ext uri="{FF2B5EF4-FFF2-40B4-BE49-F238E27FC236}">
                <a16:creationId xmlns:a16="http://schemas.microsoft.com/office/drawing/2014/main" id="{2AE07777-8955-227C-18D8-6C8F42D4C3E6}"/>
              </a:ext>
            </a:extLst>
          </p:cNvPr>
          <p:cNvSpPr>
            <a:spLocks noGrp="1"/>
          </p:cNvSpPr>
          <p:nvPr>
            <p:ph type="sldNum" sz="quarter" idx="12"/>
          </p:nvPr>
        </p:nvSpPr>
        <p:spPr>
          <a:xfrm>
            <a:off x="11506201" y="88667"/>
            <a:ext cx="584199" cy="365125"/>
          </a:xfrm>
        </p:spPr>
        <p:txBody>
          <a:bodyPr anchor="ctr">
            <a:normAutofit/>
          </a:bodyPr>
          <a:lstStyle/>
          <a:p>
            <a:pPr>
              <a:spcAft>
                <a:spcPts val="600"/>
              </a:spcAft>
            </a:pPr>
            <a:fld id="{36AD3355-1A39-4F95-8D2D-9BA34F1D5DE9}" type="slidenum">
              <a:rPr lang="en-US" smtClean="0"/>
              <a:pPr>
                <a:spcAft>
                  <a:spcPts val="600"/>
                </a:spcAft>
              </a:pPr>
              <a:t>13</a:t>
            </a:fld>
            <a:endParaRPr lang="en-US"/>
          </a:p>
        </p:txBody>
      </p:sp>
    </p:spTree>
    <p:extLst>
      <p:ext uri="{BB962C8B-B14F-4D97-AF65-F5344CB8AC3E}">
        <p14:creationId xmlns:p14="http://schemas.microsoft.com/office/powerpoint/2010/main" val="3870436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EF8B9-1121-E32D-3696-F2F70A9F1C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AC37A7-38D0-E84B-1842-CB7F955B310C}"/>
              </a:ext>
            </a:extLst>
          </p:cNvPr>
          <p:cNvSpPr>
            <a:spLocks noGrp="1"/>
          </p:cNvSpPr>
          <p:nvPr>
            <p:ph type="title"/>
          </p:nvPr>
        </p:nvSpPr>
        <p:spPr/>
        <p:txBody>
          <a:bodyPr anchor="ctr">
            <a:normAutofit/>
          </a:bodyPr>
          <a:lstStyle/>
          <a:p>
            <a:r>
              <a:rPr lang="en-US" dirty="0"/>
              <a:t>Analog Methods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4E55A32A-AED0-1248-AA64-82C23EECB243}"/>
                  </a:ext>
                </a:extLst>
              </p:cNvPr>
              <p:cNvSpPr>
                <a:spLocks noGrp="1"/>
              </p:cNvSpPr>
              <p:nvPr>
                <p:ph idx="1"/>
              </p:nvPr>
            </p:nvSpPr>
            <p:spPr/>
            <p:txBody>
              <a:bodyPr>
                <a:normAutofit fontScale="85000" lnSpcReduction="10000"/>
              </a:bodyPr>
              <a:lstStyle/>
              <a:p>
                <a:r>
                  <a:rPr lang="en-US" dirty="0"/>
                  <a:t>The equation representing the car wheel system(automobile suspension problem) is </a:t>
                </a:r>
              </a:p>
              <a:p>
                <a:pPr marL="0" indent="0">
                  <a:buNone/>
                </a:pPr>
                <a:r>
                  <a:rPr lang="en-US" dirty="0"/>
                  <a:t>	                     </a:t>
                </a:r>
                <a:r>
                  <a:rPr lang="en-US" sz="2800" dirty="0"/>
                  <a:t>M</a:t>
                </a:r>
                <a14:m>
                  <m:oMath xmlns:m="http://schemas.openxmlformats.org/officeDocument/2006/math">
                    <m:acc>
                      <m:accPr>
                        <m:chr m:val="̈"/>
                        <m:ctrlPr>
                          <a:rPr lang="en-US" sz="2800" i="1" smtClean="0">
                            <a:latin typeface="Cambria Math" panose="02040503050406030204" pitchFamily="18" charset="0"/>
                            <a:cs typeface="Times New Roman" panose="02020603050405020304" pitchFamily="18" charset="0"/>
                          </a:rPr>
                        </m:ctrlPr>
                      </m:accPr>
                      <m:e>
                        <m:r>
                          <a:rPr lang="en-US" sz="2800" b="0" i="1" smtClean="0">
                            <a:latin typeface="Cambria Math" panose="02040503050406030204" pitchFamily="18" charset="0"/>
                            <a:cs typeface="Times New Roman" panose="02020603050405020304" pitchFamily="18" charset="0"/>
                          </a:rPr>
                          <m:t>𝑥</m:t>
                        </m:r>
                      </m:e>
                    </m:acc>
                    <m:r>
                      <a:rPr lang="en-US" sz="2800" b="0" i="0" smtClean="0">
                        <a:latin typeface="Cambria Math" panose="02040503050406030204" pitchFamily="18" charset="0"/>
                        <a:cs typeface="Times New Roman" panose="02020603050405020304" pitchFamily="18" charset="0"/>
                      </a:rPr>
                      <m:t> </m:t>
                    </m:r>
                  </m:oMath>
                </a14:m>
                <a:r>
                  <a:rPr lang="en-US" sz="2800" dirty="0"/>
                  <a:t>+ D</a:t>
                </a:r>
                <a14:m>
                  <m:oMath xmlns:m="http://schemas.openxmlformats.org/officeDocument/2006/math">
                    <m:acc>
                      <m:accPr>
                        <m:chr m:val="̇"/>
                        <m:ctrlPr>
                          <a:rPr lang="en-US" sz="2800" i="1">
                            <a:latin typeface="Cambria Math" panose="02040503050406030204" pitchFamily="18" charset="0"/>
                            <a:cs typeface="Times New Roman" panose="02020603050405020304" pitchFamily="18" charset="0"/>
                          </a:rPr>
                        </m:ctrlPr>
                      </m:accPr>
                      <m:e>
                        <m:r>
                          <a:rPr lang="en-US" sz="2800" i="1">
                            <a:latin typeface="Cambria Math" panose="02040503050406030204" pitchFamily="18" charset="0"/>
                            <a:cs typeface="Times New Roman" panose="02020603050405020304" pitchFamily="18" charset="0"/>
                          </a:rPr>
                          <m:t>𝑥</m:t>
                        </m:r>
                      </m:e>
                    </m:acc>
                  </m:oMath>
                </a14:m>
                <a:r>
                  <a:rPr lang="en-US" sz="2800" dirty="0"/>
                  <a:t> + Kx = KF(t)</a:t>
                </a:r>
              </a:p>
              <a:p>
                <a:pPr marL="0" indent="0">
                  <a:buNone/>
                </a:pPr>
                <a:r>
                  <a:rPr lang="en-US" dirty="0"/>
                  <a:t>		    or, M</a:t>
                </a:r>
                <a14:m>
                  <m:oMath xmlns:m="http://schemas.openxmlformats.org/officeDocument/2006/math">
                    <m:acc>
                      <m:accPr>
                        <m:chr m:val="̈"/>
                        <m:ctrlPr>
                          <a:rPr lang="en-US" sz="240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𝑥</m:t>
                        </m:r>
                      </m:e>
                    </m:acc>
                    <m:r>
                      <a:rPr lang="en-US" sz="2400" b="0" i="1" smtClean="0">
                        <a:latin typeface="Cambria Math" panose="02040503050406030204" pitchFamily="18" charset="0"/>
                        <a:cs typeface="Times New Roman" panose="02020603050405020304" pitchFamily="18" charset="0"/>
                      </a:rPr>
                      <m:t> </m:t>
                    </m:r>
                  </m:oMath>
                </a14:m>
                <a:r>
                  <a:rPr lang="en-US" dirty="0"/>
                  <a:t>= KF(t) − D</a:t>
                </a:r>
                <a14:m>
                  <m:oMath xmlns:m="http://schemas.openxmlformats.org/officeDocument/2006/math">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𝑥</m:t>
                        </m:r>
                      </m:e>
                    </m:acc>
                  </m:oMath>
                </a14:m>
                <a:r>
                  <a:rPr lang="en-US" dirty="0"/>
                  <a:t> − Kx</a:t>
                </a:r>
              </a:p>
              <a:p>
                <a:r>
                  <a:rPr lang="en-US" dirty="0"/>
                  <a:t>Suppose a variable representing the input F(t ) is supplied and assume for the time being that there exist variables representing x and dx/</a:t>
                </a:r>
                <a:r>
                  <a:rPr lang="en-US" dirty="0" err="1"/>
                  <a:t>dy</a:t>
                </a:r>
                <a:r>
                  <a:rPr lang="en-US" dirty="0"/>
                  <a:t> i.e. </a:t>
                </a:r>
                <a14:m>
                  <m:oMath xmlns:m="http://schemas.openxmlformats.org/officeDocument/2006/math">
                    <m:acc>
                      <m:accPr>
                        <m:chr m:val="̇"/>
                        <m:ctrlPr>
                          <a:rPr lang="en-US" sz="2400" i="1" smtClean="0">
                            <a:latin typeface="Cambria Math" panose="02040503050406030204" pitchFamily="18" charset="0"/>
                            <a:cs typeface="Times New Roman" panose="02020603050405020304" pitchFamily="18" charset="0"/>
                          </a:rPr>
                        </m:ctrlPr>
                      </m:accPr>
                      <m:e>
                        <m:r>
                          <a:rPr lang="en-US" sz="2400" i="1">
                            <a:latin typeface="Cambria Math" panose="02040503050406030204" pitchFamily="18" charset="0"/>
                            <a:cs typeface="Times New Roman" panose="02020603050405020304" pitchFamily="18" charset="0"/>
                          </a:rPr>
                          <m:t>𝑥</m:t>
                        </m:r>
                      </m:e>
                    </m:acc>
                  </m:oMath>
                </a14:m>
                <a:r>
                  <a:rPr lang="en-US" dirty="0"/>
                  <a:t>.</a:t>
                </a:r>
              </a:p>
              <a:p>
                <a:r>
                  <a:rPr lang="en-US" dirty="0"/>
                  <a:t>These three variables can be scaled and added with a summer to produce a voltage representing M</a:t>
                </a:r>
                <a14:m>
                  <m:oMath xmlns:m="http://schemas.openxmlformats.org/officeDocument/2006/math">
                    <m:acc>
                      <m:accPr>
                        <m:chr m:val="̈"/>
                        <m:ctrlPr>
                          <a:rPr lang="en-US" sz="240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𝑥</m:t>
                        </m:r>
                      </m:e>
                    </m:acc>
                  </m:oMath>
                </a14:m>
                <a:r>
                  <a:rPr lang="en-US" dirty="0"/>
                  <a:t>.</a:t>
                </a:r>
              </a:p>
              <a:p>
                <a:r>
                  <a:rPr lang="en-US" dirty="0"/>
                  <a:t>This variable(M</a:t>
                </a:r>
                <a14:m>
                  <m:oMath xmlns:m="http://schemas.openxmlformats.org/officeDocument/2006/math">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𝑥</m:t>
                        </m:r>
                      </m:e>
                    </m:acc>
                  </m:oMath>
                </a14:m>
                <a:r>
                  <a:rPr lang="en-US" dirty="0"/>
                  <a:t>) is first scaled by a scaling factor 1/M  and the result is supplied to an integrator which produces dx/</a:t>
                </a:r>
                <a:r>
                  <a:rPr lang="en-US" dirty="0" err="1"/>
                  <a:t>dy</a:t>
                </a:r>
                <a:r>
                  <a:rPr lang="en-US" dirty="0"/>
                  <a:t> i.e. </a:t>
                </a:r>
                <a14:m>
                  <m:oMath xmlns:m="http://schemas.openxmlformats.org/officeDocument/2006/math">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𝑥</m:t>
                        </m:r>
                      </m:e>
                    </m:acc>
                  </m:oMath>
                </a14:m>
                <a:r>
                  <a:rPr lang="en-US" dirty="0"/>
                  <a:t>.</a:t>
                </a:r>
              </a:p>
              <a:p>
                <a:r>
                  <a:rPr lang="en-US" dirty="0"/>
                  <a:t>Also, an inverter is used which changes the sign of the variable and hence produces -</a:t>
                </a:r>
                <a14:m>
                  <m:oMath xmlns:m="http://schemas.openxmlformats.org/officeDocument/2006/math">
                    <m:acc>
                      <m:accPr>
                        <m:chr m:val="̇"/>
                        <m:ctrlPr>
                          <a:rPr lang="en-US" sz="2400" i="1">
                            <a:latin typeface="Cambria Math" panose="02040503050406030204" pitchFamily="18" charset="0"/>
                            <a:cs typeface="Times New Roman" panose="02020603050405020304" pitchFamily="18" charset="0"/>
                          </a:rPr>
                        </m:ctrlPr>
                      </m:accPr>
                      <m:e>
                        <m:r>
                          <a:rPr lang="en-US" sz="2400" i="1">
                            <a:latin typeface="Cambria Math" panose="02040503050406030204" pitchFamily="18" charset="0"/>
                            <a:cs typeface="Times New Roman" panose="02020603050405020304" pitchFamily="18" charset="0"/>
                          </a:rPr>
                          <m:t>𝑥</m:t>
                        </m:r>
                      </m:e>
                    </m:acc>
                  </m:oMath>
                </a14:m>
                <a:r>
                  <a:rPr lang="en-US" dirty="0"/>
                  <a:t>.</a:t>
                </a:r>
              </a:p>
              <a:p>
                <a:r>
                  <a:rPr lang="en-US" dirty="0"/>
                  <a:t>Again, this variable is fed to an integrator which produces –x. </a:t>
                </a:r>
              </a:p>
            </p:txBody>
          </p:sp>
        </mc:Choice>
        <mc:Fallback xmlns="">
          <p:sp>
            <p:nvSpPr>
              <p:cNvPr id="6" name="Content Placeholder 5">
                <a:extLst>
                  <a:ext uri="{FF2B5EF4-FFF2-40B4-BE49-F238E27FC236}">
                    <a16:creationId xmlns:a16="http://schemas.microsoft.com/office/drawing/2014/main" id="{4E55A32A-AED0-1248-AA64-82C23EECB243}"/>
                  </a:ext>
                </a:extLst>
              </p:cNvPr>
              <p:cNvSpPr>
                <a:spLocks noGrp="1" noRot="1" noChangeAspect="1" noMove="1" noResize="1" noEditPoints="1" noAdjustHandles="1" noChangeArrowheads="1" noChangeShapeType="1" noTextEdit="1"/>
              </p:cNvSpPr>
              <p:nvPr>
                <p:ph idx="1"/>
              </p:nvPr>
            </p:nvSpPr>
            <p:spPr>
              <a:blipFill>
                <a:blip r:embed="rId2"/>
                <a:stretch>
                  <a:fillRect l="-522" r="-928" b="-620"/>
                </a:stretch>
              </a:blipFill>
            </p:spPr>
            <p:txBody>
              <a:bodyPr/>
              <a:lstStyle/>
              <a:p>
                <a:r>
                  <a:rPr lang="en-US">
                    <a:noFill/>
                  </a:rPr>
                  <a:t> </a:t>
                </a:r>
              </a:p>
            </p:txBody>
          </p:sp>
        </mc:Fallback>
      </mc:AlternateContent>
      <p:sp>
        <p:nvSpPr>
          <p:cNvPr id="79" name="Footer Placeholder 78">
            <a:extLst>
              <a:ext uri="{FF2B5EF4-FFF2-40B4-BE49-F238E27FC236}">
                <a16:creationId xmlns:a16="http://schemas.microsoft.com/office/drawing/2014/main" id="{029848B0-379B-E952-5643-B36D99C25B35}"/>
              </a:ext>
            </a:extLst>
          </p:cNvPr>
          <p:cNvSpPr>
            <a:spLocks noGrp="1"/>
          </p:cNvSpPr>
          <p:nvPr>
            <p:ph type="ftr" sz="quarter" idx="11"/>
          </p:nvPr>
        </p:nvSpPr>
        <p:spPr/>
        <p:txBody>
          <a:bodyPr anchor="ctr">
            <a:normAutofit/>
          </a:bodyPr>
          <a:lstStyle/>
          <a:p>
            <a:r>
              <a:rPr lang="en-US"/>
              <a:t>Continuous System | Lecture 8</a:t>
            </a:r>
          </a:p>
        </p:txBody>
      </p:sp>
      <p:sp>
        <p:nvSpPr>
          <p:cNvPr id="5" name="Slide Number Placeholder 4">
            <a:extLst>
              <a:ext uri="{FF2B5EF4-FFF2-40B4-BE49-F238E27FC236}">
                <a16:creationId xmlns:a16="http://schemas.microsoft.com/office/drawing/2014/main" id="{7988BA29-D59C-F818-4063-753FFC8C6F03}"/>
              </a:ext>
            </a:extLst>
          </p:cNvPr>
          <p:cNvSpPr>
            <a:spLocks noGrp="1"/>
          </p:cNvSpPr>
          <p:nvPr>
            <p:ph type="sldNum" sz="quarter" idx="12"/>
          </p:nvPr>
        </p:nvSpPr>
        <p:spPr/>
        <p:txBody>
          <a:bodyPr anchor="ctr">
            <a:normAutofit/>
          </a:bodyPr>
          <a:lstStyle/>
          <a:p>
            <a:fld id="{36AD3355-1A39-4F95-8D2D-9BA34F1D5DE9}" type="slidenum">
              <a:rPr lang="en-US" smtClean="0"/>
              <a:pPr/>
              <a:t>14</a:t>
            </a:fld>
            <a:endParaRPr lang="en-US"/>
          </a:p>
        </p:txBody>
      </p:sp>
    </p:spTree>
    <p:extLst>
      <p:ext uri="{BB962C8B-B14F-4D97-AF65-F5344CB8AC3E}">
        <p14:creationId xmlns:p14="http://schemas.microsoft.com/office/powerpoint/2010/main" val="2365906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841392-5B41-0B72-041F-234B7C69B4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03E4E5-5089-C450-AFB6-5B1A33BAC5DB}"/>
              </a:ext>
            </a:extLst>
          </p:cNvPr>
          <p:cNvSpPr>
            <a:spLocks noGrp="1"/>
          </p:cNvSpPr>
          <p:nvPr>
            <p:ph type="title"/>
          </p:nvPr>
        </p:nvSpPr>
        <p:spPr/>
        <p:txBody>
          <a:bodyPr anchor="ctr">
            <a:normAutofit/>
          </a:bodyPr>
          <a:lstStyle/>
          <a:p>
            <a:r>
              <a:rPr lang="en-US" dirty="0"/>
              <a:t>Analog Methods</a:t>
            </a:r>
          </a:p>
        </p:txBody>
      </p:sp>
      <p:sp>
        <p:nvSpPr>
          <p:cNvPr id="6" name="Content Placeholder 5">
            <a:extLst>
              <a:ext uri="{FF2B5EF4-FFF2-40B4-BE49-F238E27FC236}">
                <a16:creationId xmlns:a16="http://schemas.microsoft.com/office/drawing/2014/main" id="{4CFD2F1F-CDB6-F6B9-B5AF-07EC6D7807C8}"/>
              </a:ext>
            </a:extLst>
          </p:cNvPr>
          <p:cNvSpPr>
            <a:spLocks noGrp="1"/>
          </p:cNvSpPr>
          <p:nvPr>
            <p:ph idx="1"/>
          </p:nvPr>
        </p:nvSpPr>
        <p:spPr/>
        <p:txBody>
          <a:bodyPr>
            <a:normAutofit fontScale="92500" lnSpcReduction="10000"/>
          </a:bodyPr>
          <a:lstStyle/>
          <a:p>
            <a:r>
              <a:rPr lang="en-US" dirty="0"/>
              <a:t>For convenience, a further sign inverter is included to produce +x as an output.</a:t>
            </a:r>
          </a:p>
          <a:p>
            <a:r>
              <a:rPr lang="en-US" dirty="0"/>
              <a:t>Block Diagram to solve the automobile suspension problem is shown below: </a:t>
            </a:r>
          </a:p>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Figure: Diagram for automobile suspension problem</a:t>
            </a:r>
          </a:p>
        </p:txBody>
      </p:sp>
      <p:sp>
        <p:nvSpPr>
          <p:cNvPr id="79" name="Footer Placeholder 78">
            <a:extLst>
              <a:ext uri="{FF2B5EF4-FFF2-40B4-BE49-F238E27FC236}">
                <a16:creationId xmlns:a16="http://schemas.microsoft.com/office/drawing/2014/main" id="{5771747A-7F6F-274A-290B-46F11820B9E0}"/>
              </a:ext>
            </a:extLst>
          </p:cNvPr>
          <p:cNvSpPr>
            <a:spLocks noGrp="1"/>
          </p:cNvSpPr>
          <p:nvPr>
            <p:ph type="ftr" sz="quarter" idx="11"/>
          </p:nvPr>
        </p:nvSpPr>
        <p:spPr/>
        <p:txBody>
          <a:bodyPr anchor="ctr">
            <a:normAutofit/>
          </a:bodyPr>
          <a:lstStyle/>
          <a:p>
            <a:r>
              <a:rPr lang="en-US"/>
              <a:t>Continuous System | Lecture 8</a:t>
            </a:r>
          </a:p>
        </p:txBody>
      </p:sp>
      <p:sp>
        <p:nvSpPr>
          <p:cNvPr id="5" name="Slide Number Placeholder 4">
            <a:extLst>
              <a:ext uri="{FF2B5EF4-FFF2-40B4-BE49-F238E27FC236}">
                <a16:creationId xmlns:a16="http://schemas.microsoft.com/office/drawing/2014/main" id="{0D05F591-B11B-8450-0BAB-553F0B822FEA}"/>
              </a:ext>
            </a:extLst>
          </p:cNvPr>
          <p:cNvSpPr>
            <a:spLocks noGrp="1"/>
          </p:cNvSpPr>
          <p:nvPr>
            <p:ph type="sldNum" sz="quarter" idx="12"/>
          </p:nvPr>
        </p:nvSpPr>
        <p:spPr/>
        <p:txBody>
          <a:bodyPr anchor="ctr">
            <a:normAutofit/>
          </a:bodyPr>
          <a:lstStyle/>
          <a:p>
            <a:fld id="{36AD3355-1A39-4F95-8D2D-9BA34F1D5DE9}" type="slidenum">
              <a:rPr lang="en-US" smtClean="0"/>
              <a:pPr/>
              <a:t>15</a:t>
            </a:fld>
            <a:endParaRPr lang="en-US"/>
          </a:p>
        </p:txBody>
      </p:sp>
      <p:pic>
        <p:nvPicPr>
          <p:cNvPr id="3" name="Picture 2">
            <a:extLst>
              <a:ext uri="{FF2B5EF4-FFF2-40B4-BE49-F238E27FC236}">
                <a16:creationId xmlns:a16="http://schemas.microsoft.com/office/drawing/2014/main" id="{C29D875F-D9DB-6833-164B-5B5E1AE3E6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7158" y="2656325"/>
            <a:ext cx="7733036" cy="3277290"/>
          </a:xfrm>
          <a:prstGeom prst="rect">
            <a:avLst/>
          </a:prstGeom>
        </p:spPr>
      </p:pic>
    </p:spTree>
    <p:extLst>
      <p:ext uri="{BB962C8B-B14F-4D97-AF65-F5344CB8AC3E}">
        <p14:creationId xmlns:p14="http://schemas.microsoft.com/office/powerpoint/2010/main" val="3571125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B768C5-4A9B-2AC4-0621-C83C369E1A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F376B6-C73D-2F1F-0987-D2351F949F89}"/>
              </a:ext>
            </a:extLst>
          </p:cNvPr>
          <p:cNvSpPr>
            <a:spLocks noGrp="1"/>
          </p:cNvSpPr>
          <p:nvPr>
            <p:ph type="title"/>
          </p:nvPr>
        </p:nvSpPr>
        <p:spPr/>
        <p:txBody>
          <a:bodyPr anchor="ctr">
            <a:normAutofit/>
          </a:bodyPr>
          <a:lstStyle/>
          <a:p>
            <a:r>
              <a:rPr lang="en-US" dirty="0"/>
              <a:t>Analog Methods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0EC429C-5EA7-7C2E-36A6-46EC4FD3CD62}"/>
                  </a:ext>
                </a:extLst>
              </p:cNvPr>
              <p:cNvSpPr>
                <a:spLocks noGrp="1"/>
              </p:cNvSpPr>
              <p:nvPr>
                <p:ph idx="1"/>
              </p:nvPr>
            </p:nvSpPr>
            <p:spPr/>
            <p:txBody>
              <a:bodyPr>
                <a:normAutofit/>
              </a:bodyPr>
              <a:lstStyle/>
              <a:p>
                <a:r>
                  <a:rPr lang="en-US" sz="2400" dirty="0">
                    <a:cs typeface="Times New Roman" panose="02020603050405020304" pitchFamily="18" charset="0"/>
                  </a:rPr>
                  <a:t>The first integrator, for example, is solving the equation</a:t>
                </a:r>
              </a:p>
              <a:p>
                <a:pPr marL="0" indent="0">
                  <a:buNone/>
                </a:pPr>
                <a:r>
                  <a:rPr lang="en-US" sz="2400" dirty="0">
                    <a:cs typeface="Times New Roman" panose="02020603050405020304" pitchFamily="18" charset="0"/>
                  </a:rPr>
                  <a:t>			</a:t>
                </a:r>
                <a14:m>
                  <m:oMath xmlns:m="http://schemas.openxmlformats.org/officeDocument/2006/math">
                    <m:acc>
                      <m:accPr>
                        <m:chr m:val="̇"/>
                        <m:ctrlPr>
                          <a:rPr lang="en-US" sz="240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𝑥</m:t>
                        </m:r>
                        <m:r>
                          <a:rPr lang="en-US" sz="2400" b="0" i="1" baseline="-25000" smtClean="0">
                            <a:latin typeface="Cambria Math" panose="02040503050406030204" pitchFamily="18" charset="0"/>
                            <a:cs typeface="Times New Roman" panose="02020603050405020304" pitchFamily="18" charset="0"/>
                          </a:rPr>
                          <m:t>1</m:t>
                        </m:r>
                      </m:e>
                    </m:acc>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𝑘</m:t>
                    </m:r>
                    <m:r>
                      <a:rPr lang="en-US" sz="2400" b="0" i="1" baseline="-25000" smtClean="0">
                        <a:latin typeface="Cambria Math" panose="02040503050406030204" pitchFamily="18" charset="0"/>
                        <a:cs typeface="Times New Roman" panose="02020603050405020304" pitchFamily="18" charset="0"/>
                      </a:rPr>
                      <m:t>12</m:t>
                    </m:r>
                  </m:oMath>
                </a14:m>
                <a:r>
                  <a:rPr lang="en-US" sz="2400" dirty="0">
                    <a:ea typeface="Cambria Math" panose="02040503050406030204" pitchFamily="18" charset="0"/>
                    <a:cs typeface="Times New Roman" panose="02020603050405020304" pitchFamily="18" charset="0"/>
                  </a:rPr>
                  <a:t>x</a:t>
                </a:r>
                <a:r>
                  <a:rPr lang="en-US" sz="2400" baseline="-25000" dirty="0">
                    <a:cs typeface="Times New Roman" panose="02020603050405020304" pitchFamily="18" charset="0"/>
                  </a:rPr>
                  <a:t>1 </a:t>
                </a:r>
                <a:r>
                  <a:rPr lang="en-US" sz="2400" dirty="0">
                    <a:cs typeface="Times New Roman" panose="02020603050405020304" pitchFamily="18" charset="0"/>
                  </a:rPr>
                  <a:t>+ k</a:t>
                </a:r>
                <a:r>
                  <a:rPr lang="en-US" sz="2400" baseline="-25000" dirty="0">
                    <a:cs typeface="Times New Roman" panose="02020603050405020304" pitchFamily="18" charset="0"/>
                  </a:rPr>
                  <a:t>21</a:t>
                </a:r>
                <a:r>
                  <a:rPr lang="en-US" sz="2400" dirty="0">
                    <a:cs typeface="Times New Roman" panose="02020603050405020304" pitchFamily="18" charset="0"/>
                  </a:rPr>
                  <a:t>x</a:t>
                </a:r>
                <a:r>
                  <a:rPr lang="en-US" sz="2400" baseline="-25000" dirty="0">
                    <a:cs typeface="Times New Roman" panose="02020603050405020304" pitchFamily="18" charset="0"/>
                  </a:rPr>
                  <a:t>2</a:t>
                </a:r>
                <a:r>
                  <a:rPr lang="en-US" sz="2400" dirty="0">
                    <a:cs typeface="Times New Roman" panose="02020603050405020304" pitchFamily="18" charset="0"/>
                  </a:rPr>
                  <a:t>  </a:t>
                </a:r>
              </a:p>
              <a:p>
                <a:r>
                  <a:rPr lang="en-US" sz="2400" dirty="0">
                    <a:cs typeface="Times New Roman" panose="02020603050405020304" pitchFamily="18" charset="0"/>
                  </a:rPr>
                  <a:t>The second integrator is solving the equation</a:t>
                </a:r>
              </a:p>
              <a:p>
                <a:pPr marL="0" indent="0">
                  <a:buNone/>
                </a:pPr>
                <a:r>
                  <a:rPr lang="en-US" sz="2400" dirty="0">
                    <a:cs typeface="Times New Roman" panose="02020603050405020304" pitchFamily="18" charset="0"/>
                  </a:rPr>
                  <a:t>			</a:t>
                </a:r>
                <a14:m>
                  <m:oMath xmlns:m="http://schemas.openxmlformats.org/officeDocument/2006/math">
                    <m:acc>
                      <m:accPr>
                        <m:chr m:val="̇"/>
                        <m:ctrlPr>
                          <a:rPr lang="en-US" sz="2400" i="1" smtClean="0">
                            <a:latin typeface="Cambria Math" panose="02040503050406030204" pitchFamily="18" charset="0"/>
                            <a:cs typeface="Times New Roman" panose="02020603050405020304" pitchFamily="18" charset="0"/>
                          </a:rPr>
                        </m:ctrlPr>
                      </m:accPr>
                      <m:e>
                        <m:r>
                          <a:rPr lang="en-US" sz="2400" i="1">
                            <a:latin typeface="Cambria Math" panose="02040503050406030204" pitchFamily="18" charset="0"/>
                            <a:cs typeface="Times New Roman" panose="02020603050405020304" pitchFamily="18" charset="0"/>
                          </a:rPr>
                          <m:t>𝑥</m:t>
                        </m:r>
                        <m:r>
                          <a:rPr lang="en-US" sz="2400" b="0" i="1" baseline="-25000" smtClean="0">
                            <a:latin typeface="Cambria Math" panose="02040503050406030204" pitchFamily="18" charset="0"/>
                            <a:cs typeface="Times New Roman" panose="02020603050405020304" pitchFamily="18" charset="0"/>
                          </a:rPr>
                          <m:t>2</m:t>
                        </m:r>
                      </m:e>
                    </m:acc>
                  </m:oMath>
                </a14:m>
                <a:r>
                  <a:rPr lang="en-US" sz="2400" dirty="0">
                    <a:cs typeface="Times New Roman" panose="02020603050405020304" pitchFamily="18" charset="0"/>
                  </a:rPr>
                  <a:t> = </a:t>
                </a:r>
                <a14:m>
                  <m:oMath xmlns:m="http://schemas.openxmlformats.org/officeDocument/2006/math">
                    <m:r>
                      <a:rPr lang="en-US" sz="2400" i="1">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k</a:t>
                </a:r>
                <a:r>
                  <a:rPr lang="en-US" sz="2400" baseline="-25000" dirty="0">
                    <a:cs typeface="Times New Roman" panose="02020603050405020304" pitchFamily="18" charset="0"/>
                  </a:rPr>
                  <a:t>21</a:t>
                </a:r>
                <a:r>
                  <a:rPr lang="en-US" sz="2400" dirty="0">
                    <a:cs typeface="Times New Roman" panose="02020603050405020304" pitchFamily="18" charset="0"/>
                  </a:rPr>
                  <a:t>x</a:t>
                </a:r>
                <a:r>
                  <a:rPr lang="en-US" sz="2400" baseline="-25000" dirty="0">
                    <a:cs typeface="Times New Roman" panose="02020603050405020304" pitchFamily="18" charset="0"/>
                  </a:rPr>
                  <a:t>2 </a:t>
                </a:r>
                <a:r>
                  <a:rPr lang="en-US" sz="2400" dirty="0">
                    <a:cs typeface="Times New Roman" panose="02020603050405020304" pitchFamily="18" charset="0"/>
                  </a:rPr>
                  <a:t>+ k</a:t>
                </a:r>
                <a:r>
                  <a:rPr lang="en-US" sz="2400" baseline="-25000" dirty="0">
                    <a:cs typeface="Times New Roman" panose="02020603050405020304" pitchFamily="18" charset="0"/>
                  </a:rPr>
                  <a:t>12</a:t>
                </a:r>
                <a:r>
                  <a:rPr lang="en-US" sz="2400" dirty="0">
                    <a:cs typeface="Times New Roman" panose="02020603050405020304" pitchFamily="18" charset="0"/>
                  </a:rPr>
                  <a:t>x</a:t>
                </a:r>
                <a:r>
                  <a:rPr lang="en-US" sz="2400" baseline="-25000" dirty="0">
                    <a:cs typeface="Times New Roman" panose="02020603050405020304" pitchFamily="18" charset="0"/>
                  </a:rPr>
                  <a:t>1 </a:t>
                </a:r>
                <a:r>
                  <a:rPr lang="en-US" sz="2400" dirty="0">
                    <a:cs typeface="Times New Roman" panose="02020603050405020304" pitchFamily="18" charset="0"/>
                  </a:rPr>
                  <a:t>+ k</a:t>
                </a:r>
                <a:r>
                  <a:rPr lang="en-US" sz="2400" baseline="-25000" dirty="0">
                    <a:cs typeface="Times New Roman" panose="02020603050405020304" pitchFamily="18" charset="0"/>
                  </a:rPr>
                  <a:t>23</a:t>
                </a:r>
                <a:r>
                  <a:rPr lang="en-US" sz="2400" dirty="0">
                    <a:cs typeface="Times New Roman" panose="02020603050405020304" pitchFamily="18" charset="0"/>
                  </a:rPr>
                  <a:t>x</a:t>
                </a:r>
                <a:r>
                  <a:rPr lang="en-US" sz="2400" baseline="-25000" dirty="0">
                    <a:cs typeface="Times New Roman" panose="02020603050405020304" pitchFamily="18" charset="0"/>
                  </a:rPr>
                  <a:t>2</a:t>
                </a:r>
              </a:p>
              <a:p>
                <a:pPr marL="0" indent="0">
                  <a:buNone/>
                </a:pPr>
                <a:r>
                  <a:rPr lang="en-US" sz="2400" baseline="-25000" dirty="0">
                    <a:cs typeface="Times New Roman" panose="02020603050405020304" pitchFamily="18" charset="0"/>
                  </a:rPr>
                  <a:t>		</a:t>
                </a:r>
                <a:r>
                  <a:rPr lang="en-US" sz="2400" dirty="0">
                    <a:cs typeface="Times New Roman" panose="02020603050405020304" pitchFamily="18" charset="0"/>
                  </a:rPr>
                  <a:t>        or, </a:t>
                </a:r>
                <a14:m>
                  <m:oMath xmlns:m="http://schemas.openxmlformats.org/officeDocument/2006/math">
                    <m:acc>
                      <m:accPr>
                        <m:chr m:val="̇"/>
                        <m:ctrlPr>
                          <a:rPr lang="en-US" sz="2400" i="1">
                            <a:latin typeface="Cambria Math" panose="02040503050406030204" pitchFamily="18" charset="0"/>
                            <a:cs typeface="Times New Roman" panose="02020603050405020304" pitchFamily="18" charset="0"/>
                          </a:rPr>
                        </m:ctrlPr>
                      </m:accPr>
                      <m:e>
                        <m:r>
                          <a:rPr lang="en-US" sz="2400" i="1">
                            <a:latin typeface="Cambria Math" panose="02040503050406030204" pitchFamily="18" charset="0"/>
                            <a:cs typeface="Times New Roman" panose="02020603050405020304" pitchFamily="18" charset="0"/>
                          </a:rPr>
                          <m:t>𝑥</m:t>
                        </m:r>
                        <m:r>
                          <a:rPr lang="en-US" sz="2400" i="1" baseline="-25000">
                            <a:latin typeface="Cambria Math" panose="02040503050406030204" pitchFamily="18" charset="0"/>
                            <a:cs typeface="Times New Roman" panose="02020603050405020304" pitchFamily="18" charset="0"/>
                          </a:rPr>
                          <m:t>2</m:t>
                        </m:r>
                      </m:e>
                    </m:acc>
                  </m:oMath>
                </a14:m>
                <a:r>
                  <a:rPr lang="en-US" sz="2400" dirty="0">
                    <a:cs typeface="Times New Roman" panose="02020603050405020304" pitchFamily="18" charset="0"/>
                  </a:rPr>
                  <a:t> = k</a:t>
                </a:r>
                <a:r>
                  <a:rPr lang="en-US" sz="2400" baseline="-25000" dirty="0">
                    <a:cs typeface="Times New Roman" panose="02020603050405020304" pitchFamily="18" charset="0"/>
                  </a:rPr>
                  <a:t>12</a:t>
                </a:r>
                <a:r>
                  <a:rPr lang="en-US" sz="2400" dirty="0">
                    <a:cs typeface="Times New Roman" panose="02020603050405020304" pitchFamily="18" charset="0"/>
                  </a:rPr>
                  <a:t>x</a:t>
                </a:r>
                <a:r>
                  <a:rPr lang="en-US" sz="2400" baseline="-25000" dirty="0">
                    <a:cs typeface="Times New Roman" panose="02020603050405020304" pitchFamily="18" charset="0"/>
                  </a:rPr>
                  <a:t>1 </a:t>
                </a:r>
                <a:r>
                  <a:rPr lang="en-US" sz="2400" dirty="0">
                    <a:cs typeface="Times New Roman" panose="02020603050405020304" pitchFamily="18" charset="0"/>
                  </a:rPr>
                  <a:t>– (k</a:t>
                </a:r>
                <a:r>
                  <a:rPr lang="en-US" sz="2400" baseline="-25000" dirty="0">
                    <a:cs typeface="Times New Roman" panose="02020603050405020304" pitchFamily="18" charset="0"/>
                  </a:rPr>
                  <a:t>21 </a:t>
                </a:r>
                <a:r>
                  <a:rPr lang="en-US" sz="2400" dirty="0">
                    <a:cs typeface="Times New Roman" panose="02020603050405020304" pitchFamily="18" charset="0"/>
                  </a:rPr>
                  <a:t>– k</a:t>
                </a:r>
                <a:r>
                  <a:rPr lang="en-US" sz="2400" baseline="-25000" dirty="0">
                    <a:cs typeface="Times New Roman" panose="02020603050405020304" pitchFamily="18" charset="0"/>
                  </a:rPr>
                  <a:t>23</a:t>
                </a:r>
                <a:r>
                  <a:rPr lang="en-US" sz="2400" dirty="0">
                    <a:cs typeface="Times New Roman" panose="02020603050405020304" pitchFamily="18" charset="0"/>
                  </a:rPr>
                  <a:t>)x</a:t>
                </a:r>
                <a:r>
                  <a:rPr lang="en-US" sz="2400" baseline="-25000" dirty="0">
                    <a:cs typeface="Times New Roman" panose="02020603050405020304" pitchFamily="18" charset="0"/>
                  </a:rPr>
                  <a:t>2</a:t>
                </a:r>
              </a:p>
              <a:p>
                <a:r>
                  <a:rPr lang="en-US" sz="2400" dirty="0">
                    <a:cs typeface="Times New Roman" panose="02020603050405020304" pitchFamily="18" charset="0"/>
                  </a:rPr>
                  <a:t>Similarly the third integrator is solving the equation</a:t>
                </a:r>
              </a:p>
              <a:p>
                <a:pPr marL="0" indent="0">
                  <a:buNone/>
                </a:pPr>
                <a:r>
                  <a:rPr lang="en-US" sz="2400" dirty="0">
                    <a:cs typeface="Times New Roman" panose="02020603050405020304" pitchFamily="18" charset="0"/>
                  </a:rPr>
                  <a:t>			</a:t>
                </a:r>
                <a14:m>
                  <m:oMath xmlns:m="http://schemas.openxmlformats.org/officeDocument/2006/math">
                    <m:acc>
                      <m:accPr>
                        <m:chr m:val="̇"/>
                        <m:ctrlPr>
                          <a:rPr lang="en-US" sz="2400" i="1">
                            <a:latin typeface="Cambria Math" panose="02040503050406030204" pitchFamily="18" charset="0"/>
                            <a:cs typeface="Times New Roman" panose="02020603050405020304" pitchFamily="18" charset="0"/>
                          </a:rPr>
                        </m:ctrlPr>
                      </m:accPr>
                      <m:e>
                        <m:r>
                          <a:rPr lang="en-US" sz="2400" i="1">
                            <a:latin typeface="Cambria Math" panose="02040503050406030204" pitchFamily="18" charset="0"/>
                            <a:cs typeface="Times New Roman" panose="02020603050405020304" pitchFamily="18" charset="0"/>
                          </a:rPr>
                          <m:t>𝑥</m:t>
                        </m:r>
                        <m:r>
                          <a:rPr lang="en-US" sz="2400" b="0" i="1" baseline="-25000" smtClean="0">
                            <a:latin typeface="Cambria Math" panose="02040503050406030204" pitchFamily="18" charset="0"/>
                            <a:cs typeface="Times New Roman" panose="02020603050405020304" pitchFamily="18" charset="0"/>
                          </a:rPr>
                          <m:t>3</m:t>
                        </m:r>
                      </m:e>
                    </m:acc>
                  </m:oMath>
                </a14:m>
                <a:r>
                  <a:rPr lang="en-US" sz="2400" dirty="0">
                    <a:cs typeface="Times New Roman" panose="02020603050405020304" pitchFamily="18" charset="0"/>
                  </a:rPr>
                  <a:t> = k</a:t>
                </a:r>
                <a:r>
                  <a:rPr lang="en-US" sz="2400" baseline="-25000" dirty="0">
                    <a:cs typeface="Times New Roman" panose="02020603050405020304" pitchFamily="18" charset="0"/>
                  </a:rPr>
                  <a:t>23</a:t>
                </a:r>
                <a:r>
                  <a:rPr lang="en-US" sz="2400" dirty="0">
                    <a:cs typeface="Times New Roman" panose="02020603050405020304" pitchFamily="18" charset="0"/>
                  </a:rPr>
                  <a:t>x</a:t>
                </a:r>
                <a:r>
                  <a:rPr lang="en-US" sz="2400" baseline="-25000" dirty="0">
                    <a:cs typeface="Times New Roman" panose="02020603050405020304" pitchFamily="18" charset="0"/>
                  </a:rPr>
                  <a:t>2</a:t>
                </a:r>
              </a:p>
            </p:txBody>
          </p:sp>
        </mc:Choice>
        <mc:Fallback xmlns="">
          <p:sp>
            <p:nvSpPr>
              <p:cNvPr id="6" name="Content Placeholder 5">
                <a:extLst>
                  <a:ext uri="{FF2B5EF4-FFF2-40B4-BE49-F238E27FC236}">
                    <a16:creationId xmlns:a16="http://schemas.microsoft.com/office/drawing/2014/main" id="{00EC429C-5EA7-7C2E-36A6-46EC4FD3CD62}"/>
                  </a:ext>
                </a:extLst>
              </p:cNvPr>
              <p:cNvSpPr>
                <a:spLocks noGrp="1" noRot="1" noChangeAspect="1" noMove="1" noResize="1" noEditPoints="1" noAdjustHandles="1" noChangeArrowheads="1" noChangeShapeType="1" noTextEdit="1"/>
              </p:cNvSpPr>
              <p:nvPr>
                <p:ph idx="1"/>
              </p:nvPr>
            </p:nvSpPr>
            <p:spPr>
              <a:blipFill>
                <a:blip r:embed="rId2"/>
                <a:stretch>
                  <a:fillRect l="-812"/>
                </a:stretch>
              </a:blipFill>
            </p:spPr>
            <p:txBody>
              <a:bodyPr/>
              <a:lstStyle/>
              <a:p>
                <a:r>
                  <a:rPr lang="en-US">
                    <a:noFill/>
                  </a:rPr>
                  <a:t> </a:t>
                </a:r>
              </a:p>
            </p:txBody>
          </p:sp>
        </mc:Fallback>
      </mc:AlternateContent>
      <p:sp>
        <p:nvSpPr>
          <p:cNvPr id="79" name="Footer Placeholder 78">
            <a:extLst>
              <a:ext uri="{FF2B5EF4-FFF2-40B4-BE49-F238E27FC236}">
                <a16:creationId xmlns:a16="http://schemas.microsoft.com/office/drawing/2014/main" id="{C5BD9896-B6F8-A369-CE9A-BD48982F9FD8}"/>
              </a:ext>
            </a:extLst>
          </p:cNvPr>
          <p:cNvSpPr>
            <a:spLocks noGrp="1"/>
          </p:cNvSpPr>
          <p:nvPr>
            <p:ph type="ftr" sz="quarter" idx="11"/>
          </p:nvPr>
        </p:nvSpPr>
        <p:spPr/>
        <p:txBody>
          <a:bodyPr anchor="ctr">
            <a:normAutofit/>
          </a:bodyPr>
          <a:lstStyle/>
          <a:p>
            <a:r>
              <a:rPr lang="en-US"/>
              <a:t>Continuous System | Lecture 8</a:t>
            </a:r>
          </a:p>
        </p:txBody>
      </p:sp>
      <p:sp>
        <p:nvSpPr>
          <p:cNvPr id="5" name="Slide Number Placeholder 4">
            <a:extLst>
              <a:ext uri="{FF2B5EF4-FFF2-40B4-BE49-F238E27FC236}">
                <a16:creationId xmlns:a16="http://schemas.microsoft.com/office/drawing/2014/main" id="{6C190F6D-AAAE-BDE6-F69A-7D38514E9BFD}"/>
              </a:ext>
            </a:extLst>
          </p:cNvPr>
          <p:cNvSpPr>
            <a:spLocks noGrp="1"/>
          </p:cNvSpPr>
          <p:nvPr>
            <p:ph type="sldNum" sz="quarter" idx="12"/>
          </p:nvPr>
        </p:nvSpPr>
        <p:spPr/>
        <p:txBody>
          <a:bodyPr anchor="ctr">
            <a:normAutofit/>
          </a:bodyPr>
          <a:lstStyle/>
          <a:p>
            <a:fld id="{36AD3355-1A39-4F95-8D2D-9BA34F1D5DE9}" type="slidenum">
              <a:rPr lang="en-US" smtClean="0"/>
              <a:pPr/>
              <a:t>16</a:t>
            </a:fld>
            <a:endParaRPr lang="en-US"/>
          </a:p>
        </p:txBody>
      </p:sp>
    </p:spTree>
    <p:extLst>
      <p:ext uri="{BB962C8B-B14F-4D97-AF65-F5344CB8AC3E}">
        <p14:creationId xmlns:p14="http://schemas.microsoft.com/office/powerpoint/2010/main" val="380080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D04AB-FC09-077F-9079-5585951893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B19FA2-CCD1-6BF8-2E31-AE3DC396D084}"/>
              </a:ext>
            </a:extLst>
          </p:cNvPr>
          <p:cNvSpPr>
            <a:spLocks noGrp="1"/>
          </p:cNvSpPr>
          <p:nvPr>
            <p:ph type="title"/>
          </p:nvPr>
        </p:nvSpPr>
        <p:spPr/>
        <p:txBody>
          <a:bodyPr anchor="ctr">
            <a:normAutofit/>
          </a:bodyPr>
          <a:lstStyle/>
          <a:p>
            <a:r>
              <a:rPr lang="en-US" dirty="0"/>
              <a:t>Analog Methods</a:t>
            </a:r>
          </a:p>
        </p:txBody>
      </p:sp>
      <p:sp>
        <p:nvSpPr>
          <p:cNvPr id="79" name="Footer Placeholder 78">
            <a:extLst>
              <a:ext uri="{FF2B5EF4-FFF2-40B4-BE49-F238E27FC236}">
                <a16:creationId xmlns:a16="http://schemas.microsoft.com/office/drawing/2014/main" id="{E5F37CAA-B2BF-0044-08C6-FE2760F52F71}"/>
              </a:ext>
            </a:extLst>
          </p:cNvPr>
          <p:cNvSpPr>
            <a:spLocks noGrp="1"/>
          </p:cNvSpPr>
          <p:nvPr>
            <p:ph type="ftr" sz="quarter" idx="11"/>
          </p:nvPr>
        </p:nvSpPr>
        <p:spPr/>
        <p:txBody>
          <a:bodyPr anchor="ctr">
            <a:normAutofit/>
          </a:bodyPr>
          <a:lstStyle/>
          <a:p>
            <a:r>
              <a:rPr lang="en-US"/>
              <a:t>Continuous System | Lecture 8</a:t>
            </a:r>
          </a:p>
        </p:txBody>
      </p:sp>
      <p:sp>
        <p:nvSpPr>
          <p:cNvPr id="5" name="Slide Number Placeholder 4">
            <a:extLst>
              <a:ext uri="{FF2B5EF4-FFF2-40B4-BE49-F238E27FC236}">
                <a16:creationId xmlns:a16="http://schemas.microsoft.com/office/drawing/2014/main" id="{62E02B5F-51F3-4FD1-73B0-A7C11EE11A5F}"/>
              </a:ext>
            </a:extLst>
          </p:cNvPr>
          <p:cNvSpPr>
            <a:spLocks noGrp="1"/>
          </p:cNvSpPr>
          <p:nvPr>
            <p:ph type="sldNum" sz="quarter" idx="12"/>
          </p:nvPr>
        </p:nvSpPr>
        <p:spPr/>
        <p:txBody>
          <a:bodyPr anchor="ctr">
            <a:normAutofit/>
          </a:bodyPr>
          <a:lstStyle/>
          <a:p>
            <a:fld id="{36AD3355-1A39-4F95-8D2D-9BA34F1D5DE9}" type="slidenum">
              <a:rPr lang="en-US" smtClean="0"/>
              <a:pPr/>
              <a:t>17</a:t>
            </a:fld>
            <a:endParaRPr lang="en-US"/>
          </a:p>
        </p:txBody>
      </p:sp>
      <p:pic>
        <p:nvPicPr>
          <p:cNvPr id="4" name="Content Placeholder 3">
            <a:extLst>
              <a:ext uri="{FF2B5EF4-FFF2-40B4-BE49-F238E27FC236}">
                <a16:creationId xmlns:a16="http://schemas.microsoft.com/office/drawing/2014/main" id="{58DCE37B-6362-F713-7297-C536D3E66A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1137" y="1681317"/>
            <a:ext cx="8189726" cy="4663766"/>
          </a:xfrm>
          <a:prstGeom prst="rect">
            <a:avLst/>
          </a:prstGeom>
        </p:spPr>
      </p:pic>
    </p:spTree>
    <p:extLst>
      <p:ext uri="{BB962C8B-B14F-4D97-AF65-F5344CB8AC3E}">
        <p14:creationId xmlns:p14="http://schemas.microsoft.com/office/powerpoint/2010/main" val="3738228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B002E-C0FB-D84D-FA93-2EC86BFED3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71EAAF-BB9C-972C-48EE-7F685040BEDD}"/>
              </a:ext>
            </a:extLst>
          </p:cNvPr>
          <p:cNvSpPr>
            <a:spLocks noGrp="1"/>
          </p:cNvSpPr>
          <p:nvPr>
            <p:ph type="title"/>
          </p:nvPr>
        </p:nvSpPr>
        <p:spPr/>
        <p:txBody>
          <a:bodyPr anchor="ctr">
            <a:normAutofit/>
          </a:bodyPr>
          <a:lstStyle/>
          <a:p>
            <a:r>
              <a:rPr lang="en-US" dirty="0"/>
              <a:t>Advantages of Analog Simulation</a:t>
            </a:r>
          </a:p>
        </p:txBody>
      </p:sp>
      <p:sp>
        <p:nvSpPr>
          <p:cNvPr id="79" name="Footer Placeholder 78">
            <a:extLst>
              <a:ext uri="{FF2B5EF4-FFF2-40B4-BE49-F238E27FC236}">
                <a16:creationId xmlns:a16="http://schemas.microsoft.com/office/drawing/2014/main" id="{C17D7D5B-11AE-EC16-E32F-67E8583F097E}"/>
              </a:ext>
            </a:extLst>
          </p:cNvPr>
          <p:cNvSpPr>
            <a:spLocks noGrp="1"/>
          </p:cNvSpPr>
          <p:nvPr>
            <p:ph type="ftr" sz="quarter" idx="11"/>
          </p:nvPr>
        </p:nvSpPr>
        <p:spPr/>
        <p:txBody>
          <a:bodyPr anchor="ctr">
            <a:normAutofit/>
          </a:bodyPr>
          <a:lstStyle/>
          <a:p>
            <a:r>
              <a:rPr lang="en-US"/>
              <a:t>Continuous System | Lecture 8</a:t>
            </a:r>
          </a:p>
        </p:txBody>
      </p:sp>
      <p:sp>
        <p:nvSpPr>
          <p:cNvPr id="5" name="Slide Number Placeholder 4">
            <a:extLst>
              <a:ext uri="{FF2B5EF4-FFF2-40B4-BE49-F238E27FC236}">
                <a16:creationId xmlns:a16="http://schemas.microsoft.com/office/drawing/2014/main" id="{6302A102-FC8C-E1FB-DD9D-0CC941B48716}"/>
              </a:ext>
            </a:extLst>
          </p:cNvPr>
          <p:cNvSpPr>
            <a:spLocks noGrp="1"/>
          </p:cNvSpPr>
          <p:nvPr>
            <p:ph type="sldNum" sz="quarter" idx="12"/>
          </p:nvPr>
        </p:nvSpPr>
        <p:spPr/>
        <p:txBody>
          <a:bodyPr anchor="ctr">
            <a:normAutofit/>
          </a:bodyPr>
          <a:lstStyle/>
          <a:p>
            <a:fld id="{36AD3355-1A39-4F95-8D2D-9BA34F1D5DE9}" type="slidenum">
              <a:rPr lang="en-US" smtClean="0"/>
              <a:pPr/>
              <a:t>18</a:t>
            </a:fld>
            <a:endParaRPr lang="en-US"/>
          </a:p>
        </p:txBody>
      </p:sp>
      <p:sp>
        <p:nvSpPr>
          <p:cNvPr id="6" name="Content Placeholder 5">
            <a:extLst>
              <a:ext uri="{FF2B5EF4-FFF2-40B4-BE49-F238E27FC236}">
                <a16:creationId xmlns:a16="http://schemas.microsoft.com/office/drawing/2014/main" id="{F5243003-E480-C30A-C5A5-E590768DC8E1}"/>
              </a:ext>
            </a:extLst>
          </p:cNvPr>
          <p:cNvSpPr>
            <a:spLocks noGrp="1"/>
          </p:cNvSpPr>
          <p:nvPr>
            <p:ph idx="1"/>
          </p:nvPr>
        </p:nvSpPr>
        <p:spPr/>
        <p:txBody>
          <a:bodyPr/>
          <a:lstStyle/>
          <a:p>
            <a:r>
              <a:rPr lang="en-US" dirty="0"/>
              <a:t>Many signal values can be computed simultaneously in parallel. </a:t>
            </a:r>
          </a:p>
          <a:p>
            <a:r>
              <a:rPr lang="en-US" dirty="0"/>
              <a:t>Computation can be done for some applications without the requirement for transducers to convert the inputs/outputs to/from digital electronic form. </a:t>
            </a:r>
          </a:p>
          <a:p>
            <a:r>
              <a:rPr lang="en-US" dirty="0"/>
              <a:t>Setup requires the programmer to scale the problem for the dynamic range of the computer. This can give insight into the problem and the effects of various errors. </a:t>
            </a:r>
          </a:p>
        </p:txBody>
      </p:sp>
    </p:spTree>
    <p:extLst>
      <p:ext uri="{BB962C8B-B14F-4D97-AF65-F5344CB8AC3E}">
        <p14:creationId xmlns:p14="http://schemas.microsoft.com/office/powerpoint/2010/main" val="841148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C5CD53-62B4-9670-AD5D-9CB9648506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E67DE4-B707-1548-3161-FE021908E37A}"/>
              </a:ext>
            </a:extLst>
          </p:cNvPr>
          <p:cNvSpPr>
            <a:spLocks noGrp="1"/>
          </p:cNvSpPr>
          <p:nvPr>
            <p:ph type="title"/>
          </p:nvPr>
        </p:nvSpPr>
        <p:spPr/>
        <p:txBody>
          <a:bodyPr anchor="ctr">
            <a:normAutofit/>
          </a:bodyPr>
          <a:lstStyle/>
          <a:p>
            <a:r>
              <a:rPr lang="en-US" dirty="0"/>
              <a:t>Disadvantages of Analog Simulation</a:t>
            </a:r>
          </a:p>
        </p:txBody>
      </p:sp>
      <p:sp>
        <p:nvSpPr>
          <p:cNvPr id="79" name="Footer Placeholder 78">
            <a:extLst>
              <a:ext uri="{FF2B5EF4-FFF2-40B4-BE49-F238E27FC236}">
                <a16:creationId xmlns:a16="http://schemas.microsoft.com/office/drawing/2014/main" id="{A8C3409A-E875-9221-A3FB-24A920AA1390}"/>
              </a:ext>
            </a:extLst>
          </p:cNvPr>
          <p:cNvSpPr>
            <a:spLocks noGrp="1"/>
          </p:cNvSpPr>
          <p:nvPr>
            <p:ph type="ftr" sz="quarter" idx="11"/>
          </p:nvPr>
        </p:nvSpPr>
        <p:spPr/>
        <p:txBody>
          <a:bodyPr anchor="ctr">
            <a:normAutofit/>
          </a:bodyPr>
          <a:lstStyle/>
          <a:p>
            <a:r>
              <a:rPr lang="en-US"/>
              <a:t>Continuous System | Lecture 8</a:t>
            </a:r>
          </a:p>
        </p:txBody>
      </p:sp>
      <p:sp>
        <p:nvSpPr>
          <p:cNvPr id="5" name="Slide Number Placeholder 4">
            <a:extLst>
              <a:ext uri="{FF2B5EF4-FFF2-40B4-BE49-F238E27FC236}">
                <a16:creationId xmlns:a16="http://schemas.microsoft.com/office/drawing/2014/main" id="{DD609C81-0E5A-87BA-9D24-DA4C9E25F1BB}"/>
              </a:ext>
            </a:extLst>
          </p:cNvPr>
          <p:cNvSpPr>
            <a:spLocks noGrp="1"/>
          </p:cNvSpPr>
          <p:nvPr>
            <p:ph type="sldNum" sz="quarter" idx="12"/>
          </p:nvPr>
        </p:nvSpPr>
        <p:spPr/>
        <p:txBody>
          <a:bodyPr anchor="ctr">
            <a:normAutofit/>
          </a:bodyPr>
          <a:lstStyle/>
          <a:p>
            <a:fld id="{36AD3355-1A39-4F95-8D2D-9BA34F1D5DE9}" type="slidenum">
              <a:rPr lang="en-US" smtClean="0"/>
              <a:pPr/>
              <a:t>19</a:t>
            </a:fld>
            <a:endParaRPr lang="en-US"/>
          </a:p>
        </p:txBody>
      </p:sp>
      <p:sp>
        <p:nvSpPr>
          <p:cNvPr id="6" name="Content Placeholder 5">
            <a:extLst>
              <a:ext uri="{FF2B5EF4-FFF2-40B4-BE49-F238E27FC236}">
                <a16:creationId xmlns:a16="http://schemas.microsoft.com/office/drawing/2014/main" id="{43530829-F563-9E66-464C-B5CF7590C445}"/>
              </a:ext>
            </a:extLst>
          </p:cNvPr>
          <p:cNvSpPr>
            <a:spLocks noGrp="1"/>
          </p:cNvSpPr>
          <p:nvPr>
            <p:ph idx="1"/>
          </p:nvPr>
        </p:nvSpPr>
        <p:spPr/>
        <p:txBody>
          <a:bodyPr>
            <a:normAutofit lnSpcReduction="10000"/>
          </a:bodyPr>
          <a:lstStyle/>
          <a:p>
            <a:r>
              <a:rPr lang="en-US" dirty="0"/>
              <a:t>Computation elements have a limited useful dynamic range, usually not much more than 120 dB, about 6 significant digits of accuracy. </a:t>
            </a:r>
          </a:p>
          <a:p>
            <a:r>
              <a:rPr lang="en-US" dirty="0"/>
              <a:t>Useful solution to problems of any size can take an inordinate amount of setup time (though modern analog computers have interfaces that make setup substantially easier than it used to be).</a:t>
            </a:r>
          </a:p>
          <a:p>
            <a:r>
              <a:rPr lang="en-US" dirty="0"/>
              <a:t>For a given size (mass) and power consumption, digital computers can solve larger problems. </a:t>
            </a:r>
          </a:p>
          <a:p>
            <a:r>
              <a:rPr lang="en-US"/>
              <a:t>Solutions </a:t>
            </a:r>
            <a:r>
              <a:rPr lang="en-US" dirty="0"/>
              <a:t>appear in real (or scaled) time, and maybe difficult to record for later use </a:t>
            </a:r>
            <a:r>
              <a:rPr lang="en-US"/>
              <a:t>or analysis</a:t>
            </a:r>
            <a:r>
              <a:rPr lang="en-US" dirty="0"/>
              <a:t>. </a:t>
            </a:r>
          </a:p>
        </p:txBody>
      </p:sp>
    </p:spTree>
    <p:extLst>
      <p:ext uri="{BB962C8B-B14F-4D97-AF65-F5344CB8AC3E}">
        <p14:creationId xmlns:p14="http://schemas.microsoft.com/office/powerpoint/2010/main" val="4093736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8E04CA-61F5-383E-453B-FF58B06CC6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F2611E-9634-5EEC-593F-2F40E37844BC}"/>
              </a:ext>
            </a:extLst>
          </p:cNvPr>
          <p:cNvSpPr>
            <a:spLocks noGrp="1"/>
          </p:cNvSpPr>
          <p:nvPr>
            <p:ph type="title"/>
          </p:nvPr>
        </p:nvSpPr>
        <p:spPr>
          <a:xfrm>
            <a:off x="838200" y="365125"/>
            <a:ext cx="10515600" cy="1042761"/>
          </a:xfrm>
        </p:spPr>
        <p:txBody>
          <a:bodyPr>
            <a:normAutofit/>
          </a:bodyPr>
          <a:lstStyle/>
          <a:p>
            <a:r>
              <a:rPr lang="en-US" dirty="0"/>
              <a:t>Unit 3: Continuous System (8 </a:t>
            </a:r>
            <a:r>
              <a:rPr lang="en-US" dirty="0" err="1"/>
              <a:t>hrs</a:t>
            </a:r>
            <a:r>
              <a:rPr lang="en-US" dirty="0"/>
              <a:t>)</a:t>
            </a:r>
          </a:p>
        </p:txBody>
      </p:sp>
      <p:sp>
        <p:nvSpPr>
          <p:cNvPr id="17" name="Content Placeholder 16">
            <a:extLst>
              <a:ext uri="{FF2B5EF4-FFF2-40B4-BE49-F238E27FC236}">
                <a16:creationId xmlns:a16="http://schemas.microsoft.com/office/drawing/2014/main" id="{380E4C3D-11D2-3727-F9C7-6BF176B21A18}"/>
              </a:ext>
            </a:extLst>
          </p:cNvPr>
          <p:cNvSpPr>
            <a:spLocks noGrp="1"/>
          </p:cNvSpPr>
          <p:nvPr>
            <p:ph idx="1"/>
          </p:nvPr>
        </p:nvSpPr>
        <p:spPr>
          <a:xfrm>
            <a:off x="838200" y="1553029"/>
            <a:ext cx="10515600" cy="4920342"/>
          </a:xfrm>
        </p:spPr>
        <p:txBody>
          <a:bodyPr>
            <a:normAutofit fontScale="85000" lnSpcReduction="20000"/>
          </a:bodyPr>
          <a:lstStyle/>
          <a:p>
            <a:r>
              <a:rPr lang="en-US" b="1" dirty="0"/>
              <a:t>3.1 Introduction To Continuous System</a:t>
            </a:r>
          </a:p>
          <a:p>
            <a:r>
              <a:rPr lang="en-US" b="1" dirty="0"/>
              <a:t>3.2 Representation Of Continuous System Using Differential Equation</a:t>
            </a:r>
          </a:p>
          <a:p>
            <a:r>
              <a:rPr lang="en-US" b="1" dirty="0"/>
              <a:t>3.3 Linear And Nonlinear Differential Equations And Its Examples</a:t>
            </a:r>
          </a:p>
          <a:p>
            <a:r>
              <a:rPr lang="en-US" b="1" dirty="0"/>
              <a:t>3.4 Analog Computer (Components And Examples)</a:t>
            </a:r>
          </a:p>
          <a:p>
            <a:r>
              <a:rPr lang="en-US" dirty="0"/>
              <a:t>3.5 Digital Analog Simulators</a:t>
            </a:r>
          </a:p>
          <a:p>
            <a:r>
              <a:rPr lang="en-US" dirty="0"/>
              <a:t>3.6 Hybrid Computers</a:t>
            </a:r>
          </a:p>
          <a:p>
            <a:r>
              <a:rPr lang="en-US" dirty="0"/>
              <a:t>3.7 CSSLs, CSMP III</a:t>
            </a:r>
          </a:p>
          <a:p>
            <a:pPr lvl="1"/>
            <a:r>
              <a:rPr lang="en-US" dirty="0"/>
              <a:t>3.7.1 Structured Statement</a:t>
            </a:r>
          </a:p>
          <a:p>
            <a:pPr lvl="1"/>
            <a:r>
              <a:rPr lang="en-US" dirty="0"/>
              <a:t>3.7.2 Data Statements</a:t>
            </a:r>
          </a:p>
          <a:p>
            <a:pPr lvl="1"/>
            <a:r>
              <a:rPr lang="en-US" dirty="0"/>
              <a:t>3.7.3 Control Statements</a:t>
            </a:r>
          </a:p>
          <a:p>
            <a:r>
              <a:rPr lang="en-US" dirty="0"/>
              <a:t>3.8 Feedback System With Example</a:t>
            </a:r>
          </a:p>
          <a:p>
            <a:r>
              <a:rPr lang="en-US" dirty="0"/>
              <a:t>3.9 Interactive System</a:t>
            </a:r>
          </a:p>
        </p:txBody>
      </p:sp>
      <p:sp>
        <p:nvSpPr>
          <p:cNvPr id="4" name="Footer Placeholder 3">
            <a:extLst>
              <a:ext uri="{FF2B5EF4-FFF2-40B4-BE49-F238E27FC236}">
                <a16:creationId xmlns:a16="http://schemas.microsoft.com/office/drawing/2014/main" id="{0000EF4C-801E-F6FC-5A71-809DA6F631DC}"/>
              </a:ext>
            </a:extLst>
          </p:cNvPr>
          <p:cNvSpPr>
            <a:spLocks noGrp="1"/>
          </p:cNvSpPr>
          <p:nvPr>
            <p:ph type="ftr" sz="quarter" idx="11"/>
          </p:nvPr>
        </p:nvSpPr>
        <p:spPr>
          <a:xfrm>
            <a:off x="7351486" y="106589"/>
            <a:ext cx="4114800" cy="365125"/>
          </a:xfrm>
        </p:spPr>
        <p:txBody>
          <a:bodyPr/>
          <a:lstStyle/>
          <a:p>
            <a:r>
              <a:rPr lang="en-US"/>
              <a:t>Continuous System | Lecture 8</a:t>
            </a:r>
            <a:endParaRPr lang="en-US" dirty="0"/>
          </a:p>
        </p:txBody>
      </p:sp>
      <p:sp>
        <p:nvSpPr>
          <p:cNvPr id="5" name="Slide Number Placeholder 4">
            <a:extLst>
              <a:ext uri="{FF2B5EF4-FFF2-40B4-BE49-F238E27FC236}">
                <a16:creationId xmlns:a16="http://schemas.microsoft.com/office/drawing/2014/main" id="{B0A771C6-63B7-4BD9-4DA2-BDC1A4FF8249}"/>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2</a:t>
            </a:fld>
            <a:endParaRPr lang="en-US" dirty="0"/>
          </a:p>
        </p:txBody>
      </p:sp>
    </p:spTree>
    <p:extLst>
      <p:ext uri="{BB962C8B-B14F-4D97-AF65-F5344CB8AC3E}">
        <p14:creationId xmlns:p14="http://schemas.microsoft.com/office/powerpoint/2010/main" val="511352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1EB86E-92CA-8425-23CB-1C912DD51BE9}"/>
              </a:ext>
            </a:extLst>
          </p:cNvPr>
          <p:cNvSpPr>
            <a:spLocks noGrp="1"/>
          </p:cNvSpPr>
          <p:nvPr>
            <p:ph type="title"/>
          </p:nvPr>
        </p:nvSpPr>
        <p:spPr>
          <a:xfrm>
            <a:off x="5020988" y="641377"/>
            <a:ext cx="5487841" cy="2540969"/>
          </a:xfrm>
        </p:spPr>
        <p:txBody>
          <a:bodyPr/>
          <a:lstStyle/>
          <a:p>
            <a:r>
              <a:rPr lang="en-US" dirty="0"/>
              <a:t>End of </a:t>
            </a:r>
            <a:br>
              <a:rPr lang="en-US" dirty="0"/>
            </a:br>
            <a:r>
              <a:rPr lang="en-US" dirty="0"/>
              <a:t>Lecture 8</a:t>
            </a:r>
          </a:p>
        </p:txBody>
      </p:sp>
      <p:sp>
        <p:nvSpPr>
          <p:cNvPr id="3" name="Slide Number Placeholder 2">
            <a:extLst>
              <a:ext uri="{FF2B5EF4-FFF2-40B4-BE49-F238E27FC236}">
                <a16:creationId xmlns:a16="http://schemas.microsoft.com/office/drawing/2014/main" id="{00598789-ED0E-CA9B-FF87-C82F58631243}"/>
              </a:ext>
            </a:extLst>
          </p:cNvPr>
          <p:cNvSpPr>
            <a:spLocks noGrp="1"/>
          </p:cNvSpPr>
          <p:nvPr>
            <p:ph type="sldNum" sz="quarter" idx="12"/>
          </p:nvPr>
        </p:nvSpPr>
        <p:spPr>
          <a:xfrm>
            <a:off x="11506201" y="88667"/>
            <a:ext cx="584199" cy="365125"/>
          </a:xfrm>
        </p:spPr>
        <p:txBody>
          <a:bodyPr/>
          <a:lstStyle/>
          <a:p>
            <a:fld id="{36AD3355-1A39-4F95-8D2D-9BA34F1D5DE9}" type="slidenum">
              <a:rPr lang="en-US" smtClean="0"/>
              <a:pPr/>
              <a:t>20</a:t>
            </a:fld>
            <a:endParaRPr lang="en-US"/>
          </a:p>
        </p:txBody>
      </p:sp>
      <p:sp>
        <p:nvSpPr>
          <p:cNvPr id="2" name="Footer Placeholder 1">
            <a:extLst>
              <a:ext uri="{FF2B5EF4-FFF2-40B4-BE49-F238E27FC236}">
                <a16:creationId xmlns:a16="http://schemas.microsoft.com/office/drawing/2014/main" id="{25032F37-907E-9C2E-C22C-C745CEE55F2A}"/>
              </a:ext>
            </a:extLst>
          </p:cNvPr>
          <p:cNvSpPr>
            <a:spLocks noGrp="1"/>
          </p:cNvSpPr>
          <p:nvPr>
            <p:ph type="ftr" sz="quarter" idx="13"/>
          </p:nvPr>
        </p:nvSpPr>
        <p:spPr>
          <a:xfrm>
            <a:off x="7351486" y="106589"/>
            <a:ext cx="4114800" cy="365125"/>
          </a:xfrm>
        </p:spPr>
        <p:txBody>
          <a:bodyPr/>
          <a:lstStyle/>
          <a:p>
            <a:pPr algn="r"/>
            <a:r>
              <a:rPr lang="en-US"/>
              <a:t>Continuous System | Lecture 8</a:t>
            </a:r>
            <a:endParaRPr lang="en-US" dirty="0"/>
          </a:p>
        </p:txBody>
      </p:sp>
    </p:spTree>
    <p:extLst>
      <p:ext uri="{BB962C8B-B14F-4D97-AF65-F5344CB8AC3E}">
        <p14:creationId xmlns:p14="http://schemas.microsoft.com/office/powerpoint/2010/main" val="4119943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0FBA0-27E2-F622-221D-B1B9F6C313DF}"/>
              </a:ext>
            </a:extLst>
          </p:cNvPr>
          <p:cNvSpPr>
            <a:spLocks noGrp="1"/>
          </p:cNvSpPr>
          <p:nvPr>
            <p:ph type="title"/>
          </p:nvPr>
        </p:nvSpPr>
        <p:spPr>
          <a:xfrm>
            <a:off x="838200" y="1843315"/>
            <a:ext cx="10515600" cy="3817256"/>
          </a:xfrm>
        </p:spPr>
        <p:txBody>
          <a:bodyPr/>
          <a:lstStyle/>
          <a:p>
            <a:r>
              <a:rPr lang="en-US"/>
              <a:t>Digital Analog Simulators</a:t>
            </a:r>
            <a:br>
              <a:rPr lang="en-US"/>
            </a:br>
            <a:r>
              <a:rPr lang="en-US"/>
              <a:t>Hybrid Computers</a:t>
            </a:r>
            <a:br>
              <a:rPr lang="en-US"/>
            </a:br>
            <a:r>
              <a:rPr lang="en-US"/>
              <a:t>CSSLs, CSMP III</a:t>
            </a:r>
            <a:endParaRPr lang="en-US" dirty="0"/>
          </a:p>
        </p:txBody>
      </p:sp>
      <p:sp>
        <p:nvSpPr>
          <p:cNvPr id="4" name="Slide Number Placeholder 3">
            <a:extLst>
              <a:ext uri="{FF2B5EF4-FFF2-40B4-BE49-F238E27FC236}">
                <a16:creationId xmlns:a16="http://schemas.microsoft.com/office/drawing/2014/main" id="{2608AA0D-2DA5-FCAB-B808-83012ED09743}"/>
              </a:ext>
            </a:extLst>
          </p:cNvPr>
          <p:cNvSpPr>
            <a:spLocks noGrp="1"/>
          </p:cNvSpPr>
          <p:nvPr>
            <p:ph type="sldNum" sz="quarter" idx="12"/>
          </p:nvPr>
        </p:nvSpPr>
        <p:spPr>
          <a:xfrm>
            <a:off x="11506201" y="88667"/>
            <a:ext cx="584199" cy="365125"/>
          </a:xfrm>
        </p:spPr>
        <p:txBody>
          <a:bodyPr/>
          <a:lstStyle/>
          <a:p>
            <a:fld id="{36AD3355-1A39-4F95-8D2D-9BA34F1D5DE9}" type="slidenum">
              <a:rPr lang="en-US" smtClean="0"/>
              <a:pPr/>
              <a:t>21</a:t>
            </a:fld>
            <a:endParaRPr lang="en-US"/>
          </a:p>
        </p:txBody>
      </p:sp>
      <p:sp>
        <p:nvSpPr>
          <p:cNvPr id="3" name="Footer Placeholder 2">
            <a:extLst>
              <a:ext uri="{FF2B5EF4-FFF2-40B4-BE49-F238E27FC236}">
                <a16:creationId xmlns:a16="http://schemas.microsoft.com/office/drawing/2014/main" id="{D1548889-52EA-6797-57CD-59AEF91798C1}"/>
              </a:ext>
            </a:extLst>
          </p:cNvPr>
          <p:cNvSpPr>
            <a:spLocks noGrp="1"/>
          </p:cNvSpPr>
          <p:nvPr>
            <p:ph type="ftr" sz="quarter" idx="14"/>
          </p:nvPr>
        </p:nvSpPr>
        <p:spPr>
          <a:xfrm>
            <a:off x="7351486" y="106589"/>
            <a:ext cx="4114800" cy="365125"/>
          </a:xfrm>
        </p:spPr>
        <p:txBody>
          <a:bodyPr/>
          <a:lstStyle/>
          <a:p>
            <a:pPr algn="r"/>
            <a:r>
              <a:rPr lang="en-US"/>
              <a:t>Continuous System | Lecture 8</a:t>
            </a:r>
            <a:endParaRPr lang="en-US" dirty="0"/>
          </a:p>
        </p:txBody>
      </p:sp>
    </p:spTree>
    <p:extLst>
      <p:ext uri="{BB962C8B-B14F-4D97-AF65-F5344CB8AC3E}">
        <p14:creationId xmlns:p14="http://schemas.microsoft.com/office/powerpoint/2010/main" val="1697152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A7E97A-84A7-63A3-4E35-26E3C1B4A8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E104FC-E73B-433F-8E9C-063DC9B337A6}"/>
              </a:ext>
            </a:extLst>
          </p:cNvPr>
          <p:cNvSpPr>
            <a:spLocks noGrp="1"/>
          </p:cNvSpPr>
          <p:nvPr>
            <p:ph type="title"/>
          </p:nvPr>
        </p:nvSpPr>
        <p:spPr>
          <a:xfrm>
            <a:off x="838200" y="365125"/>
            <a:ext cx="10515600" cy="1042761"/>
          </a:xfrm>
        </p:spPr>
        <p:txBody>
          <a:bodyPr>
            <a:normAutofit/>
          </a:bodyPr>
          <a:lstStyle/>
          <a:p>
            <a:r>
              <a:rPr lang="en-US" dirty="0"/>
              <a:t>Continuous System</a:t>
            </a:r>
          </a:p>
        </p:txBody>
      </p:sp>
      <p:sp>
        <p:nvSpPr>
          <p:cNvPr id="3" name="Content Placeholder 2">
            <a:extLst>
              <a:ext uri="{FF2B5EF4-FFF2-40B4-BE49-F238E27FC236}">
                <a16:creationId xmlns:a16="http://schemas.microsoft.com/office/drawing/2014/main" id="{47089C3F-E4A8-6A6D-8C9B-66C686F0F4A7}"/>
              </a:ext>
            </a:extLst>
          </p:cNvPr>
          <p:cNvSpPr>
            <a:spLocks noGrp="1"/>
          </p:cNvSpPr>
          <p:nvPr>
            <p:ph idx="1"/>
          </p:nvPr>
        </p:nvSpPr>
        <p:spPr>
          <a:xfrm>
            <a:off x="838200" y="1553029"/>
            <a:ext cx="10515600" cy="4920342"/>
          </a:xfrm>
        </p:spPr>
        <p:txBody>
          <a:bodyPr>
            <a:normAutofit/>
          </a:bodyPr>
          <a:lstStyle/>
          <a:p>
            <a:r>
              <a:rPr lang="en-US" dirty="0"/>
              <a:t>A continuous system is one in which the </a:t>
            </a:r>
            <a:r>
              <a:rPr lang="en-US" b="1" dirty="0"/>
              <a:t>state variable(s) change continuously </a:t>
            </a:r>
            <a:r>
              <a:rPr lang="en-US" dirty="0"/>
              <a:t>over time.</a:t>
            </a:r>
          </a:p>
          <a:p>
            <a:r>
              <a:rPr lang="en-US" dirty="0"/>
              <a:t>The system’s predominant activities cause smooth changes in the attributes of the system entities.</a:t>
            </a:r>
          </a:p>
          <a:p>
            <a:r>
              <a:rPr lang="en-US" dirty="0"/>
              <a:t>When such systems are modeled mathematically, the attributes of the system are controlled by a continuous function.</a:t>
            </a:r>
          </a:p>
          <a:p>
            <a:r>
              <a:rPr lang="en-US" b="1" dirty="0">
                <a:solidFill>
                  <a:srgbClr val="FF0000"/>
                </a:solidFill>
              </a:rPr>
              <a:t>The continuous system is modeled using differential equations</a:t>
            </a:r>
            <a:r>
              <a:rPr lang="en-US" dirty="0"/>
              <a:t>.</a:t>
            </a:r>
            <a:br>
              <a:rPr lang="en-US" dirty="0"/>
            </a:br>
            <a:endParaRPr lang="en-US" dirty="0"/>
          </a:p>
          <a:p>
            <a:endParaRPr lang="en-US" dirty="0"/>
          </a:p>
        </p:txBody>
      </p:sp>
      <p:sp>
        <p:nvSpPr>
          <p:cNvPr id="79" name="Footer Placeholder 78">
            <a:extLst>
              <a:ext uri="{FF2B5EF4-FFF2-40B4-BE49-F238E27FC236}">
                <a16:creationId xmlns:a16="http://schemas.microsoft.com/office/drawing/2014/main" id="{6049A928-F9F6-F792-7B01-97B8AF04E557}"/>
              </a:ext>
            </a:extLst>
          </p:cNvPr>
          <p:cNvSpPr>
            <a:spLocks noGrp="1"/>
          </p:cNvSpPr>
          <p:nvPr>
            <p:ph type="ftr" sz="quarter" idx="11"/>
          </p:nvPr>
        </p:nvSpPr>
        <p:spPr>
          <a:xfrm>
            <a:off x="7351486" y="106589"/>
            <a:ext cx="4114800" cy="365125"/>
          </a:xfrm>
        </p:spPr>
        <p:txBody>
          <a:bodyPr/>
          <a:lstStyle/>
          <a:p>
            <a:r>
              <a:rPr lang="en-US"/>
              <a:t>Continuous System | Lecture 8</a:t>
            </a:r>
            <a:endParaRPr lang="en-US" dirty="0"/>
          </a:p>
        </p:txBody>
      </p:sp>
      <p:sp>
        <p:nvSpPr>
          <p:cNvPr id="5" name="Slide Number Placeholder 4">
            <a:extLst>
              <a:ext uri="{FF2B5EF4-FFF2-40B4-BE49-F238E27FC236}">
                <a16:creationId xmlns:a16="http://schemas.microsoft.com/office/drawing/2014/main" id="{7261AAB5-2D09-53B0-0DB5-2F687EBB7721}"/>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3</a:t>
            </a:fld>
            <a:endParaRPr lang="en-US"/>
          </a:p>
        </p:txBody>
      </p:sp>
    </p:spTree>
    <p:extLst>
      <p:ext uri="{BB962C8B-B14F-4D97-AF65-F5344CB8AC3E}">
        <p14:creationId xmlns:p14="http://schemas.microsoft.com/office/powerpoint/2010/main" val="1818538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359FB6C-FBE6-9796-0EE6-D3CA6253F2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F4B529-DD32-C0F0-1905-D01D72018326}"/>
              </a:ext>
            </a:extLst>
          </p:cNvPr>
          <p:cNvSpPr>
            <a:spLocks noGrp="1"/>
          </p:cNvSpPr>
          <p:nvPr>
            <p:ph type="title"/>
          </p:nvPr>
        </p:nvSpPr>
        <p:spPr/>
        <p:txBody>
          <a:bodyPr>
            <a:normAutofit/>
          </a:bodyPr>
          <a:lstStyle/>
          <a:p>
            <a:r>
              <a:rPr lang="en-US" dirty="0"/>
              <a:t>Continuous System Examples</a:t>
            </a:r>
          </a:p>
        </p:txBody>
      </p:sp>
      <p:sp>
        <p:nvSpPr>
          <p:cNvPr id="5" name="Slide Number Placeholder 4">
            <a:extLst>
              <a:ext uri="{FF2B5EF4-FFF2-40B4-BE49-F238E27FC236}">
                <a16:creationId xmlns:a16="http://schemas.microsoft.com/office/drawing/2014/main" id="{16C36059-A0BC-CE36-939C-413F70AD2949}"/>
              </a:ext>
            </a:extLst>
          </p:cNvPr>
          <p:cNvSpPr>
            <a:spLocks noGrp="1"/>
          </p:cNvSpPr>
          <p:nvPr>
            <p:ph type="sldNum" sz="quarter" idx="4"/>
          </p:nvPr>
        </p:nvSpPr>
        <p:spPr/>
        <p:txBody>
          <a:bodyPr>
            <a:normAutofit/>
          </a:bodyPr>
          <a:lstStyle/>
          <a:p>
            <a:fld id="{36AD3355-1A39-4F95-8D2D-9BA34F1D5DE9}" type="slidenum">
              <a:rPr lang="en-US" smtClean="0"/>
              <a:pPr/>
              <a:t>4</a:t>
            </a:fld>
            <a:endParaRPr lang="en-US"/>
          </a:p>
        </p:txBody>
      </p:sp>
      <p:graphicFrame>
        <p:nvGraphicFramePr>
          <p:cNvPr id="4" name="Content Placeholder 3">
            <a:extLst>
              <a:ext uri="{FF2B5EF4-FFF2-40B4-BE49-F238E27FC236}">
                <a16:creationId xmlns:a16="http://schemas.microsoft.com/office/drawing/2014/main" id="{4AA07464-0FCC-A866-8D6A-347C8955F93C}"/>
              </a:ext>
            </a:extLst>
          </p:cNvPr>
          <p:cNvGraphicFramePr>
            <a:graphicFrameLocks noGrp="1"/>
          </p:cNvGraphicFramePr>
          <p:nvPr>
            <p:ph type="tbl" sz="quarter" idx="12"/>
            <p:extLst>
              <p:ext uri="{D42A27DB-BD31-4B8C-83A1-F6EECF244321}">
                <p14:modId xmlns:p14="http://schemas.microsoft.com/office/powerpoint/2010/main" val="2724489731"/>
              </p:ext>
            </p:extLst>
          </p:nvPr>
        </p:nvGraphicFramePr>
        <p:xfrm>
          <a:off x="838200" y="1663700"/>
          <a:ext cx="10515599" cy="4572000"/>
        </p:xfrm>
        <a:graphic>
          <a:graphicData uri="http://schemas.openxmlformats.org/drawingml/2006/table">
            <a:tbl>
              <a:tblPr firstRow="1" bandRow="1">
                <a:tableStyleId>{69012ECD-51FC-41F1-AA8D-1B2483CD663E}</a:tableStyleId>
              </a:tblPr>
              <a:tblGrid>
                <a:gridCol w="3997666">
                  <a:extLst>
                    <a:ext uri="{9D8B030D-6E8A-4147-A177-3AD203B41FA5}">
                      <a16:colId xmlns:a16="http://schemas.microsoft.com/office/drawing/2014/main" val="2870286633"/>
                    </a:ext>
                  </a:extLst>
                </a:gridCol>
                <a:gridCol w="6517933">
                  <a:extLst>
                    <a:ext uri="{9D8B030D-6E8A-4147-A177-3AD203B41FA5}">
                      <a16:colId xmlns:a16="http://schemas.microsoft.com/office/drawing/2014/main" val="1818636521"/>
                    </a:ext>
                  </a:extLst>
                </a:gridCol>
              </a:tblGrid>
              <a:tr h="0">
                <a:tc>
                  <a:txBody>
                    <a:bodyPr/>
                    <a:lstStyle/>
                    <a:p>
                      <a:r>
                        <a:rPr lang="en-US" sz="2400">
                          <a:latin typeface="Nunito" pitchFamily="2" charset="0"/>
                        </a:rPr>
                        <a:t>System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latin typeface="Nunito" pitchFamily="2" charset="0"/>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0964659"/>
                  </a:ext>
                </a:extLst>
              </a:tr>
              <a:tr h="0">
                <a:tc>
                  <a:txBody>
                    <a:bodyPr/>
                    <a:lstStyle/>
                    <a:p>
                      <a:r>
                        <a:rPr lang="en-US" sz="2400" b="1" dirty="0">
                          <a:latin typeface="Nunito" pitchFamily="2" charset="0"/>
                        </a:rPr>
                        <a:t>Water flowing in a pipe</a:t>
                      </a:r>
                      <a:endParaRPr lang="en-US" sz="2400" dirty="0">
                        <a:latin typeface="Nunito"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The flow rate and pressure change smoothly over 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0850588"/>
                  </a:ext>
                </a:extLst>
              </a:tr>
              <a:tr h="0">
                <a:tc>
                  <a:txBody>
                    <a:bodyPr/>
                    <a:lstStyle/>
                    <a:p>
                      <a:r>
                        <a:rPr lang="en-US" sz="2400" b="1">
                          <a:latin typeface="Nunito" pitchFamily="2" charset="0"/>
                        </a:rPr>
                        <a:t>Temperature control system</a:t>
                      </a:r>
                      <a:endParaRPr lang="en-US" sz="2400">
                        <a:latin typeface="Nunito"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latin typeface="Nunito" pitchFamily="2" charset="0"/>
                        </a:rPr>
                        <a:t>Temperature gradually increases or decreases.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4803749"/>
                  </a:ext>
                </a:extLst>
              </a:tr>
              <a:tr h="0">
                <a:tc>
                  <a:txBody>
                    <a:bodyPr/>
                    <a:lstStyle/>
                    <a:p>
                      <a:r>
                        <a:rPr lang="en-US" sz="2400" b="1">
                          <a:latin typeface="Nunito" pitchFamily="2" charset="0"/>
                        </a:rPr>
                        <a:t>Speed of a car</a:t>
                      </a:r>
                      <a:endParaRPr lang="en-US" sz="2400">
                        <a:latin typeface="Nunito"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latin typeface="Nunito" pitchFamily="2" charset="0"/>
                        </a:rPr>
                        <a:t>Speed varies continuously as the driver accelerates or brakes.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7482019"/>
                  </a:ext>
                </a:extLst>
              </a:tr>
              <a:tr h="0">
                <a:tc>
                  <a:txBody>
                    <a:bodyPr/>
                    <a:lstStyle/>
                    <a:p>
                      <a:r>
                        <a:rPr lang="en-US" sz="2400" b="1">
                          <a:latin typeface="Nunito" pitchFamily="2" charset="0"/>
                        </a:rPr>
                        <a:t>Electrical circuits</a:t>
                      </a:r>
                      <a:endParaRPr lang="en-US" sz="2400">
                        <a:latin typeface="Nunito"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latin typeface="Nunito" pitchFamily="2" charset="0"/>
                        </a:rPr>
                        <a:t>Current and voltage vary continuously with 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993678"/>
                  </a:ext>
                </a:extLst>
              </a:tr>
              <a:tr h="0">
                <a:tc>
                  <a:txBody>
                    <a:bodyPr/>
                    <a:lstStyle/>
                    <a:p>
                      <a:r>
                        <a:rPr lang="en-US" sz="2400" b="1">
                          <a:latin typeface="Nunito" pitchFamily="2" charset="0"/>
                        </a:rPr>
                        <a:t>Chemical reactions</a:t>
                      </a:r>
                      <a:endParaRPr lang="en-US" sz="2400">
                        <a:latin typeface="Nunito"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Concentrations of substances change over 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6230427"/>
                  </a:ext>
                </a:extLst>
              </a:tr>
            </a:tbl>
          </a:graphicData>
        </a:graphic>
      </p:graphicFrame>
      <p:sp>
        <p:nvSpPr>
          <p:cNvPr id="79" name="Footer Placeholder 78">
            <a:extLst>
              <a:ext uri="{FF2B5EF4-FFF2-40B4-BE49-F238E27FC236}">
                <a16:creationId xmlns:a16="http://schemas.microsoft.com/office/drawing/2014/main" id="{E340FEC3-574D-90E0-26EB-44254B6A38DF}"/>
              </a:ext>
            </a:extLst>
          </p:cNvPr>
          <p:cNvSpPr>
            <a:spLocks noGrp="1"/>
          </p:cNvSpPr>
          <p:nvPr>
            <p:ph type="ftr" sz="quarter" idx="14"/>
          </p:nvPr>
        </p:nvSpPr>
        <p:spPr/>
        <p:txBody>
          <a:bodyPr/>
          <a:lstStyle/>
          <a:p>
            <a:r>
              <a:rPr lang="en-US"/>
              <a:t>Continuous System | Lecture 8</a:t>
            </a:r>
            <a:endParaRPr lang="en-US" dirty="0"/>
          </a:p>
        </p:txBody>
      </p:sp>
    </p:spTree>
    <p:extLst>
      <p:ext uri="{BB962C8B-B14F-4D97-AF65-F5344CB8AC3E}">
        <p14:creationId xmlns:p14="http://schemas.microsoft.com/office/powerpoint/2010/main" val="1179225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0C8DB4-4181-924A-E92F-83C0CA4DE5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427F51-2FDE-91DB-5966-7C1787B34D5C}"/>
              </a:ext>
            </a:extLst>
          </p:cNvPr>
          <p:cNvSpPr>
            <a:spLocks noGrp="1"/>
          </p:cNvSpPr>
          <p:nvPr>
            <p:ph type="title"/>
          </p:nvPr>
        </p:nvSpPr>
        <p:spPr/>
        <p:txBody>
          <a:bodyPr>
            <a:normAutofit fontScale="90000"/>
          </a:bodyPr>
          <a:lstStyle/>
          <a:p>
            <a:r>
              <a:rPr lang="en-US" dirty="0"/>
              <a:t>Differential and Partial Differential Equations</a:t>
            </a:r>
          </a:p>
        </p:txBody>
      </p:sp>
      <p:sp>
        <p:nvSpPr>
          <p:cNvPr id="79" name="Footer Placeholder 78">
            <a:extLst>
              <a:ext uri="{FF2B5EF4-FFF2-40B4-BE49-F238E27FC236}">
                <a16:creationId xmlns:a16="http://schemas.microsoft.com/office/drawing/2014/main" id="{996D03E8-F627-F787-BCB7-1305668636E0}"/>
              </a:ext>
            </a:extLst>
          </p:cNvPr>
          <p:cNvSpPr>
            <a:spLocks noGrp="1"/>
          </p:cNvSpPr>
          <p:nvPr>
            <p:ph type="ftr" sz="quarter" idx="11"/>
          </p:nvPr>
        </p:nvSpPr>
        <p:spPr/>
        <p:txBody>
          <a:bodyPr/>
          <a:lstStyle/>
          <a:p>
            <a:r>
              <a:rPr lang="en-US"/>
              <a:t>Continuous System | Lecture 8</a:t>
            </a:r>
            <a:endParaRPr lang="en-US" dirty="0"/>
          </a:p>
        </p:txBody>
      </p:sp>
      <p:sp>
        <p:nvSpPr>
          <p:cNvPr id="5" name="Slide Number Placeholder 4">
            <a:extLst>
              <a:ext uri="{FF2B5EF4-FFF2-40B4-BE49-F238E27FC236}">
                <a16:creationId xmlns:a16="http://schemas.microsoft.com/office/drawing/2014/main" id="{09AA8896-1E3A-13B1-99A0-CE62B5355C07}"/>
              </a:ext>
            </a:extLst>
          </p:cNvPr>
          <p:cNvSpPr>
            <a:spLocks noGrp="1"/>
          </p:cNvSpPr>
          <p:nvPr>
            <p:ph type="sldNum" sz="quarter" idx="12"/>
          </p:nvPr>
        </p:nvSpPr>
        <p:spPr/>
        <p:txBody>
          <a:bodyPr>
            <a:normAutofit/>
          </a:bodyPr>
          <a:lstStyle/>
          <a:p>
            <a:fld id="{36AD3355-1A39-4F95-8D2D-9BA34F1D5DE9}" type="slidenum">
              <a:rPr lang="en-US" smtClean="0"/>
              <a:pPr/>
              <a:t>5</a:t>
            </a:fld>
            <a:endParaRPr lang="en-US"/>
          </a:p>
        </p:txBody>
      </p:sp>
      <p:sp>
        <p:nvSpPr>
          <p:cNvPr id="6" name="Content Placeholder 5">
            <a:extLst>
              <a:ext uri="{FF2B5EF4-FFF2-40B4-BE49-F238E27FC236}">
                <a16:creationId xmlns:a16="http://schemas.microsoft.com/office/drawing/2014/main" id="{68E83F72-B908-A63E-A8F2-901F221FC884}"/>
              </a:ext>
            </a:extLst>
          </p:cNvPr>
          <p:cNvSpPr>
            <a:spLocks noGrp="1"/>
          </p:cNvSpPr>
          <p:nvPr>
            <p:ph idx="1"/>
          </p:nvPr>
        </p:nvSpPr>
        <p:spPr/>
        <p:txBody>
          <a:bodyPr>
            <a:normAutofit/>
          </a:bodyPr>
          <a:lstStyle/>
          <a:p>
            <a:r>
              <a:rPr lang="en-US" b="1" dirty="0"/>
              <a:t>Differential Equation</a:t>
            </a:r>
          </a:p>
          <a:p>
            <a:r>
              <a:rPr lang="en-US" dirty="0"/>
              <a:t>The equation that consists of the higher order derivatives of the dependent variable is known as differential equations.</a:t>
            </a:r>
          </a:p>
          <a:p>
            <a:r>
              <a:rPr lang="en-US" dirty="0"/>
              <a:t>A differential equation is a mathematical equation that relates some function with its derivatives.</a:t>
            </a:r>
          </a:p>
        </p:txBody>
      </p:sp>
    </p:spTree>
    <p:extLst>
      <p:ext uri="{BB962C8B-B14F-4D97-AF65-F5344CB8AC3E}">
        <p14:creationId xmlns:p14="http://schemas.microsoft.com/office/powerpoint/2010/main" val="2951996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7BAA08-E6EF-A429-1A15-8C35366424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63248D-18C8-AEB0-7EBD-AF07741E0F9F}"/>
              </a:ext>
            </a:extLst>
          </p:cNvPr>
          <p:cNvSpPr>
            <a:spLocks noGrp="1"/>
          </p:cNvSpPr>
          <p:nvPr>
            <p:ph type="title"/>
          </p:nvPr>
        </p:nvSpPr>
        <p:spPr/>
        <p:txBody>
          <a:bodyPr>
            <a:normAutofit/>
          </a:bodyPr>
          <a:lstStyle/>
          <a:p>
            <a:r>
              <a:rPr lang="en-US" dirty="0"/>
              <a:t>Non-Linear Differential Equation</a:t>
            </a:r>
          </a:p>
        </p:txBody>
      </p:sp>
      <p:sp>
        <p:nvSpPr>
          <p:cNvPr id="79" name="Footer Placeholder 78">
            <a:extLst>
              <a:ext uri="{FF2B5EF4-FFF2-40B4-BE49-F238E27FC236}">
                <a16:creationId xmlns:a16="http://schemas.microsoft.com/office/drawing/2014/main" id="{BEA36DD8-4432-9B99-107A-9EF46B62C8E4}"/>
              </a:ext>
            </a:extLst>
          </p:cNvPr>
          <p:cNvSpPr>
            <a:spLocks noGrp="1"/>
          </p:cNvSpPr>
          <p:nvPr>
            <p:ph type="ftr" sz="quarter" idx="11"/>
          </p:nvPr>
        </p:nvSpPr>
        <p:spPr/>
        <p:txBody>
          <a:bodyPr/>
          <a:lstStyle/>
          <a:p>
            <a:r>
              <a:rPr lang="en-US"/>
              <a:t>Continuous System | Lecture 8</a:t>
            </a:r>
            <a:endParaRPr lang="en-US" dirty="0"/>
          </a:p>
        </p:txBody>
      </p:sp>
      <p:sp>
        <p:nvSpPr>
          <p:cNvPr id="5" name="Slide Number Placeholder 4">
            <a:extLst>
              <a:ext uri="{FF2B5EF4-FFF2-40B4-BE49-F238E27FC236}">
                <a16:creationId xmlns:a16="http://schemas.microsoft.com/office/drawing/2014/main" id="{D62D1023-84AF-EB06-6729-9B9F3F382F47}"/>
              </a:ext>
            </a:extLst>
          </p:cNvPr>
          <p:cNvSpPr>
            <a:spLocks noGrp="1"/>
          </p:cNvSpPr>
          <p:nvPr>
            <p:ph type="sldNum" sz="quarter" idx="12"/>
          </p:nvPr>
        </p:nvSpPr>
        <p:spPr/>
        <p:txBody>
          <a:bodyPr>
            <a:normAutofit/>
          </a:bodyPr>
          <a:lstStyle/>
          <a:p>
            <a:fld id="{36AD3355-1A39-4F95-8D2D-9BA34F1D5DE9}" type="slidenum">
              <a:rPr lang="en-US" smtClean="0"/>
              <a:pPr/>
              <a:t>6</a:t>
            </a:fld>
            <a:endParaRPr lang="en-US"/>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5306FD06-B4D7-9FB1-2E86-F9EBCCFF84F1}"/>
                  </a:ext>
                </a:extLst>
              </p:cNvPr>
              <p:cNvSpPr>
                <a:spLocks noGrp="1"/>
              </p:cNvSpPr>
              <p:nvPr>
                <p:ph idx="1"/>
              </p:nvPr>
            </p:nvSpPr>
            <p:spPr/>
            <p:txBody>
              <a:bodyPr>
                <a:normAutofit/>
              </a:bodyPr>
              <a:lstStyle/>
              <a:p>
                <a:r>
                  <a:rPr lang="en-US" dirty="0"/>
                  <a:t>Let us assume an equation  M</a:t>
                </a:r>
                <a14:m>
                  <m:oMath xmlns:m="http://schemas.openxmlformats.org/officeDocument/2006/math">
                    <m:acc>
                      <m:accPr>
                        <m:chr m:val="̈"/>
                        <m:ctrlPr>
                          <a:rPr lang="en-US" sz="240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𝑥</m:t>
                        </m:r>
                      </m:e>
                    </m:acc>
                    <m:r>
                      <a:rPr lang="en-US" sz="2400" b="0" i="0" smtClean="0">
                        <a:latin typeface="Cambria Math" panose="02040503050406030204" pitchFamily="18" charset="0"/>
                        <a:cs typeface="Times New Roman" panose="02020603050405020304" pitchFamily="18" charset="0"/>
                      </a:rPr>
                      <m:t> </m:t>
                    </m:r>
                  </m:oMath>
                </a14:m>
                <a:r>
                  <a:rPr lang="en-US" dirty="0"/>
                  <a:t>+ D</a:t>
                </a:r>
                <a14:m>
                  <m:oMath xmlns:m="http://schemas.openxmlformats.org/officeDocument/2006/math">
                    <m:acc>
                      <m:accPr>
                        <m:chr m:val="̇"/>
                        <m:ctrlPr>
                          <a:rPr lang="en-US" i="1">
                            <a:latin typeface="Cambria Math" panose="02040503050406030204" pitchFamily="18" charset="0"/>
                            <a:cs typeface="Times New Roman" panose="02020603050405020304" pitchFamily="18" charset="0"/>
                          </a:rPr>
                        </m:ctrlPr>
                      </m:accPr>
                      <m:e>
                        <m:r>
                          <a:rPr lang="en-US" i="1">
                            <a:latin typeface="Cambria Math" panose="02040503050406030204" pitchFamily="18" charset="0"/>
                            <a:cs typeface="Times New Roman" panose="02020603050405020304" pitchFamily="18" charset="0"/>
                          </a:rPr>
                          <m:t>𝑥</m:t>
                        </m:r>
                      </m:e>
                    </m:acc>
                  </m:oMath>
                </a14:m>
                <a:r>
                  <a:rPr lang="en-US" dirty="0"/>
                  <a:t> + Kx = KF(t). Here M, D, K are constants, x is dependent variable and t is independent variable.</a:t>
                </a:r>
              </a:p>
              <a:p>
                <a:r>
                  <a:rPr lang="en-US" dirty="0"/>
                  <a:t>The differential equation is said to be non-linear if any product exists between the dependent variable and its derivative or between the derivatives themselves.</a:t>
                </a:r>
              </a:p>
              <a:p>
                <a:r>
                  <a:rPr lang="en-US" dirty="0"/>
                  <a:t>The differential equation is said to be non-linear if the dependent variable or any of its derivatives are raised to a power or are combined in other way like multiplication.</a:t>
                </a:r>
              </a:p>
            </p:txBody>
          </p:sp>
        </mc:Choice>
        <mc:Fallback xmlns="">
          <p:sp>
            <p:nvSpPr>
              <p:cNvPr id="6" name="Content Placeholder 5">
                <a:extLst>
                  <a:ext uri="{FF2B5EF4-FFF2-40B4-BE49-F238E27FC236}">
                    <a16:creationId xmlns:a16="http://schemas.microsoft.com/office/drawing/2014/main" id="{5306FD06-B4D7-9FB1-2E86-F9EBCCFF84F1}"/>
                  </a:ext>
                </a:extLst>
              </p:cNvPr>
              <p:cNvSpPr>
                <a:spLocks noGrp="1" noRot="1" noChangeAspect="1" noMove="1" noResize="1" noEditPoints="1" noAdjustHandles="1" noChangeArrowheads="1" noChangeShapeType="1" noTextEdit="1"/>
              </p:cNvSpPr>
              <p:nvPr>
                <p:ph idx="1"/>
              </p:nvPr>
            </p:nvSpPr>
            <p:spPr>
              <a:blipFill>
                <a:blip r:embed="rId2"/>
                <a:stretch>
                  <a:fillRect l="-812" r="-1217"/>
                </a:stretch>
              </a:blipFill>
            </p:spPr>
            <p:txBody>
              <a:bodyPr/>
              <a:lstStyle/>
              <a:p>
                <a:r>
                  <a:rPr lang="en-US">
                    <a:noFill/>
                  </a:rPr>
                  <a:t> </a:t>
                </a:r>
              </a:p>
            </p:txBody>
          </p:sp>
        </mc:Fallback>
      </mc:AlternateContent>
    </p:spTree>
    <p:extLst>
      <p:ext uri="{BB962C8B-B14F-4D97-AF65-F5344CB8AC3E}">
        <p14:creationId xmlns:p14="http://schemas.microsoft.com/office/powerpoint/2010/main" val="1175063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A081AE-8578-DB20-C1EB-0FB9CA9E8D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55B927-C2B5-E4AF-CFC4-8B715CB90F42}"/>
              </a:ext>
            </a:extLst>
          </p:cNvPr>
          <p:cNvSpPr>
            <a:spLocks noGrp="1"/>
          </p:cNvSpPr>
          <p:nvPr>
            <p:ph type="title"/>
          </p:nvPr>
        </p:nvSpPr>
        <p:spPr/>
        <p:txBody>
          <a:bodyPr>
            <a:normAutofit/>
          </a:bodyPr>
          <a:lstStyle/>
          <a:p>
            <a:r>
              <a:rPr lang="en-US" dirty="0"/>
              <a:t>Non-Linear Differential Equation</a:t>
            </a:r>
          </a:p>
        </p:txBody>
      </p:sp>
      <p:sp>
        <p:nvSpPr>
          <p:cNvPr id="79" name="Footer Placeholder 78">
            <a:extLst>
              <a:ext uri="{FF2B5EF4-FFF2-40B4-BE49-F238E27FC236}">
                <a16:creationId xmlns:a16="http://schemas.microsoft.com/office/drawing/2014/main" id="{EB978D05-7570-F197-1432-D70D40119A37}"/>
              </a:ext>
            </a:extLst>
          </p:cNvPr>
          <p:cNvSpPr>
            <a:spLocks noGrp="1"/>
          </p:cNvSpPr>
          <p:nvPr>
            <p:ph type="ftr" sz="quarter" idx="11"/>
          </p:nvPr>
        </p:nvSpPr>
        <p:spPr/>
        <p:txBody>
          <a:bodyPr/>
          <a:lstStyle/>
          <a:p>
            <a:r>
              <a:rPr lang="en-US"/>
              <a:t>Continuous System | Lecture 8</a:t>
            </a:r>
            <a:endParaRPr lang="en-US" dirty="0"/>
          </a:p>
        </p:txBody>
      </p:sp>
      <p:sp>
        <p:nvSpPr>
          <p:cNvPr id="5" name="Slide Number Placeholder 4">
            <a:extLst>
              <a:ext uri="{FF2B5EF4-FFF2-40B4-BE49-F238E27FC236}">
                <a16:creationId xmlns:a16="http://schemas.microsoft.com/office/drawing/2014/main" id="{A15428A6-A22E-AC10-B149-30E3800007D4}"/>
              </a:ext>
            </a:extLst>
          </p:cNvPr>
          <p:cNvSpPr>
            <a:spLocks noGrp="1"/>
          </p:cNvSpPr>
          <p:nvPr>
            <p:ph type="sldNum" sz="quarter" idx="12"/>
          </p:nvPr>
        </p:nvSpPr>
        <p:spPr/>
        <p:txBody>
          <a:bodyPr>
            <a:normAutofit/>
          </a:bodyPr>
          <a:lstStyle/>
          <a:p>
            <a:fld id="{36AD3355-1A39-4F95-8D2D-9BA34F1D5DE9}" type="slidenum">
              <a:rPr lang="en-US" smtClean="0"/>
              <a:pPr/>
              <a:t>7</a:t>
            </a:fld>
            <a:endParaRPr lang="en-US"/>
          </a:p>
        </p:txBody>
      </p:sp>
      <p:pic>
        <p:nvPicPr>
          <p:cNvPr id="4" name="Content Placeholder 3">
            <a:extLst>
              <a:ext uri="{FF2B5EF4-FFF2-40B4-BE49-F238E27FC236}">
                <a16:creationId xmlns:a16="http://schemas.microsoft.com/office/drawing/2014/main" id="{C6A6391F-0B2F-A073-61F5-8732E65624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9471" y="2374491"/>
            <a:ext cx="8993058" cy="3277418"/>
          </a:xfrm>
          <a:prstGeom prst="rect">
            <a:avLst/>
          </a:prstGeom>
        </p:spPr>
      </p:pic>
    </p:spTree>
    <p:extLst>
      <p:ext uri="{BB962C8B-B14F-4D97-AF65-F5344CB8AC3E}">
        <p14:creationId xmlns:p14="http://schemas.microsoft.com/office/powerpoint/2010/main" val="466615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F857131-F3BD-B656-6409-FC0C8E0945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5E6308-4DEF-556B-1B5A-BD60DEEA1731}"/>
              </a:ext>
            </a:extLst>
          </p:cNvPr>
          <p:cNvSpPr>
            <a:spLocks noGrp="1"/>
          </p:cNvSpPr>
          <p:nvPr>
            <p:ph type="title"/>
          </p:nvPr>
        </p:nvSpPr>
        <p:spPr/>
        <p:txBody>
          <a:bodyPr>
            <a:normAutofit/>
          </a:bodyPr>
          <a:lstStyle/>
          <a:p>
            <a:r>
              <a:rPr lang="en-US" dirty="0"/>
              <a:t>Linear Differential Equation</a:t>
            </a:r>
          </a:p>
        </p:txBody>
      </p:sp>
      <p:sp>
        <p:nvSpPr>
          <p:cNvPr id="79" name="Footer Placeholder 78">
            <a:extLst>
              <a:ext uri="{FF2B5EF4-FFF2-40B4-BE49-F238E27FC236}">
                <a16:creationId xmlns:a16="http://schemas.microsoft.com/office/drawing/2014/main" id="{12F1D1DD-1314-9454-C926-2FC986540B09}"/>
              </a:ext>
            </a:extLst>
          </p:cNvPr>
          <p:cNvSpPr>
            <a:spLocks noGrp="1"/>
          </p:cNvSpPr>
          <p:nvPr>
            <p:ph type="ftr" sz="quarter" idx="11"/>
          </p:nvPr>
        </p:nvSpPr>
        <p:spPr/>
        <p:txBody>
          <a:bodyPr/>
          <a:lstStyle/>
          <a:p>
            <a:r>
              <a:rPr lang="en-US"/>
              <a:t>Continuous System | Lecture 8</a:t>
            </a:r>
            <a:endParaRPr lang="en-US" dirty="0"/>
          </a:p>
        </p:txBody>
      </p:sp>
      <p:sp>
        <p:nvSpPr>
          <p:cNvPr id="5" name="Slide Number Placeholder 4">
            <a:extLst>
              <a:ext uri="{FF2B5EF4-FFF2-40B4-BE49-F238E27FC236}">
                <a16:creationId xmlns:a16="http://schemas.microsoft.com/office/drawing/2014/main" id="{912CED49-F5D2-F7F1-B25E-C46398EC7131}"/>
              </a:ext>
            </a:extLst>
          </p:cNvPr>
          <p:cNvSpPr>
            <a:spLocks noGrp="1"/>
          </p:cNvSpPr>
          <p:nvPr>
            <p:ph type="sldNum" sz="quarter" idx="12"/>
          </p:nvPr>
        </p:nvSpPr>
        <p:spPr/>
        <p:txBody>
          <a:bodyPr>
            <a:normAutofit/>
          </a:bodyPr>
          <a:lstStyle/>
          <a:p>
            <a:fld id="{36AD3355-1A39-4F95-8D2D-9BA34F1D5DE9}" type="slidenum">
              <a:rPr lang="en-US" smtClean="0"/>
              <a:pPr/>
              <a:t>8</a:t>
            </a:fld>
            <a:endParaRPr lang="en-US"/>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787F6FBA-A171-0C47-A30D-ACE14A0908F5}"/>
                  </a:ext>
                </a:extLst>
              </p:cNvPr>
              <p:cNvSpPr>
                <a:spLocks noGrp="1"/>
              </p:cNvSpPr>
              <p:nvPr>
                <p:ph idx="1"/>
              </p:nvPr>
            </p:nvSpPr>
            <p:spPr/>
            <p:txBody>
              <a:bodyPr>
                <a:normAutofit/>
              </a:bodyPr>
              <a:lstStyle/>
              <a:p>
                <a:r>
                  <a:rPr lang="en-US" dirty="0"/>
                  <a:t>The differential equation is said to be linear if no any product exists between the dependent variable and its derivative or between the derivatives themselves.</a:t>
                </a:r>
              </a:p>
              <a:p>
                <a:r>
                  <a:rPr lang="en-US" dirty="0"/>
                  <a:t>The differential equation is said to be linear if any of the dependent variables and its derivatives have power of one(i.e. no higher powers) and are multiplied by the constant.</a:t>
                </a:r>
              </a:p>
              <a:p>
                <a:r>
                  <a:rPr lang="en-US" dirty="0"/>
                  <a:t>Example: </a:t>
                </a:r>
                <a14:m>
                  <m:oMath xmlns:m="http://schemas.openxmlformats.org/officeDocument/2006/math">
                    <m:f>
                      <m:fPr>
                        <m:ctrlPr>
                          <a:rPr lang="en-US" sz="2400" i="1" smtClean="0">
                            <a:latin typeface="Cambria Math" panose="02040503050406030204" pitchFamily="18" charset="0"/>
                            <a:cs typeface="Times New Roman" panose="02020603050405020304" pitchFamily="18" charset="0"/>
                          </a:rPr>
                        </m:ctrlPr>
                      </m:fPr>
                      <m:num>
                        <m:r>
                          <a:rPr lang="en-US" sz="2400" i="1" smtClean="0">
                            <a:latin typeface="Cambria Math" panose="02040503050406030204" pitchFamily="18" charset="0"/>
                            <a:cs typeface="Times New Roman" panose="02020603050405020304" pitchFamily="18" charset="0"/>
                          </a:rPr>
                          <m:t>𝑑</m:t>
                        </m:r>
                        <m:r>
                          <a:rPr lang="en-US" sz="2400" b="0" i="1" baseline="30000" smtClean="0">
                            <a:latin typeface="Cambria Math" panose="02040503050406030204" pitchFamily="18" charset="0"/>
                            <a:cs typeface="Times New Roman" panose="02020603050405020304" pitchFamily="18" charset="0"/>
                          </a:rPr>
                          <m:t>2</m:t>
                        </m:r>
                        <m:r>
                          <a:rPr lang="en-US" sz="2400" i="1" smtClean="0">
                            <a:latin typeface="Cambria Math" panose="02040503050406030204" pitchFamily="18" charset="0"/>
                            <a:cs typeface="Times New Roman" panose="02020603050405020304" pitchFamily="18" charset="0"/>
                          </a:rPr>
                          <m:t>𝑦</m:t>
                        </m:r>
                      </m:num>
                      <m:den>
                        <m:r>
                          <a:rPr lang="en-US" sz="2400" i="1" smtClean="0">
                            <a:latin typeface="Cambria Math" panose="02040503050406030204" pitchFamily="18" charset="0"/>
                            <a:cs typeface="Times New Roman" panose="02020603050405020304" pitchFamily="18" charset="0"/>
                          </a:rPr>
                          <m:t>𝑑𝑥</m:t>
                        </m:r>
                        <m:r>
                          <a:rPr lang="en-US" sz="2400" b="0" i="1" baseline="30000" smtClean="0">
                            <a:latin typeface="Cambria Math" panose="02040503050406030204" pitchFamily="18" charset="0"/>
                            <a:cs typeface="Times New Roman" panose="02020603050405020304" pitchFamily="18" charset="0"/>
                          </a:rPr>
                          <m:t>2</m:t>
                        </m:r>
                      </m:den>
                    </m:f>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a:latin typeface="Cambria Math" panose="02040503050406030204" pitchFamily="18" charset="0"/>
                      </a:rPr>
                      <m:t>3</m:t>
                    </m:r>
                    <m:f>
                      <m:fPr>
                        <m:ctrlPr>
                          <a:rPr lang="en-US" sz="2400" i="1">
                            <a:latin typeface="Cambria Math" panose="02040503050406030204" pitchFamily="18" charset="0"/>
                          </a:rPr>
                        </m:ctrlPr>
                      </m:fPr>
                      <m:num>
                        <m:r>
                          <a:rPr lang="en-US" sz="2400" i="1">
                            <a:latin typeface="Cambria Math" panose="02040503050406030204" pitchFamily="18" charset="0"/>
                          </a:rPr>
                          <m:t>𝑑𝑦</m:t>
                        </m:r>
                      </m:num>
                      <m:den>
                        <m:r>
                          <a:rPr lang="en-US" sz="2400" i="1">
                            <a:latin typeface="Cambria Math" panose="02040503050406030204" pitchFamily="18" charset="0"/>
                          </a:rPr>
                          <m:t>𝑑𝑥</m:t>
                        </m:r>
                      </m:den>
                    </m:f>
                    <m:r>
                      <a:rPr lang="en-US" sz="2400" i="1">
                        <a:latin typeface="Cambria Math" panose="02040503050406030204" pitchFamily="18" charset="0"/>
                      </a:rPr>
                      <m:t>+9</m:t>
                    </m:r>
                    <m:r>
                      <a:rPr lang="en-US" sz="2400" i="1">
                        <a:latin typeface="Cambria Math" panose="02040503050406030204" pitchFamily="18" charset="0"/>
                      </a:rPr>
                      <m:t>𝑦</m:t>
                    </m:r>
                    <m:r>
                      <a:rPr lang="en-US" sz="2400" i="1">
                        <a:latin typeface="Cambria Math" panose="02040503050406030204" pitchFamily="18" charset="0"/>
                      </a:rPr>
                      <m:t>=0</m:t>
                    </m:r>
                  </m:oMath>
                </a14:m>
                <a:r>
                  <a:rPr lang="en-US" sz="24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i="1">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𝑑𝑦</m:t>
                        </m:r>
                      </m:num>
                      <m:den>
                        <m:r>
                          <a:rPr lang="en-US" sz="2400" i="1">
                            <a:latin typeface="Cambria Math" panose="02040503050406030204" pitchFamily="18" charset="0"/>
                            <a:cs typeface="Times New Roman" panose="02020603050405020304" pitchFamily="18" charset="0"/>
                          </a:rPr>
                          <m:t>𝑑𝑥</m:t>
                        </m:r>
                      </m:den>
                    </m:f>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𝑦</m:t>
                    </m:r>
                    <m:r>
                      <a:rPr lang="en-US" sz="2400" i="1">
                        <a:latin typeface="Cambria Math" panose="02040503050406030204" pitchFamily="18" charset="0"/>
                        <a:cs typeface="Times New Roman" panose="02020603050405020304" pitchFamily="18" charset="0"/>
                      </a:rPr>
                      <m:t>=0</m:t>
                    </m:r>
                  </m:oMath>
                </a14:m>
                <a:r>
                  <a:rPr lang="en-US" sz="2400" dirty="0">
                    <a:latin typeface="Times New Roman" panose="02020603050405020304" pitchFamily="18" charset="0"/>
                    <a:cs typeface="Times New Roman" panose="02020603050405020304" pitchFamily="18" charset="0"/>
                  </a:rPr>
                  <a:t>, etc</a:t>
                </a:r>
                <a:endParaRPr lang="en-US" dirty="0"/>
              </a:p>
              <a:p>
                <a:endParaRPr lang="en-US" dirty="0"/>
              </a:p>
              <a:p>
                <a:endParaRPr lang="en-US" dirty="0"/>
              </a:p>
            </p:txBody>
          </p:sp>
        </mc:Choice>
        <mc:Fallback xmlns="">
          <p:sp>
            <p:nvSpPr>
              <p:cNvPr id="6" name="Content Placeholder 5">
                <a:extLst>
                  <a:ext uri="{FF2B5EF4-FFF2-40B4-BE49-F238E27FC236}">
                    <a16:creationId xmlns:a16="http://schemas.microsoft.com/office/drawing/2014/main" id="{787F6FBA-A171-0C47-A30D-ACE14A0908F5}"/>
                  </a:ext>
                </a:extLst>
              </p:cNvPr>
              <p:cNvSpPr>
                <a:spLocks noGrp="1" noRot="1" noChangeAspect="1" noMove="1" noResize="1" noEditPoints="1" noAdjustHandles="1" noChangeArrowheads="1" noChangeShapeType="1" noTextEdit="1"/>
              </p:cNvSpPr>
              <p:nvPr>
                <p:ph idx="1"/>
              </p:nvPr>
            </p:nvSpPr>
            <p:spPr>
              <a:blipFill>
                <a:blip r:embed="rId2"/>
                <a:stretch>
                  <a:fillRect l="-812" r="-1101"/>
                </a:stretch>
              </a:blipFill>
            </p:spPr>
            <p:txBody>
              <a:bodyPr/>
              <a:lstStyle/>
              <a:p>
                <a:r>
                  <a:rPr lang="en-US">
                    <a:noFill/>
                  </a:rPr>
                  <a:t> </a:t>
                </a:r>
              </a:p>
            </p:txBody>
          </p:sp>
        </mc:Fallback>
      </mc:AlternateContent>
    </p:spTree>
    <p:extLst>
      <p:ext uri="{BB962C8B-B14F-4D97-AF65-F5344CB8AC3E}">
        <p14:creationId xmlns:p14="http://schemas.microsoft.com/office/powerpoint/2010/main" val="3233728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D886A2-C7F1-2038-0557-1CFB9B01BB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DA59C5-FF99-BF5C-932C-89E0E002ACE0}"/>
              </a:ext>
            </a:extLst>
          </p:cNvPr>
          <p:cNvSpPr>
            <a:spLocks noGrp="1"/>
          </p:cNvSpPr>
          <p:nvPr>
            <p:ph type="title"/>
          </p:nvPr>
        </p:nvSpPr>
        <p:spPr/>
        <p:txBody>
          <a:bodyPr>
            <a:normAutofit/>
          </a:bodyPr>
          <a:lstStyle/>
          <a:p>
            <a:r>
              <a:rPr lang="en-US" dirty="0"/>
              <a:t>Partial Differential Equation</a:t>
            </a:r>
          </a:p>
        </p:txBody>
      </p:sp>
      <p:sp>
        <p:nvSpPr>
          <p:cNvPr id="79" name="Footer Placeholder 78">
            <a:extLst>
              <a:ext uri="{FF2B5EF4-FFF2-40B4-BE49-F238E27FC236}">
                <a16:creationId xmlns:a16="http://schemas.microsoft.com/office/drawing/2014/main" id="{815C136B-7C07-C758-7236-25D80666CCAF}"/>
              </a:ext>
            </a:extLst>
          </p:cNvPr>
          <p:cNvSpPr>
            <a:spLocks noGrp="1"/>
          </p:cNvSpPr>
          <p:nvPr>
            <p:ph type="ftr" sz="quarter" idx="11"/>
          </p:nvPr>
        </p:nvSpPr>
        <p:spPr/>
        <p:txBody>
          <a:bodyPr/>
          <a:lstStyle/>
          <a:p>
            <a:r>
              <a:rPr lang="en-US"/>
              <a:t>Continuous System | Lecture 8</a:t>
            </a:r>
            <a:endParaRPr lang="en-US" dirty="0"/>
          </a:p>
        </p:txBody>
      </p:sp>
      <p:sp>
        <p:nvSpPr>
          <p:cNvPr id="5" name="Slide Number Placeholder 4">
            <a:extLst>
              <a:ext uri="{FF2B5EF4-FFF2-40B4-BE49-F238E27FC236}">
                <a16:creationId xmlns:a16="http://schemas.microsoft.com/office/drawing/2014/main" id="{780150AE-E52B-ABA4-B9FA-601D5770EA1C}"/>
              </a:ext>
            </a:extLst>
          </p:cNvPr>
          <p:cNvSpPr>
            <a:spLocks noGrp="1"/>
          </p:cNvSpPr>
          <p:nvPr>
            <p:ph type="sldNum" sz="quarter" idx="12"/>
          </p:nvPr>
        </p:nvSpPr>
        <p:spPr/>
        <p:txBody>
          <a:bodyPr>
            <a:normAutofit/>
          </a:bodyPr>
          <a:lstStyle/>
          <a:p>
            <a:fld id="{36AD3355-1A39-4F95-8D2D-9BA34F1D5DE9}" type="slidenum">
              <a:rPr lang="en-US" smtClean="0"/>
              <a:pPr/>
              <a:t>9</a:t>
            </a:fld>
            <a:endParaRPr lang="en-US"/>
          </a:p>
        </p:txBody>
      </p:sp>
      <p:sp>
        <p:nvSpPr>
          <p:cNvPr id="6" name="Content Placeholder 5">
            <a:extLst>
              <a:ext uri="{FF2B5EF4-FFF2-40B4-BE49-F238E27FC236}">
                <a16:creationId xmlns:a16="http://schemas.microsoft.com/office/drawing/2014/main" id="{F5A0C817-4928-6230-8E13-13867AE9E391}"/>
              </a:ext>
            </a:extLst>
          </p:cNvPr>
          <p:cNvSpPr>
            <a:spLocks noGrp="1"/>
          </p:cNvSpPr>
          <p:nvPr>
            <p:ph idx="1"/>
          </p:nvPr>
        </p:nvSpPr>
        <p:spPr/>
        <p:txBody>
          <a:bodyPr>
            <a:normAutofit/>
          </a:bodyPr>
          <a:lstStyle/>
          <a:p>
            <a:r>
              <a:rPr lang="en-US" dirty="0"/>
              <a:t>When more than one independent variable occurs in a differential equation, the equation is said to be partial differential equation. </a:t>
            </a:r>
          </a:p>
          <a:p>
            <a:r>
              <a:rPr lang="en-US" dirty="0"/>
              <a:t>A partial differential equation (PDE) is an equation involving functions and their partial derivatives.</a:t>
            </a:r>
          </a:p>
          <a:p>
            <a:endParaRPr lang="en-US" dirty="0"/>
          </a:p>
          <a:p>
            <a:endParaRPr lang="en-US" dirty="0"/>
          </a:p>
        </p:txBody>
      </p:sp>
    </p:spTree>
    <p:extLst>
      <p:ext uri="{BB962C8B-B14F-4D97-AF65-F5344CB8AC3E}">
        <p14:creationId xmlns:p14="http://schemas.microsoft.com/office/powerpoint/2010/main" val="650125798"/>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633</TotalTime>
  <Words>1226</Words>
  <Application>Microsoft Office PowerPoint</Application>
  <PresentationFormat>Widescreen</PresentationFormat>
  <Paragraphs>150</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Batang</vt:lpstr>
      <vt:lpstr>Arial</vt:lpstr>
      <vt:lpstr>Calibri</vt:lpstr>
      <vt:lpstr>Cambria Math</vt:lpstr>
      <vt:lpstr>Nunito</vt:lpstr>
      <vt:lpstr>Roboto</vt:lpstr>
      <vt:lpstr>Times New Roman</vt:lpstr>
      <vt:lpstr>2_Office Theme</vt:lpstr>
      <vt:lpstr>PowerPoint Presentation</vt:lpstr>
      <vt:lpstr>Unit 3: Continuous System (8 hrs)</vt:lpstr>
      <vt:lpstr>Continuous System</vt:lpstr>
      <vt:lpstr>Continuous System Examples</vt:lpstr>
      <vt:lpstr>Differential and Partial Differential Equations</vt:lpstr>
      <vt:lpstr>Non-Linear Differential Equation</vt:lpstr>
      <vt:lpstr>Non-Linear Differential Equation</vt:lpstr>
      <vt:lpstr>Linear Differential Equation</vt:lpstr>
      <vt:lpstr>Partial Differential Equation</vt:lpstr>
      <vt:lpstr>Necessity of Differential Equation</vt:lpstr>
      <vt:lpstr>Analog Computers</vt:lpstr>
      <vt:lpstr>Features of Analog Computers</vt:lpstr>
      <vt:lpstr>Components of an Analog Computer</vt:lpstr>
      <vt:lpstr>Analog Methods</vt:lpstr>
      <vt:lpstr>Analog Methods</vt:lpstr>
      <vt:lpstr>Analog Methods</vt:lpstr>
      <vt:lpstr>Analog Methods</vt:lpstr>
      <vt:lpstr>Advantages of Analog Simulation</vt:lpstr>
      <vt:lpstr>Disadvantages of Analog Simulation</vt:lpstr>
      <vt:lpstr>End of  Lecture 8</vt:lpstr>
      <vt:lpstr>Digital Analog Simulators Hybrid Computers CSSLs, CSMP III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and Modeling</dc:title>
  <dc:creator>Shiva Kunwar</dc:creator>
  <cp:lastModifiedBy>Shiva Kunwar</cp:lastModifiedBy>
  <cp:revision>55</cp:revision>
  <dcterms:created xsi:type="dcterms:W3CDTF">2024-09-21T07:18:01Z</dcterms:created>
  <dcterms:modified xsi:type="dcterms:W3CDTF">2025-05-15T03:05:53Z</dcterms:modified>
</cp:coreProperties>
</file>