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23"/>
  </p:notesMasterIdLst>
  <p:handoutMasterIdLst>
    <p:handoutMasterId r:id="rId24"/>
  </p:handoutMasterIdLst>
  <p:sldIdLst>
    <p:sldId id="262" r:id="rId2"/>
    <p:sldId id="311" r:id="rId3"/>
    <p:sldId id="343" r:id="rId4"/>
    <p:sldId id="344" r:id="rId5"/>
    <p:sldId id="293" r:id="rId6"/>
    <p:sldId id="342" r:id="rId7"/>
    <p:sldId id="332" r:id="rId8"/>
    <p:sldId id="335" r:id="rId9"/>
    <p:sldId id="333" r:id="rId10"/>
    <p:sldId id="336" r:id="rId11"/>
    <p:sldId id="345" r:id="rId12"/>
    <p:sldId id="334" r:id="rId13"/>
    <p:sldId id="337" r:id="rId14"/>
    <p:sldId id="340" r:id="rId15"/>
    <p:sldId id="338" r:id="rId16"/>
    <p:sldId id="339" r:id="rId17"/>
    <p:sldId id="341" r:id="rId18"/>
    <p:sldId id="346" r:id="rId19"/>
    <p:sldId id="347"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5/15/2025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3" r="2481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0" y="0"/>
            <a:ext cx="12191999" cy="6857999"/>
          </a:xfrm>
          <a:prstGeom prst="rect">
            <a:avLst/>
          </a:prstGeom>
          <a:solidFill>
            <a:schemeClr val="accent5">
              <a:lumMod val="75000"/>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Continuous System | Lecture 9</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1819714"/>
            <a:ext cx="9144000" cy="2554545"/>
          </a:xfrm>
          <a:prstGeom prst="rect">
            <a:avLst/>
          </a:prstGeom>
          <a:noFill/>
        </p:spPr>
        <p:txBody>
          <a:bodyPr wrap="square" rtlCol="0" anchor="ctr">
            <a:spAutoFit/>
          </a:bodyPr>
          <a:lstStyle/>
          <a:p>
            <a:pPr algn="ctr"/>
            <a:r>
              <a:rPr lang="en-US" sz="8000" dirty="0">
                <a:solidFill>
                  <a:schemeClr val="bg1"/>
                </a:solidFill>
              </a:rPr>
              <a:t>Simulation and Modeling</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
        <p:nvSpPr>
          <p:cNvPr id="7" name="TextBox 6">
            <a:extLst>
              <a:ext uri="{FF2B5EF4-FFF2-40B4-BE49-F238E27FC236}">
                <a16:creationId xmlns:a16="http://schemas.microsoft.com/office/drawing/2014/main" id="{C26B676E-0A05-4491-6D45-8F4B50FCCD44}"/>
              </a:ext>
            </a:extLst>
          </p:cNvPr>
          <p:cNvSpPr txBox="1"/>
          <p:nvPr userDrawn="1"/>
        </p:nvSpPr>
        <p:spPr>
          <a:xfrm>
            <a:off x="1755709" y="4238171"/>
            <a:ext cx="8680582" cy="461665"/>
          </a:xfrm>
          <a:prstGeom prst="rect">
            <a:avLst/>
          </a:prstGeom>
          <a:noFill/>
        </p:spPr>
        <p:txBody>
          <a:bodyPr wrap="none" rtlCol="0">
            <a:spAutoFit/>
          </a:bodyPr>
          <a:lstStyle/>
          <a:p>
            <a:pPr algn="ctr"/>
            <a:r>
              <a:rPr lang="en-US" sz="2400" dirty="0">
                <a:solidFill>
                  <a:schemeClr val="bg1"/>
                </a:solidFill>
                <a:latin typeface="Batang" panose="02030600000101010101" pitchFamily="18" charset="-127"/>
                <a:ea typeface="Batang" panose="02030600000101010101" pitchFamily="18" charset="-127"/>
              </a:rPr>
              <a:t>Understanding, Predicting, and Optimizing the Real World</a:t>
            </a:r>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7F532A0-B8D7-45DA-5FA5-39BC559D79B9}"/>
              </a:ext>
            </a:extLst>
          </p:cNvPr>
          <p:cNvSpPr>
            <a:spLocks noGrp="1"/>
          </p:cNvSpPr>
          <p:nvPr>
            <p:ph type="ftr" sz="quarter" idx="11"/>
          </p:nvPr>
        </p:nvSpPr>
        <p:spPr/>
        <p:txBody>
          <a:bodyPr/>
          <a:lstStyle>
            <a:lvl1pPr algn="r">
              <a:defRPr/>
            </a:lvl1pPr>
          </a:lstStyle>
          <a:p>
            <a:r>
              <a:rPr lang="en-US"/>
              <a:t>Continuous System | Lecture 9</a:t>
            </a:r>
            <a:endParaRPr lang="en-US" dirty="0"/>
          </a:p>
        </p:txBody>
      </p:sp>
      <p:sp>
        <p:nvSpPr>
          <p:cNvPr id="9" name="Slide Number Placeholder 8">
            <a:extLst>
              <a:ext uri="{FF2B5EF4-FFF2-40B4-BE49-F238E27FC236}">
                <a16:creationId xmlns:a16="http://schemas.microsoft.com/office/drawing/2014/main" id="{7830CCC4-845F-FD1B-9585-3F3F4F72CCFB}"/>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2C5F814C-8F5B-5ECF-D212-9E924DADA3C2}"/>
              </a:ext>
            </a:extLst>
          </p:cNvPr>
          <p:cNvSpPr>
            <a:spLocks noGrp="1"/>
          </p:cNvSpPr>
          <p:nvPr>
            <p:ph type="ftr" sz="quarter" idx="11"/>
          </p:nvPr>
        </p:nvSpPr>
        <p:spPr/>
        <p:txBody>
          <a:bodyPr/>
          <a:lstStyle/>
          <a:p>
            <a:pPr algn="r"/>
            <a:r>
              <a:rPr lang="en-US"/>
              <a:t>Continuous System | Lecture 9</a:t>
            </a:r>
            <a:endParaRPr lang="en-US" dirty="0"/>
          </a:p>
        </p:txBody>
      </p:sp>
      <p:sp>
        <p:nvSpPr>
          <p:cNvPr id="10" name="Slide Number Placeholder 9">
            <a:extLst>
              <a:ext uri="{FF2B5EF4-FFF2-40B4-BE49-F238E27FC236}">
                <a16:creationId xmlns:a16="http://schemas.microsoft.com/office/drawing/2014/main" id="{DB327A59-CF12-D21D-6359-9C7B7310F6EC}"/>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8D5F05B4-9FE9-89E3-51C3-7798B3D351A0}"/>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sp>
        <p:nvSpPr>
          <p:cNvPr id="14" name="Footer Placeholder 13">
            <a:extLst>
              <a:ext uri="{FF2B5EF4-FFF2-40B4-BE49-F238E27FC236}">
                <a16:creationId xmlns:a16="http://schemas.microsoft.com/office/drawing/2014/main" id="{92305699-A282-E12E-AE1C-1CFB25E2388D}"/>
              </a:ext>
            </a:extLst>
          </p:cNvPr>
          <p:cNvSpPr>
            <a:spLocks noGrp="1"/>
          </p:cNvSpPr>
          <p:nvPr>
            <p:ph type="ftr" sz="quarter" idx="14"/>
          </p:nvPr>
        </p:nvSpPr>
        <p:spPr/>
        <p:txBody>
          <a:bodyPr/>
          <a:lstStyle/>
          <a:p>
            <a:pPr algn="r"/>
            <a:r>
              <a:rPr lang="en-US"/>
              <a:t>Continuous System | Lecture 9</a:t>
            </a:r>
            <a:endParaRPr lang="en-US" dirty="0"/>
          </a:p>
        </p:txBody>
      </p:sp>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E1492C2F-2075-E555-862A-03C46103325B}"/>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14">
            <a:extLst>
              <a:ext uri="{FF2B5EF4-FFF2-40B4-BE49-F238E27FC236}">
                <a16:creationId xmlns:a16="http://schemas.microsoft.com/office/drawing/2014/main" id="{37009528-D44A-660D-5354-4CF2C225E685}"/>
              </a:ext>
            </a:extLst>
          </p:cNvPr>
          <p:cNvSpPr>
            <a:spLocks noGrp="1"/>
          </p:cNvSpPr>
          <p:nvPr>
            <p:ph type="ftr" sz="quarter" idx="14"/>
          </p:nvPr>
        </p:nvSpPr>
        <p:spPr/>
        <p:txBody>
          <a:bodyPr/>
          <a:lstStyle/>
          <a:p>
            <a:pPr algn="r"/>
            <a:r>
              <a:rPr lang="en-US"/>
              <a:t>Continuous System | Lecture 9</a:t>
            </a:r>
            <a:endParaRPr lang="en-US" dirty="0"/>
          </a:p>
        </p:txBody>
      </p:sp>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3" name="TextBox 2">
            <a:extLst>
              <a:ext uri="{FF2B5EF4-FFF2-40B4-BE49-F238E27FC236}">
                <a16:creationId xmlns:a16="http://schemas.microsoft.com/office/drawing/2014/main" id="{CCDA4383-966E-E500-DADB-3431399413B7}"/>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ADFE3D7-7A3D-FA0B-3F88-D5B5911E1AC2}"/>
              </a:ext>
            </a:extLst>
          </p:cNvPr>
          <p:cNvSpPr>
            <a:spLocks noGrp="1"/>
          </p:cNvSpPr>
          <p:nvPr>
            <p:ph type="ftr" sz="quarter" idx="11"/>
          </p:nvPr>
        </p:nvSpPr>
        <p:spPr/>
        <p:txBody>
          <a:bodyPr/>
          <a:lstStyle/>
          <a:p>
            <a:pPr algn="r"/>
            <a:r>
              <a:rPr lang="en-US"/>
              <a:t>Continuous System | Lecture 9</a:t>
            </a:r>
            <a:endParaRPr lang="en-US" dirty="0"/>
          </a:p>
        </p:txBody>
      </p:sp>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a:xfrm>
            <a:off x="838200" y="6356350"/>
            <a:ext cx="2743200" cy="365125"/>
          </a:xfrm>
          <a:prstGeom prst="rect">
            <a:avLst/>
          </a:prstGeom>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hlinkClick r:id="rId3"/>
              </a:rPr>
              <a:t>shiva.kunwar@hotmail.com</a:t>
            </a:r>
            <a:br>
              <a:rPr lang="en-US" sz="3000" dirty="0">
                <a:latin typeface="Nunito" pitchFamily="2" charset="0"/>
              </a:rPr>
            </a:br>
            <a:r>
              <a:rPr lang="en-US" sz="3000" dirty="0">
                <a:latin typeface="Nunito" pitchFamily="2" charset="0"/>
              </a:rPr>
              <a:t>+977-9819123654</a:t>
            </a:r>
          </a:p>
        </p:txBody>
      </p:sp>
      <p:sp>
        <p:nvSpPr>
          <p:cNvPr id="6" name="Footer Placeholder 5">
            <a:extLst>
              <a:ext uri="{FF2B5EF4-FFF2-40B4-BE49-F238E27FC236}">
                <a16:creationId xmlns:a16="http://schemas.microsoft.com/office/drawing/2014/main" id="{7A016E68-0017-74AE-E686-7960FA20C452}"/>
              </a:ext>
            </a:extLst>
          </p:cNvPr>
          <p:cNvSpPr>
            <a:spLocks noGrp="1"/>
          </p:cNvSpPr>
          <p:nvPr>
            <p:ph type="ftr" sz="quarter" idx="13"/>
          </p:nvPr>
        </p:nvSpPr>
        <p:spPr/>
        <p:txBody>
          <a:bodyPr/>
          <a:lstStyle/>
          <a:p>
            <a:pPr algn="r"/>
            <a:r>
              <a:rPr lang="en-US"/>
              <a:t>Continuous System | Lecture 9</a:t>
            </a:r>
            <a:endParaRPr lang="en-US" dirty="0"/>
          </a:p>
        </p:txBody>
      </p:sp>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
        <p:nvSpPr>
          <p:cNvPr id="5" name="Footer Placeholder 4">
            <a:extLst>
              <a:ext uri="{FF2B5EF4-FFF2-40B4-BE49-F238E27FC236}">
                <a16:creationId xmlns:a16="http://schemas.microsoft.com/office/drawing/2014/main" id="{E9E5FFE2-1F4D-9C49-4E2F-006619EA8CB1}"/>
              </a:ext>
            </a:extLst>
          </p:cNvPr>
          <p:cNvSpPr>
            <a:spLocks noGrp="1"/>
          </p:cNvSpPr>
          <p:nvPr>
            <p:ph type="ftr" sz="quarter" idx="14"/>
          </p:nvPr>
        </p:nvSpPr>
        <p:spPr/>
        <p:txBody>
          <a:bodyPr/>
          <a:lstStyle/>
          <a:p>
            <a:pPr algn="r"/>
            <a:r>
              <a:rPr lang="en-US"/>
              <a:t>Continuous System | Lecture 9</a:t>
            </a:r>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920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51486" y="10658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Continuous System | Lecture 9</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309FDD-9A6F-8CED-F826-0EC4124807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36936-345F-FDF3-BCD6-ECDFEBA5C8C9}"/>
              </a:ext>
            </a:extLst>
          </p:cNvPr>
          <p:cNvSpPr>
            <a:spLocks noGrp="1"/>
          </p:cNvSpPr>
          <p:nvPr>
            <p:ph type="title"/>
          </p:nvPr>
        </p:nvSpPr>
        <p:spPr>
          <a:xfrm>
            <a:off x="838200" y="365125"/>
            <a:ext cx="10515600" cy="1042761"/>
          </a:xfrm>
        </p:spPr>
        <p:txBody>
          <a:bodyPr>
            <a:normAutofit/>
          </a:bodyPr>
          <a:lstStyle/>
          <a:p>
            <a:r>
              <a:rPr lang="en-US" dirty="0"/>
              <a:t>Continuous System Simulation Language</a:t>
            </a:r>
          </a:p>
        </p:txBody>
      </p:sp>
      <p:sp>
        <p:nvSpPr>
          <p:cNvPr id="3" name="Content Placeholder 2">
            <a:extLst>
              <a:ext uri="{FF2B5EF4-FFF2-40B4-BE49-F238E27FC236}">
                <a16:creationId xmlns:a16="http://schemas.microsoft.com/office/drawing/2014/main" id="{1290461F-59F3-436F-C94B-61E75AC03571}"/>
              </a:ext>
            </a:extLst>
          </p:cNvPr>
          <p:cNvSpPr>
            <a:spLocks noGrp="1"/>
          </p:cNvSpPr>
          <p:nvPr>
            <p:ph idx="1"/>
          </p:nvPr>
        </p:nvSpPr>
        <p:spPr>
          <a:xfrm>
            <a:off x="838200" y="1553029"/>
            <a:ext cx="10515600" cy="4920342"/>
          </a:xfrm>
        </p:spPr>
        <p:txBody>
          <a:bodyPr>
            <a:normAutofit/>
          </a:bodyPr>
          <a:lstStyle/>
          <a:p>
            <a:r>
              <a:rPr lang="en-US" dirty="0"/>
              <a:t>A Continuous System Simulation Language (CSSL) employs </a:t>
            </a:r>
            <a:r>
              <a:rPr lang="en-US" b="1" dirty="0"/>
              <a:t>macros</a:t>
            </a:r>
            <a:r>
              <a:rPr lang="en-US" dirty="0"/>
              <a:t> and </a:t>
            </a:r>
            <a:r>
              <a:rPr lang="en-US" b="1" dirty="0"/>
              <a:t>subroutines</a:t>
            </a:r>
            <a:r>
              <a:rPr lang="en-US" dirty="0"/>
              <a:t> to replicate the functions of specific analog elements, offering the convenience of an analog simulator.</a:t>
            </a:r>
          </a:p>
          <a:p>
            <a:r>
              <a:rPr lang="en-US" dirty="0"/>
              <a:t>It includes </a:t>
            </a:r>
            <a:r>
              <a:rPr lang="en-US" b="1" dirty="0"/>
              <a:t>algebraic and logical expressions </a:t>
            </a:r>
            <a:r>
              <a:rPr lang="en-US" dirty="0"/>
              <a:t>to describe variable relationships and thus removes the orientation towards linear differential equations, which characterizes analog computers. </a:t>
            </a:r>
          </a:p>
          <a:p>
            <a:r>
              <a:rPr lang="en-US" dirty="0"/>
              <a:t>An example of a CSSL is the Continuous System Modeling Program (CSMP-3).</a:t>
            </a:r>
          </a:p>
        </p:txBody>
      </p:sp>
      <p:sp>
        <p:nvSpPr>
          <p:cNvPr id="79" name="Footer Placeholder 78">
            <a:extLst>
              <a:ext uri="{FF2B5EF4-FFF2-40B4-BE49-F238E27FC236}">
                <a16:creationId xmlns:a16="http://schemas.microsoft.com/office/drawing/2014/main" id="{7037CFF3-FE71-96CA-F5DC-5582B83147DB}"/>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93F8CB05-BE13-82DB-5CB0-86A665C80374}"/>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10</a:t>
            </a:fld>
            <a:endParaRPr lang="en-US"/>
          </a:p>
        </p:txBody>
      </p:sp>
    </p:spTree>
    <p:extLst>
      <p:ext uri="{BB962C8B-B14F-4D97-AF65-F5344CB8AC3E}">
        <p14:creationId xmlns:p14="http://schemas.microsoft.com/office/powerpoint/2010/main" val="10965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26AF46-A9F5-8CAD-78DC-87D05DA0F6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B8726-3C94-FB59-9252-DF45EAFF38C4}"/>
              </a:ext>
            </a:extLst>
          </p:cNvPr>
          <p:cNvSpPr>
            <a:spLocks noGrp="1"/>
          </p:cNvSpPr>
          <p:nvPr>
            <p:ph type="title"/>
          </p:nvPr>
        </p:nvSpPr>
        <p:spPr>
          <a:xfrm>
            <a:off x="838200" y="365125"/>
            <a:ext cx="10515600" cy="1042761"/>
          </a:xfrm>
        </p:spPr>
        <p:txBody>
          <a:bodyPr>
            <a:normAutofit/>
          </a:bodyPr>
          <a:lstStyle/>
          <a:p>
            <a:r>
              <a:rPr lang="en-US" dirty="0"/>
              <a:t>Continuous System Simulation Language</a:t>
            </a:r>
          </a:p>
        </p:txBody>
      </p:sp>
      <p:sp>
        <p:nvSpPr>
          <p:cNvPr id="3" name="Content Placeholder 2">
            <a:extLst>
              <a:ext uri="{FF2B5EF4-FFF2-40B4-BE49-F238E27FC236}">
                <a16:creationId xmlns:a16="http://schemas.microsoft.com/office/drawing/2014/main" id="{7C7DC9ED-F5EE-99E5-5F2E-FEC6C75546D9}"/>
              </a:ext>
            </a:extLst>
          </p:cNvPr>
          <p:cNvSpPr>
            <a:spLocks noGrp="1"/>
          </p:cNvSpPr>
          <p:nvPr>
            <p:ph idx="1"/>
          </p:nvPr>
        </p:nvSpPr>
        <p:spPr>
          <a:xfrm>
            <a:off x="838200" y="1553029"/>
            <a:ext cx="10515600" cy="4920342"/>
          </a:xfrm>
        </p:spPr>
        <p:txBody>
          <a:bodyPr>
            <a:normAutofit fontScale="85000" lnSpcReduction="20000"/>
          </a:bodyPr>
          <a:lstStyle/>
          <a:p>
            <a:r>
              <a:rPr lang="en-US" b="1" dirty="0"/>
              <a:t>Vehicle Development</a:t>
            </a:r>
            <a:r>
              <a:rPr lang="en-US" dirty="0"/>
              <a:t>: Used in the fields of hydraulic systems(injection pumps, breaks), vehicle-ground interactions, dynamics of accident, etc. </a:t>
            </a:r>
          </a:p>
          <a:p>
            <a:r>
              <a:rPr lang="en-US" b="1" dirty="0"/>
              <a:t>Missiles</a:t>
            </a:r>
            <a:r>
              <a:rPr lang="en-US" dirty="0"/>
              <a:t>: Can be used in autopilot mechanisms, flight systems, all kinds of control loops, etc.</a:t>
            </a:r>
          </a:p>
          <a:p>
            <a:r>
              <a:rPr lang="en-US" b="1" dirty="0"/>
              <a:t>Peripheral System for Computers</a:t>
            </a:r>
            <a:r>
              <a:rPr lang="en-US" dirty="0"/>
              <a:t>: Can be used in electrical-mechanical interaction, disk drives, pen drives, printers, etc.</a:t>
            </a:r>
          </a:p>
          <a:p>
            <a:r>
              <a:rPr lang="en-US" b="1" dirty="0"/>
              <a:t>Environmental Analysis</a:t>
            </a:r>
            <a:r>
              <a:rPr lang="en-US" dirty="0"/>
              <a:t>: Can be used in the field of environmental analysis growth of plants, the spread of harmful substances, etc.</a:t>
            </a:r>
          </a:p>
          <a:p>
            <a:r>
              <a:rPr lang="en-US" b="1" dirty="0"/>
              <a:t>Chemical Processes</a:t>
            </a:r>
            <a:r>
              <a:rPr lang="en-US" dirty="0"/>
              <a:t>: Can be used in the study of diffusion process, in heat-exchangers, chemical plants, etc.</a:t>
            </a:r>
          </a:p>
          <a:p>
            <a:r>
              <a:rPr lang="en-US" b="1" dirty="0"/>
              <a:t>Electrical Supply</a:t>
            </a:r>
            <a:r>
              <a:rPr lang="en-US" dirty="0"/>
              <a:t>: Can be used in power plants, pumps, power distribution plants, control loops, etc. </a:t>
            </a:r>
          </a:p>
          <a:p>
            <a:endParaRPr lang="en-US" dirty="0"/>
          </a:p>
        </p:txBody>
      </p:sp>
      <p:sp>
        <p:nvSpPr>
          <p:cNvPr id="79" name="Footer Placeholder 78">
            <a:extLst>
              <a:ext uri="{FF2B5EF4-FFF2-40B4-BE49-F238E27FC236}">
                <a16:creationId xmlns:a16="http://schemas.microsoft.com/office/drawing/2014/main" id="{C156942A-EAA7-F4B6-775A-587AC4374BFF}"/>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3371FA6E-B71A-7AB1-285F-A6F65E7D65AF}"/>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11</a:t>
            </a:fld>
            <a:endParaRPr lang="en-US"/>
          </a:p>
        </p:txBody>
      </p:sp>
    </p:spTree>
    <p:extLst>
      <p:ext uri="{BB962C8B-B14F-4D97-AF65-F5344CB8AC3E}">
        <p14:creationId xmlns:p14="http://schemas.microsoft.com/office/powerpoint/2010/main" val="270459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6347B8-AD33-5CFB-B071-B18CDC4F9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A14935-F672-58E8-D520-1CB5143711AA}"/>
              </a:ext>
            </a:extLst>
          </p:cNvPr>
          <p:cNvSpPr>
            <a:spLocks noGrp="1"/>
          </p:cNvSpPr>
          <p:nvPr>
            <p:ph type="title"/>
          </p:nvPr>
        </p:nvSpPr>
        <p:spPr>
          <a:xfrm>
            <a:off x="838200" y="365125"/>
            <a:ext cx="10515600" cy="1042761"/>
          </a:xfrm>
        </p:spPr>
        <p:txBody>
          <a:bodyPr>
            <a:normAutofit/>
          </a:bodyPr>
          <a:lstStyle/>
          <a:p>
            <a:r>
              <a:rPr lang="en-US" dirty="0"/>
              <a:t>CSMP III</a:t>
            </a:r>
          </a:p>
        </p:txBody>
      </p:sp>
      <p:sp>
        <p:nvSpPr>
          <p:cNvPr id="3" name="Content Placeholder 2">
            <a:extLst>
              <a:ext uri="{FF2B5EF4-FFF2-40B4-BE49-F238E27FC236}">
                <a16:creationId xmlns:a16="http://schemas.microsoft.com/office/drawing/2014/main" id="{8CA52550-7E6A-C867-FEA8-2A913DCB20FB}"/>
              </a:ext>
            </a:extLst>
          </p:cNvPr>
          <p:cNvSpPr>
            <a:spLocks noGrp="1"/>
          </p:cNvSpPr>
          <p:nvPr>
            <p:ph idx="1"/>
          </p:nvPr>
        </p:nvSpPr>
        <p:spPr>
          <a:xfrm>
            <a:off x="838200" y="1553029"/>
            <a:ext cx="10515600" cy="4920342"/>
          </a:xfrm>
        </p:spPr>
        <p:txBody>
          <a:bodyPr>
            <a:normAutofit/>
          </a:bodyPr>
          <a:lstStyle/>
          <a:p>
            <a:r>
              <a:rPr lang="en-US" dirty="0"/>
              <a:t>Continuous System Modeling Programming III</a:t>
            </a:r>
          </a:p>
          <a:p>
            <a:r>
              <a:rPr lang="en-US" dirty="0"/>
              <a:t>A CSMP III program is constructed from three general types of statements:</a:t>
            </a:r>
          </a:p>
          <a:p>
            <a:pPr lvl="1"/>
            <a:r>
              <a:rPr lang="en-US" dirty="0"/>
              <a:t>Structural Statement</a:t>
            </a:r>
          </a:p>
          <a:p>
            <a:pPr lvl="1"/>
            <a:r>
              <a:rPr lang="en-US" dirty="0"/>
              <a:t>Data Statement</a:t>
            </a:r>
          </a:p>
          <a:p>
            <a:pPr lvl="1"/>
            <a:r>
              <a:rPr lang="en-US" dirty="0"/>
              <a:t>Control Statement</a:t>
            </a:r>
          </a:p>
        </p:txBody>
      </p:sp>
      <p:sp>
        <p:nvSpPr>
          <p:cNvPr id="79" name="Footer Placeholder 78">
            <a:extLst>
              <a:ext uri="{FF2B5EF4-FFF2-40B4-BE49-F238E27FC236}">
                <a16:creationId xmlns:a16="http://schemas.microsoft.com/office/drawing/2014/main" id="{00F97670-4956-51F0-EE5F-42C366EA65EA}"/>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5A0357E6-66B0-03BD-E89F-4809F26E06BF}"/>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12</a:t>
            </a:fld>
            <a:endParaRPr lang="en-US"/>
          </a:p>
        </p:txBody>
      </p:sp>
    </p:spTree>
    <p:extLst>
      <p:ext uri="{BB962C8B-B14F-4D97-AF65-F5344CB8AC3E}">
        <p14:creationId xmlns:p14="http://schemas.microsoft.com/office/powerpoint/2010/main" val="28023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36EFC3-D8BA-1B78-A33D-BE3332C3C4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5F47A4-5B6C-8165-F979-EFEE74140534}"/>
              </a:ext>
            </a:extLst>
          </p:cNvPr>
          <p:cNvSpPr>
            <a:spLocks noGrp="1"/>
          </p:cNvSpPr>
          <p:nvPr>
            <p:ph type="title"/>
          </p:nvPr>
        </p:nvSpPr>
        <p:spPr>
          <a:xfrm>
            <a:off x="838200" y="365125"/>
            <a:ext cx="10515600" cy="1042761"/>
          </a:xfrm>
        </p:spPr>
        <p:txBody>
          <a:bodyPr>
            <a:normAutofit/>
          </a:bodyPr>
          <a:lstStyle/>
          <a:p>
            <a:r>
              <a:rPr lang="en-US" dirty="0"/>
              <a:t>CSMP III</a:t>
            </a:r>
          </a:p>
        </p:txBody>
      </p:sp>
      <p:sp>
        <p:nvSpPr>
          <p:cNvPr id="3" name="Content Placeholder 2">
            <a:extLst>
              <a:ext uri="{FF2B5EF4-FFF2-40B4-BE49-F238E27FC236}">
                <a16:creationId xmlns:a16="http://schemas.microsoft.com/office/drawing/2014/main" id="{C70F401A-356F-B743-B614-44588E5718F3}"/>
              </a:ext>
            </a:extLst>
          </p:cNvPr>
          <p:cNvSpPr>
            <a:spLocks noGrp="1"/>
          </p:cNvSpPr>
          <p:nvPr>
            <p:ph idx="1"/>
          </p:nvPr>
        </p:nvSpPr>
        <p:spPr>
          <a:xfrm>
            <a:off x="838200" y="1553029"/>
            <a:ext cx="10515600" cy="4920342"/>
          </a:xfrm>
        </p:spPr>
        <p:txBody>
          <a:bodyPr>
            <a:normAutofit/>
          </a:bodyPr>
          <a:lstStyle/>
          <a:p>
            <a:r>
              <a:rPr lang="en-US" b="1" dirty="0"/>
              <a:t>Structural Statement</a:t>
            </a:r>
          </a:p>
          <a:p>
            <a:pPr lvl="1"/>
            <a:r>
              <a:rPr lang="en-US" dirty="0"/>
              <a:t>This statement </a:t>
            </a:r>
            <a:r>
              <a:rPr lang="en-US" b="1" dirty="0"/>
              <a:t>defines a model </a:t>
            </a:r>
            <a:r>
              <a:rPr lang="en-US" dirty="0"/>
              <a:t>composed of statements and functional blocks similar to FORTRAN, designed for operations commonly found in model definitions.</a:t>
            </a:r>
          </a:p>
          <a:p>
            <a:pPr lvl="1"/>
            <a:r>
              <a:rPr lang="en-US" dirty="0"/>
              <a:t>It utilizes the same notations and rules as FORTRAN for performing operations such as addition, subtraction, multiplication, division, and exponentiation.</a:t>
            </a:r>
          </a:p>
        </p:txBody>
      </p:sp>
      <p:sp>
        <p:nvSpPr>
          <p:cNvPr id="79" name="Footer Placeholder 78">
            <a:extLst>
              <a:ext uri="{FF2B5EF4-FFF2-40B4-BE49-F238E27FC236}">
                <a16:creationId xmlns:a16="http://schemas.microsoft.com/office/drawing/2014/main" id="{D1003FFF-7652-98D2-F86B-30A0A3629B78}"/>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81FB7A75-BD3F-DA00-256F-EFB8D567F1EB}"/>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13</a:t>
            </a:fld>
            <a:endParaRPr lang="en-US"/>
          </a:p>
        </p:txBody>
      </p:sp>
    </p:spTree>
    <p:extLst>
      <p:ext uri="{BB962C8B-B14F-4D97-AF65-F5344CB8AC3E}">
        <p14:creationId xmlns:p14="http://schemas.microsoft.com/office/powerpoint/2010/main" val="329159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4C9681-D998-5E4B-7400-F2F83740D5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30FB45-24F4-381C-C877-1FFF53249B45}"/>
              </a:ext>
            </a:extLst>
          </p:cNvPr>
          <p:cNvSpPr>
            <a:spLocks noGrp="1"/>
          </p:cNvSpPr>
          <p:nvPr>
            <p:ph type="title"/>
          </p:nvPr>
        </p:nvSpPr>
        <p:spPr>
          <a:xfrm>
            <a:off x="838200" y="365125"/>
            <a:ext cx="10515600" cy="1042761"/>
          </a:xfrm>
        </p:spPr>
        <p:txBody>
          <a:bodyPr>
            <a:normAutofit/>
          </a:bodyPr>
          <a:lstStyle/>
          <a:p>
            <a:r>
              <a:rPr lang="en-US" dirty="0"/>
              <a:t>CSMP III</a:t>
            </a:r>
          </a:p>
        </p:txBody>
      </p:sp>
      <p:sp>
        <p:nvSpPr>
          <p:cNvPr id="3" name="Content Placeholder 2">
            <a:extLst>
              <a:ext uri="{FF2B5EF4-FFF2-40B4-BE49-F238E27FC236}">
                <a16:creationId xmlns:a16="http://schemas.microsoft.com/office/drawing/2014/main" id="{1E8457D6-ED10-D6B9-6BCF-53E144C31869}"/>
              </a:ext>
            </a:extLst>
          </p:cNvPr>
          <p:cNvSpPr>
            <a:spLocks noGrp="1"/>
          </p:cNvSpPr>
          <p:nvPr>
            <p:ph idx="1"/>
          </p:nvPr>
        </p:nvSpPr>
        <p:spPr>
          <a:xfrm>
            <a:off x="838200" y="1553029"/>
            <a:ext cx="10515600" cy="4920342"/>
          </a:xfrm>
        </p:spPr>
        <p:txBody>
          <a:bodyPr>
            <a:normAutofit/>
          </a:bodyPr>
          <a:lstStyle/>
          <a:p>
            <a:r>
              <a:rPr lang="en-US" b="1" dirty="0"/>
              <a:t>Structural Statement</a:t>
            </a:r>
          </a:p>
          <a:p>
            <a:pPr lvl="1"/>
            <a:r>
              <a:rPr lang="en-US" dirty="0"/>
              <a:t>For example: if model equation is X = 6 Y / 10 +(Z-2)</a:t>
            </a:r>
            <a:r>
              <a:rPr lang="en-US" baseline="30000" dirty="0"/>
              <a:t>2</a:t>
            </a:r>
            <a:r>
              <a:rPr lang="en-US" dirty="0"/>
              <a:t> </a:t>
            </a:r>
          </a:p>
          <a:p>
            <a:pPr lvl="1"/>
            <a:r>
              <a:rPr lang="en-US" dirty="0"/>
              <a:t>Then this statement is used: 6.0 * Y / 10 + (Z - 2) * * 2.0</a:t>
            </a:r>
          </a:p>
          <a:p>
            <a:pPr lvl="1"/>
            <a:r>
              <a:rPr lang="en-US" dirty="0"/>
              <a:t>Real constants have decimal notations. Exponential notations can also be used. </a:t>
            </a:r>
          </a:p>
          <a:p>
            <a:pPr lvl="1"/>
            <a:r>
              <a:rPr lang="en-US" dirty="0"/>
              <a:t>Example: 1.2e</a:t>
            </a:r>
            <a:r>
              <a:rPr lang="en-US" baseline="30000" dirty="0"/>
              <a:t>4</a:t>
            </a:r>
            <a:r>
              <a:rPr lang="en-US" dirty="0"/>
              <a:t> = 1.2 * 10</a:t>
            </a:r>
            <a:r>
              <a:rPr lang="en-US" baseline="30000" dirty="0"/>
              <a:t>-4</a:t>
            </a:r>
            <a:r>
              <a:rPr lang="en-US" dirty="0"/>
              <a:t> =0.00012.</a:t>
            </a:r>
          </a:p>
          <a:p>
            <a:pPr lvl="1"/>
            <a:r>
              <a:rPr lang="en-US" dirty="0"/>
              <a:t>Fixed value needs declaration, variable name must be six characters or less. Example: PI=3.14159</a:t>
            </a:r>
          </a:p>
        </p:txBody>
      </p:sp>
      <p:sp>
        <p:nvSpPr>
          <p:cNvPr id="79" name="Footer Placeholder 78">
            <a:extLst>
              <a:ext uri="{FF2B5EF4-FFF2-40B4-BE49-F238E27FC236}">
                <a16:creationId xmlns:a16="http://schemas.microsoft.com/office/drawing/2014/main" id="{075188E1-C116-B325-BFE0-5B10EE158158}"/>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39EE47E9-D514-36DF-4325-921C67D09E64}"/>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14</a:t>
            </a:fld>
            <a:endParaRPr lang="en-US"/>
          </a:p>
        </p:txBody>
      </p:sp>
    </p:spTree>
    <p:extLst>
      <p:ext uri="{BB962C8B-B14F-4D97-AF65-F5344CB8AC3E}">
        <p14:creationId xmlns:p14="http://schemas.microsoft.com/office/powerpoint/2010/main" val="401561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7EDE3F-048C-E203-8E67-9E878384E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251BDD-D9F9-8390-144B-EA7F5A8CB0C6}"/>
              </a:ext>
            </a:extLst>
          </p:cNvPr>
          <p:cNvSpPr>
            <a:spLocks noGrp="1"/>
          </p:cNvSpPr>
          <p:nvPr>
            <p:ph type="title"/>
          </p:nvPr>
        </p:nvSpPr>
        <p:spPr>
          <a:xfrm>
            <a:off x="838200" y="365125"/>
            <a:ext cx="10515600" cy="1042761"/>
          </a:xfrm>
        </p:spPr>
        <p:txBody>
          <a:bodyPr>
            <a:normAutofit/>
          </a:bodyPr>
          <a:lstStyle/>
          <a:p>
            <a:r>
              <a:rPr lang="en-US" dirty="0"/>
              <a:t>CSMP III</a:t>
            </a:r>
          </a:p>
        </p:txBody>
      </p:sp>
      <p:sp>
        <p:nvSpPr>
          <p:cNvPr id="3" name="Content Placeholder 2">
            <a:extLst>
              <a:ext uri="{FF2B5EF4-FFF2-40B4-BE49-F238E27FC236}">
                <a16:creationId xmlns:a16="http://schemas.microsoft.com/office/drawing/2014/main" id="{9568EE56-EC41-C9F1-6FFF-8B09779AA89A}"/>
              </a:ext>
            </a:extLst>
          </p:cNvPr>
          <p:cNvSpPr>
            <a:spLocks noGrp="1"/>
          </p:cNvSpPr>
          <p:nvPr>
            <p:ph idx="1"/>
          </p:nvPr>
        </p:nvSpPr>
        <p:spPr>
          <a:xfrm>
            <a:off x="838200" y="1553029"/>
            <a:ext cx="10515600" cy="4920342"/>
          </a:xfrm>
        </p:spPr>
        <p:txBody>
          <a:bodyPr>
            <a:normAutofit/>
          </a:bodyPr>
          <a:lstStyle/>
          <a:p>
            <a:r>
              <a:rPr lang="en-US" b="1" dirty="0"/>
              <a:t>Data Statement</a:t>
            </a:r>
          </a:p>
          <a:p>
            <a:pPr lvl="1"/>
            <a:r>
              <a:rPr lang="en-US" dirty="0"/>
              <a:t>This statement </a:t>
            </a:r>
            <a:r>
              <a:rPr lang="en-US" b="1" dirty="0"/>
              <a:t>defines the numerical values </a:t>
            </a:r>
            <a:r>
              <a:rPr lang="en-US" dirty="0"/>
              <a:t>of </a:t>
            </a:r>
            <a:r>
              <a:rPr lang="en-US" b="1" dirty="0"/>
              <a:t>parameters</a:t>
            </a:r>
            <a:r>
              <a:rPr lang="en-US" dirty="0"/>
              <a:t>, </a:t>
            </a:r>
            <a:r>
              <a:rPr lang="en-US" b="1" dirty="0"/>
              <a:t>constants</a:t>
            </a:r>
            <a:r>
              <a:rPr lang="en-US" dirty="0"/>
              <a:t>, and </a:t>
            </a:r>
            <a:r>
              <a:rPr lang="en-US" b="1" dirty="0"/>
              <a:t>initial conditions</a:t>
            </a:r>
            <a:r>
              <a:rPr lang="en-US" dirty="0"/>
              <a:t>. </a:t>
            </a:r>
          </a:p>
          <a:p>
            <a:pPr lvl="1"/>
            <a:r>
              <a:rPr lang="en-US" dirty="0"/>
              <a:t>ICON can be used to set the initial value of the integration block function. </a:t>
            </a:r>
          </a:p>
          <a:p>
            <a:pPr lvl="1"/>
            <a:r>
              <a:rPr lang="en-US" dirty="0"/>
              <a:t>CONST can be used to set values for a constant.</a:t>
            </a:r>
          </a:p>
          <a:p>
            <a:pPr lvl="1"/>
            <a:r>
              <a:rPr lang="en-US" dirty="0"/>
              <a:t>PARAM is used to set parameters for an individual.</a:t>
            </a:r>
          </a:p>
          <a:p>
            <a:pPr lvl="1"/>
            <a:r>
              <a:rPr lang="en-US" dirty="0"/>
              <a:t>It can also be used to set a series of numeric values for one parameter. </a:t>
            </a:r>
          </a:p>
          <a:p>
            <a:pPr lvl="2"/>
            <a:r>
              <a:rPr lang="en-US" dirty="0"/>
              <a:t>Example: CONST A =0.5, XDOT = 1.25, YDOT=6.22 </a:t>
            </a:r>
          </a:p>
          <a:p>
            <a:pPr lvl="2"/>
            <a:r>
              <a:rPr lang="en-US" dirty="0"/>
              <a:t>PARAM D=(0.25, 0.50, 0.75, 1.0)</a:t>
            </a:r>
          </a:p>
        </p:txBody>
      </p:sp>
      <p:sp>
        <p:nvSpPr>
          <p:cNvPr id="79" name="Footer Placeholder 78">
            <a:extLst>
              <a:ext uri="{FF2B5EF4-FFF2-40B4-BE49-F238E27FC236}">
                <a16:creationId xmlns:a16="http://schemas.microsoft.com/office/drawing/2014/main" id="{6E4B7912-B0CB-B444-C014-53534A87BFEB}"/>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0B4CB0A4-FD03-BA29-1471-120846C6A66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15</a:t>
            </a:fld>
            <a:endParaRPr lang="en-US"/>
          </a:p>
        </p:txBody>
      </p:sp>
    </p:spTree>
    <p:extLst>
      <p:ext uri="{BB962C8B-B14F-4D97-AF65-F5344CB8AC3E}">
        <p14:creationId xmlns:p14="http://schemas.microsoft.com/office/powerpoint/2010/main" val="345534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F27320-A6C4-EF35-1143-FB5959A0B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C5B15-9D68-65D7-298B-324F21F9E971}"/>
              </a:ext>
            </a:extLst>
          </p:cNvPr>
          <p:cNvSpPr>
            <a:spLocks noGrp="1"/>
          </p:cNvSpPr>
          <p:nvPr>
            <p:ph type="title"/>
          </p:nvPr>
        </p:nvSpPr>
        <p:spPr>
          <a:xfrm>
            <a:off x="838200" y="365125"/>
            <a:ext cx="10515600" cy="1042761"/>
          </a:xfrm>
        </p:spPr>
        <p:txBody>
          <a:bodyPr>
            <a:normAutofit/>
          </a:bodyPr>
          <a:lstStyle/>
          <a:p>
            <a:r>
              <a:rPr lang="en-US" dirty="0"/>
              <a:t>CSMP III</a:t>
            </a:r>
          </a:p>
        </p:txBody>
      </p:sp>
      <p:sp>
        <p:nvSpPr>
          <p:cNvPr id="3" name="Content Placeholder 2">
            <a:extLst>
              <a:ext uri="{FF2B5EF4-FFF2-40B4-BE49-F238E27FC236}">
                <a16:creationId xmlns:a16="http://schemas.microsoft.com/office/drawing/2014/main" id="{D781622C-3CCF-8E63-172E-B6235B532B16}"/>
              </a:ext>
            </a:extLst>
          </p:cNvPr>
          <p:cNvSpPr>
            <a:spLocks noGrp="1"/>
          </p:cNvSpPr>
          <p:nvPr>
            <p:ph idx="1"/>
          </p:nvPr>
        </p:nvSpPr>
        <p:spPr>
          <a:xfrm>
            <a:off x="838200" y="1553029"/>
            <a:ext cx="10515600" cy="4920342"/>
          </a:xfrm>
        </p:spPr>
        <p:txBody>
          <a:bodyPr>
            <a:normAutofit/>
          </a:bodyPr>
          <a:lstStyle/>
          <a:p>
            <a:r>
              <a:rPr lang="en-US" b="1" dirty="0"/>
              <a:t>Control Statement</a:t>
            </a:r>
          </a:p>
          <a:p>
            <a:pPr lvl="1"/>
            <a:r>
              <a:rPr lang="en-US" dirty="0"/>
              <a:t>This statement </a:t>
            </a:r>
            <a:r>
              <a:rPr lang="en-US" b="1" dirty="0"/>
              <a:t>specifies</a:t>
            </a:r>
            <a:r>
              <a:rPr lang="en-US" dirty="0"/>
              <a:t> the option in the </a:t>
            </a:r>
            <a:r>
              <a:rPr lang="en-US" b="1" dirty="0"/>
              <a:t>execution of the program </a:t>
            </a:r>
            <a:r>
              <a:rPr lang="en-US" dirty="0"/>
              <a:t>and the choice of the output. TIMER is used to specify the timer interval.</a:t>
            </a:r>
          </a:p>
          <a:p>
            <a:pPr lvl="1"/>
            <a:r>
              <a:rPr lang="en-US" dirty="0"/>
              <a:t>Example: TIMER DELT = 0.005, FINTIM=1.5, PRDEL = 0.1, OUTDEL = 0.1 </a:t>
            </a:r>
          </a:p>
          <a:p>
            <a:pPr lvl="2"/>
            <a:r>
              <a:rPr lang="en-US" dirty="0"/>
              <a:t>Where DELT= Integration interval</a:t>
            </a:r>
          </a:p>
          <a:p>
            <a:pPr lvl="2"/>
            <a:r>
              <a:rPr lang="en-US" dirty="0"/>
              <a:t>FINTIM = Finish time</a:t>
            </a:r>
          </a:p>
          <a:p>
            <a:pPr lvl="2"/>
            <a:r>
              <a:rPr lang="en-US" dirty="0"/>
              <a:t>PRDEL= Interval at which print results</a:t>
            </a:r>
          </a:p>
          <a:p>
            <a:pPr lvl="2"/>
            <a:r>
              <a:rPr lang="en-US" dirty="0"/>
              <a:t>OUTDEL= Interval at which to print plot</a:t>
            </a:r>
          </a:p>
        </p:txBody>
      </p:sp>
      <p:sp>
        <p:nvSpPr>
          <p:cNvPr id="79" name="Footer Placeholder 78">
            <a:extLst>
              <a:ext uri="{FF2B5EF4-FFF2-40B4-BE49-F238E27FC236}">
                <a16:creationId xmlns:a16="http://schemas.microsoft.com/office/drawing/2014/main" id="{28626139-AE2D-E614-7118-EB552CFC6978}"/>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99F0F881-E8C7-A638-19E7-268077F4E15E}"/>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16</a:t>
            </a:fld>
            <a:endParaRPr lang="en-US"/>
          </a:p>
        </p:txBody>
      </p:sp>
    </p:spTree>
    <p:extLst>
      <p:ext uri="{BB962C8B-B14F-4D97-AF65-F5344CB8AC3E}">
        <p14:creationId xmlns:p14="http://schemas.microsoft.com/office/powerpoint/2010/main" val="135073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6F18C1-F953-4F9B-7438-950A39E3D4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B001E-ED33-5021-B640-2017ABC23357}"/>
              </a:ext>
            </a:extLst>
          </p:cNvPr>
          <p:cNvSpPr>
            <a:spLocks noGrp="1"/>
          </p:cNvSpPr>
          <p:nvPr>
            <p:ph type="title"/>
          </p:nvPr>
        </p:nvSpPr>
        <p:spPr>
          <a:xfrm>
            <a:off x="838200" y="365125"/>
            <a:ext cx="10515600" cy="1042761"/>
          </a:xfrm>
        </p:spPr>
        <p:txBody>
          <a:bodyPr>
            <a:normAutofit/>
          </a:bodyPr>
          <a:lstStyle/>
          <a:p>
            <a:r>
              <a:rPr lang="en-US" dirty="0"/>
              <a:t>CSMP III</a:t>
            </a:r>
          </a:p>
        </p:txBody>
      </p:sp>
      <p:sp>
        <p:nvSpPr>
          <p:cNvPr id="3" name="Content Placeholder 2">
            <a:extLst>
              <a:ext uri="{FF2B5EF4-FFF2-40B4-BE49-F238E27FC236}">
                <a16:creationId xmlns:a16="http://schemas.microsoft.com/office/drawing/2014/main" id="{54BBA687-DEB8-5E8B-2E87-1E9F995BA03D}"/>
              </a:ext>
            </a:extLst>
          </p:cNvPr>
          <p:cNvSpPr>
            <a:spLocks noGrp="1"/>
          </p:cNvSpPr>
          <p:nvPr>
            <p:ph idx="1"/>
          </p:nvPr>
        </p:nvSpPr>
        <p:spPr>
          <a:xfrm>
            <a:off x="838200" y="1553029"/>
            <a:ext cx="10515600" cy="4920342"/>
          </a:xfrm>
        </p:spPr>
        <p:txBody>
          <a:bodyPr>
            <a:normAutofit/>
          </a:bodyPr>
          <a:lstStyle/>
          <a:p>
            <a:r>
              <a:rPr lang="en-US" b="1" dirty="0"/>
              <a:t>Control Statement</a:t>
            </a:r>
            <a:endParaRPr lang="en-US" dirty="0"/>
          </a:p>
          <a:p>
            <a:pPr lvl="2"/>
            <a:r>
              <a:rPr lang="en-US" dirty="0"/>
              <a:t>If printed or print-plotted output is required, then the control statement with the words PRINT and PRTPLT is used, followed by the names of variables to form the output. TITLE and LABEL can be used to put headings on the output.</a:t>
            </a:r>
          </a:p>
        </p:txBody>
      </p:sp>
      <p:sp>
        <p:nvSpPr>
          <p:cNvPr id="79" name="Footer Placeholder 78">
            <a:extLst>
              <a:ext uri="{FF2B5EF4-FFF2-40B4-BE49-F238E27FC236}">
                <a16:creationId xmlns:a16="http://schemas.microsoft.com/office/drawing/2014/main" id="{DD71EFD4-1AE4-D551-6ED0-F541372458B1}"/>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AC16BF38-215F-4062-A4F2-240F3FC5E57B}"/>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17</a:t>
            </a:fld>
            <a:endParaRPr lang="en-US"/>
          </a:p>
        </p:txBody>
      </p:sp>
    </p:spTree>
    <p:extLst>
      <p:ext uri="{BB962C8B-B14F-4D97-AF65-F5344CB8AC3E}">
        <p14:creationId xmlns:p14="http://schemas.microsoft.com/office/powerpoint/2010/main" val="363244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261DE6-AB0A-C11D-8BD0-DC35B0760E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D233A-0AA9-EC21-67AB-0A747B96D603}"/>
              </a:ext>
            </a:extLst>
          </p:cNvPr>
          <p:cNvSpPr>
            <a:spLocks noGrp="1"/>
          </p:cNvSpPr>
          <p:nvPr>
            <p:ph type="title"/>
          </p:nvPr>
        </p:nvSpPr>
        <p:spPr>
          <a:xfrm>
            <a:off x="838200" y="365125"/>
            <a:ext cx="10515600" cy="1042761"/>
          </a:xfrm>
        </p:spPr>
        <p:txBody>
          <a:bodyPr>
            <a:normAutofit/>
          </a:bodyPr>
          <a:lstStyle/>
          <a:p>
            <a:r>
              <a:rPr lang="en-US" dirty="0"/>
              <a:t>CSMP III Functional Blocks </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A1700703-339F-4C22-1C17-A6C1996B24B4}"/>
                  </a:ext>
                </a:extLst>
              </p:cNvPr>
              <p:cNvGraphicFramePr>
                <a:graphicFrameLocks noGrp="1"/>
              </p:cNvGraphicFramePr>
              <p:nvPr>
                <p:ph idx="1"/>
                <p:extLst>
                  <p:ext uri="{D42A27DB-BD31-4B8C-83A1-F6EECF244321}">
                    <p14:modId xmlns:p14="http://schemas.microsoft.com/office/powerpoint/2010/main" val="520904120"/>
                  </p:ext>
                </p:extLst>
              </p:nvPr>
            </p:nvGraphicFramePr>
            <p:xfrm>
              <a:off x="838200" y="1552575"/>
              <a:ext cx="10698480" cy="5175441"/>
            </p:xfrm>
            <a:graphic>
              <a:graphicData uri="http://schemas.openxmlformats.org/drawingml/2006/table">
                <a:tbl>
                  <a:tblPr firstRow="1" bandRow="1">
                    <a:tableStyleId>{69012ECD-51FC-41F1-AA8D-1B2483CD663E}</a:tableStyleId>
                  </a:tblPr>
                  <a:tblGrid>
                    <a:gridCol w="4023360">
                      <a:extLst>
                        <a:ext uri="{9D8B030D-6E8A-4147-A177-3AD203B41FA5}">
                          <a16:colId xmlns:a16="http://schemas.microsoft.com/office/drawing/2014/main" val="20000"/>
                        </a:ext>
                      </a:extLst>
                    </a:gridCol>
                    <a:gridCol w="6675120">
                      <a:extLst>
                        <a:ext uri="{9D8B030D-6E8A-4147-A177-3AD203B41FA5}">
                          <a16:colId xmlns:a16="http://schemas.microsoft.com/office/drawing/2014/main" val="20001"/>
                        </a:ext>
                      </a:extLst>
                    </a:gridCol>
                  </a:tblGrid>
                  <a:tr h="370840">
                    <a:tc>
                      <a:txBody>
                        <a:bodyPr/>
                        <a:lstStyle/>
                        <a:p>
                          <a:pPr algn="ctr"/>
                          <a:r>
                            <a:rPr lang="en-US" sz="2400" dirty="0">
                              <a:latin typeface="Nunito" pitchFamily="2" charset="0"/>
                            </a:rPr>
                            <a:t>General Form For CSMP III</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Nunito" pitchFamily="2" charset="0"/>
                            </a:rPr>
                            <a:t>Function</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400" dirty="0">
                              <a:latin typeface="Nunito" pitchFamily="2" charset="0"/>
                            </a:rPr>
                            <a:t>Y = INTGRL(IC,X)  </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Used for integration: </a:t>
                          </a:r>
                          <a:r>
                            <a:rPr lang="en-US" sz="2400" b="1" i="0" dirty="0">
                              <a:latin typeface="Nunito" pitchFamily="2" charset="0"/>
                            </a:rPr>
                            <a:t>Y = </a:t>
                          </a:r>
                          <a14:m>
                            <m:oMath xmlns:m="http://schemas.openxmlformats.org/officeDocument/2006/math">
                              <m:nary>
                                <m:naryPr>
                                  <m:ctrlPr>
                                    <a:rPr lang="en-US" sz="2400" b="1" i="0" smtClean="0"/>
                                  </m:ctrlPr>
                                </m:naryPr>
                                <m:sub>
                                  <m:r>
                                    <m:rPr>
                                      <m:brk m:alnAt="23"/>
                                    </m:rPr>
                                    <a:rPr lang="en-US" sz="2400" b="1" i="0" smtClean="0"/>
                                    <m:t>𝟎</m:t>
                                  </m:r>
                                </m:sub>
                                <m:sup>
                                  <m:r>
                                    <a:rPr lang="en-US" sz="2400" b="1" i="0" smtClean="0"/>
                                    <m:t>𝟏</m:t>
                                  </m:r>
                                </m:sup>
                                <m:e>
                                  <m:r>
                                    <a:rPr lang="en-US" sz="2400" b="1" i="0" smtClean="0"/>
                                    <m:t>𝐗𝐝𝐭</m:t>
                                  </m:r>
                                </m:e>
                              </m:nary>
                            </m:oMath>
                          </a14:m>
                          <a:r>
                            <a:rPr lang="en-US" sz="2400" b="1" i="0" dirty="0">
                              <a:latin typeface="Nunito" pitchFamily="2" charset="0"/>
                            </a:rPr>
                            <a:t> +IC</a:t>
                          </a:r>
                          <a:endParaRPr lang="en-US" sz="2400" b="1" i="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400" dirty="0">
                              <a:latin typeface="Nunito" pitchFamily="2" charset="0"/>
                            </a:rPr>
                            <a:t>Y = LIMIT(P</a:t>
                          </a:r>
                          <a:r>
                            <a:rPr lang="en-US" sz="2400" baseline="-25000" dirty="0">
                              <a:latin typeface="Nunito" pitchFamily="2" charset="0"/>
                            </a:rPr>
                            <a:t>1</a:t>
                          </a:r>
                          <a:r>
                            <a:rPr lang="en-US" sz="2400" dirty="0">
                              <a:latin typeface="Nunito" pitchFamily="2" charset="0"/>
                            </a:rPr>
                            <a:t>,P</a:t>
                          </a:r>
                          <a:r>
                            <a:rPr lang="en-US" sz="2400" baseline="-25000" dirty="0">
                              <a:latin typeface="Nunito" pitchFamily="2" charset="0"/>
                            </a:rPr>
                            <a:t>2</a:t>
                          </a:r>
                          <a:r>
                            <a:rPr lang="en-US" sz="2400" dirty="0">
                              <a:latin typeface="Nunito" pitchFamily="2" charset="0"/>
                            </a:rPr>
                            <a:t>,X)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Used for finding limiting values:</a:t>
                          </a:r>
                        </a:p>
                        <a:p>
                          <a:r>
                            <a:rPr lang="en-US" sz="2400" b="1" dirty="0">
                              <a:latin typeface="Nunito" pitchFamily="2" charset="0"/>
                            </a:rPr>
                            <a:t>Y = P</a:t>
                          </a:r>
                          <a:r>
                            <a:rPr lang="en-US" sz="2400" b="1" baseline="-25000" dirty="0">
                              <a:latin typeface="Nunito" pitchFamily="2" charset="0"/>
                            </a:rPr>
                            <a:t>1 </a:t>
                          </a:r>
                          <a:r>
                            <a:rPr lang="en-US" sz="2400" b="1" baseline="0" dirty="0">
                              <a:latin typeface="Nunito" pitchFamily="2" charset="0"/>
                            </a:rPr>
                            <a:t> for X &lt; P</a:t>
                          </a:r>
                          <a:r>
                            <a:rPr lang="en-US" sz="2400" b="1" baseline="-25000" dirty="0">
                              <a:latin typeface="Nunito" pitchFamily="2" charset="0"/>
                            </a:rPr>
                            <a:t>1</a:t>
                          </a:r>
                        </a:p>
                        <a:p>
                          <a:r>
                            <a:rPr lang="en-US" sz="2400" b="1" baseline="0" dirty="0">
                              <a:latin typeface="Nunito" pitchFamily="2" charset="0"/>
                            </a:rPr>
                            <a:t>Y = P</a:t>
                          </a:r>
                          <a:r>
                            <a:rPr lang="en-US" sz="2400" b="1" baseline="-25000" dirty="0">
                              <a:latin typeface="Nunito" pitchFamily="2" charset="0"/>
                            </a:rPr>
                            <a:t>2</a:t>
                          </a:r>
                          <a:r>
                            <a:rPr lang="en-US" sz="2400" b="1" baseline="0" dirty="0">
                              <a:latin typeface="Nunito" pitchFamily="2" charset="0"/>
                            </a:rPr>
                            <a:t> for X &gt; P</a:t>
                          </a:r>
                          <a:r>
                            <a:rPr lang="en-US" sz="2400" b="1" baseline="-25000" dirty="0">
                              <a:latin typeface="Nunito" pitchFamily="2" charset="0"/>
                            </a:rPr>
                            <a:t>2</a:t>
                          </a:r>
                        </a:p>
                        <a:p>
                          <a:r>
                            <a:rPr lang="en-US" sz="2400" b="1" baseline="0" dirty="0">
                              <a:latin typeface="Nunito" pitchFamily="2" charset="0"/>
                            </a:rPr>
                            <a:t>Y = X for P</a:t>
                          </a:r>
                          <a:r>
                            <a:rPr lang="en-US" sz="2400" b="1" baseline="-25000" dirty="0">
                              <a:latin typeface="Nunito" pitchFamily="2" charset="0"/>
                            </a:rPr>
                            <a:t>1 </a:t>
                          </a:r>
                          <a:r>
                            <a:rPr lang="en-US" sz="2400" b="1" baseline="0" dirty="0">
                              <a:latin typeface="Nunito" pitchFamily="2" charset="0"/>
                            </a:rPr>
                            <a:t>≤ X ≤ P</a:t>
                          </a:r>
                          <a:r>
                            <a:rPr lang="en-US" sz="2400" b="1" baseline="-25000"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400" dirty="0">
                              <a:latin typeface="Nunito" pitchFamily="2" charset="0"/>
                            </a:rPr>
                            <a:t>Y = STEP(P)</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Step</a:t>
                          </a:r>
                          <a:r>
                            <a:rPr lang="en-US" sz="2400" baseline="0" dirty="0">
                              <a:latin typeface="Nunito" pitchFamily="2" charset="0"/>
                            </a:rPr>
                            <a:t> Function:</a:t>
                          </a:r>
                        </a:p>
                        <a:p>
                          <a:r>
                            <a:rPr lang="en-US" sz="2400" b="1" baseline="0" dirty="0">
                              <a:latin typeface="Nunito" pitchFamily="2" charset="0"/>
                            </a:rPr>
                            <a:t>Y = 0 for t &lt; P </a:t>
                          </a:r>
                        </a:p>
                        <a:p>
                          <a:r>
                            <a:rPr lang="en-US" sz="2400" b="1" baseline="0" dirty="0">
                              <a:latin typeface="Nunito" pitchFamily="2" charset="0"/>
                            </a:rPr>
                            <a:t>Y = 1 for t ≥ P</a:t>
                          </a:r>
                          <a:endParaRPr lang="en-US" sz="2400" b="1"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400" dirty="0">
                              <a:latin typeface="Nunito" pitchFamily="2" charset="0"/>
                            </a:rPr>
                            <a:t>Y =</a:t>
                          </a:r>
                          <a:r>
                            <a:rPr lang="en-US" sz="2400" baseline="0" dirty="0">
                              <a:latin typeface="Nunito" pitchFamily="2" charset="0"/>
                            </a:rPr>
                            <a:t> EXP(X)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Exponential</a:t>
                          </a:r>
                          <a:r>
                            <a:rPr lang="en-US" sz="2400" baseline="0" dirty="0">
                              <a:latin typeface="Nunito" pitchFamily="2" charset="0"/>
                            </a:rPr>
                            <a:t> Function: </a:t>
                          </a:r>
                          <a:r>
                            <a:rPr lang="en-US" sz="2400" b="1" baseline="0" dirty="0">
                              <a:latin typeface="Nunito" pitchFamily="2" charset="0"/>
                            </a:rPr>
                            <a:t>Y = </a:t>
                          </a:r>
                          <a14:m>
                            <m:oMath xmlns:m="http://schemas.openxmlformats.org/officeDocument/2006/math">
                              <m:sSup>
                                <m:sSupPr>
                                  <m:ctrlPr>
                                    <a:rPr lang="en-US" sz="2400" b="1" baseline="0" smtClean="0"/>
                                  </m:ctrlPr>
                                </m:sSupPr>
                                <m:e>
                                  <m:r>
                                    <a:rPr lang="en-US" sz="2400" b="1" i="1" baseline="0" smtClean="0"/>
                                    <m:t>𝐞</m:t>
                                  </m:r>
                                </m:e>
                                <m:sup>
                                  <m:r>
                                    <a:rPr lang="en-US" sz="2400" b="1" i="1" baseline="0" smtClean="0"/>
                                    <m:t>𝐗</m:t>
                                  </m:r>
                                </m:sup>
                              </m:sSup>
                            </m:oMath>
                          </a14:m>
                          <a:endParaRPr lang="en-US" sz="2400" b="1"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400" dirty="0">
                              <a:latin typeface="Nunito" pitchFamily="2" charset="0"/>
                            </a:rPr>
                            <a:t>Y</a:t>
                          </a:r>
                          <a:r>
                            <a:rPr lang="en-US" sz="2400" baseline="0" dirty="0">
                              <a:latin typeface="Nunito" pitchFamily="2" charset="0"/>
                            </a:rPr>
                            <a:t> = ALOG(X)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For finding natural logarithm: </a:t>
                          </a:r>
                          <a:r>
                            <a:rPr lang="en-US" sz="2400" b="1" dirty="0">
                              <a:latin typeface="Nunito" pitchFamily="2" charset="0"/>
                            </a:rPr>
                            <a:t>Y = ln(X)</a:t>
                          </a:r>
                          <a:endParaRPr lang="en-US" sz="2400" b="1"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2400" dirty="0">
                              <a:latin typeface="Nunito" pitchFamily="2" charset="0"/>
                            </a:rPr>
                            <a:t>Y = SIN(X)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Trigonometric Sine</a:t>
                          </a:r>
                          <a:r>
                            <a:rPr lang="en-US" sz="2400" baseline="0" dirty="0">
                              <a:latin typeface="Nunito" pitchFamily="2" charset="0"/>
                            </a:rPr>
                            <a:t> Function: </a:t>
                          </a:r>
                          <a:r>
                            <a:rPr lang="en-US" sz="2400" b="1" baseline="0" dirty="0">
                              <a:latin typeface="Nunito" pitchFamily="2" charset="0"/>
                            </a:rPr>
                            <a:t>Y = sin(X)</a:t>
                          </a:r>
                          <a:endParaRPr lang="en-US" sz="2400" b="1"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Choice>
        <mc:Fallback>
          <p:graphicFrame>
            <p:nvGraphicFramePr>
              <p:cNvPr id="4" name="Content Placeholder 3">
                <a:extLst>
                  <a:ext uri="{FF2B5EF4-FFF2-40B4-BE49-F238E27FC236}">
                    <a16:creationId xmlns:a16="http://schemas.microsoft.com/office/drawing/2014/main" id="{A1700703-339F-4C22-1C17-A6C1996B24B4}"/>
                  </a:ext>
                </a:extLst>
              </p:cNvPr>
              <p:cNvGraphicFramePr>
                <a:graphicFrameLocks noGrp="1"/>
              </p:cNvGraphicFramePr>
              <p:nvPr>
                <p:ph idx="1"/>
                <p:extLst>
                  <p:ext uri="{D42A27DB-BD31-4B8C-83A1-F6EECF244321}">
                    <p14:modId xmlns:p14="http://schemas.microsoft.com/office/powerpoint/2010/main" val="520904120"/>
                  </p:ext>
                </p:extLst>
              </p:nvPr>
            </p:nvGraphicFramePr>
            <p:xfrm>
              <a:off x="838200" y="1552575"/>
              <a:ext cx="10698480" cy="5175441"/>
            </p:xfrm>
            <a:graphic>
              <a:graphicData uri="http://schemas.openxmlformats.org/drawingml/2006/table">
                <a:tbl>
                  <a:tblPr firstRow="1" bandRow="1">
                    <a:tableStyleId>{69012ECD-51FC-41F1-AA8D-1B2483CD663E}</a:tableStyleId>
                  </a:tblPr>
                  <a:tblGrid>
                    <a:gridCol w="4023360">
                      <a:extLst>
                        <a:ext uri="{9D8B030D-6E8A-4147-A177-3AD203B41FA5}">
                          <a16:colId xmlns:a16="http://schemas.microsoft.com/office/drawing/2014/main" val="20000"/>
                        </a:ext>
                      </a:extLst>
                    </a:gridCol>
                    <a:gridCol w="6675120">
                      <a:extLst>
                        <a:ext uri="{9D8B030D-6E8A-4147-A177-3AD203B41FA5}">
                          <a16:colId xmlns:a16="http://schemas.microsoft.com/office/drawing/2014/main" val="20001"/>
                        </a:ext>
                      </a:extLst>
                    </a:gridCol>
                  </a:tblGrid>
                  <a:tr h="457200">
                    <a:tc>
                      <a:txBody>
                        <a:bodyPr/>
                        <a:lstStyle/>
                        <a:p>
                          <a:pPr algn="ctr"/>
                          <a:r>
                            <a:rPr lang="en-US" sz="2400" dirty="0">
                              <a:latin typeface="Nunito" pitchFamily="2" charset="0"/>
                            </a:rPr>
                            <a:t>General Form For CSMP III</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Nunito" pitchFamily="2" charset="0"/>
                            </a:rPr>
                            <a:t>Function</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96964">
                    <a:tc>
                      <a:txBody>
                        <a:bodyPr/>
                        <a:lstStyle/>
                        <a:p>
                          <a:r>
                            <a:rPr lang="en-US" sz="2400" dirty="0">
                              <a:latin typeface="Nunito" pitchFamily="2" charset="0"/>
                            </a:rPr>
                            <a:t>Y = INTGRL(IC,X)  </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310" t="-83673" r="-182" b="-714286"/>
                          </a:stretch>
                        </a:blipFill>
                      </a:tcPr>
                    </a:tc>
                    <a:extLst>
                      <a:ext uri="{0D108BD9-81ED-4DB2-BD59-A6C34878D82A}">
                        <a16:rowId xmlns:a16="http://schemas.microsoft.com/office/drawing/2014/main" val="10001"/>
                      </a:ext>
                    </a:extLst>
                  </a:tr>
                  <a:tr h="1554480">
                    <a:tc>
                      <a:txBody>
                        <a:bodyPr/>
                        <a:lstStyle/>
                        <a:p>
                          <a:r>
                            <a:rPr lang="en-US" sz="2400" dirty="0">
                              <a:latin typeface="Nunito" pitchFamily="2" charset="0"/>
                            </a:rPr>
                            <a:t>Y = LIMIT(P</a:t>
                          </a:r>
                          <a:r>
                            <a:rPr lang="en-US" sz="2400" baseline="-25000" dirty="0">
                              <a:latin typeface="Nunito" pitchFamily="2" charset="0"/>
                            </a:rPr>
                            <a:t>1</a:t>
                          </a:r>
                          <a:r>
                            <a:rPr lang="en-US" sz="2400" dirty="0">
                              <a:latin typeface="Nunito" pitchFamily="2" charset="0"/>
                            </a:rPr>
                            <a:t>,P</a:t>
                          </a:r>
                          <a:r>
                            <a:rPr lang="en-US" sz="2400" baseline="-25000" dirty="0">
                              <a:latin typeface="Nunito" pitchFamily="2" charset="0"/>
                            </a:rPr>
                            <a:t>2</a:t>
                          </a:r>
                          <a:r>
                            <a:rPr lang="en-US" sz="2400" dirty="0">
                              <a:latin typeface="Nunito" pitchFamily="2" charset="0"/>
                            </a:rPr>
                            <a:t>,X)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Used for finding limiting values:</a:t>
                          </a:r>
                        </a:p>
                        <a:p>
                          <a:r>
                            <a:rPr lang="en-US" sz="2400" b="1" dirty="0">
                              <a:latin typeface="Nunito" pitchFamily="2" charset="0"/>
                            </a:rPr>
                            <a:t>Y = P</a:t>
                          </a:r>
                          <a:r>
                            <a:rPr lang="en-US" sz="2400" b="1" baseline="-25000" dirty="0">
                              <a:latin typeface="Nunito" pitchFamily="2" charset="0"/>
                            </a:rPr>
                            <a:t>1 </a:t>
                          </a:r>
                          <a:r>
                            <a:rPr lang="en-US" sz="2400" b="1" baseline="0" dirty="0">
                              <a:latin typeface="Nunito" pitchFamily="2" charset="0"/>
                            </a:rPr>
                            <a:t> for X &lt; P</a:t>
                          </a:r>
                          <a:r>
                            <a:rPr lang="en-US" sz="2400" b="1" baseline="-25000" dirty="0">
                              <a:latin typeface="Nunito" pitchFamily="2" charset="0"/>
                            </a:rPr>
                            <a:t>1</a:t>
                          </a:r>
                        </a:p>
                        <a:p>
                          <a:r>
                            <a:rPr lang="en-US" sz="2400" b="1" baseline="0" dirty="0">
                              <a:latin typeface="Nunito" pitchFamily="2" charset="0"/>
                            </a:rPr>
                            <a:t>Y = P</a:t>
                          </a:r>
                          <a:r>
                            <a:rPr lang="en-US" sz="2400" b="1" baseline="-25000" dirty="0">
                              <a:latin typeface="Nunito" pitchFamily="2" charset="0"/>
                            </a:rPr>
                            <a:t>2</a:t>
                          </a:r>
                          <a:r>
                            <a:rPr lang="en-US" sz="2400" b="1" baseline="0" dirty="0">
                              <a:latin typeface="Nunito" pitchFamily="2" charset="0"/>
                            </a:rPr>
                            <a:t> for X &gt; P</a:t>
                          </a:r>
                          <a:r>
                            <a:rPr lang="en-US" sz="2400" b="1" baseline="-25000" dirty="0">
                              <a:latin typeface="Nunito" pitchFamily="2" charset="0"/>
                            </a:rPr>
                            <a:t>2</a:t>
                          </a:r>
                        </a:p>
                        <a:p>
                          <a:r>
                            <a:rPr lang="en-US" sz="2400" b="1" baseline="0" dirty="0">
                              <a:latin typeface="Nunito" pitchFamily="2" charset="0"/>
                            </a:rPr>
                            <a:t>Y = X for P</a:t>
                          </a:r>
                          <a:r>
                            <a:rPr lang="en-US" sz="2400" b="1" baseline="-25000" dirty="0">
                              <a:latin typeface="Nunito" pitchFamily="2" charset="0"/>
                            </a:rPr>
                            <a:t>1 </a:t>
                          </a:r>
                          <a:r>
                            <a:rPr lang="en-US" sz="2400" b="1" baseline="0" dirty="0">
                              <a:latin typeface="Nunito" pitchFamily="2" charset="0"/>
                            </a:rPr>
                            <a:t>≤ X ≤ P</a:t>
                          </a:r>
                          <a:r>
                            <a:rPr lang="en-US" sz="2400" b="1" baseline="-25000"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88720">
                    <a:tc>
                      <a:txBody>
                        <a:bodyPr/>
                        <a:lstStyle/>
                        <a:p>
                          <a:r>
                            <a:rPr lang="en-US" sz="2400" dirty="0">
                              <a:latin typeface="Nunito" pitchFamily="2" charset="0"/>
                            </a:rPr>
                            <a:t>Y = STEP(P)</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Step</a:t>
                          </a:r>
                          <a:r>
                            <a:rPr lang="en-US" sz="2400" baseline="0" dirty="0">
                              <a:latin typeface="Nunito" pitchFamily="2" charset="0"/>
                            </a:rPr>
                            <a:t> Function:</a:t>
                          </a:r>
                        </a:p>
                        <a:p>
                          <a:r>
                            <a:rPr lang="en-US" sz="2400" b="1" baseline="0" dirty="0">
                              <a:latin typeface="Nunito" pitchFamily="2" charset="0"/>
                            </a:rPr>
                            <a:t>Y = 0 for t &lt; P </a:t>
                          </a:r>
                        </a:p>
                        <a:p>
                          <a:r>
                            <a:rPr lang="en-US" sz="2400" b="1" baseline="0" dirty="0">
                              <a:latin typeface="Nunito" pitchFamily="2" charset="0"/>
                            </a:rPr>
                            <a:t>Y = 1 for t ≥ P</a:t>
                          </a:r>
                          <a:endParaRPr lang="en-US" sz="2400" b="1"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3677">
                    <a:tc>
                      <a:txBody>
                        <a:bodyPr/>
                        <a:lstStyle/>
                        <a:p>
                          <a:r>
                            <a:rPr lang="en-US" sz="2400" dirty="0">
                              <a:latin typeface="Nunito" pitchFamily="2" charset="0"/>
                            </a:rPr>
                            <a:t>Y =</a:t>
                          </a:r>
                          <a:r>
                            <a:rPr lang="en-US" sz="2400" baseline="0" dirty="0">
                              <a:latin typeface="Nunito" pitchFamily="2" charset="0"/>
                            </a:rPr>
                            <a:t> EXP(X)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310" t="-830263" r="-182" b="-227632"/>
                          </a:stretch>
                        </a:blipFill>
                      </a:tcPr>
                    </a:tc>
                    <a:extLst>
                      <a:ext uri="{0D108BD9-81ED-4DB2-BD59-A6C34878D82A}">
                        <a16:rowId xmlns:a16="http://schemas.microsoft.com/office/drawing/2014/main" val="10004"/>
                      </a:ext>
                    </a:extLst>
                  </a:tr>
                  <a:tr h="457200">
                    <a:tc>
                      <a:txBody>
                        <a:bodyPr/>
                        <a:lstStyle/>
                        <a:p>
                          <a:r>
                            <a:rPr lang="en-US" sz="2400" dirty="0">
                              <a:latin typeface="Nunito" pitchFamily="2" charset="0"/>
                            </a:rPr>
                            <a:t>Y</a:t>
                          </a:r>
                          <a:r>
                            <a:rPr lang="en-US" sz="2400" baseline="0" dirty="0">
                              <a:latin typeface="Nunito" pitchFamily="2" charset="0"/>
                            </a:rPr>
                            <a:t> = ALOG(X)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For finding natural logarithm: </a:t>
                          </a:r>
                          <a:r>
                            <a:rPr lang="en-US" sz="2400" b="1" dirty="0">
                              <a:latin typeface="Nunito" pitchFamily="2" charset="0"/>
                            </a:rPr>
                            <a:t>Y = ln(X)</a:t>
                          </a:r>
                          <a:endParaRPr lang="en-US" sz="2400" b="1"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7200">
                    <a:tc>
                      <a:txBody>
                        <a:bodyPr/>
                        <a:lstStyle/>
                        <a:p>
                          <a:r>
                            <a:rPr lang="en-US" sz="2400" dirty="0">
                              <a:latin typeface="Nunito" pitchFamily="2" charset="0"/>
                            </a:rPr>
                            <a:t>Y = SIN(X)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Trigonometric Sine</a:t>
                          </a:r>
                          <a:r>
                            <a:rPr lang="en-US" sz="2400" baseline="0" dirty="0">
                              <a:latin typeface="Nunito" pitchFamily="2" charset="0"/>
                            </a:rPr>
                            <a:t> Function: </a:t>
                          </a:r>
                          <a:r>
                            <a:rPr lang="en-US" sz="2400" b="1" baseline="0" dirty="0">
                              <a:latin typeface="Nunito" pitchFamily="2" charset="0"/>
                            </a:rPr>
                            <a:t>Y = sin(X)</a:t>
                          </a:r>
                          <a:endParaRPr lang="en-US" sz="2400" b="1"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Fallback>
      </mc:AlternateContent>
      <p:sp>
        <p:nvSpPr>
          <p:cNvPr id="79" name="Footer Placeholder 78">
            <a:extLst>
              <a:ext uri="{FF2B5EF4-FFF2-40B4-BE49-F238E27FC236}">
                <a16:creationId xmlns:a16="http://schemas.microsoft.com/office/drawing/2014/main" id="{C56F93A9-393E-3EE5-EFE2-E0AC9513F788}"/>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62B7C3AD-0AE3-6426-245D-7D9D1ACA0BF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18</a:t>
            </a:fld>
            <a:endParaRPr lang="en-US"/>
          </a:p>
        </p:txBody>
      </p:sp>
    </p:spTree>
    <p:extLst>
      <p:ext uri="{BB962C8B-B14F-4D97-AF65-F5344CB8AC3E}">
        <p14:creationId xmlns:p14="http://schemas.microsoft.com/office/powerpoint/2010/main" val="259677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9D5A07-3537-0009-73DC-D7EDE9F501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8337B1-660F-FE5D-C628-CBC10558C274}"/>
              </a:ext>
            </a:extLst>
          </p:cNvPr>
          <p:cNvSpPr>
            <a:spLocks noGrp="1"/>
          </p:cNvSpPr>
          <p:nvPr>
            <p:ph type="title"/>
          </p:nvPr>
        </p:nvSpPr>
        <p:spPr>
          <a:xfrm>
            <a:off x="838200" y="365125"/>
            <a:ext cx="10515600" cy="1042761"/>
          </a:xfrm>
        </p:spPr>
        <p:txBody>
          <a:bodyPr>
            <a:normAutofit/>
          </a:bodyPr>
          <a:lstStyle/>
          <a:p>
            <a:r>
              <a:rPr lang="en-US"/>
              <a:t>CSMP III Functional Blocks </a:t>
            </a:r>
            <a:endParaRPr lang="en-US" dirty="0"/>
          </a:p>
        </p:txBody>
      </p:sp>
      <p:sp>
        <p:nvSpPr>
          <p:cNvPr id="79" name="Footer Placeholder 78">
            <a:extLst>
              <a:ext uri="{FF2B5EF4-FFF2-40B4-BE49-F238E27FC236}">
                <a16:creationId xmlns:a16="http://schemas.microsoft.com/office/drawing/2014/main" id="{3268A883-96E9-6434-6CB6-5F319EC5D319}"/>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CAA90699-471B-A474-E370-5F69E8F2C15F}"/>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19</a:t>
            </a:fld>
            <a:endParaRPr lang="en-US"/>
          </a:p>
        </p:txBody>
      </p:sp>
      <mc:AlternateContent xmlns:mc="http://schemas.openxmlformats.org/markup-compatibility/2006">
        <mc:Choice xmlns:a14="http://schemas.microsoft.com/office/drawing/2010/main" Requires="a14">
          <p:graphicFrame>
            <p:nvGraphicFramePr>
              <p:cNvPr id="7" name="Content Placeholder 4">
                <a:extLst>
                  <a:ext uri="{FF2B5EF4-FFF2-40B4-BE49-F238E27FC236}">
                    <a16:creationId xmlns:a16="http://schemas.microsoft.com/office/drawing/2014/main" id="{ADEF385B-1B0D-7759-88F9-C1E81FA2A78B}"/>
                  </a:ext>
                </a:extLst>
              </p:cNvPr>
              <p:cNvGraphicFramePr>
                <a:graphicFrameLocks/>
              </p:cNvGraphicFramePr>
              <p:nvPr>
                <p:extLst>
                  <p:ext uri="{D42A27DB-BD31-4B8C-83A1-F6EECF244321}">
                    <p14:modId xmlns:p14="http://schemas.microsoft.com/office/powerpoint/2010/main" val="1418345589"/>
                  </p:ext>
                </p:extLst>
              </p:nvPr>
            </p:nvGraphicFramePr>
            <p:xfrm>
              <a:off x="838198" y="1552422"/>
              <a:ext cx="10698480" cy="4599242"/>
            </p:xfrm>
            <a:graphic>
              <a:graphicData uri="http://schemas.openxmlformats.org/drawingml/2006/table">
                <a:tbl>
                  <a:tblPr firstRow="1" bandRow="1">
                    <a:tableStyleId>{69012ECD-51FC-41F1-AA8D-1B2483CD663E}</a:tableStyleId>
                  </a:tblPr>
                  <a:tblGrid>
                    <a:gridCol w="4023360">
                      <a:extLst>
                        <a:ext uri="{9D8B030D-6E8A-4147-A177-3AD203B41FA5}">
                          <a16:colId xmlns:a16="http://schemas.microsoft.com/office/drawing/2014/main" val="20000"/>
                        </a:ext>
                      </a:extLst>
                    </a:gridCol>
                    <a:gridCol w="6675120">
                      <a:extLst>
                        <a:ext uri="{9D8B030D-6E8A-4147-A177-3AD203B41FA5}">
                          <a16:colId xmlns:a16="http://schemas.microsoft.com/office/drawing/2014/main" val="20001"/>
                        </a:ext>
                      </a:extLst>
                    </a:gridCol>
                  </a:tblGrid>
                  <a:tr h="370840">
                    <a:tc>
                      <a:txBody>
                        <a:bodyPr/>
                        <a:lstStyle/>
                        <a:p>
                          <a:pPr algn="ctr"/>
                          <a:r>
                            <a:rPr lang="en-US" sz="2400" dirty="0">
                              <a:latin typeface="Nunito" pitchFamily="2" charset="0"/>
                            </a:rPr>
                            <a:t>General Form For CSMP III</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Nunito" pitchFamily="2" charset="0"/>
                            </a:rPr>
                            <a:t>Function</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400" dirty="0">
                              <a:latin typeface="Nunito" pitchFamily="2" charset="0"/>
                            </a:rPr>
                            <a:t>Y = COS(X)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Trigonometric</a:t>
                          </a:r>
                          <a:r>
                            <a:rPr lang="en-US" sz="2400" baseline="0" dirty="0">
                              <a:latin typeface="Nunito" pitchFamily="2" charset="0"/>
                            </a:rPr>
                            <a:t> COSINE</a:t>
                          </a:r>
                          <a:r>
                            <a:rPr lang="en-US" sz="2400" dirty="0">
                              <a:latin typeface="Nunito" pitchFamily="2" charset="0"/>
                            </a:rPr>
                            <a:t> </a:t>
                          </a:r>
                          <a:r>
                            <a:rPr lang="en-US" sz="2400" baseline="0" dirty="0">
                              <a:latin typeface="Nunito" pitchFamily="2" charset="0"/>
                            </a:rPr>
                            <a:t>Function</a:t>
                          </a:r>
                        </a:p>
                        <a:p>
                          <a:r>
                            <a:rPr lang="en-US" sz="2400" baseline="0" dirty="0">
                              <a:latin typeface="Nunito" pitchFamily="2" charset="0"/>
                            </a:rPr>
                            <a:t>Y = cos (X)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400" dirty="0">
                              <a:latin typeface="Nunito" pitchFamily="2" charset="0"/>
                            </a:rPr>
                            <a:t>Y = SQRT(X)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aseline="0" dirty="0">
                              <a:latin typeface="Nunito" pitchFamily="2" charset="0"/>
                            </a:rPr>
                            <a:t>For Finding Square Root</a:t>
                          </a:r>
                        </a:p>
                        <a:p>
                          <a:r>
                            <a:rPr lang="en-US" sz="2400" baseline="0" dirty="0">
                              <a:latin typeface="Nunito" pitchFamily="2" charset="0"/>
                            </a:rPr>
                            <a:t>Y = </a:t>
                          </a:r>
                          <a14:m>
                            <m:oMath xmlns:m="http://schemas.openxmlformats.org/officeDocument/2006/math">
                              <m:r>
                                <a:rPr lang="en-US" sz="2400" baseline="0" smtClean="0"/>
                                <m:t>√</m:t>
                              </m:r>
                              <m:r>
                                <a:rPr lang="en-US" sz="2400" b="0" baseline="0" smtClean="0"/>
                                <m:t>𝑋</m:t>
                              </m:r>
                            </m:oMath>
                          </a14:m>
                          <a:endParaRPr lang="en-US" sz="2400" baseline="300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400" dirty="0">
                              <a:latin typeface="Nunito" pitchFamily="2" charset="0"/>
                            </a:rPr>
                            <a:t>Y</a:t>
                          </a:r>
                          <a:r>
                            <a:rPr lang="en-US" sz="2400" baseline="0" dirty="0">
                              <a:latin typeface="Nunito" pitchFamily="2" charset="0"/>
                            </a:rPr>
                            <a:t> = ABS(X)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For</a:t>
                          </a:r>
                          <a:r>
                            <a:rPr lang="en-US" sz="2400" baseline="0" dirty="0">
                              <a:latin typeface="Nunito" pitchFamily="2" charset="0"/>
                            </a:rPr>
                            <a:t> finding the absolute value</a:t>
                          </a:r>
                        </a:p>
                        <a:p>
                          <a:r>
                            <a:rPr lang="en-US" sz="2400" baseline="0" dirty="0">
                              <a:latin typeface="Nunito" pitchFamily="2" charset="0"/>
                            </a:rPr>
                            <a:t>Y = |X|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400" dirty="0">
                              <a:latin typeface="Nunito" pitchFamily="2" charset="0"/>
                            </a:rPr>
                            <a:t>Y = AMAX1(X</a:t>
                          </a:r>
                          <a:r>
                            <a:rPr lang="en-US" sz="2400" baseline="-25000" dirty="0">
                              <a:latin typeface="Nunito" pitchFamily="2" charset="0"/>
                            </a:rPr>
                            <a:t>1</a:t>
                          </a:r>
                          <a:r>
                            <a:rPr lang="en-US" sz="2400" baseline="0" dirty="0">
                              <a:latin typeface="Nunito" pitchFamily="2" charset="0"/>
                            </a:rPr>
                            <a:t>,X</a:t>
                          </a:r>
                          <a:r>
                            <a:rPr lang="en-US" sz="2400" baseline="-25000" dirty="0">
                              <a:latin typeface="Nunito" pitchFamily="2" charset="0"/>
                            </a:rPr>
                            <a:t>2</a:t>
                          </a:r>
                          <a:r>
                            <a:rPr lang="en-US" sz="2400" baseline="0" dirty="0">
                              <a:latin typeface="Nunito" pitchFamily="2" charset="0"/>
                            </a:rPr>
                            <a:t>,…,X</a:t>
                          </a:r>
                          <a:r>
                            <a:rPr lang="en-US" sz="2400" baseline="-25000" dirty="0">
                              <a:latin typeface="Nunito" pitchFamily="2" charset="0"/>
                            </a:rPr>
                            <a:t>n</a:t>
                          </a:r>
                          <a:r>
                            <a:rPr lang="en-US" sz="2400" baseline="0" dirty="0">
                              <a:latin typeface="Nunito" pitchFamily="2" charset="0"/>
                            </a:rPr>
                            <a:t>)</a:t>
                          </a:r>
                          <a:endParaRPr lang="en-US" sz="2400" baseline="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For finding the maximum</a:t>
                          </a:r>
                          <a:r>
                            <a:rPr lang="en-US" sz="2400" baseline="0" dirty="0">
                              <a:latin typeface="Nunito" pitchFamily="2" charset="0"/>
                            </a:rPr>
                            <a:t> value among the available values.</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400" baseline="0" dirty="0">
                              <a:latin typeface="Nunito" pitchFamily="2" charset="0"/>
                            </a:rPr>
                            <a:t>Y = AMIN1(X</a:t>
                          </a:r>
                          <a:r>
                            <a:rPr lang="en-US" sz="2400" baseline="-25000" dirty="0">
                              <a:latin typeface="Nunito" pitchFamily="2" charset="0"/>
                            </a:rPr>
                            <a:t>1</a:t>
                          </a:r>
                          <a:r>
                            <a:rPr lang="en-US" sz="2400" baseline="0" dirty="0">
                              <a:latin typeface="Nunito" pitchFamily="2" charset="0"/>
                            </a:rPr>
                            <a:t>,X</a:t>
                          </a:r>
                          <a:r>
                            <a:rPr lang="en-US" sz="2400" baseline="-25000" dirty="0">
                              <a:latin typeface="Nunito" pitchFamily="2" charset="0"/>
                            </a:rPr>
                            <a:t>2</a:t>
                          </a:r>
                          <a:r>
                            <a:rPr lang="en-US" sz="2400" baseline="0" dirty="0">
                              <a:latin typeface="Nunito" pitchFamily="2" charset="0"/>
                            </a:rPr>
                            <a:t>,…,X</a:t>
                          </a:r>
                          <a:r>
                            <a:rPr lang="en-US" sz="2400" baseline="-25000" dirty="0">
                              <a:latin typeface="Nunito" pitchFamily="2" charset="0"/>
                            </a:rPr>
                            <a:t>n</a:t>
                          </a:r>
                          <a:r>
                            <a:rPr lang="en-US" sz="2400" baseline="0" dirty="0">
                              <a:latin typeface="Nunito" pitchFamily="2" charset="0"/>
                            </a:rPr>
                            <a:t>)</a:t>
                          </a:r>
                          <a:endParaRPr lang="en-US" sz="2400" baseline="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For finding the minimum</a:t>
                          </a:r>
                          <a:r>
                            <a:rPr lang="en-US" sz="2400" baseline="0" dirty="0">
                              <a:latin typeface="Nunito" pitchFamily="2" charset="0"/>
                            </a:rPr>
                            <a:t> value among the available values.</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Choice>
        <mc:Fallback>
          <p:graphicFrame>
            <p:nvGraphicFramePr>
              <p:cNvPr id="7" name="Content Placeholder 4">
                <a:extLst>
                  <a:ext uri="{FF2B5EF4-FFF2-40B4-BE49-F238E27FC236}">
                    <a16:creationId xmlns:a16="http://schemas.microsoft.com/office/drawing/2014/main" id="{ADEF385B-1B0D-7759-88F9-C1E81FA2A78B}"/>
                  </a:ext>
                </a:extLst>
              </p:cNvPr>
              <p:cNvGraphicFramePr>
                <a:graphicFrameLocks/>
              </p:cNvGraphicFramePr>
              <p:nvPr>
                <p:extLst>
                  <p:ext uri="{D42A27DB-BD31-4B8C-83A1-F6EECF244321}">
                    <p14:modId xmlns:p14="http://schemas.microsoft.com/office/powerpoint/2010/main" val="1418345589"/>
                  </p:ext>
                </p:extLst>
              </p:nvPr>
            </p:nvGraphicFramePr>
            <p:xfrm>
              <a:off x="838198" y="1552422"/>
              <a:ext cx="10698480" cy="4599242"/>
            </p:xfrm>
            <a:graphic>
              <a:graphicData uri="http://schemas.openxmlformats.org/drawingml/2006/table">
                <a:tbl>
                  <a:tblPr firstRow="1" bandRow="1">
                    <a:tableStyleId>{69012ECD-51FC-41F1-AA8D-1B2483CD663E}</a:tableStyleId>
                  </a:tblPr>
                  <a:tblGrid>
                    <a:gridCol w="4023360">
                      <a:extLst>
                        <a:ext uri="{9D8B030D-6E8A-4147-A177-3AD203B41FA5}">
                          <a16:colId xmlns:a16="http://schemas.microsoft.com/office/drawing/2014/main" val="20000"/>
                        </a:ext>
                      </a:extLst>
                    </a:gridCol>
                    <a:gridCol w="6675120">
                      <a:extLst>
                        <a:ext uri="{9D8B030D-6E8A-4147-A177-3AD203B41FA5}">
                          <a16:colId xmlns:a16="http://schemas.microsoft.com/office/drawing/2014/main" val="20001"/>
                        </a:ext>
                      </a:extLst>
                    </a:gridCol>
                  </a:tblGrid>
                  <a:tr h="457200">
                    <a:tc>
                      <a:txBody>
                        <a:bodyPr/>
                        <a:lstStyle/>
                        <a:p>
                          <a:pPr algn="ctr"/>
                          <a:r>
                            <a:rPr lang="en-US" sz="2400" dirty="0">
                              <a:latin typeface="Nunito" pitchFamily="2" charset="0"/>
                            </a:rPr>
                            <a:t>General Form For CSMP III</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Nunito" pitchFamily="2" charset="0"/>
                            </a:rPr>
                            <a:t>Function</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22960">
                    <a:tc>
                      <a:txBody>
                        <a:bodyPr/>
                        <a:lstStyle/>
                        <a:p>
                          <a:r>
                            <a:rPr lang="en-US" sz="2400" dirty="0">
                              <a:latin typeface="Nunito" pitchFamily="2" charset="0"/>
                            </a:rPr>
                            <a:t>Y = COS(X)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Trigonometric</a:t>
                          </a:r>
                          <a:r>
                            <a:rPr lang="en-US" sz="2400" baseline="0" dirty="0">
                              <a:latin typeface="Nunito" pitchFamily="2" charset="0"/>
                            </a:rPr>
                            <a:t> COSINE</a:t>
                          </a:r>
                          <a:r>
                            <a:rPr lang="en-US" sz="2400" dirty="0">
                              <a:latin typeface="Nunito" pitchFamily="2" charset="0"/>
                            </a:rPr>
                            <a:t> </a:t>
                          </a:r>
                          <a:r>
                            <a:rPr lang="en-US" sz="2400" baseline="0" dirty="0">
                              <a:latin typeface="Nunito" pitchFamily="2" charset="0"/>
                            </a:rPr>
                            <a:t>Function</a:t>
                          </a:r>
                        </a:p>
                        <a:p>
                          <a:r>
                            <a:rPr lang="en-US" sz="2400" baseline="0" dirty="0">
                              <a:latin typeface="Nunito" pitchFamily="2" charset="0"/>
                            </a:rPr>
                            <a:t>Y = cos (X)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50202">
                    <a:tc>
                      <a:txBody>
                        <a:bodyPr/>
                        <a:lstStyle/>
                        <a:p>
                          <a:r>
                            <a:rPr lang="en-US" sz="2400" dirty="0">
                              <a:latin typeface="Nunito" pitchFamily="2" charset="0"/>
                            </a:rPr>
                            <a:t>Y = SQRT(X)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310" t="-155000" r="-182" b="-305714"/>
                          </a:stretch>
                        </a:blipFill>
                      </a:tcPr>
                    </a:tc>
                    <a:extLst>
                      <a:ext uri="{0D108BD9-81ED-4DB2-BD59-A6C34878D82A}">
                        <a16:rowId xmlns:a16="http://schemas.microsoft.com/office/drawing/2014/main" val="10002"/>
                      </a:ext>
                    </a:extLst>
                  </a:tr>
                  <a:tr h="822960">
                    <a:tc>
                      <a:txBody>
                        <a:bodyPr/>
                        <a:lstStyle/>
                        <a:p>
                          <a:r>
                            <a:rPr lang="en-US" sz="2400" dirty="0">
                              <a:latin typeface="Nunito" pitchFamily="2" charset="0"/>
                            </a:rPr>
                            <a:t>Y</a:t>
                          </a:r>
                          <a:r>
                            <a:rPr lang="en-US" sz="2400" baseline="0" dirty="0">
                              <a:latin typeface="Nunito" pitchFamily="2" charset="0"/>
                            </a:rPr>
                            <a:t> = ABS(X)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For</a:t>
                          </a:r>
                          <a:r>
                            <a:rPr lang="en-US" sz="2400" baseline="0" dirty="0">
                              <a:latin typeface="Nunito" pitchFamily="2" charset="0"/>
                            </a:rPr>
                            <a:t> finding the absolute value</a:t>
                          </a:r>
                        </a:p>
                        <a:p>
                          <a:r>
                            <a:rPr lang="en-US" sz="2400" baseline="0" dirty="0">
                              <a:latin typeface="Nunito" pitchFamily="2" charset="0"/>
                            </a:rPr>
                            <a:t>Y = |X|</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22960">
                    <a:tc>
                      <a:txBody>
                        <a:bodyPr/>
                        <a:lstStyle/>
                        <a:p>
                          <a:r>
                            <a:rPr lang="en-US" sz="2400" dirty="0">
                              <a:latin typeface="Nunito" pitchFamily="2" charset="0"/>
                            </a:rPr>
                            <a:t>Y = AMAX1(X</a:t>
                          </a:r>
                          <a:r>
                            <a:rPr lang="en-US" sz="2400" baseline="-25000" dirty="0">
                              <a:latin typeface="Nunito" pitchFamily="2" charset="0"/>
                            </a:rPr>
                            <a:t>1</a:t>
                          </a:r>
                          <a:r>
                            <a:rPr lang="en-US" sz="2400" baseline="0" dirty="0">
                              <a:latin typeface="Nunito" pitchFamily="2" charset="0"/>
                            </a:rPr>
                            <a:t>,X</a:t>
                          </a:r>
                          <a:r>
                            <a:rPr lang="en-US" sz="2400" baseline="-25000" dirty="0">
                              <a:latin typeface="Nunito" pitchFamily="2" charset="0"/>
                            </a:rPr>
                            <a:t>2</a:t>
                          </a:r>
                          <a:r>
                            <a:rPr lang="en-US" sz="2400" baseline="0" dirty="0">
                              <a:latin typeface="Nunito" pitchFamily="2" charset="0"/>
                            </a:rPr>
                            <a:t>,…,X</a:t>
                          </a:r>
                          <a:r>
                            <a:rPr lang="en-US" sz="2400" baseline="-25000" dirty="0">
                              <a:latin typeface="Nunito" pitchFamily="2" charset="0"/>
                            </a:rPr>
                            <a:t>n</a:t>
                          </a:r>
                          <a:r>
                            <a:rPr lang="en-US" sz="2400" baseline="0" dirty="0">
                              <a:latin typeface="Nunito" pitchFamily="2" charset="0"/>
                            </a:rPr>
                            <a:t>)</a:t>
                          </a:r>
                          <a:endParaRPr lang="en-US" sz="2400" baseline="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For finding the maximum</a:t>
                          </a:r>
                          <a:r>
                            <a:rPr lang="en-US" sz="2400" baseline="0" dirty="0">
                              <a:latin typeface="Nunito" pitchFamily="2" charset="0"/>
                            </a:rPr>
                            <a:t> value among the available values.</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22960">
                    <a:tc>
                      <a:txBody>
                        <a:bodyPr/>
                        <a:lstStyle/>
                        <a:p>
                          <a:r>
                            <a:rPr lang="en-US" sz="2400" baseline="0" dirty="0">
                              <a:latin typeface="Nunito" pitchFamily="2" charset="0"/>
                            </a:rPr>
                            <a:t>Y = AMIN1(X</a:t>
                          </a:r>
                          <a:r>
                            <a:rPr lang="en-US" sz="2400" baseline="-25000" dirty="0">
                              <a:latin typeface="Nunito" pitchFamily="2" charset="0"/>
                            </a:rPr>
                            <a:t>1</a:t>
                          </a:r>
                          <a:r>
                            <a:rPr lang="en-US" sz="2400" baseline="0" dirty="0">
                              <a:latin typeface="Nunito" pitchFamily="2" charset="0"/>
                            </a:rPr>
                            <a:t>,X</a:t>
                          </a:r>
                          <a:r>
                            <a:rPr lang="en-US" sz="2400" baseline="-25000" dirty="0">
                              <a:latin typeface="Nunito" pitchFamily="2" charset="0"/>
                            </a:rPr>
                            <a:t>2</a:t>
                          </a:r>
                          <a:r>
                            <a:rPr lang="en-US" sz="2400" baseline="0" dirty="0">
                              <a:latin typeface="Nunito" pitchFamily="2" charset="0"/>
                            </a:rPr>
                            <a:t>,…,X</a:t>
                          </a:r>
                          <a:r>
                            <a:rPr lang="en-US" sz="2400" baseline="-25000" dirty="0">
                              <a:latin typeface="Nunito" pitchFamily="2" charset="0"/>
                            </a:rPr>
                            <a:t>n</a:t>
                          </a:r>
                          <a:r>
                            <a:rPr lang="en-US" sz="2400" baseline="0" dirty="0">
                              <a:latin typeface="Nunito" pitchFamily="2" charset="0"/>
                            </a:rPr>
                            <a:t>)</a:t>
                          </a:r>
                          <a:endParaRPr lang="en-US" sz="2400" baseline="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For finding the minimum</a:t>
                          </a:r>
                          <a:r>
                            <a:rPr lang="en-US" sz="2400" baseline="0" dirty="0">
                              <a:latin typeface="Nunito" pitchFamily="2" charset="0"/>
                            </a:rPr>
                            <a:t> value among the available values.</a:t>
                          </a:r>
                          <a:endParaRPr lang="en-US" sz="2400" dirty="0">
                            <a:latin typeface="Nunito" pitchFamily="2"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113083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E04CA-61F5-383E-453B-FF58B06CC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611E-9634-5EEC-593F-2F40E37844BC}"/>
              </a:ext>
            </a:extLst>
          </p:cNvPr>
          <p:cNvSpPr>
            <a:spLocks noGrp="1"/>
          </p:cNvSpPr>
          <p:nvPr>
            <p:ph type="title"/>
          </p:nvPr>
        </p:nvSpPr>
        <p:spPr>
          <a:xfrm>
            <a:off x="838200" y="365125"/>
            <a:ext cx="10515600" cy="1042761"/>
          </a:xfrm>
        </p:spPr>
        <p:txBody>
          <a:bodyPr>
            <a:normAutofit/>
          </a:bodyPr>
          <a:lstStyle/>
          <a:p>
            <a:r>
              <a:rPr lang="en-US" dirty="0"/>
              <a:t>Unit 3: Continuous System (8 </a:t>
            </a:r>
            <a:r>
              <a:rPr lang="en-US" dirty="0" err="1"/>
              <a:t>hrs</a:t>
            </a:r>
            <a:r>
              <a:rPr lang="en-US" dirty="0"/>
              <a:t>)</a:t>
            </a:r>
          </a:p>
        </p:txBody>
      </p:sp>
      <p:sp>
        <p:nvSpPr>
          <p:cNvPr id="17" name="Content Placeholder 16">
            <a:extLst>
              <a:ext uri="{FF2B5EF4-FFF2-40B4-BE49-F238E27FC236}">
                <a16:creationId xmlns:a16="http://schemas.microsoft.com/office/drawing/2014/main" id="{380E4C3D-11D2-3727-F9C7-6BF176B21A18}"/>
              </a:ext>
            </a:extLst>
          </p:cNvPr>
          <p:cNvSpPr>
            <a:spLocks noGrp="1"/>
          </p:cNvSpPr>
          <p:nvPr>
            <p:ph idx="1"/>
          </p:nvPr>
        </p:nvSpPr>
        <p:spPr>
          <a:xfrm>
            <a:off x="838200" y="1553029"/>
            <a:ext cx="10515600" cy="4920342"/>
          </a:xfrm>
        </p:spPr>
        <p:txBody>
          <a:bodyPr>
            <a:normAutofit fontScale="85000" lnSpcReduction="20000"/>
          </a:bodyPr>
          <a:lstStyle/>
          <a:p>
            <a:r>
              <a:rPr lang="en-US" dirty="0"/>
              <a:t>3.1 Introduction To Continuous System</a:t>
            </a:r>
          </a:p>
          <a:p>
            <a:r>
              <a:rPr lang="en-US" dirty="0"/>
              <a:t>3.2 Representation Of Continuous System Using Differential Equation</a:t>
            </a:r>
          </a:p>
          <a:p>
            <a:r>
              <a:rPr lang="en-US" dirty="0"/>
              <a:t>3.3 Linear And Nonlinear Differential Equations And Its Examples</a:t>
            </a:r>
          </a:p>
          <a:p>
            <a:r>
              <a:rPr lang="en-US" dirty="0"/>
              <a:t>3.4 Analog Computer (Components And Examples)</a:t>
            </a:r>
          </a:p>
          <a:p>
            <a:r>
              <a:rPr lang="en-US" b="1" dirty="0"/>
              <a:t>3.5 Digital Analog Simulators</a:t>
            </a:r>
          </a:p>
          <a:p>
            <a:r>
              <a:rPr lang="en-US" b="1" dirty="0"/>
              <a:t>3.6 Hybrid Computers</a:t>
            </a:r>
          </a:p>
          <a:p>
            <a:r>
              <a:rPr lang="en-US" b="1" dirty="0"/>
              <a:t>3.7 CSSLs, CSMP III</a:t>
            </a:r>
          </a:p>
          <a:p>
            <a:pPr lvl="1"/>
            <a:r>
              <a:rPr lang="en-US" b="1" dirty="0"/>
              <a:t>3.7.1 Structured Statement</a:t>
            </a:r>
          </a:p>
          <a:p>
            <a:pPr lvl="1"/>
            <a:r>
              <a:rPr lang="en-US" b="1" dirty="0"/>
              <a:t>3.7.2 Data Statements</a:t>
            </a:r>
          </a:p>
          <a:p>
            <a:pPr lvl="1"/>
            <a:r>
              <a:rPr lang="en-US" b="1" dirty="0"/>
              <a:t>3.7.3 Control Statements</a:t>
            </a:r>
          </a:p>
          <a:p>
            <a:r>
              <a:rPr lang="en-US" dirty="0"/>
              <a:t>3.8 Feedback System With Example</a:t>
            </a:r>
          </a:p>
          <a:p>
            <a:r>
              <a:rPr lang="en-US" dirty="0"/>
              <a:t>3.9 Interactive System</a:t>
            </a:r>
          </a:p>
        </p:txBody>
      </p:sp>
      <p:sp>
        <p:nvSpPr>
          <p:cNvPr id="4" name="Footer Placeholder 3">
            <a:extLst>
              <a:ext uri="{FF2B5EF4-FFF2-40B4-BE49-F238E27FC236}">
                <a16:creationId xmlns:a16="http://schemas.microsoft.com/office/drawing/2014/main" id="{0000EF4C-801E-F6FC-5A71-809DA6F631DC}"/>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B0A771C6-63B7-4BD9-4DA2-BDC1A4FF8249}"/>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2</a:t>
            </a:fld>
            <a:endParaRPr lang="en-US" dirty="0"/>
          </a:p>
        </p:txBody>
      </p:sp>
    </p:spTree>
    <p:extLst>
      <p:ext uri="{BB962C8B-B14F-4D97-AF65-F5344CB8AC3E}">
        <p14:creationId xmlns:p14="http://schemas.microsoft.com/office/powerpoint/2010/main" val="511352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dirty="0"/>
              <a:t>Lecture 9</a:t>
            </a:r>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20</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13"/>
          </p:nvPr>
        </p:nvSpPr>
        <p:spPr>
          <a:xfrm>
            <a:off x="7351486" y="106589"/>
            <a:ext cx="4114800" cy="365125"/>
          </a:xfrm>
        </p:spPr>
        <p:txBody>
          <a:bodyPr/>
          <a:lstStyle/>
          <a:p>
            <a:pPr algn="r"/>
            <a:r>
              <a:rPr lang="en-US"/>
              <a:t>Continuous System | Lecture 9</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a:xfrm>
            <a:off x="838200" y="1843315"/>
            <a:ext cx="10515600" cy="3817256"/>
          </a:xfrm>
        </p:spPr>
        <p:txBody>
          <a:bodyPr/>
          <a:lstStyle/>
          <a:p>
            <a:r>
              <a:rPr lang="en-US" dirty="0"/>
              <a:t>Feedback System</a:t>
            </a:r>
            <a:br>
              <a:rPr lang="en-US" dirty="0"/>
            </a:br>
            <a:r>
              <a:rPr lang="en-US" dirty="0"/>
              <a:t>Interactive System</a:t>
            </a:r>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21</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14"/>
          </p:nvPr>
        </p:nvSpPr>
        <p:spPr>
          <a:xfrm>
            <a:off x="7351486" y="106589"/>
            <a:ext cx="4114800" cy="365125"/>
          </a:xfrm>
        </p:spPr>
        <p:txBody>
          <a:bodyPr/>
          <a:lstStyle/>
          <a:p>
            <a:pPr algn="r"/>
            <a:r>
              <a:rPr lang="en-US"/>
              <a:t>Continuous System | Lecture 9</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9CC8B0-52EF-6C04-D556-8067646529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702421-E708-E603-6C32-2B1AB980F8A8}"/>
              </a:ext>
            </a:extLst>
          </p:cNvPr>
          <p:cNvSpPr>
            <a:spLocks noGrp="1"/>
          </p:cNvSpPr>
          <p:nvPr>
            <p:ph type="title"/>
          </p:nvPr>
        </p:nvSpPr>
        <p:spPr>
          <a:xfrm>
            <a:off x="838200" y="365125"/>
            <a:ext cx="10515600" cy="1042761"/>
          </a:xfrm>
        </p:spPr>
        <p:txBody>
          <a:bodyPr>
            <a:normAutofit/>
          </a:bodyPr>
          <a:lstStyle/>
          <a:p>
            <a:r>
              <a:rPr lang="en-US" dirty="0"/>
              <a:t>Hybrid Computers</a:t>
            </a:r>
          </a:p>
        </p:txBody>
      </p:sp>
      <p:sp>
        <p:nvSpPr>
          <p:cNvPr id="3" name="Content Placeholder 2">
            <a:extLst>
              <a:ext uri="{FF2B5EF4-FFF2-40B4-BE49-F238E27FC236}">
                <a16:creationId xmlns:a16="http://schemas.microsoft.com/office/drawing/2014/main" id="{926CD706-9B40-3005-29C7-DEEF5E252999}"/>
              </a:ext>
            </a:extLst>
          </p:cNvPr>
          <p:cNvSpPr>
            <a:spLocks noGrp="1"/>
          </p:cNvSpPr>
          <p:nvPr>
            <p:ph idx="1"/>
          </p:nvPr>
        </p:nvSpPr>
        <p:spPr>
          <a:xfrm>
            <a:off x="838200" y="1553029"/>
            <a:ext cx="10515600" cy="4920342"/>
          </a:xfrm>
        </p:spPr>
        <p:txBody>
          <a:bodyPr>
            <a:normAutofit/>
          </a:bodyPr>
          <a:lstStyle/>
          <a:p>
            <a:r>
              <a:rPr lang="en-US" dirty="0"/>
              <a:t>A hybrid computer is a </a:t>
            </a:r>
            <a:r>
              <a:rPr lang="en-US" b="1" dirty="0"/>
              <a:t>digital computer that accepts analog signals</a:t>
            </a:r>
            <a:r>
              <a:rPr lang="en-US" dirty="0"/>
              <a:t>, converts them to digital form, and processes them as digital data.</a:t>
            </a:r>
          </a:p>
          <a:p>
            <a:r>
              <a:rPr lang="en-US" dirty="0"/>
              <a:t>These computers may be utilized to simulate systems that are primarily </a:t>
            </a:r>
            <a:r>
              <a:rPr lang="en-US" b="1" dirty="0"/>
              <a:t>continuous</a:t>
            </a:r>
            <a:r>
              <a:rPr lang="en-US" dirty="0"/>
              <a:t> but also incorporate some </a:t>
            </a:r>
            <a:r>
              <a:rPr lang="en-US" b="1" dirty="0"/>
              <a:t>digital</a:t>
            </a:r>
            <a:r>
              <a:rPr lang="en-US" dirty="0"/>
              <a:t> elements.</a:t>
            </a:r>
          </a:p>
          <a:p>
            <a:r>
              <a:rPr lang="en-US" dirty="0"/>
              <a:t>Hybrid computers are mainly used in specialized applications where both discrete and continuous data need to be processed.</a:t>
            </a:r>
          </a:p>
        </p:txBody>
      </p:sp>
      <p:sp>
        <p:nvSpPr>
          <p:cNvPr id="79" name="Footer Placeholder 78">
            <a:extLst>
              <a:ext uri="{FF2B5EF4-FFF2-40B4-BE49-F238E27FC236}">
                <a16:creationId xmlns:a16="http://schemas.microsoft.com/office/drawing/2014/main" id="{65A77895-A91C-A590-501E-7F889CDE7D5B}"/>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D26F1165-C640-07DC-F46D-8A4DD7AE6FD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a:t>
            </a:fld>
            <a:endParaRPr lang="en-US"/>
          </a:p>
        </p:txBody>
      </p:sp>
    </p:spTree>
    <p:extLst>
      <p:ext uri="{BB962C8B-B14F-4D97-AF65-F5344CB8AC3E}">
        <p14:creationId xmlns:p14="http://schemas.microsoft.com/office/powerpoint/2010/main" val="42429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44178F-2819-4756-2094-6D54812FA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8CBAB-F1AC-57C2-9245-B436D33009C5}"/>
              </a:ext>
            </a:extLst>
          </p:cNvPr>
          <p:cNvSpPr>
            <a:spLocks noGrp="1"/>
          </p:cNvSpPr>
          <p:nvPr>
            <p:ph type="title"/>
          </p:nvPr>
        </p:nvSpPr>
        <p:spPr>
          <a:xfrm>
            <a:off x="838200" y="365125"/>
            <a:ext cx="10515600" cy="1042761"/>
          </a:xfrm>
        </p:spPr>
        <p:txBody>
          <a:bodyPr>
            <a:normAutofit/>
          </a:bodyPr>
          <a:lstStyle/>
          <a:p>
            <a:r>
              <a:rPr lang="en-US" dirty="0"/>
              <a:t>Hybrid Computers Example</a:t>
            </a:r>
          </a:p>
        </p:txBody>
      </p:sp>
      <p:sp>
        <p:nvSpPr>
          <p:cNvPr id="3" name="Content Placeholder 2">
            <a:extLst>
              <a:ext uri="{FF2B5EF4-FFF2-40B4-BE49-F238E27FC236}">
                <a16:creationId xmlns:a16="http://schemas.microsoft.com/office/drawing/2014/main" id="{566A82C8-EF85-7EBF-E71A-B8BCD4A09438}"/>
              </a:ext>
            </a:extLst>
          </p:cNvPr>
          <p:cNvSpPr>
            <a:spLocks noGrp="1"/>
          </p:cNvSpPr>
          <p:nvPr>
            <p:ph idx="1"/>
          </p:nvPr>
        </p:nvSpPr>
        <p:spPr>
          <a:xfrm>
            <a:off x="838200" y="1553029"/>
            <a:ext cx="10515600" cy="4920342"/>
          </a:xfrm>
        </p:spPr>
        <p:txBody>
          <a:bodyPr>
            <a:normAutofit/>
          </a:bodyPr>
          <a:lstStyle/>
          <a:p>
            <a:r>
              <a:rPr lang="en-US" dirty="0"/>
              <a:t>A petrol pump features a processor that converts fuel flow measurements into quantity and price values.</a:t>
            </a:r>
          </a:p>
          <a:p>
            <a:r>
              <a:rPr lang="en-US" dirty="0"/>
              <a:t>In a hospital's Intensive Care Unit (ICU), an analog device measures a patient's blood pressure and temperature. These measurements are then converted and displayed as numerical values. </a:t>
            </a:r>
          </a:p>
          <a:p>
            <a:r>
              <a:rPr lang="en-US" dirty="0"/>
              <a:t>Hybrid computers are beneficial when studying systems that can be effectively represented by an analog computer model over a repetitive period.</a:t>
            </a:r>
          </a:p>
        </p:txBody>
      </p:sp>
      <p:sp>
        <p:nvSpPr>
          <p:cNvPr id="79" name="Footer Placeholder 78">
            <a:extLst>
              <a:ext uri="{FF2B5EF4-FFF2-40B4-BE49-F238E27FC236}">
                <a16:creationId xmlns:a16="http://schemas.microsoft.com/office/drawing/2014/main" id="{5DB9D422-7712-4F26-CCBC-1BE2414F1715}"/>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57D3E873-95BF-9202-33C1-3671558361D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a:t>
            </a:fld>
            <a:endParaRPr lang="en-US"/>
          </a:p>
        </p:txBody>
      </p:sp>
    </p:spTree>
    <p:extLst>
      <p:ext uri="{BB962C8B-B14F-4D97-AF65-F5344CB8AC3E}">
        <p14:creationId xmlns:p14="http://schemas.microsoft.com/office/powerpoint/2010/main" val="126506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7E97A-84A7-63A3-4E35-26E3C1B4A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104FC-E73B-433F-8E9C-063DC9B337A6}"/>
              </a:ext>
            </a:extLst>
          </p:cNvPr>
          <p:cNvSpPr>
            <a:spLocks noGrp="1"/>
          </p:cNvSpPr>
          <p:nvPr>
            <p:ph type="title"/>
          </p:nvPr>
        </p:nvSpPr>
        <p:spPr>
          <a:xfrm>
            <a:off x="838200" y="365125"/>
            <a:ext cx="10515600" cy="1042761"/>
          </a:xfrm>
        </p:spPr>
        <p:txBody>
          <a:bodyPr>
            <a:normAutofit/>
          </a:bodyPr>
          <a:lstStyle/>
          <a:p>
            <a:r>
              <a:rPr lang="en-US" dirty="0"/>
              <a:t>Hybrid Simulation</a:t>
            </a:r>
          </a:p>
        </p:txBody>
      </p:sp>
      <p:sp>
        <p:nvSpPr>
          <p:cNvPr id="3" name="Content Placeholder 2">
            <a:extLst>
              <a:ext uri="{FF2B5EF4-FFF2-40B4-BE49-F238E27FC236}">
                <a16:creationId xmlns:a16="http://schemas.microsoft.com/office/drawing/2014/main" id="{47089C3F-E4A8-6A6D-8C9B-66C686F0F4A7}"/>
              </a:ext>
            </a:extLst>
          </p:cNvPr>
          <p:cNvSpPr>
            <a:spLocks noGrp="1"/>
          </p:cNvSpPr>
          <p:nvPr>
            <p:ph idx="1"/>
          </p:nvPr>
        </p:nvSpPr>
        <p:spPr>
          <a:xfrm>
            <a:off x="838200" y="1553029"/>
            <a:ext cx="10515600" cy="4920342"/>
          </a:xfrm>
        </p:spPr>
        <p:txBody>
          <a:bodyPr>
            <a:normAutofit/>
          </a:bodyPr>
          <a:lstStyle/>
          <a:p>
            <a:r>
              <a:rPr lang="en-US" dirty="0"/>
              <a:t>Sometimes, a simulation model may not exhibit only continuous behavior; it can also display discrete characteristics.</a:t>
            </a:r>
          </a:p>
          <a:p>
            <a:r>
              <a:rPr lang="en-US" dirty="0"/>
              <a:t>In such cases, the system being simulated is a combination of continuous and discrete elements.</a:t>
            </a:r>
          </a:p>
          <a:p>
            <a:r>
              <a:rPr lang="en-US" dirty="0"/>
              <a:t>This can be effectively modeled using a hybrid simulation, which </a:t>
            </a:r>
            <a:r>
              <a:rPr lang="en-US" b="1" dirty="0"/>
              <a:t>links analog and digital computers</a:t>
            </a:r>
            <a:r>
              <a:rPr lang="en-US" dirty="0"/>
              <a:t> together.</a:t>
            </a:r>
          </a:p>
        </p:txBody>
      </p:sp>
      <p:sp>
        <p:nvSpPr>
          <p:cNvPr id="79" name="Footer Placeholder 78">
            <a:extLst>
              <a:ext uri="{FF2B5EF4-FFF2-40B4-BE49-F238E27FC236}">
                <a16:creationId xmlns:a16="http://schemas.microsoft.com/office/drawing/2014/main" id="{6049A928-F9F6-F792-7B01-97B8AF04E557}"/>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7261AAB5-2D09-53B0-0DB5-2F687EBB772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a:t>
            </a:fld>
            <a:endParaRPr lang="en-US"/>
          </a:p>
        </p:txBody>
      </p:sp>
    </p:spTree>
    <p:extLst>
      <p:ext uri="{BB962C8B-B14F-4D97-AF65-F5344CB8AC3E}">
        <p14:creationId xmlns:p14="http://schemas.microsoft.com/office/powerpoint/2010/main" val="1818538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0DA7EB-1EAE-8C2E-1B99-5E06EF921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E64CC-A467-C0C2-B3DF-C3C3B4001A3A}"/>
              </a:ext>
            </a:extLst>
          </p:cNvPr>
          <p:cNvSpPr>
            <a:spLocks noGrp="1"/>
          </p:cNvSpPr>
          <p:nvPr>
            <p:ph type="title"/>
          </p:nvPr>
        </p:nvSpPr>
        <p:spPr>
          <a:xfrm>
            <a:off x="838200" y="365125"/>
            <a:ext cx="10515600" cy="1042761"/>
          </a:xfrm>
        </p:spPr>
        <p:txBody>
          <a:bodyPr>
            <a:normAutofit/>
          </a:bodyPr>
          <a:lstStyle/>
          <a:p>
            <a:r>
              <a:rPr lang="en-US" dirty="0"/>
              <a:t>Hybrid Simulation</a:t>
            </a:r>
          </a:p>
        </p:txBody>
      </p:sp>
      <p:sp>
        <p:nvSpPr>
          <p:cNvPr id="3" name="Content Placeholder 2">
            <a:extLst>
              <a:ext uri="{FF2B5EF4-FFF2-40B4-BE49-F238E27FC236}">
                <a16:creationId xmlns:a16="http://schemas.microsoft.com/office/drawing/2014/main" id="{D2074375-1C4E-29D5-122C-596ECED3B9F3}"/>
              </a:ext>
            </a:extLst>
          </p:cNvPr>
          <p:cNvSpPr>
            <a:spLocks noGrp="1"/>
          </p:cNvSpPr>
          <p:nvPr>
            <p:ph idx="1"/>
          </p:nvPr>
        </p:nvSpPr>
        <p:spPr>
          <a:xfrm>
            <a:off x="838200" y="1553029"/>
            <a:ext cx="10515600" cy="4920342"/>
          </a:xfrm>
        </p:spPr>
        <p:txBody>
          <a:bodyPr>
            <a:normAutofit/>
          </a:bodyPr>
          <a:lstStyle/>
          <a:p>
            <a:r>
              <a:rPr lang="en-US" dirty="0"/>
              <a:t>High-speed processing is required to convert signals from one form of representation to another. </a:t>
            </a:r>
          </a:p>
          <a:p>
            <a:r>
              <a:rPr lang="en-US" dirty="0"/>
              <a:t>The term "hybrid simulation" typically refers to the integration of functionally distinct analog and digital computers for the purpose of simulation.</a:t>
            </a:r>
          </a:p>
        </p:txBody>
      </p:sp>
      <p:sp>
        <p:nvSpPr>
          <p:cNvPr id="79" name="Footer Placeholder 78">
            <a:extLst>
              <a:ext uri="{FF2B5EF4-FFF2-40B4-BE49-F238E27FC236}">
                <a16:creationId xmlns:a16="http://schemas.microsoft.com/office/drawing/2014/main" id="{E2F93FE3-E3DA-3EB2-CB58-FF7B3FAA1F1A}"/>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FFCB2DE2-D894-F09B-FF17-35466BDBE517}"/>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a:t>
            </a:fld>
            <a:endParaRPr lang="en-US"/>
          </a:p>
        </p:txBody>
      </p:sp>
    </p:spTree>
    <p:extLst>
      <p:ext uri="{BB962C8B-B14F-4D97-AF65-F5344CB8AC3E}">
        <p14:creationId xmlns:p14="http://schemas.microsoft.com/office/powerpoint/2010/main" val="139481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991D66-5B23-24BF-7033-03627EA620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4E28A6-F5E0-6CAB-48B3-5AC9E2AC5A84}"/>
              </a:ext>
            </a:extLst>
          </p:cNvPr>
          <p:cNvSpPr>
            <a:spLocks noGrp="1"/>
          </p:cNvSpPr>
          <p:nvPr>
            <p:ph type="title"/>
          </p:nvPr>
        </p:nvSpPr>
        <p:spPr>
          <a:xfrm>
            <a:off x="838200" y="365125"/>
            <a:ext cx="10515600" cy="1042761"/>
          </a:xfrm>
        </p:spPr>
        <p:txBody>
          <a:bodyPr>
            <a:normAutofit/>
          </a:bodyPr>
          <a:lstStyle/>
          <a:p>
            <a:r>
              <a:rPr lang="en-US" dirty="0"/>
              <a:t>Digital Analog Simulators</a:t>
            </a:r>
          </a:p>
        </p:txBody>
      </p:sp>
      <p:sp>
        <p:nvSpPr>
          <p:cNvPr id="3" name="Content Placeholder 2">
            <a:extLst>
              <a:ext uri="{FF2B5EF4-FFF2-40B4-BE49-F238E27FC236}">
                <a16:creationId xmlns:a16="http://schemas.microsoft.com/office/drawing/2014/main" id="{14E03A1D-A859-129C-1003-3A4AE0F94C97}"/>
              </a:ext>
            </a:extLst>
          </p:cNvPr>
          <p:cNvSpPr>
            <a:spLocks noGrp="1"/>
          </p:cNvSpPr>
          <p:nvPr>
            <p:ph idx="1"/>
          </p:nvPr>
        </p:nvSpPr>
        <p:spPr>
          <a:xfrm>
            <a:off x="838200" y="1553029"/>
            <a:ext cx="10515600" cy="4920342"/>
          </a:xfrm>
        </p:spPr>
        <p:txBody>
          <a:bodyPr>
            <a:normAutofit/>
          </a:bodyPr>
          <a:lstStyle/>
          <a:p>
            <a:r>
              <a:rPr lang="en-US" dirty="0"/>
              <a:t>Digital analog simulators use programming languages on digital computers to simulate continuous systems.</a:t>
            </a:r>
          </a:p>
          <a:p>
            <a:r>
              <a:rPr lang="en-US" dirty="0"/>
              <a:t>These allow a </a:t>
            </a:r>
            <a:r>
              <a:rPr lang="en-US" b="1" dirty="0"/>
              <a:t>continuous model to be programmed on a digital computer </a:t>
            </a:r>
            <a:r>
              <a:rPr lang="en-US" dirty="0"/>
              <a:t>in the same way as it is solved on an analog computer.</a:t>
            </a:r>
          </a:p>
          <a:p>
            <a:r>
              <a:rPr lang="en-US" dirty="0"/>
              <a:t>These languages contain </a:t>
            </a:r>
            <a:r>
              <a:rPr lang="en-US" b="1" dirty="0"/>
              <a:t>macro instructions </a:t>
            </a:r>
            <a:r>
              <a:rPr lang="en-US" dirty="0"/>
              <a:t>acting as adders, integrators, and sign changers.</a:t>
            </a:r>
          </a:p>
        </p:txBody>
      </p:sp>
      <p:sp>
        <p:nvSpPr>
          <p:cNvPr id="79" name="Footer Placeholder 78">
            <a:extLst>
              <a:ext uri="{FF2B5EF4-FFF2-40B4-BE49-F238E27FC236}">
                <a16:creationId xmlns:a16="http://schemas.microsoft.com/office/drawing/2014/main" id="{01EACC82-219C-2DFA-6A06-4A9F5C04B422}"/>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5B2644C1-DF2D-5731-DB84-B5E0D9065E0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7</a:t>
            </a:fld>
            <a:endParaRPr lang="en-US"/>
          </a:p>
        </p:txBody>
      </p:sp>
    </p:spTree>
    <p:extLst>
      <p:ext uri="{BB962C8B-B14F-4D97-AF65-F5344CB8AC3E}">
        <p14:creationId xmlns:p14="http://schemas.microsoft.com/office/powerpoint/2010/main" val="264145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44E6CF-27F9-8AFA-C291-22691F562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243B6-3FCF-971C-6DA7-0671E40C60C9}"/>
              </a:ext>
            </a:extLst>
          </p:cNvPr>
          <p:cNvSpPr>
            <a:spLocks noGrp="1"/>
          </p:cNvSpPr>
          <p:nvPr>
            <p:ph type="title"/>
          </p:nvPr>
        </p:nvSpPr>
        <p:spPr>
          <a:xfrm>
            <a:off x="838200" y="365125"/>
            <a:ext cx="10515600" cy="1042761"/>
          </a:xfrm>
        </p:spPr>
        <p:txBody>
          <a:bodyPr>
            <a:normAutofit/>
          </a:bodyPr>
          <a:lstStyle/>
          <a:p>
            <a:r>
              <a:rPr lang="en-US" dirty="0"/>
              <a:t>Digital Analog Simulators</a:t>
            </a:r>
          </a:p>
        </p:txBody>
      </p:sp>
      <p:sp>
        <p:nvSpPr>
          <p:cNvPr id="3" name="Content Placeholder 2">
            <a:extLst>
              <a:ext uri="{FF2B5EF4-FFF2-40B4-BE49-F238E27FC236}">
                <a16:creationId xmlns:a16="http://schemas.microsoft.com/office/drawing/2014/main" id="{F6D2CCC0-F0E8-349B-48D4-9FE3FF6D454C}"/>
              </a:ext>
            </a:extLst>
          </p:cNvPr>
          <p:cNvSpPr>
            <a:spLocks noGrp="1"/>
          </p:cNvSpPr>
          <p:nvPr>
            <p:ph idx="1"/>
          </p:nvPr>
        </p:nvSpPr>
        <p:spPr>
          <a:xfrm>
            <a:off x="838200" y="1553029"/>
            <a:ext cx="10515600" cy="4920342"/>
          </a:xfrm>
        </p:spPr>
        <p:txBody>
          <a:bodyPr>
            <a:normAutofit/>
          </a:bodyPr>
          <a:lstStyle/>
          <a:p>
            <a:r>
              <a:rPr lang="en-US" dirty="0"/>
              <a:t>A program uses macro-instructions to connect components like how operational amplifiers are linked in analog computers. </a:t>
            </a:r>
          </a:p>
          <a:p>
            <a:r>
              <a:rPr lang="en-US" dirty="0"/>
              <a:t>Over time, more advanced techniques have emerged for using digital computers to simulate continuous systems. </a:t>
            </a:r>
          </a:p>
          <a:p>
            <a:r>
              <a:rPr lang="en-US" dirty="0"/>
              <a:t>As a result, digital-analog simulators are now infrequently used.</a:t>
            </a:r>
          </a:p>
        </p:txBody>
      </p:sp>
      <p:sp>
        <p:nvSpPr>
          <p:cNvPr id="79" name="Footer Placeholder 78">
            <a:extLst>
              <a:ext uri="{FF2B5EF4-FFF2-40B4-BE49-F238E27FC236}">
                <a16:creationId xmlns:a16="http://schemas.microsoft.com/office/drawing/2014/main" id="{AB14C23E-024E-3E84-B699-0D361372BABD}"/>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E9402F0C-59B3-BCB9-DA6E-CFDD0210087E}"/>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8</a:t>
            </a:fld>
            <a:endParaRPr lang="en-US"/>
          </a:p>
        </p:txBody>
      </p:sp>
    </p:spTree>
    <p:extLst>
      <p:ext uri="{BB962C8B-B14F-4D97-AF65-F5344CB8AC3E}">
        <p14:creationId xmlns:p14="http://schemas.microsoft.com/office/powerpoint/2010/main" val="7939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73F81B-5DFA-8C50-4489-F0851A7A40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4376FA-A5B0-829E-2DFE-F019024B54CF}"/>
              </a:ext>
            </a:extLst>
          </p:cNvPr>
          <p:cNvSpPr>
            <a:spLocks noGrp="1"/>
          </p:cNvSpPr>
          <p:nvPr>
            <p:ph type="title"/>
          </p:nvPr>
        </p:nvSpPr>
        <p:spPr>
          <a:xfrm>
            <a:off x="838200" y="365125"/>
            <a:ext cx="10515600" cy="1042761"/>
          </a:xfrm>
        </p:spPr>
        <p:txBody>
          <a:bodyPr>
            <a:normAutofit/>
          </a:bodyPr>
          <a:lstStyle/>
          <a:p>
            <a:r>
              <a:rPr lang="en-US" dirty="0"/>
              <a:t>Continuous System Simulation Language</a:t>
            </a:r>
          </a:p>
        </p:txBody>
      </p:sp>
      <p:sp>
        <p:nvSpPr>
          <p:cNvPr id="3" name="Content Placeholder 2">
            <a:extLst>
              <a:ext uri="{FF2B5EF4-FFF2-40B4-BE49-F238E27FC236}">
                <a16:creationId xmlns:a16="http://schemas.microsoft.com/office/drawing/2014/main" id="{82D20D56-0AA5-5A60-8E77-DB8534B0CCD1}"/>
              </a:ext>
            </a:extLst>
          </p:cNvPr>
          <p:cNvSpPr>
            <a:spLocks noGrp="1"/>
          </p:cNvSpPr>
          <p:nvPr>
            <p:ph idx="1"/>
          </p:nvPr>
        </p:nvSpPr>
        <p:spPr>
          <a:xfrm>
            <a:off x="838200" y="1553029"/>
            <a:ext cx="10515600" cy="4920342"/>
          </a:xfrm>
        </p:spPr>
        <p:txBody>
          <a:bodyPr>
            <a:normAutofit/>
          </a:bodyPr>
          <a:lstStyle/>
          <a:p>
            <a:r>
              <a:rPr lang="en-US" dirty="0"/>
              <a:t>Continuous system simulation languages are </a:t>
            </a:r>
            <a:r>
              <a:rPr lang="en-US" b="1" dirty="0"/>
              <a:t>high-level programming </a:t>
            </a:r>
            <a:r>
              <a:rPr lang="en-US" dirty="0"/>
              <a:t>languages that facilitate the </a:t>
            </a:r>
            <a:r>
              <a:rPr lang="en-US" b="1" dirty="0"/>
              <a:t>modelling and simulation of systems characterized by ordinary and partial differential equations</a:t>
            </a:r>
            <a:r>
              <a:rPr lang="en-US" dirty="0"/>
              <a:t>.</a:t>
            </a:r>
          </a:p>
          <a:p>
            <a:r>
              <a:rPr lang="en-US" dirty="0"/>
              <a:t>CSSLs help to model and study continuous systems formulated as block diagrams or in Ordinary Differential Equations(ODEs).</a:t>
            </a:r>
          </a:p>
          <a:p>
            <a:r>
              <a:rPr lang="en-US" dirty="0"/>
              <a:t>These languages utilize a familiar type of input for digital computers that enables users to program directly from mathematical model equations instead of breaking them down into functional elements.</a:t>
            </a:r>
          </a:p>
        </p:txBody>
      </p:sp>
      <p:sp>
        <p:nvSpPr>
          <p:cNvPr id="79" name="Footer Placeholder 78">
            <a:extLst>
              <a:ext uri="{FF2B5EF4-FFF2-40B4-BE49-F238E27FC236}">
                <a16:creationId xmlns:a16="http://schemas.microsoft.com/office/drawing/2014/main" id="{E6BFCA33-A82F-F30B-4F5F-FE82ACE3D0E4}"/>
              </a:ext>
            </a:extLst>
          </p:cNvPr>
          <p:cNvSpPr>
            <a:spLocks noGrp="1"/>
          </p:cNvSpPr>
          <p:nvPr>
            <p:ph type="ftr" sz="quarter" idx="11"/>
          </p:nvPr>
        </p:nvSpPr>
        <p:spPr>
          <a:xfrm>
            <a:off x="7351486" y="106589"/>
            <a:ext cx="4114800" cy="365125"/>
          </a:xfrm>
        </p:spPr>
        <p:txBody>
          <a:bodyPr/>
          <a:lstStyle/>
          <a:p>
            <a:r>
              <a:rPr lang="en-US"/>
              <a:t>Continuous System | Lecture 9</a:t>
            </a:r>
            <a:endParaRPr lang="en-US" dirty="0"/>
          </a:p>
        </p:txBody>
      </p:sp>
      <p:sp>
        <p:nvSpPr>
          <p:cNvPr id="5" name="Slide Number Placeholder 4">
            <a:extLst>
              <a:ext uri="{FF2B5EF4-FFF2-40B4-BE49-F238E27FC236}">
                <a16:creationId xmlns:a16="http://schemas.microsoft.com/office/drawing/2014/main" id="{A9AD9B19-BC5F-9825-B59C-59D72775736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9</a:t>
            </a:fld>
            <a:endParaRPr lang="en-US"/>
          </a:p>
        </p:txBody>
      </p:sp>
    </p:spTree>
    <p:extLst>
      <p:ext uri="{BB962C8B-B14F-4D97-AF65-F5344CB8AC3E}">
        <p14:creationId xmlns:p14="http://schemas.microsoft.com/office/powerpoint/2010/main" val="374559471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688</TotalTime>
  <Words>1432</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Batang</vt:lpstr>
      <vt:lpstr>Arial</vt:lpstr>
      <vt:lpstr>Calibri</vt:lpstr>
      <vt:lpstr>Nunito</vt:lpstr>
      <vt:lpstr>Roboto</vt:lpstr>
      <vt:lpstr>2_Office Theme</vt:lpstr>
      <vt:lpstr>PowerPoint Presentation</vt:lpstr>
      <vt:lpstr>Unit 3: Continuous System (8 hrs)</vt:lpstr>
      <vt:lpstr>Hybrid Computers</vt:lpstr>
      <vt:lpstr>Hybrid Computers Example</vt:lpstr>
      <vt:lpstr>Hybrid Simulation</vt:lpstr>
      <vt:lpstr>Hybrid Simulation</vt:lpstr>
      <vt:lpstr>Digital Analog Simulators</vt:lpstr>
      <vt:lpstr>Digital Analog Simulators</vt:lpstr>
      <vt:lpstr>Continuous System Simulation Language</vt:lpstr>
      <vt:lpstr>Continuous System Simulation Language</vt:lpstr>
      <vt:lpstr>Continuous System Simulation Language</vt:lpstr>
      <vt:lpstr>CSMP III</vt:lpstr>
      <vt:lpstr>CSMP III</vt:lpstr>
      <vt:lpstr>CSMP III</vt:lpstr>
      <vt:lpstr>CSMP III</vt:lpstr>
      <vt:lpstr>CSMP III</vt:lpstr>
      <vt:lpstr>CSMP III</vt:lpstr>
      <vt:lpstr>CSMP III Functional Blocks </vt:lpstr>
      <vt:lpstr>CSMP III Functional Blocks </vt:lpstr>
      <vt:lpstr>End of  Lecture 9</vt:lpstr>
      <vt:lpstr>Feedback System Interactive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Shiva Kunwar</dc:creator>
  <cp:lastModifiedBy>Shiva Kunwar</cp:lastModifiedBy>
  <cp:revision>57</cp:revision>
  <dcterms:created xsi:type="dcterms:W3CDTF">2024-09-21T07:18:01Z</dcterms:created>
  <dcterms:modified xsi:type="dcterms:W3CDTF">2025-05-15T01:54:05Z</dcterms:modified>
</cp:coreProperties>
</file>