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8"/>
  </p:notesMasterIdLst>
  <p:handoutMasterIdLst>
    <p:handoutMasterId r:id="rId29"/>
  </p:handoutMasterIdLst>
  <p:sldIdLst>
    <p:sldId id="262" r:id="rId2"/>
    <p:sldId id="311" r:id="rId3"/>
    <p:sldId id="293" r:id="rId4"/>
    <p:sldId id="333" r:id="rId5"/>
    <p:sldId id="332" r:id="rId6"/>
    <p:sldId id="334" r:id="rId7"/>
    <p:sldId id="354" r:id="rId8"/>
    <p:sldId id="336" r:id="rId9"/>
    <p:sldId id="337" r:id="rId10"/>
    <p:sldId id="335" r:id="rId11"/>
    <p:sldId id="338" r:id="rId12"/>
    <p:sldId id="340" r:id="rId13"/>
    <p:sldId id="341" r:id="rId14"/>
    <p:sldId id="343" r:id="rId15"/>
    <p:sldId id="344" r:id="rId16"/>
    <p:sldId id="342" r:id="rId17"/>
    <p:sldId id="345" r:id="rId18"/>
    <p:sldId id="346" r:id="rId19"/>
    <p:sldId id="347" r:id="rId20"/>
    <p:sldId id="349" r:id="rId21"/>
    <p:sldId id="350" r:id="rId22"/>
    <p:sldId id="351" r:id="rId23"/>
    <p:sldId id="352" r:id="rId24"/>
    <p:sldId id="353" r:id="rId25"/>
    <p:sldId id="263" r:id="rId26"/>
    <p:sldId id="2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B6E10-C3C2-4000-17C3-7AC44A927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886-FA08-6C4C-48D3-F7540559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Representation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4183-5D49-DCE2-D03D-5A215680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Updating Clock Time</a:t>
            </a:r>
            <a:r>
              <a:rPr lang="en-US" dirty="0"/>
              <a:t>:</a:t>
            </a:r>
          </a:p>
          <a:p>
            <a:r>
              <a:rPr lang="en-US" dirty="0"/>
              <a:t>There are two basic methods used to update clock time:</a:t>
            </a:r>
          </a:p>
          <a:p>
            <a:pPr lvl="1"/>
            <a:r>
              <a:rPr lang="en-US" b="1" dirty="0"/>
              <a:t>Event Oriented Method [Next Time Advance Mechanism]</a:t>
            </a:r>
          </a:p>
          <a:p>
            <a:pPr lvl="2"/>
            <a:r>
              <a:rPr lang="en-US" dirty="0"/>
              <a:t>The clock is advanced to the time at which the next event is due to occur.</a:t>
            </a:r>
            <a:endParaRPr lang="en-US" b="1" dirty="0"/>
          </a:p>
          <a:p>
            <a:pPr lvl="2"/>
            <a:r>
              <a:rPr lang="en-US" dirty="0"/>
              <a:t>Usually carried out in Discrete System Simulation.</a:t>
            </a:r>
          </a:p>
          <a:p>
            <a:pPr lvl="1"/>
            <a:r>
              <a:rPr lang="en-US" b="1" dirty="0"/>
              <a:t>Interval Oriented Method [Fixed Time Advance Mechanism]</a:t>
            </a:r>
          </a:p>
          <a:p>
            <a:pPr lvl="2"/>
            <a:r>
              <a:rPr lang="en-US" dirty="0"/>
              <a:t>The clock is advanced by a small and usually uniform interval of time.</a:t>
            </a:r>
          </a:p>
          <a:p>
            <a:pPr lvl="2"/>
            <a:r>
              <a:rPr lang="en-US" dirty="0"/>
              <a:t>Usually carried out in Continuous System Simulation.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C0DD5F1-8EFC-E34F-3C66-DE1684ED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83B14-D9F8-AD38-6A32-16E8A4E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52ECEA-5487-0FEB-73BC-F04E5929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386-D749-3870-039E-83AA6898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Representation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76624-F8F5-E33A-E863-FC2F6115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An interval-oriented program will detect discrete changes and can therefore simulate a discrete system.</a:t>
            </a:r>
          </a:p>
          <a:p>
            <a:endParaRPr lang="en-US" dirty="0"/>
          </a:p>
          <a:p>
            <a:r>
              <a:rPr lang="en-US" dirty="0"/>
              <a:t>An event-oriented program can be made to follow continuous changes by artificially introducing events that occur at a regular time interval and can therefore simulate a continuous system.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882FD0B-69D6-835F-0CC6-C3A0BCD6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DD706-A178-5565-1D5E-517ECD2A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2499E-C580-C200-1D97-1E8AED84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2811DBA-099E-B2A2-0227-E248CA540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77" y="273372"/>
            <a:ext cx="4487568" cy="6120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404F1-E03A-A6F6-E65B-EE58D0FE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Oriented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7F936-9933-2D85-BB1C-2C1712A9B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FD45F87-279E-8A7B-C595-2B6BD3CFE0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424218" y="106589"/>
            <a:ext cx="2042067" cy="365125"/>
          </a:xfrm>
        </p:spPr>
        <p:txBody>
          <a:bodyPr/>
          <a:lstStyle/>
          <a:p>
            <a:r>
              <a:rPr lang="en-US" dirty="0"/>
              <a:t>Discrete System | Lecture 11</a:t>
            </a:r>
          </a:p>
        </p:txBody>
      </p:sp>
    </p:spTree>
    <p:extLst>
      <p:ext uri="{BB962C8B-B14F-4D97-AF65-F5344CB8AC3E}">
        <p14:creationId xmlns:p14="http://schemas.microsoft.com/office/powerpoint/2010/main" val="192465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FF71A-4BBE-E1CE-EAE4-ED127690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2E774C-4364-3670-6EB9-8164F7EE56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449" y="165511"/>
            <a:ext cx="4443908" cy="64270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45C93-C18A-0FCD-C591-C0BEAF35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Oriented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F07D5-063C-03D1-4EB2-59F1C724B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200D67D-170E-4640-1B14-EC8107E1C9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468464" y="106589"/>
            <a:ext cx="1997821" cy="365125"/>
          </a:xfrm>
        </p:spPr>
        <p:txBody>
          <a:bodyPr/>
          <a:lstStyle/>
          <a:p>
            <a:r>
              <a:rPr lang="en-US" dirty="0"/>
              <a:t>Discrete System | Lecture 11</a:t>
            </a:r>
          </a:p>
        </p:txBody>
      </p:sp>
    </p:spTree>
    <p:extLst>
      <p:ext uri="{BB962C8B-B14F-4D97-AF65-F5344CB8AC3E}">
        <p14:creationId xmlns:p14="http://schemas.microsoft.com/office/powerpoint/2010/main" val="64622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2F727-CB06-C6D2-1FA1-248BBD9F6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195-21E0-8A0D-D1AC-6E23E4ED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Significant Event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C24F-48B2-38CE-DD57-A4816645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It is another method to represent the passage of time and is applicable to continuous system in which there is quiescent (continuous) period.</a:t>
            </a:r>
          </a:p>
          <a:p>
            <a:r>
              <a:rPr lang="en-US" dirty="0"/>
              <a:t>A quiescent period is the interval between events in the event-oriented approach, but it involves the model's representation of the system activities which create a notice of the event that terminates the interval. </a:t>
            </a:r>
          </a:p>
          <a:p>
            <a:r>
              <a:rPr lang="en-US" dirty="0"/>
              <a:t>The significant event approach assumes that simple analytic function can be used to project the value of a quiescent period.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6572A65-A026-AB71-BDA0-32035A99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49050-0474-D098-A200-716F6270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3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1ABCD-839F-3EE4-433E-96B8C1815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2ED-C322-C761-A3FC-DA753319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Significant Event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8173C-5DE4-A87E-7CD7-F6633598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 For example, an automobile travelling at constant acceleration, it movement might result in a significant event for several reasons:</a:t>
            </a:r>
          </a:p>
          <a:p>
            <a:pPr lvl="1"/>
            <a:r>
              <a:rPr lang="en-US" dirty="0"/>
              <a:t>It might reach at the end the road.</a:t>
            </a:r>
          </a:p>
          <a:p>
            <a:pPr lvl="1"/>
            <a:r>
              <a:rPr lang="en-US" dirty="0"/>
              <a:t>It’s velocity must reach some limit.</a:t>
            </a:r>
          </a:p>
          <a:p>
            <a:pPr lvl="1"/>
            <a:r>
              <a:rPr lang="en-US" dirty="0"/>
              <a:t>It might come to rest.</a:t>
            </a:r>
          </a:p>
          <a:p>
            <a:r>
              <a:rPr lang="en-US" dirty="0"/>
              <a:t>If the initial conditions are known, the elapsed time for each these possible events can be calculated from a simple formula.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02D0ABB-4444-5114-0230-BC96F43B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7952E-6D31-A41E-96E5-8936607A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7CDC4-852F-70AD-1F88-788C268D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CC99-4733-EB2F-6EBB-F5AF4487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Generation of Arrival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FF67-2FE8-FD71-1B65-DC6EC7D0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Arrival pattern for particular system must be specified for simulation.</a:t>
            </a:r>
          </a:p>
          <a:p>
            <a:r>
              <a:rPr lang="en-US" dirty="0"/>
              <a:t>The generation of exogenous arrival is an important aspect of discrete system simulation.</a:t>
            </a:r>
          </a:p>
          <a:p>
            <a:r>
              <a:rPr lang="en-US" b="1" dirty="0"/>
              <a:t>Trace Driven Simulation</a:t>
            </a:r>
          </a:p>
          <a:p>
            <a:r>
              <a:rPr lang="en-US" b="1" dirty="0"/>
              <a:t>Bootstrapping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69BEBC9-2251-E02E-FA55-E1D70EA3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2268-339C-3C95-2645-BA3AAC1A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5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04844-4CC8-E6EF-5040-81F77761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FD73-9BC7-A02F-8E63-6FFC32B9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Trace Driven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7B1D-5252-2449-76D8-29D02DAC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It refers to the process of gathering a sequence of inputs based on the observation of a real system.</a:t>
            </a:r>
          </a:p>
          <a:p>
            <a:r>
              <a:rPr lang="en-US" dirty="0"/>
              <a:t>When there is no interaction between exogenous arrivals and the endogenous events of a system, it is permissible to create a sequence of arrival in preparation for the simulation.</a:t>
            </a:r>
          </a:p>
          <a:p>
            <a:r>
              <a:rPr lang="en-US" dirty="0"/>
              <a:t>Usually, the simulation proceeds by creating new arrivals as they are needed.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20345A9-00F7-A0B0-8D7D-405D6284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CE7E4-425E-4CB1-997D-C70CD068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AA996-A78B-B883-163B-F030FF97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2BA-4740-A9F7-765F-91194F3D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9B03-3908-07F0-0261-B48FA8F5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Bootstrapping usually refers to a self-starting process that is supposed to proceed without external input.</a:t>
            </a:r>
          </a:p>
          <a:p>
            <a:r>
              <a:rPr lang="en-US" dirty="0"/>
              <a:t>It is the process of making one entity creates its successor.</a:t>
            </a:r>
          </a:p>
          <a:p>
            <a:r>
              <a:rPr lang="en-US" dirty="0"/>
              <a:t>These methods require keeping only the arrival time of the next entity, it is therefore the preferred method of generating arrivals for computer simulation programs.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BE78159-EDB9-95CA-8846-D86B7297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8ADFF-7B90-85E8-2BA6-013C3D7C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16396-F58C-9135-99CC-D1D44C3D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0A3-7DED-B270-2F2A-CDD3EED7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Simulation Programming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94CA-3725-E7EF-2CB0-900EE855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There are mainly three tasks to be performed in simulation programming. They are:</a:t>
            </a:r>
          </a:p>
          <a:p>
            <a:pPr lvl="1"/>
            <a:r>
              <a:rPr lang="en-US" b="1" dirty="0"/>
              <a:t>Generating a model</a:t>
            </a:r>
          </a:p>
          <a:p>
            <a:pPr lvl="1"/>
            <a:r>
              <a:rPr lang="en-US" b="1" dirty="0"/>
              <a:t>Simulation</a:t>
            </a:r>
          </a:p>
          <a:p>
            <a:pPr lvl="1"/>
            <a:r>
              <a:rPr lang="en-US" b="1" dirty="0"/>
              <a:t>Generating Report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45BD017-BCD7-9537-98AB-D52FE6D4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25301-CCB0-C762-7B3F-8A9A21F0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84381-77F0-F1A0-60D8-54FA78BE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375" y="2477728"/>
            <a:ext cx="5116838" cy="37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04CA-61F5-383E-453B-FF58B06C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1E-9634-5EEC-593F-2F40E37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4: Discrete System (7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80E4C3D-11D2-3727-F9C7-6BF176B2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4.1 Introduction To Discrete System</a:t>
            </a:r>
          </a:p>
          <a:p>
            <a:r>
              <a:rPr lang="en-US" b="1" dirty="0"/>
              <a:t>4.2 Components Of The Discrete System</a:t>
            </a:r>
          </a:p>
          <a:p>
            <a:r>
              <a:rPr lang="en-US" b="1" dirty="0"/>
              <a:t>4.3 Representation Of Time</a:t>
            </a:r>
          </a:p>
          <a:p>
            <a:r>
              <a:rPr lang="en-US" dirty="0"/>
              <a:t>4.4 Examples For Discrete System</a:t>
            </a:r>
          </a:p>
          <a:p>
            <a:pPr lvl="1"/>
            <a:r>
              <a:rPr lang="en-US" dirty="0"/>
              <a:t>4.4.1 Telephone Call System As Lost Call And Delayed Call System</a:t>
            </a:r>
          </a:p>
          <a:p>
            <a:pPr lvl="1"/>
            <a:r>
              <a:rPr lang="en-US" dirty="0"/>
              <a:t>4.4.2 Bank Queue System</a:t>
            </a:r>
          </a:p>
          <a:p>
            <a:r>
              <a:rPr lang="en-US" b="1" dirty="0"/>
              <a:t>4.5 Simulation Programming Task</a:t>
            </a:r>
          </a:p>
          <a:p>
            <a:r>
              <a:rPr lang="en-US" b="1" dirty="0"/>
              <a:t>4.6 Steps Of Simulation Programming Task</a:t>
            </a:r>
          </a:p>
          <a:p>
            <a:r>
              <a:rPr lang="en-US" dirty="0"/>
              <a:t>4.7 Gathering Statistics</a:t>
            </a:r>
          </a:p>
          <a:p>
            <a:pPr lvl="1"/>
            <a:r>
              <a:rPr lang="en-US" dirty="0"/>
              <a:t>4.7.1 Counters And Summary Measures</a:t>
            </a:r>
          </a:p>
          <a:p>
            <a:pPr lvl="1"/>
            <a:r>
              <a:rPr lang="en-US" dirty="0"/>
              <a:t>4.7.2 Measuring Utilization And Occupancy</a:t>
            </a:r>
          </a:p>
          <a:p>
            <a:pPr lvl="1"/>
            <a:r>
              <a:rPr lang="en-US" dirty="0"/>
              <a:t>4.7.3 Recording Distribution And Summary Measures</a:t>
            </a:r>
          </a:p>
          <a:p>
            <a:r>
              <a:rPr lang="en-US" dirty="0"/>
              <a:t>4.8 Discrete System Simulation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EF4C-801E-F6FC-5A71-809DA6F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771C6-63B7-4BD9-4DA2-BDC1A4F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9CD9A-C020-C9A2-1CB4-3AAFF4305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6398-8743-ADDA-5B7C-6DB955CB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Simulation Programming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DF6F-132F-9320-C6F5-09606529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Generating a Model:</a:t>
            </a:r>
          </a:p>
          <a:p>
            <a:pPr lvl="1"/>
            <a:r>
              <a:rPr lang="en-US" dirty="0"/>
              <a:t>The first task in simulation programming is to generate and initialize a model.</a:t>
            </a:r>
          </a:p>
          <a:p>
            <a:pPr lvl="1"/>
            <a:r>
              <a:rPr lang="en-US" dirty="0"/>
              <a:t>In this state, a set of several most created to represent the state of the system.</a:t>
            </a:r>
          </a:p>
          <a:p>
            <a:pPr lvl="1"/>
            <a:r>
              <a:rPr lang="en-US" dirty="0"/>
              <a:t>Thus, this set of numbers is called the system image.</a:t>
            </a:r>
          </a:p>
          <a:p>
            <a:pPr lvl="1"/>
            <a:r>
              <a:rPr lang="en-US" dirty="0"/>
              <a:t>The activities that occur in the system are in routines.</a:t>
            </a:r>
            <a:endParaRPr lang="en-US" b="1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AD61BA8-BC68-31EF-D544-830B562D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63ECB-6E15-3616-0020-326AA11E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A8D66-514A-C177-67D2-FA7DAD03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85E9-55BC-1300-B4B0-CA261899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Simulation Programming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7C11-3EE1-C2C1-1CD3-CC6A75FFD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Simulation:</a:t>
            </a:r>
          </a:p>
          <a:p>
            <a:pPr lvl="1"/>
            <a:r>
              <a:rPr lang="en-US" dirty="0"/>
              <a:t>After generating a model, the next step is to program the procedure that executes the cycle of actions involved in carrying out the simulation.</a:t>
            </a:r>
          </a:p>
          <a:p>
            <a:pPr lvl="1"/>
            <a:r>
              <a:rPr lang="en-US" dirty="0"/>
              <a:t>This procedure is referred to as a simulation algorithm.</a:t>
            </a:r>
            <a:endParaRPr lang="en-US" b="1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5427DBE-E335-EDED-1A17-B1E074DA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4A5CF-9386-0190-F08B-AE798C51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2CAE9-36C5-45A4-0A0B-F23DEFB7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2994-1C09-0EF0-5189-D1BAF8C7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Simulation Programming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BB7F-DDD2-4BB8-489E-70959A60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Generating Report:</a:t>
            </a:r>
          </a:p>
          <a:p>
            <a:pPr lvl="1"/>
            <a:r>
              <a:rPr lang="en-US" dirty="0"/>
              <a:t>After programming the simulation algorithm, the next and final task is to run the simulation to generate an output report.</a:t>
            </a:r>
          </a:p>
          <a:p>
            <a:pPr lvl="1"/>
            <a:r>
              <a:rPr lang="en-US" dirty="0"/>
              <a:t>The statistic gather (data collected) during the simulation will be organized by a report generator. </a:t>
            </a:r>
            <a:endParaRPr lang="en-US" b="1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88B55E8-469B-1D13-0E85-AF9C70EC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E860D-3E51-3116-C14F-0CF560C6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1CCE7-DF2D-967F-B64D-14535A9B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9BE4-AAE7-373F-7A2B-A2E9BC7A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Algorithm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7F45-992C-2F00-5F08-DF1F76B646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the next potential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an activity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if the event can be executed</a:t>
            </a:r>
          </a:p>
          <a:p>
            <a:pPr lvl="1"/>
            <a:r>
              <a:rPr lang="en-US" dirty="0"/>
              <a:t>If direct measure, either success or abandon</a:t>
            </a:r>
          </a:p>
          <a:p>
            <a:pPr lvl="1"/>
            <a:r>
              <a:rPr lang="en-US" dirty="0"/>
              <a:t>If the event can be executed later, then it is known as conditional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the system image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Gather statistics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3B892C-069B-8778-1B2A-F37250050B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4710" y="1393825"/>
            <a:ext cx="4832554" cy="4956176"/>
          </a:xfrm>
        </p:spPr>
      </p:pic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1084FF5-5D04-94D7-F330-BE8D695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50741-7947-5431-B1E0-425CFCE0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8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7C4D3F-ECB7-E636-5177-F8129A0FA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B9B-A58E-ADEA-65FB-C0C45613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Algorithm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530239-9C33-B98E-ED0E-CC84934A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general flow of control during the execution of the simulation program is shown above.</a:t>
            </a:r>
          </a:p>
          <a:p>
            <a:r>
              <a:rPr lang="en-US" dirty="0"/>
              <a:t>At the top of the figure is the task of generating a model which is executed once.</a:t>
            </a:r>
          </a:p>
          <a:p>
            <a:r>
              <a:rPr lang="en-US" dirty="0"/>
              <a:t>At the bottom is the report generation task, which is usually executed once at the end of the simulation.</a:t>
            </a:r>
          </a:p>
          <a:p>
            <a:r>
              <a:rPr lang="en-US" dirty="0"/>
              <a:t>Carrying out the simulation algorithm involves repeated execution of given five steps.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1DC8EB0-16B7-0460-A055-8768A4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DAAE8-03E9-845C-F05C-1BA65E24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9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/>
              <a:t>Lecture 11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 dirty="0"/>
              <a:t>Telephone Call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Discrete System | 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7E97A-84A7-63A3-4E35-26E3C1B4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04FC-E73B-433F-8E9C-063DC9B3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Discrete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C3F-E4A8-6A6D-8C9B-66C686F0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system in which changes are discontinuous is called a discrete system. </a:t>
            </a:r>
          </a:p>
          <a:p>
            <a:r>
              <a:rPr lang="en-US" dirty="0"/>
              <a:t>Each change in the state of a system is called an event.</a:t>
            </a:r>
          </a:p>
          <a:p>
            <a:r>
              <a:rPr lang="en-US" dirty="0"/>
              <a:t>For example, the arrival or departure of a customer in a queue is an event. </a:t>
            </a:r>
          </a:p>
          <a:p>
            <a:r>
              <a:rPr lang="en-US" dirty="0"/>
              <a:t>Similarly, sales of an item from stock are an event in the inventory system.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049A928-F9F6-F792-7B01-97B8AF04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1AAB5-2D09-53B0-0DB5-2F687EB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D04E9-6BB1-5406-4819-ECC419A7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ABDA-42EF-5F85-CBF0-887EF6F8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Discrete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863B-BF08-A4AD-AC3B-5A0B6461D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Discrete event simulation concerns the modelling of the system as it evolves over time by a representation in which state variable changes instantaneously or separate point in time. </a:t>
            </a:r>
          </a:p>
          <a:p>
            <a:endParaRPr lang="en-US" dirty="0"/>
          </a:p>
          <a:p>
            <a:r>
              <a:rPr lang="en-US" dirty="0"/>
              <a:t>Therefore, the discrete system is often called a discrete system simulation.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B79E8F1-2773-A6B2-63BA-C3BE132A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D464A-BFB9-8C81-6078-D1123B01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1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1D66-5B23-24BF-7033-03627EA6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1EACC82-219C-2DFA-6A06-4A9F5C04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44C1-DF2D-5731-DB84-B5E0D90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BBE0C2-9295-8074-C0DA-0E997FB32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558302"/>
              </p:ext>
            </p:extLst>
          </p:nvPr>
        </p:nvGraphicFramePr>
        <p:xfrm>
          <a:off x="104044" y="87824"/>
          <a:ext cx="11430000" cy="67111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824468487"/>
                    </a:ext>
                  </a:extLst>
                </a:gridCol>
                <a:gridCol w="8869680">
                  <a:extLst>
                    <a:ext uri="{9D8B030D-6E8A-4147-A177-3AD203B41FA5}">
                      <a16:colId xmlns:a16="http://schemas.microsoft.com/office/drawing/2014/main" val="3610135375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Component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Description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14605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Entities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The objects/items being processed or tracked. Example: Customers, packets, orders.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285668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Attributes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Characteristics or properties of an entity. Example: Arrival time, service time, priority.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17044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Events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Instantaneous occurrences that change the system’s state. Example: Arrival, departure, machine failure.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875285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State Variables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Describe the system at any point in time. Example: Number of entities in queue, status of server.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180358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Resources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Elements used by entities during the simulation. Example: Servers, machines, cashiers.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818394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Queues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Waiting lines where entities wait for resource availability.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282364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Activities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Time-consuming operations performed by the system. Example: Service time, processing time.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003712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Delay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Time an entity spends waiting in the system (in queue or activity).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52779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Clock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Nunito" pitchFamily="2" charset="0"/>
                        </a:rPr>
                        <a:t>Keeps track of simulated time as the system advances from one event to another.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53662"/>
                  </a:ext>
                </a:extLst>
              </a:tr>
              <a:tr h="46552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Nunito" pitchFamily="2" charset="0"/>
                        </a:rPr>
                        <a:t>Statistical Counters</a:t>
                      </a:r>
                      <a:endParaRPr lang="en-US" sz="2000">
                        <a:latin typeface="Nunito" pitchFamily="2" charset="0"/>
                      </a:endParaRP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Collect and store system performance metrics (e.g., average queue length, server utilization).</a:t>
                      </a:r>
                    </a:p>
                  </a:txBody>
                  <a:tcPr marL="66503" marR="66503" marT="33252" marB="332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45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5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7C0F2-D47B-5572-EA49-04D21578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B833-910C-3281-1B3B-22C6A8AE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Representation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047E2-6A3D-9A83-32F2-EDB6B0E7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It refers to a </a:t>
            </a:r>
            <a:r>
              <a:rPr lang="en-US" b="1" dirty="0"/>
              <a:t>number that records the passage of time</a:t>
            </a:r>
            <a:r>
              <a:rPr lang="en-US" dirty="0"/>
              <a:t>.</a:t>
            </a:r>
          </a:p>
          <a:p>
            <a:r>
              <a:rPr lang="en-US" dirty="0"/>
              <a:t>It is usually set to zero at the beginning of a simulation.</a:t>
            </a:r>
          </a:p>
          <a:p>
            <a:r>
              <a:rPr lang="en-US" dirty="0"/>
              <a:t>And, subsequently, indicates how many units of simulated time have passed since the beginning of the simulation.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A8AA38D-238B-8DAE-1C7A-C67F5881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C433-9B56-6562-7E0D-C0EB78F7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5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3C3D9-C145-FBCE-D5B3-FE0F9D6B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374F-30A9-059A-765E-698E4D88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Representation of Time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3E46B27-A212-C174-071B-41635BD8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0E12D-6BA4-9C42-9156-824E62F0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0CC644-EC47-FBD1-4FCA-ABC9B244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Absolute Time</a:t>
            </a:r>
            <a:r>
              <a:rPr lang="en-US" dirty="0"/>
              <a:t>: The actual simulation clock time at which an event occurs. Example: 10:00 AM, 45.5 seconds</a:t>
            </a:r>
          </a:p>
          <a:p>
            <a:r>
              <a:rPr lang="en-US" b="1" dirty="0"/>
              <a:t>Relative Time</a:t>
            </a:r>
            <a:r>
              <a:rPr lang="en-US" dirty="0"/>
              <a:t>: Time interval between two events. Example: 5 seconds between arrival and service start</a:t>
            </a:r>
          </a:p>
          <a:p>
            <a:r>
              <a:rPr lang="en-US" b="1" dirty="0"/>
              <a:t>Wall-clock Time</a:t>
            </a:r>
            <a:r>
              <a:rPr lang="en-US" dirty="0"/>
              <a:t>: Real-world time taken by the simulation to execute (not usually important in logic, but relevant for performance). Example: Simulation completes in 2 minutes of real time. </a:t>
            </a:r>
          </a:p>
          <a:p>
            <a:r>
              <a:rPr lang="en-US" b="1" dirty="0"/>
              <a:t>Simulation Time</a:t>
            </a:r>
            <a:r>
              <a:rPr lang="en-US" dirty="0"/>
              <a:t>: Artificial time used in the simulation, which advances as events occur. Example: Event 1 at t = 5, Event 2 at t =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8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53859-6FD7-9481-FA12-83C038ED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3133-A99D-C268-8148-8EBF8598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Representation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EF28E-9B4B-2B07-0DE7-6F5625DE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Simulation 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refers to the integrated clock time.</a:t>
            </a:r>
          </a:p>
          <a:p>
            <a:pPr lvl="1"/>
            <a:r>
              <a:rPr lang="en-US" dirty="0"/>
              <a:t>Note that it is not the time that a computer has taken to carry out the simulation.</a:t>
            </a:r>
          </a:p>
          <a:p>
            <a:pPr lvl="1"/>
            <a:r>
              <a:rPr lang="en-US" dirty="0"/>
              <a:t>The ratio of simulated time to the real-time taken can vary to a great extent depending on the following factors: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Nature of the system being simulated.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detail to which it is modelled.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9820AE4-546F-9DA4-2D47-DBCB8C94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BC9E2-EE25-A8EF-2F27-BDFB6AE9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ADB6D-E82D-C446-50A5-0C27E7B6E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BEF-07E5-5F55-F8D7-14E2BE04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Representation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0019-AC46-CFA0-136F-EEBD9360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Simulation Time</a:t>
            </a:r>
            <a:r>
              <a:rPr lang="en-US" dirty="0"/>
              <a:t>: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The simulation of an atomic model. </a:t>
            </a:r>
          </a:p>
          <a:p>
            <a:pPr lvl="1"/>
            <a:r>
              <a:rPr lang="en-US" dirty="0"/>
              <a:t>Changes occur in a fraction of a microsecond in a real system. </a:t>
            </a:r>
          </a:p>
          <a:p>
            <a:pPr lvl="1"/>
            <a:r>
              <a:rPr lang="en-US" dirty="0"/>
              <a:t>However, the simulation of these atomic models in a computer may take 1000 time more time than in the actual system.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48B61DA-FBE2-DB6D-4706-67B2F9A0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Discrete System | Lecture 11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ADB10-EE63-069C-191E-39383CF4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216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1528</Words>
  <Application>Microsoft Office PowerPoint</Application>
  <PresentationFormat>Widescreen</PresentationFormat>
  <Paragraphs>189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Batang</vt:lpstr>
      <vt:lpstr>Arial</vt:lpstr>
      <vt:lpstr>Calibri</vt:lpstr>
      <vt:lpstr>Nunito</vt:lpstr>
      <vt:lpstr>Roboto</vt:lpstr>
      <vt:lpstr>2_Office Theme</vt:lpstr>
      <vt:lpstr>PowerPoint Presentation</vt:lpstr>
      <vt:lpstr>Unit 4: Discrete System (7 hrs)</vt:lpstr>
      <vt:lpstr>Discrete System</vt:lpstr>
      <vt:lpstr>Discrete System</vt:lpstr>
      <vt:lpstr>PowerPoint Presentation</vt:lpstr>
      <vt:lpstr>Representation of Time</vt:lpstr>
      <vt:lpstr>Representation of Time</vt:lpstr>
      <vt:lpstr>Representation of Time</vt:lpstr>
      <vt:lpstr>Representation of Time</vt:lpstr>
      <vt:lpstr>Representation of Time</vt:lpstr>
      <vt:lpstr>Representation of Time</vt:lpstr>
      <vt:lpstr>Event Oriented Method</vt:lpstr>
      <vt:lpstr>Interval Oriented Method</vt:lpstr>
      <vt:lpstr>Significant Event Simulation</vt:lpstr>
      <vt:lpstr>Significant Event Simulation</vt:lpstr>
      <vt:lpstr>Generation of Arrival Patterns</vt:lpstr>
      <vt:lpstr>Trace Driven Simulation</vt:lpstr>
      <vt:lpstr>Bootstrapping</vt:lpstr>
      <vt:lpstr>Simulation Programming Task</vt:lpstr>
      <vt:lpstr>Simulation Programming Task</vt:lpstr>
      <vt:lpstr>Simulation Programming Task</vt:lpstr>
      <vt:lpstr>Simulation Programming Task</vt:lpstr>
      <vt:lpstr>Simulation Algorithm Steps</vt:lpstr>
      <vt:lpstr>Simulation Algorithm Steps</vt:lpstr>
      <vt:lpstr>End of  Lecture 11</vt:lpstr>
      <vt:lpstr>Telephone Call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68</cp:revision>
  <dcterms:created xsi:type="dcterms:W3CDTF">2024-09-21T07:18:01Z</dcterms:created>
  <dcterms:modified xsi:type="dcterms:W3CDTF">2025-05-27T02:37:08Z</dcterms:modified>
</cp:coreProperties>
</file>