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7"/>
  </p:notesMasterIdLst>
  <p:handoutMasterIdLst>
    <p:handoutMasterId r:id="rId28"/>
  </p:handoutMasterIdLst>
  <p:sldIdLst>
    <p:sldId id="262" r:id="rId2"/>
    <p:sldId id="311" r:id="rId3"/>
    <p:sldId id="293" r:id="rId4"/>
    <p:sldId id="351" r:id="rId5"/>
    <p:sldId id="348" r:id="rId6"/>
    <p:sldId id="353" r:id="rId7"/>
    <p:sldId id="352" r:id="rId8"/>
    <p:sldId id="354" r:id="rId9"/>
    <p:sldId id="355" r:id="rId10"/>
    <p:sldId id="356" r:id="rId11"/>
    <p:sldId id="358" r:id="rId12"/>
    <p:sldId id="357" r:id="rId13"/>
    <p:sldId id="359" r:id="rId14"/>
    <p:sldId id="360" r:id="rId15"/>
    <p:sldId id="361" r:id="rId16"/>
    <p:sldId id="349" r:id="rId17"/>
    <p:sldId id="350" r:id="rId18"/>
    <p:sldId id="363" r:id="rId19"/>
    <p:sldId id="364" r:id="rId20"/>
    <p:sldId id="365" r:id="rId21"/>
    <p:sldId id="366" r:id="rId22"/>
    <p:sldId id="367" r:id="rId23"/>
    <p:sldId id="368" r:id="rId24"/>
    <p:sldId id="263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4AAF4-B8F3-33EC-52A9-9556E57E6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DEACF-F8D5-65D6-65E3-338B2B0A6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72621-8294-46A0-AF65-3F36575F2326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97C6E-AD10-9E33-EB85-2BFA5B326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2DCF5-DD40-B594-C366-ED0E57DC2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7F74-8BB9-4E0E-BFB9-27139482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5D34-0415-4310-B568-590084F5D71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0430-A6ED-49DA-875F-FAA9313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shiva.Kunwar@hot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3E4401-654B-3331-0E2C-7406236D3B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" r="2481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129550-DA5D-C130-73B9-F36251FB393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5">
              <a:lumMod val="75000"/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89D-CC24-D084-077F-1EC0EA3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Discrete System | Lecture 12</a:t>
            </a:r>
            <a:endParaRPr lang="en-US" dirty="0"/>
          </a:p>
        </p:txBody>
      </p:sp>
      <p:pic>
        <p:nvPicPr>
          <p:cNvPr id="8" name="Picture 7" descr="A logo with a star and a candle&#10;&#10;Description automatically generated">
            <a:extLst>
              <a:ext uri="{FF2B5EF4-FFF2-40B4-BE49-F238E27FC236}">
                <a16:creationId xmlns:a16="http://schemas.microsoft.com/office/drawing/2014/main" id="{5EE76DC0-94B7-A3AA-712F-BE98D17F08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7425" y="116127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84078-0138-E900-23EB-074EF062EF67}"/>
              </a:ext>
            </a:extLst>
          </p:cNvPr>
          <p:cNvSpPr txBox="1">
            <a:spLocks/>
          </p:cNvSpPr>
          <p:nvPr userDrawn="1"/>
        </p:nvSpPr>
        <p:spPr>
          <a:xfrm>
            <a:off x="1524000" y="1819714"/>
            <a:ext cx="91440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Simulation and Modeling</a:t>
            </a:r>
            <a:endParaRPr 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25D32-6EF2-FAFE-2C36-BDD0330F818C}"/>
              </a:ext>
            </a:extLst>
          </p:cNvPr>
          <p:cNvSpPr txBox="1"/>
          <p:nvPr userDrawn="1"/>
        </p:nvSpPr>
        <p:spPr>
          <a:xfrm>
            <a:off x="1523999" y="4845050"/>
            <a:ext cx="9143999" cy="130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Prepared by:  Er. Shiva Kunwar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Lecturer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Pokhara Engineering College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B676E-0A05-4491-6D45-8F4B50FCCD44}"/>
              </a:ext>
            </a:extLst>
          </p:cNvPr>
          <p:cNvSpPr txBox="1"/>
          <p:nvPr userDrawn="1"/>
        </p:nvSpPr>
        <p:spPr>
          <a:xfrm>
            <a:off x="1755709" y="4238171"/>
            <a:ext cx="868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Understanding, Predicting, and Optimizing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280081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BBFC-EF9A-C646-B5B5-F5C0DD47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F1A4-33E3-F613-3519-62CEA6B2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532A0-B8D7-45DA-5FA5-39BC559D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Discrete System | Lecture 12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0CCC4-845F-FD1B-9585-3F3F4F72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533-58C8-E224-906F-5F88AEC5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8861-2083-0FF8-F733-4312C604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B8EE7-49CE-F177-9BD3-AEC2ED7C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C5F814C-8F5B-5ECF-D212-9E924DAD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Discrete System | Lecture 12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B327A59-CF12-D21D-6359-9C7B7310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3D9C7D-7608-7B1C-1BBB-E09F972BE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D532F5-16FE-613A-417D-557E002A8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C6C6A9-0D82-2733-1B67-53F2A3D68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7D2052-25BC-843C-8ABA-792233D9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EE7CD1-BC72-3908-B52C-69C7274B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A488A3C-7FB9-1EFA-C60D-233DBBFE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2167FE-1698-734C-2D0C-C2B40CC4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83735"/>
            <a:ext cx="10515600" cy="1042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F05B4-9FE9-89E3-51C3-7798B3D351A0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7C64D1-0999-ECC9-556E-E526C78A7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able Placeholder 4">
            <a:extLst>
              <a:ext uri="{FF2B5EF4-FFF2-40B4-BE49-F238E27FC236}">
                <a16:creationId xmlns:a16="http://schemas.microsoft.com/office/drawing/2014/main" id="{EAAE7709-C365-F582-CF49-7517BDEB838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198" y="1663021"/>
            <a:ext cx="10515602" cy="45568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2305699-A282-E12E-AE1C-1CFB25E238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Discrete System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6E645F8-F682-8D2D-268F-E5B7D5BF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50187D5-3A16-AE1B-36DA-41D3FBE6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264F6-BD23-F293-72FB-E323525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855AD-ABAC-8C19-8178-6EB8E5E72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39B6C-6741-2C5E-B819-B3A425454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738339-0671-5630-FEB8-CC9C67032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7484E4-73DD-0919-B58E-866F9070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DF8B04-BA4D-3137-EEFB-2C9F9614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09" y="615909"/>
            <a:ext cx="3204415" cy="3387497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92C2F-2075-E555-862A-03C46103325B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655D1-315F-7D95-3B9A-EC74A727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923455B-4E0B-F709-CAC5-455517FBE6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9488" y="615950"/>
            <a:ext cx="6530975" cy="56038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7009528-D44A-660D-5354-4CF2C225E68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Discrete System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3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1818950-1BC0-79F8-F3A1-C793DF91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4A06A-DC97-5499-2273-8019226EA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634D-9BDD-B374-6DD7-03C03290F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769AA-85CF-4F16-36ED-08E81B00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37CB0-FBB5-1349-DFB4-563DF02B5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CAB6FC-BE02-6F5E-8E9C-340FAC42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A4383-966E-E500-DADB-3431399413B7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7808083-BCD1-7C29-51D7-C9EF69DBD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367B66-BFAA-3DE9-8BD2-E64B46FC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557"/>
            <a:ext cx="10515600" cy="4214406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E3D7-7A3D-FA0B-3F88-D5B5911E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Discrete System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4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94531-650E-5195-CBA1-5B3978F0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0013-C917-A93A-C451-8E8B6203F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" y="10"/>
            <a:ext cx="4480553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D3A4C7-B5F0-8B63-1ECA-C1481598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 anchor="ctr">
            <a:noAutofit/>
          </a:bodyPr>
          <a:lstStyle>
            <a:lvl1pPr algn="l">
              <a:defRPr sz="6000" b="0" cap="none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FD99D63D-0492-7C66-0370-0040336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AutoShape 2" descr="A peaceful illustration for C programming set in a serene environment. The setting is a quiet lakeside scene during sunrise or sunset, with soft golden lighting reflecting on calm waters. A laptop or book displaying C programming code is open on a wooden bench near the water, surrounded by nature with gentle trees and soft grass. The sky is a gradient of warm colors, and there are small details like a steaming coffee mug and a few scattered notes or pens nearby, adding a cozy atmosphere. The dimensions are 7.5 inches in height and 4.9 inches in width.">
            <a:extLst>
              <a:ext uri="{FF2B5EF4-FFF2-40B4-BE49-F238E27FC236}">
                <a16:creationId xmlns:a16="http://schemas.microsoft.com/office/drawing/2014/main" id="{6A97A55F-F05A-431D-3CF6-E049935C399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9B0B8-54EB-02A5-06D4-A123119246F4}"/>
              </a:ext>
            </a:extLst>
          </p:cNvPr>
          <p:cNvSpPr txBox="1"/>
          <p:nvPr userDrawn="1"/>
        </p:nvSpPr>
        <p:spPr>
          <a:xfrm>
            <a:off x="5020988" y="4019550"/>
            <a:ext cx="6028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Nunito" pitchFamily="2" charset="0"/>
                <a:hlinkClick r:id="rId3"/>
              </a:rPr>
              <a:t>shiva.kunwar@hotmail.com</a:t>
            </a:r>
            <a:br>
              <a:rPr lang="en-US" sz="3000" dirty="0">
                <a:latin typeface="Nunito" pitchFamily="2" charset="0"/>
              </a:rPr>
            </a:br>
            <a:r>
              <a:rPr lang="en-US" sz="3000" dirty="0">
                <a:latin typeface="Nunito" pitchFamily="2" charset="0"/>
              </a:rPr>
              <a:t>+977-9819123654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16E68-0017-74AE-E686-7960FA20C45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/>
              <a:t>Discrete System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eview Card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A83DF1-A84E-B163-956C-25D3B807BE99}"/>
              </a:ext>
            </a:extLst>
          </p:cNvPr>
          <p:cNvSpPr txBox="1">
            <a:spLocks/>
          </p:cNvSpPr>
          <p:nvPr userDrawn="1"/>
        </p:nvSpPr>
        <p:spPr>
          <a:xfrm>
            <a:off x="838200" y="417727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 dirty="0"/>
              <a:t>PREVIEW FOR NEXT LECTURE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62B2-F92E-BBBB-879D-EAA2FC43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E4F7403-710E-51F3-7202-7EBA53ED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5FFE2-1F4D-9C49-4E2F-006619EA8C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Discrete System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B644-5741-8467-C89E-7A43CCB7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A4B1-9CE0-549C-7B06-728134B2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3029"/>
            <a:ext cx="10515600" cy="4920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BA3D-AF77-0CD3-E6C2-CDFE9BF54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1486" y="1065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Discrete System | Lecture 12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EA662-E61B-0C38-8A92-8D9EA225042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FC56-D6E1-E077-A067-C2CA064D4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9" r:id="rId3"/>
    <p:sldLayoutId id="2147483670" r:id="rId4"/>
    <p:sldLayoutId id="2147483672" r:id="rId5"/>
    <p:sldLayoutId id="2147483673" r:id="rId6"/>
    <p:sldLayoutId id="2147483664" r:id="rId7"/>
    <p:sldLayoutId id="2147483665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62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25AC28-D67B-CDD4-BBE7-A8B9DBEB8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007F-A181-621B-E231-70773F66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Lost Call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B021-FD9B-1CCE-2A07-8E2CC2A46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The simulation proceeds by executing a cycle below state to simulate each event: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Scans the events to determine which the next potential event is. Here, it is at 1053. The clock is updated then.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Select the activity that is to cause the event. Here, the activity is to disconnect a call between lines 2 &amp; 5.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/>
              <a:t>Test whether the potential event can be executed. Here, however, there are no conditions to disconnect a call.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E08C2439-7EA8-52AD-E824-5096B5EE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E5474-D82A-C361-D8CB-64CE533A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CA5B38-44C0-1CD2-A994-A949417E8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DC2A-F6A4-0728-05C0-C6A8E1A4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Lost Call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D558D-4B0C-6363-129F-7C22803CE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AC9C8BDD-2EC5-C880-37B5-D7C73E8DAB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Discrete System | Lecture 12</a:t>
            </a:r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B700E6D4-ABB3-7A66-09A4-AB7735EB709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rcRect b="3613"/>
          <a:stretch/>
        </p:blipFill>
        <p:spPr>
          <a:xfrm>
            <a:off x="4291782" y="147485"/>
            <a:ext cx="7162800" cy="635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0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F7006F-6FE9-5B47-305A-BEBC459A6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C79E-48AB-2B32-ED77-3B9D98F3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Lost Call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322D-B616-22C9-0A4A-A923828F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figure, it can be seen that the next potential event is the arrival of a call at time 1057 sec. the clock is updated to 1057, and the attributes of the new arrival are generated.</a:t>
            </a:r>
          </a:p>
          <a:p>
            <a:r>
              <a:rPr lang="en-US" dirty="0"/>
              <a:t>Since the selected activity is to connect a call, it is necessary to test to find whether a link is available and to find whether the party is busy or not.</a:t>
            </a:r>
          </a:p>
          <a:p>
            <a:r>
              <a:rPr lang="en-US" dirty="0"/>
              <a:t>In this case, the called party, line 7, is busy, so the call is lost. Both the processed call and the busy call counter are increased by one.</a:t>
            </a:r>
          </a:p>
          <a:p>
            <a:r>
              <a:rPr lang="en-US" dirty="0"/>
              <a:t>A new arrival is generated. These are shown in the next Figure. 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CA94F9E3-DB7A-60EB-C032-02B581AF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35969-73D8-9593-467C-9EFE6716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3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F8103F-AEEA-F1E5-2358-B54232180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CCB6-36FB-3055-22AB-06DFFD17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Lost Call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AB32E-5D1C-8019-2B59-7F50627FD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5A9D901A-668A-353A-5A14-BAABF370C1E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Discrete System | Lecture 12</a:t>
            </a:r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BB6127B2-6B64-6B37-BED4-F7479E7498F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232786" y="189444"/>
            <a:ext cx="7211962" cy="6261162"/>
          </a:xfrm>
        </p:spPr>
      </p:pic>
    </p:spTree>
    <p:extLst>
      <p:ext uri="{BB962C8B-B14F-4D97-AF65-F5344CB8AC3E}">
        <p14:creationId xmlns:p14="http://schemas.microsoft.com/office/powerpoint/2010/main" val="61808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37FBFC-9A18-DF42-FBA0-68EED3FE9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1998-28D7-E9BF-306E-DE8BBCBF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Lost Call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FA55-50E7-FA93-09A8-FDA96A49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Suppose the next arrival time is 1063, and the call will be from line 3 to 6 and will spend 98 seconds, and at this time, the arriving call can be connected. </a:t>
            </a:r>
          </a:p>
          <a:p>
            <a:r>
              <a:rPr lang="en-US" dirty="0"/>
              <a:t>The new state of the system is shown in the next Figure.</a:t>
            </a:r>
          </a:p>
          <a:p>
            <a:r>
              <a:rPr lang="en-US" dirty="0"/>
              <a:t>The procedure is repeated to a certain limit until a good statistic can be gathered.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AF776FC3-43B8-03CF-3858-5E8DA0CF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8C839-1067-44E6-AF13-53E9D3E6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7FF232-2822-A03C-F4FC-EC03890B9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0AD9-709B-AFDB-159B-B966DDDE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Lost Call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47026-5CA4-09B6-1988-52CEF496C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DB03B4C8-928F-99F9-2270-61410E76167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Discrete System | Lecture 12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6C6DE-07ED-F3FD-081E-6447A79F2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604" y="250722"/>
            <a:ext cx="7290377" cy="616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9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9B2515-ED22-6D43-6760-8C782470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27B2-B524-CB68-039B-F73F83F1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Delayed Call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7ECC6-06C6-CD82-6C6A-413C1D73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the telephone system is modified so that calls that cannot be connected are not lost, and then they will wait until they can be connected later</a:t>
            </a:r>
            <a:r>
              <a:rPr lang="en-US" dirty="0"/>
              <a:t>.</a:t>
            </a:r>
          </a:p>
          <a:p>
            <a:r>
              <a:rPr lang="en-US" dirty="0"/>
              <a:t>Such calls are referred to as delayed call.</a:t>
            </a:r>
          </a:p>
          <a:p>
            <a:r>
              <a:rPr lang="en-US" dirty="0"/>
              <a:t>We know that it is not possible in case of a real time telephone system but possible to message in a switching system that has store and forward capability.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D7CA70F5-9A44-7AEB-0955-4CE7B907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ECF1F-D009-3D5C-8E61-7BF21298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00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F6932-3317-DC05-AD72-22C3495A1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9DE1-570B-9CFA-DF42-2E501373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Delayed Call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F822-CD1D-3B34-28F9-9DFA550AF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To keep a record of delayed calls, it is necessary to build another list like the call-in-progress list.</a:t>
            </a:r>
          </a:p>
          <a:p>
            <a:r>
              <a:rPr lang="en-US" dirty="0"/>
              <a:t>After arriving a call, if it cannot be connected, then it is placed in the delayed call list, waiting for the next time.</a:t>
            </a:r>
          </a:p>
          <a:p>
            <a:r>
              <a:rPr lang="en-US" dirty="0"/>
              <a:t>When a previous call is completed, it is necessary to check the delayed call list to find if a waiting call can be connected. 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B4D347A7-0179-D236-5B52-671394C0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597FB-2164-28BF-7EF9-4657CD71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58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971B17-B2AD-9C4F-6BAF-769851BC6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A1A6-B1CE-BFED-72DC-730263E9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Delayed Call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E17C-16E2-585B-ED1D-AE1ADCC30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From the figure above, it is clear that the next potential event is the arrival of the next call from line 1 to 7.</a:t>
            </a:r>
          </a:p>
          <a:p>
            <a:r>
              <a:rPr lang="en-US" dirty="0"/>
              <a:t>Since line 7 is not free, the next call cannot be executed.</a:t>
            </a:r>
          </a:p>
          <a:p>
            <a:r>
              <a:rPr lang="en-US" dirty="0"/>
              <a:t>It is then placed in the delay call list waiting for the next time, and the new state of the system is shown in figure below.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3B3E39F2-2DEE-371C-6C72-DA106179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93C4D-84DA-CC97-DE77-B2AE53EE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65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CB75EE-265B-B6DC-8825-E82AE8EA8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3CC6-09DB-370B-1591-09929965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Delayed Call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DC189-49AF-918D-9A9B-B84DF98EE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DE4BB-D623-1F71-7355-4A9945026E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7F74FD10-41EF-87C9-38EF-153BB36009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Discrete System | Lecture 12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F26CC0-1A53-2A8B-639E-7C3DE8C90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83" y="176981"/>
            <a:ext cx="7189451" cy="624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2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E04CA-61F5-383E-453B-FF58B06CC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611E-9634-5EEC-593F-2F40E378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Unit 4: Discrete System (7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80E4C3D-11D2-3727-F9C7-6BF176B21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4.1 Introduction To Discrete System</a:t>
            </a:r>
          </a:p>
          <a:p>
            <a:r>
              <a:rPr lang="en-US" dirty="0"/>
              <a:t>4.2 Components Of The Discrete System</a:t>
            </a:r>
          </a:p>
          <a:p>
            <a:r>
              <a:rPr lang="en-US" dirty="0"/>
              <a:t>4.3 Representation Of Time</a:t>
            </a:r>
          </a:p>
          <a:p>
            <a:r>
              <a:rPr lang="en-US" b="1" dirty="0"/>
              <a:t>4.4 Examples For Discrete System</a:t>
            </a:r>
          </a:p>
          <a:p>
            <a:pPr lvl="1"/>
            <a:r>
              <a:rPr lang="en-US" b="1" dirty="0"/>
              <a:t>4.4.1 Telephone Call System As Lost Call And Delayed Call System</a:t>
            </a:r>
          </a:p>
          <a:p>
            <a:pPr lvl="1"/>
            <a:r>
              <a:rPr lang="en-US" dirty="0"/>
              <a:t>4.4.2 Bank Queue System</a:t>
            </a:r>
          </a:p>
          <a:p>
            <a:r>
              <a:rPr lang="en-US" dirty="0"/>
              <a:t>4.5 Simulation Programming Task</a:t>
            </a:r>
          </a:p>
          <a:p>
            <a:r>
              <a:rPr lang="en-US" dirty="0"/>
              <a:t>4.6 Steps Of Simulation Programming Task</a:t>
            </a:r>
          </a:p>
          <a:p>
            <a:r>
              <a:rPr lang="en-US" dirty="0"/>
              <a:t>4.7 Gathering Statistics</a:t>
            </a:r>
          </a:p>
          <a:p>
            <a:pPr lvl="1"/>
            <a:r>
              <a:rPr lang="en-US" dirty="0"/>
              <a:t>4.7.1 Counters And Summary Measures</a:t>
            </a:r>
          </a:p>
          <a:p>
            <a:pPr lvl="1"/>
            <a:r>
              <a:rPr lang="en-US" dirty="0"/>
              <a:t>4.7.2 Measuring Utilization And Occupancy</a:t>
            </a:r>
          </a:p>
          <a:p>
            <a:pPr lvl="1"/>
            <a:r>
              <a:rPr lang="en-US" dirty="0"/>
              <a:t>4.7.3 Recording Distribution </a:t>
            </a:r>
            <a:r>
              <a:rPr lang="en-US"/>
              <a:t>And Transit Time</a:t>
            </a:r>
            <a:endParaRPr lang="en-US" dirty="0"/>
          </a:p>
          <a:p>
            <a:r>
              <a:rPr lang="en-US" dirty="0"/>
              <a:t>4.8 Discrete System Simulation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0EF4C-801E-F6FC-5A71-809DA6F6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771C6-63B7-4BD9-4DA2-BDC1A4FF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52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0464E6-2B47-6800-3AA8-1B5B4E84A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E012-83CB-2360-4881-E9689184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Delayed Call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F0B39-A24F-DC4B-42C8-8BCA1F1F9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74BDBA66-AF0F-2F9C-2E54-2FB3B252BA7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Discrete System | Lecture 12</a:t>
            </a:r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D8469523-3934-ACDF-BABB-DB8525C990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350773" y="54174"/>
            <a:ext cx="7197213" cy="6591554"/>
          </a:xfrm>
        </p:spPr>
      </p:pic>
    </p:spTree>
    <p:extLst>
      <p:ext uri="{BB962C8B-B14F-4D97-AF65-F5344CB8AC3E}">
        <p14:creationId xmlns:p14="http://schemas.microsoft.com/office/powerpoint/2010/main" val="198552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94C88-BB0A-DCB0-8F94-33D0C69F1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F645-9A21-9C8E-C938-46F29316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Delayed Call System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E89B920F-E3C7-A3F6-56CE-3A79FD77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AEFAA-C340-8DA5-3B9C-AC7FFA58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6A9B7-7545-47B7-9920-1F4F9391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call from line 4 and 7 completed at time 1075, then for next event, the delayed call list is checked first.</a:t>
            </a:r>
          </a:p>
          <a:p>
            <a:r>
              <a:rPr lang="en-US" dirty="0"/>
              <a:t>At these time, the lines 1 and 7 can be connected which is shown in below figure. </a:t>
            </a:r>
          </a:p>
        </p:txBody>
      </p:sp>
    </p:spTree>
    <p:extLst>
      <p:ext uri="{BB962C8B-B14F-4D97-AF65-F5344CB8AC3E}">
        <p14:creationId xmlns:p14="http://schemas.microsoft.com/office/powerpoint/2010/main" val="2824622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04F955-F6F8-CCA8-1E42-6546AAA76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3A1A-ED9A-193E-9779-1EBA527A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Delayed Call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38D03-F511-88B6-1C34-B8F843C07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08223-0992-D854-1F70-BAF13348A1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C3F5322B-ECE0-39E3-C3FC-DC46133C79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Discrete System | Lecture 12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477ABE-650A-C95B-7DBE-D061EA635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125" y="206478"/>
            <a:ext cx="7329862" cy="6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50949-61D2-3C09-F7F8-E2F42B9C0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324F-8820-9B88-4CED-81CDD0AD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FC309246-13D4-A6B5-5D00-BF854B47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2BB58-1B7C-3A76-43E4-CDB8DB73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3CEF8-0A35-1A8B-AF3E-F48DAB222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Blocked Call Simulation</a:t>
            </a:r>
          </a:p>
          <a:p>
            <a:r>
              <a:rPr lang="en-US" dirty="0"/>
              <a:t>Bank Queue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4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86E-92CA-8425-23CB-1C912DD5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/>
          <a:lstStyle/>
          <a:p>
            <a:r>
              <a:rPr lang="en-US" dirty="0"/>
              <a:t>End of </a:t>
            </a:r>
            <a:br>
              <a:rPr lang="en-US" dirty="0"/>
            </a:br>
            <a:r>
              <a:rPr lang="en-US" dirty="0"/>
              <a:t>Lecture 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98789-ED0E-CA9B-FF87-C82F5863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36AD3355-1A39-4F95-8D2D-9BA34F1D5DE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032F37-907E-9C2E-C22C-C745CEE55F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pPr algn="r"/>
            <a:r>
              <a:rPr lang="en-US"/>
              <a:t>Discrete System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BA0-27E2-F622-221D-B1B9F6C3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/>
          <a:p>
            <a:r>
              <a:rPr lang="en-US"/>
              <a:t>Gathering Statistics</a:t>
            </a:r>
            <a:br>
              <a:rPr lang="en-US"/>
            </a:br>
            <a:r>
              <a:rPr lang="en-US"/>
              <a:t>Counters and Summary Statistics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8AA0D-2DA5-FCAB-B808-83012ED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36AD3355-1A39-4F95-8D2D-9BA34F1D5DE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48889-52EA-6797-57CD-59AEF91798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pPr algn="r"/>
            <a:r>
              <a:rPr lang="en-US"/>
              <a:t>Discrete System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5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A7E97A-84A7-63A3-4E35-26E3C1B4A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04FC-E73B-433F-8E9C-063DC9B3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Simulation of Telephone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9C3F-E4A8-6A6D-8C9B-66C686F0F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The simulation of a discrete system can be explained by simulating a telephone system as below: </a:t>
            </a:r>
          </a:p>
          <a:p>
            <a:r>
              <a:rPr lang="en-US" dirty="0"/>
              <a:t>The system has several telephones (here only 8 are shown), connected to a switchboard by line. </a:t>
            </a:r>
          </a:p>
          <a:p>
            <a:r>
              <a:rPr lang="en-US" dirty="0"/>
              <a:t>The switchboard has several lines, provided the condition that only one connection at a time can be made to each line.</a:t>
            </a:r>
          </a:p>
          <a:p>
            <a:r>
              <a:rPr lang="en-US" dirty="0">
                <a:solidFill>
                  <a:srgbClr val="FF0000"/>
                </a:solidFill>
              </a:rPr>
              <a:t>Any call that cannot be connected at the time it arrives is immediately abandoned, and then the system is called a lost call system. 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6049A928-F9F6-F792-7B01-97B8AF04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1AAB5-2D09-53B0-0DB5-2F687EBB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3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B8F4DC-967A-A2FA-9EA4-07D4F5ACE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E8F5-BCA5-D742-C9DB-94184BEF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Simulation of Telephone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B03BD-EDDE-4B3F-98CD-5F10AE3AC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A call may be lost due to the following reasons: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 called party is engaged (busy)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no link is available (a blocked call)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A05171F4-BAA1-2EC0-5985-095ACAE3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C3EE0-9EA9-F000-3CEA-6081CDBE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9F1687-3C55-8AB3-8FD8-E5F0562F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703" y="2123768"/>
            <a:ext cx="4193457" cy="44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2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816621-116A-929A-EC9E-DBD0FB832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D062-7BCC-E782-4998-53D07FFC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Object of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8B22-7AFB-33BF-9C3D-BC2506708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To process a given number of calls and determine what portion is successfully completed, blocked, or found to be busy calls.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Lost Call System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Delayed Call System</a:t>
            </a:r>
          </a:p>
          <a:p>
            <a:r>
              <a:rPr lang="en-US" dirty="0"/>
              <a:t>Let us consider the current state of the system as below: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F0C92FA8-0BDF-B4FC-2722-97513F01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3219D-7F70-B661-1AEB-914A2963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8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5918FE-6941-AE87-B618-41BF7E9EF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C208-B378-8BE0-B26B-2F03BDD8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Lost Call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5DA3B-6700-34A1-A92C-FE3018B5F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559448DF-5E74-FDF3-B258-87AED2A043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Discrete System | Lecture 12</a:t>
            </a:r>
            <a:endParaRPr lang="en-US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9B6521A7-866C-055B-A4F4-B0D50F07534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222854" y="117986"/>
            <a:ext cx="7295638" cy="641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6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FF738B-C88B-FE6E-7B93-EC0450E77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6BD7-15E6-88A1-F2DB-604D06C0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Lost Call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392A1-EC3F-A26F-E30D-0B2DE963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Here, line 2 is connected to line 5, and line 4 is connected to line 7.</a:t>
            </a:r>
          </a:p>
          <a:p>
            <a:r>
              <a:rPr lang="en-US" dirty="0"/>
              <a:t>A 0 in the line tables means it is free, and a 1 means it is busy.</a:t>
            </a:r>
          </a:p>
          <a:p>
            <a:r>
              <a:rPr lang="en-US" dirty="0"/>
              <a:t>The Maximum number of links, in this case, is only 3, and 2 of them are in use.</a:t>
            </a:r>
          </a:p>
          <a:p>
            <a:r>
              <a:rPr lang="en-US" dirty="0"/>
              <a:t>A number representing clock time is included to keep track of events. In this state, the clock time is shown to be 1027.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076C4C0-8208-2497-3F3B-FDF9710C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13A7C-73FC-2FA0-8780-6DA1AEE2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3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70A537-9D77-1476-2586-95638F31E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2BD4-EFA0-4250-B0BE-BD7A7195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Lost Call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7418F-3E25-3DDB-CADA-D1206C264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The clock will be updated to the next occurrence of an event as the simulation proceeds.</a:t>
            </a:r>
          </a:p>
          <a:p>
            <a:r>
              <a:rPr lang="en-US" dirty="0"/>
              <a:t>Each column has its own attributes; its origin, destination, length, and the time at which it call finishes.</a:t>
            </a:r>
          </a:p>
          <a:p>
            <a:r>
              <a:rPr lang="en-US" dirty="0"/>
              <a:t>The “call in progress” tables show the lines that are currently connected and the finish time.</a:t>
            </a:r>
          </a:p>
          <a:p>
            <a:r>
              <a:rPr lang="en-US" dirty="0"/>
              <a:t>Arrival time and details of the next call are also shown to generate the arrival of calls; here bootstrap method can be used 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ED5482D-A666-12D2-4E86-B8E505A9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B17D0-FE74-EE64-1ECB-3895733A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9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CE02C4-4675-921A-B092-2E1F3B447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92D8-F976-40F5-7F4D-2376C9AD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Lost Call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3ECD-B9DA-7708-5C87-771A90985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Two possible attributes can make change to occur in the system state:</a:t>
            </a:r>
          </a:p>
          <a:p>
            <a:r>
              <a:rPr lang="en-US" dirty="0"/>
              <a:t> A new call can arrive, or an existing call can be finished.</a:t>
            </a:r>
          </a:p>
          <a:p>
            <a:r>
              <a:rPr lang="en-US" dirty="0"/>
              <a:t>From the above figure, it can be seen that three events can occur in the figure: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Call between 2 &amp; 5 will finish at 1053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A new call will arrive at 1057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Call between 4 &amp; 7 will finish at 1075 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B3AB8E7D-20E1-0E0C-EC9B-9DA9770C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22697-BF75-D95C-50B9-D09E5012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4581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1227</Words>
  <Application>Microsoft Office PowerPoint</Application>
  <PresentationFormat>Widescreen</PresentationFormat>
  <Paragraphs>134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Batang</vt:lpstr>
      <vt:lpstr>Arial</vt:lpstr>
      <vt:lpstr>Calibri</vt:lpstr>
      <vt:lpstr>Nunito</vt:lpstr>
      <vt:lpstr>Roboto</vt:lpstr>
      <vt:lpstr>2_Office Theme</vt:lpstr>
      <vt:lpstr>PowerPoint Presentation</vt:lpstr>
      <vt:lpstr>Unit 4: Discrete System (7 hrs)</vt:lpstr>
      <vt:lpstr>Simulation of Telephone System</vt:lpstr>
      <vt:lpstr>Simulation of Telephone System</vt:lpstr>
      <vt:lpstr>Object of Simulation</vt:lpstr>
      <vt:lpstr>Lost Call System</vt:lpstr>
      <vt:lpstr>Lost Call System</vt:lpstr>
      <vt:lpstr>Lost Call System</vt:lpstr>
      <vt:lpstr>Lost Call System</vt:lpstr>
      <vt:lpstr>Lost Call System</vt:lpstr>
      <vt:lpstr>Lost Call System</vt:lpstr>
      <vt:lpstr>Lost Call System</vt:lpstr>
      <vt:lpstr>Lost Call System</vt:lpstr>
      <vt:lpstr>Lost Call System</vt:lpstr>
      <vt:lpstr>Lost Call System</vt:lpstr>
      <vt:lpstr>Delayed Call System</vt:lpstr>
      <vt:lpstr>Delayed Call System</vt:lpstr>
      <vt:lpstr>Delayed Call System</vt:lpstr>
      <vt:lpstr>Delayed Call System</vt:lpstr>
      <vt:lpstr>Delayed Call System</vt:lpstr>
      <vt:lpstr>Delayed Call System</vt:lpstr>
      <vt:lpstr>Delayed Call System</vt:lpstr>
      <vt:lpstr>Assignment</vt:lpstr>
      <vt:lpstr>End of  Lecture 12</vt:lpstr>
      <vt:lpstr>Gathering Statistics Counters and Summary 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Shiva Kunwar</dc:creator>
  <cp:lastModifiedBy>Shiva Kunwar</cp:lastModifiedBy>
  <cp:revision>71</cp:revision>
  <dcterms:created xsi:type="dcterms:W3CDTF">2024-09-21T07:18:01Z</dcterms:created>
  <dcterms:modified xsi:type="dcterms:W3CDTF">2025-05-27T09:46:40Z</dcterms:modified>
</cp:coreProperties>
</file>