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35"/>
  </p:notesMasterIdLst>
  <p:handoutMasterIdLst>
    <p:handoutMasterId r:id="rId36"/>
  </p:handoutMasterIdLst>
  <p:sldIdLst>
    <p:sldId id="262" r:id="rId2"/>
    <p:sldId id="311" r:id="rId3"/>
    <p:sldId id="293" r:id="rId4"/>
    <p:sldId id="352" r:id="rId5"/>
    <p:sldId id="353" r:id="rId6"/>
    <p:sldId id="348" r:id="rId7"/>
    <p:sldId id="357" r:id="rId8"/>
    <p:sldId id="358" r:id="rId9"/>
    <p:sldId id="349" r:id="rId10"/>
    <p:sldId id="359" r:id="rId11"/>
    <p:sldId id="360" r:id="rId12"/>
    <p:sldId id="361" r:id="rId13"/>
    <p:sldId id="362" r:id="rId14"/>
    <p:sldId id="363" r:id="rId15"/>
    <p:sldId id="364" r:id="rId16"/>
    <p:sldId id="365" r:id="rId17"/>
    <p:sldId id="366" r:id="rId18"/>
    <p:sldId id="367" r:id="rId19"/>
    <p:sldId id="350" r:id="rId20"/>
    <p:sldId id="368" r:id="rId21"/>
    <p:sldId id="369" r:id="rId22"/>
    <p:sldId id="370" r:id="rId23"/>
    <p:sldId id="371" r:id="rId24"/>
    <p:sldId id="372" r:id="rId25"/>
    <p:sldId id="373" r:id="rId26"/>
    <p:sldId id="374" r:id="rId27"/>
    <p:sldId id="375" r:id="rId28"/>
    <p:sldId id="351" r:id="rId29"/>
    <p:sldId id="354" r:id="rId30"/>
    <p:sldId id="355" r:id="rId31"/>
    <p:sldId id="356" r:id="rId32"/>
    <p:sldId id="263" r:id="rId33"/>
    <p:sldId id="26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5/27/2025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Discrete System | Lecture 13</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Discrete System | Lecture 13</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Discrete System | Lecture 13</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Discrete System | Lecture 13</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Discrete System | Lecture 13</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Discrete System | Lecture 13</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Discrete System | Lecture 13</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Discrete System | Lecture 13</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Discrete System | Lecture 13</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EF3535-6024-D0BE-FCCE-70A45CD55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E3844-3ED6-717B-C84A-07F4A6465D8E}"/>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p:sp>
        <p:nvSpPr>
          <p:cNvPr id="3" name="Content Placeholder 2">
            <a:extLst>
              <a:ext uri="{FF2B5EF4-FFF2-40B4-BE49-F238E27FC236}">
                <a16:creationId xmlns:a16="http://schemas.microsoft.com/office/drawing/2014/main" id="{BFF885BE-DFD7-0718-E141-034B4C7B3CD8}"/>
              </a:ext>
            </a:extLst>
          </p:cNvPr>
          <p:cNvSpPr>
            <a:spLocks noGrp="1"/>
          </p:cNvSpPr>
          <p:nvPr>
            <p:ph idx="1"/>
          </p:nvPr>
        </p:nvSpPr>
        <p:spPr>
          <a:xfrm>
            <a:off x="838200" y="1553029"/>
            <a:ext cx="10515600" cy="4920342"/>
          </a:xfrm>
        </p:spPr>
        <p:txBody>
          <a:bodyPr>
            <a:normAutofit/>
          </a:bodyPr>
          <a:lstStyle/>
          <a:p>
            <a:r>
              <a:rPr lang="en-US" dirty="0"/>
              <a:t>The time history of an equipment usage might appear as shown in figure below: </a:t>
            </a:r>
          </a:p>
          <a:p>
            <a:endParaRPr lang="en-US" dirty="0"/>
          </a:p>
        </p:txBody>
      </p:sp>
      <p:sp>
        <p:nvSpPr>
          <p:cNvPr id="79" name="Footer Placeholder 78">
            <a:extLst>
              <a:ext uri="{FF2B5EF4-FFF2-40B4-BE49-F238E27FC236}">
                <a16:creationId xmlns:a16="http://schemas.microsoft.com/office/drawing/2014/main" id="{AF7FFDE2-14D7-CF1B-7BA6-9A3E5628419D}"/>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82A02777-174A-3556-C48E-562B10DB35F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10</a:t>
            </a:fld>
            <a:endParaRPr lang="en-US"/>
          </a:p>
        </p:txBody>
      </p:sp>
      <p:pic>
        <p:nvPicPr>
          <p:cNvPr id="6" name="Picture 5">
            <a:extLst>
              <a:ext uri="{FF2B5EF4-FFF2-40B4-BE49-F238E27FC236}">
                <a16:creationId xmlns:a16="http://schemas.microsoft.com/office/drawing/2014/main" id="{7991CC6E-F29B-6836-4E1F-2D576137B995}"/>
              </a:ext>
            </a:extLst>
          </p:cNvPr>
          <p:cNvPicPr>
            <a:picLocks noChangeAspect="1"/>
          </p:cNvPicPr>
          <p:nvPr/>
        </p:nvPicPr>
        <p:blipFill>
          <a:blip r:embed="rId2"/>
          <a:stretch>
            <a:fillRect/>
          </a:stretch>
        </p:blipFill>
        <p:spPr>
          <a:xfrm>
            <a:off x="2340076" y="2498707"/>
            <a:ext cx="7511848" cy="3718882"/>
          </a:xfrm>
          <a:prstGeom prst="rect">
            <a:avLst/>
          </a:prstGeom>
        </p:spPr>
      </p:pic>
    </p:spTree>
    <p:extLst>
      <p:ext uri="{BB962C8B-B14F-4D97-AF65-F5344CB8AC3E}">
        <p14:creationId xmlns:p14="http://schemas.microsoft.com/office/powerpoint/2010/main" val="3657441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875679-A9BF-A1CC-C3E7-6B3AA869CE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B6F75B-4B95-1BD7-5640-749B9E0533D3}"/>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p:sp>
        <p:nvSpPr>
          <p:cNvPr id="3" name="Content Placeholder 2">
            <a:extLst>
              <a:ext uri="{FF2B5EF4-FFF2-40B4-BE49-F238E27FC236}">
                <a16:creationId xmlns:a16="http://schemas.microsoft.com/office/drawing/2014/main" id="{DD2F09BA-A4CE-AF23-AF05-6F90FADDCE4F}"/>
              </a:ext>
            </a:extLst>
          </p:cNvPr>
          <p:cNvSpPr>
            <a:spLocks noGrp="1"/>
          </p:cNvSpPr>
          <p:nvPr>
            <p:ph idx="1"/>
          </p:nvPr>
        </p:nvSpPr>
        <p:spPr>
          <a:xfrm>
            <a:off x="838200" y="1553029"/>
            <a:ext cx="10515600" cy="4920342"/>
          </a:xfrm>
        </p:spPr>
        <p:txBody>
          <a:bodyPr>
            <a:normAutofit/>
          </a:bodyPr>
          <a:lstStyle/>
          <a:p>
            <a:r>
              <a:rPr lang="en-US" dirty="0"/>
              <a:t>Let, </a:t>
            </a:r>
          </a:p>
          <a:p>
            <a:r>
              <a:rPr lang="en-US" dirty="0"/>
              <a:t>T</a:t>
            </a:r>
            <a:r>
              <a:rPr lang="en-US" baseline="-25000" dirty="0"/>
              <a:t>b </a:t>
            </a:r>
            <a:r>
              <a:rPr lang="en-US" dirty="0"/>
              <a:t>= the time at which the item last became busy.</a:t>
            </a:r>
          </a:p>
          <a:p>
            <a:r>
              <a:rPr lang="en-US" dirty="0" err="1"/>
              <a:t>T</a:t>
            </a:r>
            <a:r>
              <a:rPr lang="en-US" baseline="-25000" dirty="0" err="1"/>
              <a:t>f</a:t>
            </a:r>
            <a:r>
              <a:rPr lang="en-US" baseline="-25000" dirty="0"/>
              <a:t> </a:t>
            </a:r>
            <a:r>
              <a:rPr lang="en-US" dirty="0"/>
              <a:t>= the time at which the item last became free.</a:t>
            </a:r>
          </a:p>
          <a:p>
            <a:r>
              <a:rPr lang="en-US" dirty="0"/>
              <a:t>T = total time in simulation run.</a:t>
            </a:r>
          </a:p>
          <a:p>
            <a:r>
              <a:rPr lang="en-US" dirty="0"/>
              <a:t>To measure utilization, it is necessary to keep a record of the time T</a:t>
            </a:r>
            <a:r>
              <a:rPr lang="en-US" baseline="-25000" dirty="0"/>
              <a:t>b</a:t>
            </a:r>
            <a:r>
              <a:rPr lang="en-US" dirty="0"/>
              <a:t> at which the last item becomes busy.</a:t>
            </a:r>
          </a:p>
          <a:p>
            <a:r>
              <a:rPr lang="en-US" dirty="0"/>
              <a:t>When the item becomes free at </a:t>
            </a:r>
            <a:r>
              <a:rPr lang="en-US" dirty="0" err="1"/>
              <a:t>T</a:t>
            </a:r>
            <a:r>
              <a:rPr lang="en-US" baseline="-25000" dirty="0" err="1"/>
              <a:t>f</a:t>
            </a:r>
            <a:r>
              <a:rPr lang="en-US" dirty="0"/>
              <a:t>, the interval (</a:t>
            </a:r>
            <a:r>
              <a:rPr lang="en-US" dirty="0" err="1"/>
              <a:t>T</a:t>
            </a:r>
            <a:r>
              <a:rPr lang="en-US" baseline="-25000" dirty="0" err="1"/>
              <a:t>f</a:t>
            </a:r>
            <a:r>
              <a:rPr lang="en-US" dirty="0"/>
              <a:t>-T</a:t>
            </a:r>
            <a:r>
              <a:rPr lang="en-US" baseline="-25000" dirty="0"/>
              <a:t>b</a:t>
            </a:r>
            <a:r>
              <a:rPr lang="en-US" dirty="0"/>
              <a:t>) is derived and added to the counter. </a:t>
            </a:r>
          </a:p>
        </p:txBody>
      </p:sp>
      <p:sp>
        <p:nvSpPr>
          <p:cNvPr id="79" name="Footer Placeholder 78">
            <a:extLst>
              <a:ext uri="{FF2B5EF4-FFF2-40B4-BE49-F238E27FC236}">
                <a16:creationId xmlns:a16="http://schemas.microsoft.com/office/drawing/2014/main" id="{5EB82041-978E-AB48-B2EB-83B3E461FFEA}"/>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6C43FB40-21FA-D92B-25B4-F2D28D5D9D3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11</a:t>
            </a:fld>
            <a:endParaRPr lang="en-US"/>
          </a:p>
        </p:txBody>
      </p:sp>
    </p:spTree>
    <p:extLst>
      <p:ext uri="{BB962C8B-B14F-4D97-AF65-F5344CB8AC3E}">
        <p14:creationId xmlns:p14="http://schemas.microsoft.com/office/powerpoint/2010/main" val="12260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5F6611-3CB2-AD1B-FF49-E32892DCB0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CD57A-7A7E-C5E1-16AB-F33ABC181C44}"/>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2BC38C-F685-E91A-62FC-9402947ED1F1}"/>
                  </a:ext>
                </a:extLst>
              </p:cNvPr>
              <p:cNvSpPr>
                <a:spLocks noGrp="1"/>
              </p:cNvSpPr>
              <p:nvPr>
                <p:ph idx="1"/>
              </p:nvPr>
            </p:nvSpPr>
            <p:spPr>
              <a:xfrm>
                <a:off x="838200" y="1553029"/>
                <a:ext cx="10515600" cy="4920342"/>
              </a:xfrm>
            </p:spPr>
            <p:txBody>
              <a:bodyPr>
                <a:normAutofit/>
              </a:bodyPr>
              <a:lstStyle/>
              <a:p>
                <a:r>
                  <a:rPr lang="en-US" dirty="0"/>
                  <a:t>At the end of the simulation, the utilization ‘u’ is derived by dividing the accumulated total by the total time T, so that if the entity is used N times, then the utilization ‘u’ is given by: </a:t>
                </a:r>
              </a:p>
              <a:p>
                <a:r>
                  <a:rPr lang="en-US" sz="3600" dirty="0"/>
                  <a:t>u = </a:t>
                </a:r>
                <a14:m>
                  <m:oMath xmlns:m="http://schemas.openxmlformats.org/officeDocument/2006/math">
                    <m:f>
                      <m:fPr>
                        <m:ctrlPr>
                          <a:rPr lang="en-US" sz="360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𝑇</m:t>
                        </m:r>
                      </m:den>
                    </m:f>
                    <m:nary>
                      <m:naryPr>
                        <m:chr m:val="∑"/>
                        <m:limLoc m:val="subSup"/>
                        <m:ctrlPr>
                          <a:rPr lang="en-US" sz="3600" i="1" smtClean="0">
                            <a:latin typeface="Cambria Math" panose="02040503050406030204" pitchFamily="18" charset="0"/>
                          </a:rPr>
                        </m:ctrlPr>
                      </m:naryPr>
                      <m:sub>
                        <m:r>
                          <m:rPr>
                            <m:brk m:alnAt="25"/>
                          </m:rPr>
                          <a:rPr lang="en-US" sz="3600" b="0" i="1" smtClean="0">
                            <a:latin typeface="Cambria Math" panose="02040503050406030204" pitchFamily="18" charset="0"/>
                          </a:rPr>
                          <m:t> </m:t>
                        </m:r>
                        <m: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 </m:t>
                        </m:r>
                        <m:r>
                          <a:rPr lang="en-US" sz="3600" b="0" i="1" smtClean="0">
                            <a:latin typeface="Cambria Math" panose="02040503050406030204" pitchFamily="18" charset="0"/>
                          </a:rPr>
                          <m:t>𝑁</m:t>
                        </m:r>
                      </m:sup>
                      <m:e>
                        <m:r>
                          <a:rPr lang="en-US" sz="3600" b="0" i="1" smtClean="0">
                            <a:latin typeface="Cambria Math" panose="02040503050406030204" pitchFamily="18" charset="0"/>
                          </a:rPr>
                          <m:t> </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𝑇</m:t>
                            </m:r>
                            <m:r>
                              <a:rPr lang="en-US" sz="3600" b="0" i="1" baseline="-25000" smtClean="0">
                                <a:latin typeface="Cambria Math" panose="02040503050406030204" pitchFamily="18" charset="0"/>
                              </a:rPr>
                              <m:t>𝑓</m:t>
                            </m:r>
                            <m:r>
                              <a:rPr lang="en-US" sz="3600" b="0" i="1" smtClean="0">
                                <a:latin typeface="Cambria Math" panose="02040503050406030204" pitchFamily="18" charset="0"/>
                              </a:rPr>
                              <m:t> −</m:t>
                            </m:r>
                            <m:r>
                              <a:rPr lang="en-US" sz="3600" b="0" i="1" smtClean="0">
                                <a:latin typeface="Cambria Math" panose="02040503050406030204" pitchFamily="18" charset="0"/>
                              </a:rPr>
                              <m:t>𝑇𝑏</m:t>
                            </m:r>
                          </m:e>
                        </m:d>
                        <m:r>
                          <a:rPr lang="en-US" sz="3600" b="0" i="1" baseline="-25000" smtClean="0">
                            <a:latin typeface="Cambria Math" panose="02040503050406030204" pitchFamily="18" charset="0"/>
                          </a:rPr>
                          <m:t>𝑖</m:t>
                        </m:r>
                      </m:e>
                    </m:nary>
                  </m:oMath>
                </a14:m>
                <a:endParaRPr lang="en-US" dirty="0"/>
              </a:p>
            </p:txBody>
          </p:sp>
        </mc:Choice>
        <mc:Fallback xmlns="">
          <p:sp>
            <p:nvSpPr>
              <p:cNvPr id="3" name="Content Placeholder 2">
                <a:extLst>
                  <a:ext uri="{FF2B5EF4-FFF2-40B4-BE49-F238E27FC236}">
                    <a16:creationId xmlns:a16="http://schemas.microsoft.com/office/drawing/2014/main" id="{A82BC38C-F685-E91A-62FC-9402947ED1F1}"/>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1623" r="-754"/>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F878CB13-13A8-0749-FAAB-5FA8F54CF323}"/>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6ABB90C5-5279-B364-A1CE-5137C4F2F74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Tree>
    <p:extLst>
      <p:ext uri="{BB962C8B-B14F-4D97-AF65-F5344CB8AC3E}">
        <p14:creationId xmlns:p14="http://schemas.microsoft.com/office/powerpoint/2010/main" val="3881114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73C212-0E5F-4181-C220-F80CFBADD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B0804-04EA-EBD3-9797-B09C4D2F7E14}"/>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p:sp>
        <p:nvSpPr>
          <p:cNvPr id="3" name="Content Placeholder 2">
            <a:extLst>
              <a:ext uri="{FF2B5EF4-FFF2-40B4-BE49-F238E27FC236}">
                <a16:creationId xmlns:a16="http://schemas.microsoft.com/office/drawing/2014/main" id="{8269BDF5-167F-3A1F-0917-14F923EF32AB}"/>
              </a:ext>
            </a:extLst>
          </p:cNvPr>
          <p:cNvSpPr>
            <a:spLocks noGrp="1"/>
          </p:cNvSpPr>
          <p:nvPr>
            <p:ph idx="1"/>
          </p:nvPr>
        </p:nvSpPr>
        <p:spPr>
          <a:xfrm>
            <a:off x="838200" y="1553029"/>
            <a:ext cx="10515600" cy="4920342"/>
          </a:xfrm>
        </p:spPr>
        <p:txBody>
          <a:bodyPr>
            <a:normAutofit fontScale="92500" lnSpcReduction="10000"/>
          </a:bodyPr>
          <a:lstStyle/>
          <a:p>
            <a:r>
              <a:rPr lang="en-US" dirty="0"/>
              <a:t>In dealing with a group of entities, rather than individual items, the calculation is similar, requiring that information about the number of entities involved also be kept.</a:t>
            </a:r>
          </a:p>
          <a:p>
            <a:r>
              <a:rPr lang="en-US" dirty="0"/>
              <a:t>The below figure represents as a function of time and the number of links in telephone system that are busy.</a:t>
            </a:r>
          </a:p>
          <a:p>
            <a:r>
              <a:rPr lang="en-US" dirty="0"/>
              <a:t>To find an average number of links in use, a record must be kept of the number of links currently in use and the time at which the last change occurred.</a:t>
            </a:r>
          </a:p>
          <a:p>
            <a:r>
              <a:rPr lang="en-US" dirty="0"/>
              <a:t>If the number changes at time T</a:t>
            </a:r>
            <a:r>
              <a:rPr lang="en-US" baseline="-25000" dirty="0"/>
              <a:t>i</a:t>
            </a:r>
            <a:r>
              <a:rPr lang="en-US" dirty="0"/>
              <a:t> to the value </a:t>
            </a:r>
            <a:r>
              <a:rPr lang="en-US" dirty="0" err="1"/>
              <a:t>n</a:t>
            </a:r>
            <a:r>
              <a:rPr lang="en-US" baseline="-25000" dirty="0" err="1"/>
              <a:t>i</a:t>
            </a:r>
            <a:r>
              <a:rPr lang="en-US" dirty="0"/>
              <a:t>, then, at the time of the next change T</a:t>
            </a:r>
            <a:r>
              <a:rPr lang="en-US" baseline="-25000" dirty="0"/>
              <a:t>i+1</a:t>
            </a:r>
            <a:r>
              <a:rPr lang="en-US" dirty="0"/>
              <a:t>, the quantity </a:t>
            </a:r>
            <a:r>
              <a:rPr lang="en-US" dirty="0" err="1"/>
              <a:t>n</a:t>
            </a:r>
            <a:r>
              <a:rPr lang="en-US" baseline="-25000" dirty="0" err="1"/>
              <a:t>i</a:t>
            </a:r>
            <a:r>
              <a:rPr lang="en-US" baseline="-25000" dirty="0"/>
              <a:t> </a:t>
            </a:r>
            <a:r>
              <a:rPr lang="en-US" dirty="0"/>
              <a:t>(T</a:t>
            </a:r>
            <a:r>
              <a:rPr lang="en-US" baseline="-25000" dirty="0"/>
              <a:t>i+1 </a:t>
            </a:r>
            <a:r>
              <a:rPr lang="en-US" dirty="0"/>
              <a:t>- T</a:t>
            </a:r>
            <a:r>
              <a:rPr lang="en-US" baseline="-25000" dirty="0"/>
              <a:t>i</a:t>
            </a:r>
            <a:r>
              <a:rPr lang="en-US" dirty="0"/>
              <a:t>) must be calculated and added to an accumulated total.</a:t>
            </a:r>
          </a:p>
        </p:txBody>
      </p:sp>
      <p:sp>
        <p:nvSpPr>
          <p:cNvPr id="79" name="Footer Placeholder 78">
            <a:extLst>
              <a:ext uri="{FF2B5EF4-FFF2-40B4-BE49-F238E27FC236}">
                <a16:creationId xmlns:a16="http://schemas.microsoft.com/office/drawing/2014/main" id="{F6641911-8BE2-24D9-B755-12D7D9A2C60F}"/>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EFB04AF9-FC29-9334-95DE-85E2E3DD00B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13</a:t>
            </a:fld>
            <a:endParaRPr lang="en-US"/>
          </a:p>
        </p:txBody>
      </p:sp>
    </p:spTree>
    <p:extLst>
      <p:ext uri="{BB962C8B-B14F-4D97-AF65-F5344CB8AC3E}">
        <p14:creationId xmlns:p14="http://schemas.microsoft.com/office/powerpoint/2010/main" val="350737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276D91-E091-B338-B294-08EC15475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21EDAC-F5F4-3F18-F298-04543DA996C8}"/>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509DE1-38F7-117E-3468-02AC22EA6AD8}"/>
                  </a:ext>
                </a:extLst>
              </p:cNvPr>
              <p:cNvSpPr>
                <a:spLocks noGrp="1"/>
              </p:cNvSpPr>
              <p:nvPr>
                <p:ph idx="1"/>
              </p:nvPr>
            </p:nvSpPr>
            <p:spPr>
              <a:xfrm>
                <a:off x="838200" y="1553029"/>
                <a:ext cx="10515600" cy="4920342"/>
              </a:xfrm>
            </p:spPr>
            <p:txBody>
              <a:bodyPr>
                <a:normAutofit/>
              </a:bodyPr>
              <a:lstStyle/>
              <a:p>
                <a:r>
                  <a:rPr lang="en-US" dirty="0"/>
                  <a:t>The average number in use during the simulation run, A, is then calculated at the end of the run by dividing the total by the total simulation time T, so that:</a:t>
                </a:r>
              </a:p>
              <a:p>
                <a:pPr lvl="1"/>
                <a:r>
                  <a:rPr lang="en-US" sz="3500" dirty="0"/>
                  <a:t>A = </a:t>
                </a:r>
                <a14:m>
                  <m:oMath xmlns:m="http://schemas.openxmlformats.org/officeDocument/2006/math">
                    <m:f>
                      <m:fPr>
                        <m:ctrlPr>
                          <a:rPr lang="en-US" sz="3500" i="1" smtClean="0">
                            <a:latin typeface="Cambria Math" panose="02040503050406030204" pitchFamily="18" charset="0"/>
                          </a:rPr>
                        </m:ctrlPr>
                      </m:fPr>
                      <m:num>
                        <m:r>
                          <a:rPr lang="en-US" sz="3500" b="0" i="1" smtClean="0">
                            <a:latin typeface="Cambria Math" panose="02040503050406030204" pitchFamily="18" charset="0"/>
                          </a:rPr>
                          <m:t>1</m:t>
                        </m:r>
                      </m:num>
                      <m:den>
                        <m:r>
                          <a:rPr lang="en-US" sz="3500" b="0" i="1" smtClean="0">
                            <a:latin typeface="Cambria Math" panose="02040503050406030204" pitchFamily="18" charset="0"/>
                          </a:rPr>
                          <m:t>𝑇</m:t>
                        </m:r>
                      </m:den>
                    </m:f>
                    <m:r>
                      <a:rPr lang="en-US" sz="3500" b="0" i="1" smtClean="0">
                        <a:latin typeface="Cambria Math" panose="02040503050406030204" pitchFamily="18" charset="0"/>
                      </a:rPr>
                      <m:t>𝑛</m:t>
                    </m:r>
                    <m:r>
                      <a:rPr lang="en-US" sz="3500" b="0" i="1" baseline="-25000" smtClean="0">
                        <a:latin typeface="Cambria Math" panose="02040503050406030204" pitchFamily="18" charset="0"/>
                      </a:rPr>
                      <m:t>𝑖</m:t>
                    </m:r>
                    <m:r>
                      <a:rPr lang="en-US" sz="3500" b="0" i="1" baseline="-25000" smtClean="0">
                        <a:latin typeface="Cambria Math" panose="02040503050406030204" pitchFamily="18" charset="0"/>
                      </a:rPr>
                      <m:t> (</m:t>
                    </m:r>
                    <m:r>
                      <a:rPr lang="en-US" sz="3500" b="0" i="1" smtClean="0">
                        <a:latin typeface="Cambria Math" panose="02040503050406030204" pitchFamily="18" charset="0"/>
                      </a:rPr>
                      <m:t>𝑇𝑖</m:t>
                    </m:r>
                    <m:r>
                      <a:rPr lang="en-US" sz="3500" b="0" i="1" baseline="-25000" smtClean="0">
                        <a:latin typeface="Cambria Math" panose="02040503050406030204" pitchFamily="18" charset="0"/>
                      </a:rPr>
                      <m:t>+1</m:t>
                    </m:r>
                    <m:r>
                      <a:rPr lang="en-US" sz="3500" b="0" i="1" smtClean="0">
                        <a:latin typeface="Cambria Math" panose="02040503050406030204" pitchFamily="18" charset="0"/>
                      </a:rPr>
                      <m:t>−</m:t>
                    </m:r>
                    <m:r>
                      <a:rPr lang="en-US" sz="3500" b="0" i="1" smtClean="0">
                        <a:latin typeface="Cambria Math" panose="02040503050406030204" pitchFamily="18" charset="0"/>
                      </a:rPr>
                      <m:t>𝑇𝑖</m:t>
                    </m:r>
                    <m:r>
                      <a:rPr lang="en-US" sz="3500" b="0" i="1" smtClean="0">
                        <a:latin typeface="Cambria Math" panose="02040503050406030204" pitchFamily="18" charset="0"/>
                      </a:rPr>
                      <m:t>)</m:t>
                    </m:r>
                  </m:oMath>
                </a14:m>
                <a:endParaRPr lang="en-US" sz="3500" dirty="0"/>
              </a:p>
            </p:txBody>
          </p:sp>
        </mc:Choice>
        <mc:Fallback xmlns="">
          <p:sp>
            <p:nvSpPr>
              <p:cNvPr id="3" name="Content Placeholder 2">
                <a:extLst>
                  <a:ext uri="{FF2B5EF4-FFF2-40B4-BE49-F238E27FC236}">
                    <a16:creationId xmlns:a16="http://schemas.microsoft.com/office/drawing/2014/main" id="{E7509DE1-38F7-117E-3468-02AC22EA6AD8}"/>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81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9ABF996C-1BBC-4A73-0DFC-71BCDC73006D}"/>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B5F86A89-7501-5290-4ECE-3A3B431FE42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p:spTree>
    <p:extLst>
      <p:ext uri="{BB962C8B-B14F-4D97-AF65-F5344CB8AC3E}">
        <p14:creationId xmlns:p14="http://schemas.microsoft.com/office/powerpoint/2010/main" val="221509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FDD70F-D7C9-F2BC-766E-7512B0D6D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42CD4-7C5F-2928-E171-7E4AB3BBECDA}"/>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p:sp>
        <p:nvSpPr>
          <p:cNvPr id="3" name="Content Placeholder 2">
            <a:extLst>
              <a:ext uri="{FF2B5EF4-FFF2-40B4-BE49-F238E27FC236}">
                <a16:creationId xmlns:a16="http://schemas.microsoft.com/office/drawing/2014/main" id="{3923A41D-A250-943D-0BCA-009BD0835396}"/>
              </a:ext>
            </a:extLst>
          </p:cNvPr>
          <p:cNvSpPr>
            <a:spLocks noGrp="1"/>
          </p:cNvSpPr>
          <p:nvPr>
            <p:ph idx="1"/>
          </p:nvPr>
        </p:nvSpPr>
        <p:spPr>
          <a:xfrm>
            <a:off x="838200" y="1553029"/>
            <a:ext cx="10515600" cy="4920342"/>
          </a:xfrm>
        </p:spPr>
        <p:txBody>
          <a:bodyPr>
            <a:normAutofit/>
          </a:bodyPr>
          <a:lstStyle/>
          <a:p>
            <a:r>
              <a:rPr lang="en-US" dirty="0"/>
              <a:t>The below figure might also represent number of entities waiting on a queues.</a:t>
            </a:r>
          </a:p>
          <a:p>
            <a:endParaRPr lang="en-US" sz="3500" dirty="0"/>
          </a:p>
        </p:txBody>
      </p:sp>
      <p:sp>
        <p:nvSpPr>
          <p:cNvPr id="79" name="Footer Placeholder 78">
            <a:extLst>
              <a:ext uri="{FF2B5EF4-FFF2-40B4-BE49-F238E27FC236}">
                <a16:creationId xmlns:a16="http://schemas.microsoft.com/office/drawing/2014/main" id="{94095927-6F12-7EEA-ECD1-881FA18836DF}"/>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0F3E701E-7208-49FE-5514-DF6E4EAEDC2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pic>
        <p:nvPicPr>
          <p:cNvPr id="6" name="Picture 5">
            <a:extLst>
              <a:ext uri="{FF2B5EF4-FFF2-40B4-BE49-F238E27FC236}">
                <a16:creationId xmlns:a16="http://schemas.microsoft.com/office/drawing/2014/main" id="{303F56AE-88E5-BF1D-E707-6AEAF8656866}"/>
              </a:ext>
            </a:extLst>
          </p:cNvPr>
          <p:cNvPicPr>
            <a:picLocks noChangeAspect="1"/>
          </p:cNvPicPr>
          <p:nvPr/>
        </p:nvPicPr>
        <p:blipFill>
          <a:blip r:embed="rId2"/>
          <a:stretch>
            <a:fillRect/>
          </a:stretch>
        </p:blipFill>
        <p:spPr>
          <a:xfrm>
            <a:off x="3342969" y="2374369"/>
            <a:ext cx="5270090" cy="3997054"/>
          </a:xfrm>
          <a:prstGeom prst="rect">
            <a:avLst/>
          </a:prstGeom>
        </p:spPr>
      </p:pic>
    </p:spTree>
    <p:extLst>
      <p:ext uri="{BB962C8B-B14F-4D97-AF65-F5344CB8AC3E}">
        <p14:creationId xmlns:p14="http://schemas.microsoft.com/office/powerpoint/2010/main" val="1111164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B459C6-504E-794B-C154-E3C656CC4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1DD83-0159-4FE9-15EE-A2575022D53A}"/>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9B70A8-C80D-389A-9BC3-7D841C076318}"/>
                  </a:ext>
                </a:extLst>
              </p:cNvPr>
              <p:cNvSpPr>
                <a:spLocks noGrp="1"/>
              </p:cNvSpPr>
              <p:nvPr>
                <p:ph idx="1"/>
              </p:nvPr>
            </p:nvSpPr>
            <p:spPr>
              <a:xfrm>
                <a:off x="838200" y="1553029"/>
                <a:ext cx="10515600" cy="4920342"/>
              </a:xfrm>
            </p:spPr>
            <p:txBody>
              <a:bodyPr>
                <a:normAutofit/>
              </a:bodyPr>
              <a:lstStyle/>
              <a:p>
                <a:r>
                  <a:rPr lang="en-US" dirty="0"/>
                  <a:t>If there is an upper limit on the number of entities, as there was a limit on a number of links in the telephone system, then the occupancy is defined as the ratio of the average number in use to the maximum number.</a:t>
                </a:r>
              </a:p>
              <a:p>
                <a:pPr lvl="1"/>
                <a:r>
                  <a:rPr lang="en-US" sz="3100" dirty="0"/>
                  <a:t>Occupancy = </a:t>
                </a:r>
                <a14:m>
                  <m:oMath xmlns:m="http://schemas.openxmlformats.org/officeDocument/2006/math">
                    <m:f>
                      <m:fPr>
                        <m:ctrlPr>
                          <a:rPr lang="en-US" sz="3100" i="1" smtClean="0">
                            <a:latin typeface="Cambria Math" panose="02040503050406030204" pitchFamily="18" charset="0"/>
                          </a:rPr>
                        </m:ctrlPr>
                      </m:fPr>
                      <m:num>
                        <m:r>
                          <a:rPr lang="en-US" sz="3100" b="0" i="1" smtClean="0">
                            <a:latin typeface="Cambria Math" panose="02040503050406030204" pitchFamily="18" charset="0"/>
                          </a:rPr>
                          <m:t>𝐴𝑣𝑒𝑟𝑎𝑛𝑔𝑒</m:t>
                        </m:r>
                        <m:r>
                          <a:rPr lang="en-US" sz="3100" b="0" i="1" smtClean="0">
                            <a:latin typeface="Cambria Math" panose="02040503050406030204" pitchFamily="18" charset="0"/>
                          </a:rPr>
                          <m:t> </m:t>
                        </m:r>
                        <m:r>
                          <a:rPr lang="en-US" sz="3100" b="0" i="1" smtClean="0">
                            <a:latin typeface="Cambria Math" panose="02040503050406030204" pitchFamily="18" charset="0"/>
                          </a:rPr>
                          <m:t>𝑛𝑢𝑚𝑏𝑒𝑟</m:t>
                        </m:r>
                        <m:r>
                          <a:rPr lang="en-US" sz="3100" b="0" i="1" smtClean="0">
                            <a:latin typeface="Cambria Math" panose="02040503050406030204" pitchFamily="18" charset="0"/>
                          </a:rPr>
                          <m:t> </m:t>
                        </m:r>
                        <m:r>
                          <a:rPr lang="en-US" sz="3100" b="0" i="1" smtClean="0">
                            <a:latin typeface="Cambria Math" panose="02040503050406030204" pitchFamily="18" charset="0"/>
                          </a:rPr>
                          <m:t>𝑖𝑛</m:t>
                        </m:r>
                        <m:r>
                          <a:rPr lang="en-US" sz="3100" b="0" i="1" smtClean="0">
                            <a:latin typeface="Cambria Math" panose="02040503050406030204" pitchFamily="18" charset="0"/>
                          </a:rPr>
                          <m:t> </m:t>
                        </m:r>
                        <m:r>
                          <a:rPr lang="en-US" sz="3100" b="0" i="1" smtClean="0">
                            <a:latin typeface="Cambria Math" panose="02040503050406030204" pitchFamily="18" charset="0"/>
                          </a:rPr>
                          <m:t>𝑢𝑠𝑒</m:t>
                        </m:r>
                      </m:num>
                      <m:den>
                        <m:r>
                          <a:rPr lang="en-US" sz="3100" b="0" i="1" smtClean="0">
                            <a:latin typeface="Cambria Math" panose="02040503050406030204" pitchFamily="18" charset="0"/>
                          </a:rPr>
                          <m:t>𝑀𝑎𝑥𝑖𝑚𝑢𝑚</m:t>
                        </m:r>
                        <m:r>
                          <a:rPr lang="en-US" sz="3100" b="0" i="1" smtClean="0">
                            <a:latin typeface="Cambria Math" panose="02040503050406030204" pitchFamily="18" charset="0"/>
                          </a:rPr>
                          <m:t> </m:t>
                        </m:r>
                        <m:r>
                          <a:rPr lang="en-US" sz="3100" b="0" i="1" smtClean="0">
                            <a:latin typeface="Cambria Math" panose="02040503050406030204" pitchFamily="18" charset="0"/>
                          </a:rPr>
                          <m:t>𝑛𝑢𝑚𝑏𝑒𝑟</m:t>
                        </m:r>
                      </m:den>
                    </m:f>
                  </m:oMath>
                </a14:m>
                <a:endParaRPr lang="en-US" sz="3100" dirty="0"/>
              </a:p>
            </p:txBody>
          </p:sp>
        </mc:Choice>
        <mc:Fallback xmlns="">
          <p:sp>
            <p:nvSpPr>
              <p:cNvPr id="3" name="Content Placeholder 2">
                <a:extLst>
                  <a:ext uri="{FF2B5EF4-FFF2-40B4-BE49-F238E27FC236}">
                    <a16:creationId xmlns:a16="http://schemas.microsoft.com/office/drawing/2014/main" id="{689B70A8-C80D-389A-9BC3-7D841C076318}"/>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812" r="-464"/>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4930A7C7-E076-0520-9E85-7D56676FE2C8}"/>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2EC62172-CF9B-D03E-7431-A25F2904F4A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Tree>
    <p:extLst>
      <p:ext uri="{BB962C8B-B14F-4D97-AF65-F5344CB8AC3E}">
        <p14:creationId xmlns:p14="http://schemas.microsoft.com/office/powerpoint/2010/main" val="412558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8D6ABC-029C-23B1-40C4-26B14AE105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091CF-B4A9-8CCC-6ADE-866AFF236B2E}"/>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641E0-2C48-3D1E-47ED-E2ED1DA3E09E}"/>
                  </a:ext>
                </a:extLst>
              </p:cNvPr>
              <p:cNvSpPr>
                <a:spLocks noGrp="1"/>
              </p:cNvSpPr>
              <p:nvPr>
                <p:ph idx="1"/>
              </p:nvPr>
            </p:nvSpPr>
            <p:spPr>
              <a:xfrm>
                <a:off x="838200" y="1553029"/>
                <a:ext cx="10515600" cy="4920342"/>
              </a:xfrm>
            </p:spPr>
            <p:txBody>
              <a:bodyPr>
                <a:normAutofit/>
              </a:bodyPr>
              <a:lstStyle/>
              <a:p>
                <a:r>
                  <a:rPr lang="en-US" sz="2800" dirty="0"/>
                  <a:t>If M = links in a telephone</a:t>
                </a:r>
              </a:p>
              <a:p>
                <a:r>
                  <a:rPr lang="en-US" sz="2800" dirty="0" err="1"/>
                  <a:t>n</a:t>
                </a:r>
                <a:r>
                  <a:rPr lang="en-US" sz="2800" baseline="-25000" dirty="0" err="1"/>
                  <a:t>i</a:t>
                </a:r>
                <a:r>
                  <a:rPr lang="en-US" sz="2800" dirty="0"/>
                  <a:t> = number of busy in the interval </a:t>
                </a:r>
                <a:r>
                  <a:rPr lang="en-US" sz="2800" dirty="0" err="1"/>
                  <a:t>t</a:t>
                </a:r>
                <a:r>
                  <a:rPr lang="en-US" sz="2800" baseline="-25000" dirty="0" err="1"/>
                  <a:t>i</a:t>
                </a:r>
                <a:r>
                  <a:rPr lang="en-US" sz="2800" dirty="0"/>
                  <a:t> and t</a:t>
                </a:r>
                <a:r>
                  <a:rPr lang="en-US" sz="2800" baseline="-25000" dirty="0"/>
                  <a:t>i+1</a:t>
                </a:r>
                <a:r>
                  <a:rPr lang="en-US" sz="2800" dirty="0"/>
                  <a:t>,</a:t>
                </a:r>
              </a:p>
              <a:p>
                <a:r>
                  <a:rPr lang="en-US" sz="2800" dirty="0"/>
                  <a:t>Then the average occupancy, assuming the number </a:t>
                </a:r>
                <a:r>
                  <a:rPr lang="en-US" sz="2800" dirty="0" err="1"/>
                  <a:t>n</a:t>
                </a:r>
                <a:r>
                  <a:rPr lang="en-US" sz="2800" baseline="-25000" dirty="0" err="1"/>
                  <a:t>i</a:t>
                </a:r>
                <a:r>
                  <a:rPr lang="en-US" sz="2800" dirty="0"/>
                  <a:t> changes N times, is given by: </a:t>
                </a:r>
              </a:p>
              <a:p>
                <a:pPr lvl="1"/>
                <a:r>
                  <a:rPr lang="en-US" sz="3500" dirty="0"/>
                  <a:t>Occupancy (B) = </a:t>
                </a:r>
                <a14:m>
                  <m:oMath xmlns:m="http://schemas.openxmlformats.org/officeDocument/2006/math">
                    <m:f>
                      <m:fPr>
                        <m:ctrlPr>
                          <a:rPr lang="en-US" sz="3500" i="1" smtClean="0">
                            <a:latin typeface="Cambria Math" panose="02040503050406030204" pitchFamily="18" charset="0"/>
                          </a:rPr>
                        </m:ctrlPr>
                      </m:fPr>
                      <m:num>
                        <m:r>
                          <a:rPr lang="en-US" sz="3500" b="0" i="1" smtClean="0">
                            <a:latin typeface="Cambria Math" panose="02040503050406030204" pitchFamily="18" charset="0"/>
                          </a:rPr>
                          <m:t>1</m:t>
                        </m:r>
                      </m:num>
                      <m:den>
                        <m:r>
                          <a:rPr lang="en-US" sz="3500" b="0" i="1" smtClean="0">
                            <a:latin typeface="Cambria Math" panose="02040503050406030204" pitchFamily="18" charset="0"/>
                          </a:rPr>
                          <m:t>𝑁𝑀</m:t>
                        </m:r>
                      </m:den>
                    </m:f>
                    <m:nary>
                      <m:naryPr>
                        <m:chr m:val="∑"/>
                        <m:ctrlPr>
                          <a:rPr lang="en-US" sz="3500" i="1" smtClean="0">
                            <a:latin typeface="Cambria Math" panose="02040503050406030204" pitchFamily="18" charset="0"/>
                          </a:rPr>
                        </m:ctrlPr>
                      </m:naryPr>
                      <m:sub>
                        <m:r>
                          <m:rPr>
                            <m:brk m:alnAt="23"/>
                          </m:rPr>
                          <a:rPr lang="en-US" sz="3500" b="0" i="1" smtClean="0">
                            <a:latin typeface="Cambria Math" panose="02040503050406030204" pitchFamily="18" charset="0"/>
                          </a:rPr>
                          <m:t>𝑖</m:t>
                        </m:r>
                        <m:r>
                          <a:rPr lang="en-US" sz="3500" b="0" i="1" smtClean="0">
                            <a:latin typeface="Cambria Math" panose="02040503050406030204" pitchFamily="18" charset="0"/>
                          </a:rPr>
                          <m:t>=1</m:t>
                        </m:r>
                      </m:sub>
                      <m:sup>
                        <m:r>
                          <a:rPr lang="en-US" sz="3500" b="0" i="1" smtClean="0">
                            <a:latin typeface="Cambria Math" panose="02040503050406030204" pitchFamily="18" charset="0"/>
                          </a:rPr>
                          <m:t>𝑁</m:t>
                        </m:r>
                      </m:sup>
                      <m:e>
                        <m:r>
                          <a:rPr lang="en-US" sz="3500" b="0" i="1" smtClean="0">
                            <a:latin typeface="Cambria Math" panose="02040503050406030204" pitchFamily="18" charset="0"/>
                          </a:rPr>
                          <m:t>𝑛</m:t>
                        </m:r>
                        <m:r>
                          <a:rPr lang="en-US" sz="3500" b="0" i="1" baseline="-25000" smtClean="0">
                            <a:latin typeface="Cambria Math" panose="02040503050406030204" pitchFamily="18" charset="0"/>
                          </a:rPr>
                          <m:t>𝑖</m:t>
                        </m:r>
                        <m:r>
                          <a:rPr lang="en-US" sz="3500" b="0" i="1" smtClean="0">
                            <a:latin typeface="Cambria Math" panose="02040503050406030204" pitchFamily="18" charset="0"/>
                          </a:rPr>
                          <m:t> (</m:t>
                        </m:r>
                        <m:r>
                          <a:rPr lang="en-US" sz="3500" b="0" i="1" smtClean="0">
                            <a:latin typeface="Cambria Math" panose="02040503050406030204" pitchFamily="18" charset="0"/>
                          </a:rPr>
                          <m:t>𝑡𝑖</m:t>
                        </m:r>
                        <m:r>
                          <a:rPr lang="en-US" sz="3500" b="0" i="1" baseline="-25000" smtClean="0">
                            <a:latin typeface="Cambria Math" panose="02040503050406030204" pitchFamily="18" charset="0"/>
                          </a:rPr>
                          <m:t>+1−</m:t>
                        </m:r>
                        <m:r>
                          <a:rPr lang="en-US" sz="3500" b="0" i="1" smtClean="0">
                            <a:latin typeface="Cambria Math" panose="02040503050406030204" pitchFamily="18" charset="0"/>
                          </a:rPr>
                          <m:t>𝑡</m:t>
                        </m:r>
                        <m:r>
                          <a:rPr lang="en-US" sz="3500" b="0" i="1" baseline="-25000" smtClean="0">
                            <a:latin typeface="Cambria Math" panose="02040503050406030204" pitchFamily="18" charset="0"/>
                          </a:rPr>
                          <m:t>𝑖</m:t>
                        </m:r>
                        <m:r>
                          <a:rPr lang="en-US" sz="3500" b="0" i="1" smtClean="0">
                            <a:latin typeface="Cambria Math" panose="02040503050406030204" pitchFamily="18" charset="0"/>
                          </a:rPr>
                          <m:t>)</m:t>
                        </m:r>
                      </m:e>
                    </m:nary>
                  </m:oMath>
                </a14:m>
                <a:endParaRPr lang="en-US" sz="3400" dirty="0"/>
              </a:p>
            </p:txBody>
          </p:sp>
        </mc:Choice>
        <mc:Fallback xmlns="">
          <p:sp>
            <p:nvSpPr>
              <p:cNvPr id="3" name="Content Placeholder 2">
                <a:extLst>
                  <a:ext uri="{FF2B5EF4-FFF2-40B4-BE49-F238E27FC236}">
                    <a16:creationId xmlns:a16="http://schemas.microsoft.com/office/drawing/2014/main" id="{E98641E0-2C48-3D1E-47ED-E2ED1DA3E09E}"/>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1043" r="-52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BC8C5E93-5C54-2208-990A-052744979106}"/>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B389C08B-A04C-E5BA-066C-C8F1E1366E5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17</a:t>
            </a:fld>
            <a:endParaRPr lang="en-US"/>
          </a:p>
        </p:txBody>
      </p:sp>
    </p:spTree>
    <p:extLst>
      <p:ext uri="{BB962C8B-B14F-4D97-AF65-F5344CB8AC3E}">
        <p14:creationId xmlns:p14="http://schemas.microsoft.com/office/powerpoint/2010/main" val="2737328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66274D-B7BF-EF41-6717-2AACFAE78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6C9E5-AEF4-F08F-D692-2139FBCC912D}"/>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p:sp>
        <p:nvSpPr>
          <p:cNvPr id="3" name="Content Placeholder 2">
            <a:extLst>
              <a:ext uri="{FF2B5EF4-FFF2-40B4-BE49-F238E27FC236}">
                <a16:creationId xmlns:a16="http://schemas.microsoft.com/office/drawing/2014/main" id="{B3E329CE-DC31-DBB3-1914-E492E7D37C7C}"/>
              </a:ext>
            </a:extLst>
          </p:cNvPr>
          <p:cNvSpPr>
            <a:spLocks noGrp="1"/>
          </p:cNvSpPr>
          <p:nvPr>
            <p:ph idx="1"/>
          </p:nvPr>
        </p:nvSpPr>
        <p:spPr>
          <a:xfrm>
            <a:off x="838200" y="1553029"/>
            <a:ext cx="10515600" cy="4920342"/>
          </a:xfrm>
        </p:spPr>
        <p:txBody>
          <a:bodyPr>
            <a:normAutofit/>
          </a:bodyPr>
          <a:lstStyle/>
          <a:p>
            <a:r>
              <a:rPr lang="en-US" dirty="0"/>
              <a:t>So, the basic difference between utilization and occupancy is that timing information must be kept for each individual entity for utilization.</a:t>
            </a:r>
          </a:p>
          <a:p>
            <a:r>
              <a:rPr lang="en-US" dirty="0"/>
              <a:t>While, in the case of occupancy, only require keeping count of a class of entities and recording the last time the count was changed.</a:t>
            </a:r>
          </a:p>
          <a:p>
            <a:r>
              <a:rPr lang="en-US" dirty="0"/>
              <a:t>Another is that, if the number of active entities is large, it can cost more space and time to record utilization than occupancy.</a:t>
            </a:r>
            <a:endParaRPr lang="en-US" sz="3600" dirty="0"/>
          </a:p>
        </p:txBody>
      </p:sp>
      <p:sp>
        <p:nvSpPr>
          <p:cNvPr id="79" name="Footer Placeholder 78">
            <a:extLst>
              <a:ext uri="{FF2B5EF4-FFF2-40B4-BE49-F238E27FC236}">
                <a16:creationId xmlns:a16="http://schemas.microsoft.com/office/drawing/2014/main" id="{65E9D06E-3A3D-0EF3-2EBA-96B358CF60A0}"/>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043D5F7A-66C5-FF19-B150-B1133A940E2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18</a:t>
            </a:fld>
            <a:endParaRPr lang="en-US"/>
          </a:p>
        </p:txBody>
      </p:sp>
    </p:spTree>
    <p:extLst>
      <p:ext uri="{BB962C8B-B14F-4D97-AF65-F5344CB8AC3E}">
        <p14:creationId xmlns:p14="http://schemas.microsoft.com/office/powerpoint/2010/main" val="793121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7C3E3A-4BB5-08E1-98C1-77A565E75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3685B-6138-4E28-D014-55957CEEFF73}"/>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B4E32C90-6588-DF9E-225D-1DA4868890FB}"/>
              </a:ext>
            </a:extLst>
          </p:cNvPr>
          <p:cNvSpPr>
            <a:spLocks noGrp="1"/>
          </p:cNvSpPr>
          <p:nvPr>
            <p:ph idx="1"/>
          </p:nvPr>
        </p:nvSpPr>
        <p:spPr/>
        <p:txBody>
          <a:bodyPr/>
          <a:lstStyle/>
          <a:p>
            <a:r>
              <a:rPr lang="en-US" dirty="0"/>
              <a:t>To determine the distribution of a variable it requires counting how many times the value of the variable fall within specific interval.</a:t>
            </a:r>
          </a:p>
          <a:p>
            <a:r>
              <a:rPr lang="en-US" dirty="0"/>
              <a:t>For this purpose, a table with location to define the interval and to accumulate the count has to be maintained.</a:t>
            </a:r>
          </a:p>
          <a:p>
            <a:r>
              <a:rPr lang="en-US" dirty="0"/>
              <a:t>When an observation is made, the value is compared with the defined intervals and the appropriate must be incremented by one.</a:t>
            </a:r>
          </a:p>
        </p:txBody>
      </p:sp>
      <p:sp>
        <p:nvSpPr>
          <p:cNvPr id="79" name="Footer Placeholder 78">
            <a:extLst>
              <a:ext uri="{FF2B5EF4-FFF2-40B4-BE49-F238E27FC236}">
                <a16:creationId xmlns:a16="http://schemas.microsoft.com/office/drawing/2014/main" id="{57B77E47-F939-45BE-10AE-DCDA6AC288F6}"/>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3352000F-4EF7-C2AA-D113-8FFA5F4FE71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19</a:t>
            </a:fld>
            <a:endParaRPr lang="en-US"/>
          </a:p>
        </p:txBody>
      </p:sp>
    </p:spTree>
    <p:extLst>
      <p:ext uri="{BB962C8B-B14F-4D97-AF65-F5344CB8AC3E}">
        <p14:creationId xmlns:p14="http://schemas.microsoft.com/office/powerpoint/2010/main" val="82955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a:bodyPr>
          <a:lstStyle/>
          <a:p>
            <a:r>
              <a:rPr lang="en-US" dirty="0"/>
              <a:t>Unit 4: Discrete System (7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fontScale="77500" lnSpcReduction="20000"/>
          </a:bodyPr>
          <a:lstStyle/>
          <a:p>
            <a:r>
              <a:rPr lang="en-US" dirty="0"/>
              <a:t>4.1 Introduction To Discrete System</a:t>
            </a:r>
          </a:p>
          <a:p>
            <a:r>
              <a:rPr lang="en-US" dirty="0"/>
              <a:t>4.2 Components Of The Discrete System</a:t>
            </a:r>
          </a:p>
          <a:p>
            <a:r>
              <a:rPr lang="en-US" dirty="0"/>
              <a:t>4.3 Representation Of Time</a:t>
            </a:r>
          </a:p>
          <a:p>
            <a:r>
              <a:rPr lang="en-US" dirty="0"/>
              <a:t>4.4 Examples For Discrete Systems</a:t>
            </a:r>
          </a:p>
          <a:p>
            <a:pPr lvl="1"/>
            <a:r>
              <a:rPr lang="en-US" dirty="0"/>
              <a:t>4.4.1 Telephone Call System As Lost Call And Delayed Call System</a:t>
            </a:r>
          </a:p>
          <a:p>
            <a:pPr lvl="1"/>
            <a:r>
              <a:rPr lang="en-US" dirty="0"/>
              <a:t>4.4.2 Bank Queue System</a:t>
            </a:r>
          </a:p>
          <a:p>
            <a:r>
              <a:rPr lang="en-US" dirty="0"/>
              <a:t>4.5 Simulation Programming Task</a:t>
            </a:r>
          </a:p>
          <a:p>
            <a:r>
              <a:rPr lang="en-US" dirty="0"/>
              <a:t>4.6 Steps Of Simulation Programming Task</a:t>
            </a:r>
          </a:p>
          <a:p>
            <a:r>
              <a:rPr lang="en-US" b="1" dirty="0"/>
              <a:t>4.7 Gathering Statistics</a:t>
            </a:r>
          </a:p>
          <a:p>
            <a:pPr lvl="1"/>
            <a:r>
              <a:rPr lang="en-US" b="1" dirty="0"/>
              <a:t>4.7.1 Counters And Summary Measures</a:t>
            </a:r>
          </a:p>
          <a:p>
            <a:pPr lvl="1"/>
            <a:r>
              <a:rPr lang="en-US" b="1" dirty="0"/>
              <a:t>4.7.2 Measuring Utilization And Occupancy</a:t>
            </a:r>
          </a:p>
          <a:p>
            <a:pPr lvl="1"/>
            <a:r>
              <a:rPr lang="en-US" b="1" dirty="0"/>
              <a:t>4.7.3 Recording Distribution And Transit Time</a:t>
            </a:r>
          </a:p>
          <a:p>
            <a:r>
              <a:rPr lang="en-US" b="1" dirty="0"/>
              <a:t>4.8 Discrete System Simulation Languages</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6100F6-D473-7988-AEAD-4830AAD1CA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C7750-8D3E-F998-679D-0C7512EF9CD7}"/>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50937616-7240-D538-AC06-5FE8C9059FBB}"/>
              </a:ext>
            </a:extLst>
          </p:cNvPr>
          <p:cNvSpPr>
            <a:spLocks noGrp="1"/>
          </p:cNvSpPr>
          <p:nvPr>
            <p:ph idx="1"/>
          </p:nvPr>
        </p:nvSpPr>
        <p:spPr/>
        <p:txBody>
          <a:bodyPr/>
          <a:lstStyle/>
          <a:p>
            <a:r>
              <a:rPr lang="en-US" dirty="0"/>
              <a:t>The definition of a distribution table requires specification for lower limit of the tabulation, the interval size and the number of intervals.</a:t>
            </a:r>
          </a:p>
          <a:p>
            <a:r>
              <a:rPr lang="en-US" dirty="0"/>
              <a:t>Normally, the tabulation interval sizes are uniform. </a:t>
            </a:r>
          </a:p>
        </p:txBody>
      </p:sp>
      <p:sp>
        <p:nvSpPr>
          <p:cNvPr id="79" name="Footer Placeholder 78">
            <a:extLst>
              <a:ext uri="{FF2B5EF4-FFF2-40B4-BE49-F238E27FC236}">
                <a16:creationId xmlns:a16="http://schemas.microsoft.com/office/drawing/2014/main" id="{C6E3D086-EC9E-D12B-F7BC-B77646ECA556}"/>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C8A2E6A7-95A0-E165-2338-41D6DFFD035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20</a:t>
            </a:fld>
            <a:endParaRPr lang="en-US"/>
          </a:p>
        </p:txBody>
      </p:sp>
      <p:pic>
        <p:nvPicPr>
          <p:cNvPr id="4" name="Picture 3">
            <a:extLst>
              <a:ext uri="{FF2B5EF4-FFF2-40B4-BE49-F238E27FC236}">
                <a16:creationId xmlns:a16="http://schemas.microsoft.com/office/drawing/2014/main" id="{6EBD8649-D18A-B911-F9BB-5A4754B9549C}"/>
              </a:ext>
            </a:extLst>
          </p:cNvPr>
          <p:cNvPicPr>
            <a:picLocks noChangeAspect="1"/>
          </p:cNvPicPr>
          <p:nvPr/>
        </p:nvPicPr>
        <p:blipFill>
          <a:blip r:embed="rId2"/>
          <a:stretch>
            <a:fillRect/>
          </a:stretch>
        </p:blipFill>
        <p:spPr>
          <a:xfrm>
            <a:off x="3387212" y="3464071"/>
            <a:ext cx="6302478" cy="3056514"/>
          </a:xfrm>
          <a:prstGeom prst="rect">
            <a:avLst/>
          </a:prstGeom>
        </p:spPr>
      </p:pic>
    </p:spTree>
    <p:extLst>
      <p:ext uri="{BB962C8B-B14F-4D97-AF65-F5344CB8AC3E}">
        <p14:creationId xmlns:p14="http://schemas.microsoft.com/office/powerpoint/2010/main" val="3549647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A0A4A9-BDC8-F515-DADC-4EDA82A65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70100-0D2F-31B3-BD03-D474B86A2B0B}"/>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124167C5-44F2-70D5-7A28-33F48718F023}"/>
              </a:ext>
            </a:extLst>
          </p:cNvPr>
          <p:cNvSpPr>
            <a:spLocks noGrp="1"/>
          </p:cNvSpPr>
          <p:nvPr>
            <p:ph idx="1"/>
          </p:nvPr>
        </p:nvSpPr>
        <p:spPr/>
        <p:txBody>
          <a:bodyPr/>
          <a:lstStyle/>
          <a:p>
            <a:r>
              <a:rPr lang="en-US" dirty="0"/>
              <a:t>Generally, it is necessary to count how many times an observation falls below the lower limit and beyond the upper limit.</a:t>
            </a:r>
          </a:p>
          <a:p>
            <a:r>
              <a:rPr lang="en-US" dirty="0"/>
              <a:t>It is also necessary to accumulate the number of observations and the sum of the squares, to calculate the mean value and the standard deviation, at the same time the distribution is being derived.</a:t>
            </a:r>
          </a:p>
          <a:p>
            <a:r>
              <a:rPr lang="en-US" dirty="0"/>
              <a:t>To determine the mean and standard deviation, it will be required to accumulate the number of observations (𝑋</a:t>
            </a:r>
            <a:r>
              <a:rPr lang="en-US" baseline="-25000" dirty="0"/>
              <a:t>𝑖</a:t>
            </a:r>
            <a:r>
              <a:rPr lang="en-US" dirty="0"/>
              <a:t>) and the sum of squares ∑(𝑋</a:t>
            </a:r>
            <a:r>
              <a:rPr lang="en-US" baseline="-25000" dirty="0"/>
              <a:t>𝑖</a:t>
            </a:r>
            <a:r>
              <a:rPr lang="en-US" dirty="0"/>
              <a:t>)</a:t>
            </a:r>
            <a:r>
              <a:rPr lang="en-US" baseline="30000" dirty="0"/>
              <a:t>2</a:t>
            </a:r>
            <a:r>
              <a:rPr lang="en-US" dirty="0"/>
              <a:t>.</a:t>
            </a:r>
          </a:p>
        </p:txBody>
      </p:sp>
      <p:sp>
        <p:nvSpPr>
          <p:cNvPr id="79" name="Footer Placeholder 78">
            <a:extLst>
              <a:ext uri="{FF2B5EF4-FFF2-40B4-BE49-F238E27FC236}">
                <a16:creationId xmlns:a16="http://schemas.microsoft.com/office/drawing/2014/main" id="{0282D5DF-D024-94F5-EBC3-99C2533B52B1}"/>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5775325F-AB7D-AD8B-F17D-B078EC19127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21</a:t>
            </a:fld>
            <a:endParaRPr lang="en-US"/>
          </a:p>
        </p:txBody>
      </p:sp>
    </p:spTree>
    <p:extLst>
      <p:ext uri="{BB962C8B-B14F-4D97-AF65-F5344CB8AC3E}">
        <p14:creationId xmlns:p14="http://schemas.microsoft.com/office/powerpoint/2010/main" val="512363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910948-B3A9-0D9F-7993-DE050EFA0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793F86-A8A7-DC95-0F04-D382418FCD24}"/>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B144DC0D-9765-CC7A-2789-AB8D7BD41DAE}"/>
              </a:ext>
            </a:extLst>
          </p:cNvPr>
          <p:cNvSpPr>
            <a:spLocks noGrp="1"/>
          </p:cNvSpPr>
          <p:nvPr>
            <p:ph idx="1"/>
          </p:nvPr>
        </p:nvSpPr>
        <p:spPr/>
        <p:txBody>
          <a:bodyPr/>
          <a:lstStyle/>
          <a:p>
            <a:r>
              <a:rPr lang="en-US" dirty="0"/>
              <a:t>For each observation 𝑋𝑖, </a:t>
            </a:r>
          </a:p>
          <a:p>
            <a:r>
              <a:rPr lang="en-US" dirty="0"/>
              <a:t>One is added to the appropriate counter</a:t>
            </a:r>
          </a:p>
          <a:p>
            <a:r>
              <a:rPr lang="en-US" dirty="0"/>
              <a:t>𝑋</a:t>
            </a:r>
            <a:r>
              <a:rPr lang="en-US" baseline="-25000" dirty="0"/>
              <a:t>𝑖</a:t>
            </a:r>
            <a:r>
              <a:rPr lang="en-US" dirty="0"/>
              <a:t> is added to the sum, ∑(𝑋</a:t>
            </a:r>
            <a:r>
              <a:rPr lang="en-US" baseline="-25000" dirty="0"/>
              <a:t>𝑖</a:t>
            </a:r>
            <a:r>
              <a:rPr lang="en-US" dirty="0"/>
              <a:t>)</a:t>
            </a:r>
          </a:p>
          <a:p>
            <a:r>
              <a:rPr lang="en-US" dirty="0"/>
              <a:t>(𝑋</a:t>
            </a:r>
            <a:r>
              <a:rPr lang="en-US" baseline="-25000" dirty="0"/>
              <a:t>𝑖</a:t>
            </a:r>
            <a:r>
              <a:rPr lang="en-US" dirty="0"/>
              <a:t>)</a:t>
            </a:r>
            <a:r>
              <a:rPr lang="en-US" baseline="30000" dirty="0"/>
              <a:t>2</a:t>
            </a:r>
            <a:r>
              <a:rPr lang="en-US" dirty="0"/>
              <a:t> is added to the sum, ∑(𝑋</a:t>
            </a:r>
            <a:r>
              <a:rPr lang="en-US" baseline="-25000" dirty="0"/>
              <a:t>𝑖</a:t>
            </a:r>
            <a:r>
              <a:rPr lang="en-US" dirty="0"/>
              <a:t>)</a:t>
            </a:r>
            <a:r>
              <a:rPr lang="en-US" baseline="30000" dirty="0"/>
              <a:t>2</a:t>
            </a:r>
            <a:r>
              <a:rPr lang="en-US" dirty="0"/>
              <a:t>. </a:t>
            </a:r>
          </a:p>
        </p:txBody>
      </p:sp>
      <p:sp>
        <p:nvSpPr>
          <p:cNvPr id="79" name="Footer Placeholder 78">
            <a:extLst>
              <a:ext uri="{FF2B5EF4-FFF2-40B4-BE49-F238E27FC236}">
                <a16:creationId xmlns:a16="http://schemas.microsoft.com/office/drawing/2014/main" id="{3C14BF76-2462-4448-4591-C1F88DCE3E01}"/>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B33EB70F-D7BE-DDDC-BF41-A7040E754CC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22</a:t>
            </a:fld>
            <a:endParaRPr lang="en-US"/>
          </a:p>
        </p:txBody>
      </p:sp>
    </p:spTree>
    <p:extLst>
      <p:ext uri="{BB962C8B-B14F-4D97-AF65-F5344CB8AC3E}">
        <p14:creationId xmlns:p14="http://schemas.microsoft.com/office/powerpoint/2010/main" val="4280519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DE0FC2-FDFB-BAA8-D258-3AEA8ABD59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31221-7E24-5267-4BC2-83CC0F69E688}"/>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1139C460-0634-84A1-EA39-6FAEA7B3BF52}"/>
              </a:ext>
            </a:extLst>
          </p:cNvPr>
          <p:cNvSpPr>
            <a:spLocks noGrp="1"/>
          </p:cNvSpPr>
          <p:nvPr>
            <p:ph idx="1"/>
          </p:nvPr>
        </p:nvSpPr>
        <p:spPr/>
        <p:txBody>
          <a:bodyPr/>
          <a:lstStyle/>
          <a:p>
            <a:r>
              <a:rPr lang="en-US" dirty="0"/>
              <a:t>The space required for the tabulation shown in figure below:</a:t>
            </a:r>
          </a:p>
          <a:p>
            <a:endParaRPr lang="en-US" dirty="0"/>
          </a:p>
        </p:txBody>
      </p:sp>
      <p:sp>
        <p:nvSpPr>
          <p:cNvPr id="79" name="Footer Placeholder 78">
            <a:extLst>
              <a:ext uri="{FF2B5EF4-FFF2-40B4-BE49-F238E27FC236}">
                <a16:creationId xmlns:a16="http://schemas.microsoft.com/office/drawing/2014/main" id="{95CB775A-A436-0223-145E-DA6F32F850D6}"/>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D2E95937-7FC6-8F58-7D12-45237DA71A3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23</a:t>
            </a:fld>
            <a:endParaRPr lang="en-US"/>
          </a:p>
        </p:txBody>
      </p:sp>
      <p:pic>
        <p:nvPicPr>
          <p:cNvPr id="4" name="Picture 3">
            <a:extLst>
              <a:ext uri="{FF2B5EF4-FFF2-40B4-BE49-F238E27FC236}">
                <a16:creationId xmlns:a16="http://schemas.microsoft.com/office/drawing/2014/main" id="{17C90BB8-9E5A-957A-510D-7845B6158090}"/>
              </a:ext>
            </a:extLst>
          </p:cNvPr>
          <p:cNvPicPr>
            <a:picLocks noChangeAspect="1"/>
          </p:cNvPicPr>
          <p:nvPr/>
        </p:nvPicPr>
        <p:blipFill>
          <a:blip r:embed="rId2"/>
          <a:stretch>
            <a:fillRect/>
          </a:stretch>
        </p:blipFill>
        <p:spPr>
          <a:xfrm>
            <a:off x="2139275" y="2415986"/>
            <a:ext cx="7913450" cy="3731342"/>
          </a:xfrm>
          <a:prstGeom prst="rect">
            <a:avLst/>
          </a:prstGeom>
        </p:spPr>
      </p:pic>
    </p:spTree>
    <p:extLst>
      <p:ext uri="{BB962C8B-B14F-4D97-AF65-F5344CB8AC3E}">
        <p14:creationId xmlns:p14="http://schemas.microsoft.com/office/powerpoint/2010/main" val="4137650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FC4AC7-69FD-B47A-C08D-8BA052F4C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5F6222-68B3-4AC4-6E20-69F16F8B932A}"/>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C4A29428-06E9-D5B3-61C1-5D87168168CD}"/>
              </a:ext>
            </a:extLst>
          </p:cNvPr>
          <p:cNvSpPr>
            <a:spLocks noGrp="1"/>
          </p:cNvSpPr>
          <p:nvPr>
            <p:ph idx="1"/>
          </p:nvPr>
        </p:nvSpPr>
        <p:spPr/>
        <p:txBody>
          <a:bodyPr/>
          <a:lstStyle/>
          <a:p>
            <a:r>
              <a:rPr lang="en-US" dirty="0"/>
              <a:t>Since values of observation are matched to an interval, the derived distribution is an approximation.</a:t>
            </a:r>
          </a:p>
          <a:p>
            <a:r>
              <a:rPr lang="en-US" dirty="0"/>
              <a:t>However, note that the mean and standard deviation will be accurate within the accuracy limit of the computer, even if some observations fall outside the table limits.</a:t>
            </a:r>
          </a:p>
          <a:p>
            <a:r>
              <a:rPr lang="en-US" dirty="0"/>
              <a:t>The instances when the observations are made are determined by the native of the random variable being measured.</a:t>
            </a:r>
          </a:p>
        </p:txBody>
      </p:sp>
      <p:sp>
        <p:nvSpPr>
          <p:cNvPr id="79" name="Footer Placeholder 78">
            <a:extLst>
              <a:ext uri="{FF2B5EF4-FFF2-40B4-BE49-F238E27FC236}">
                <a16:creationId xmlns:a16="http://schemas.microsoft.com/office/drawing/2014/main" id="{F2003836-A7A6-A89E-12BC-6EC7125728D0}"/>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A1BAEB1E-DF53-A97B-4146-E74E5C0B6F5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24</a:t>
            </a:fld>
            <a:endParaRPr lang="en-US"/>
          </a:p>
        </p:txBody>
      </p:sp>
    </p:spTree>
    <p:extLst>
      <p:ext uri="{BB962C8B-B14F-4D97-AF65-F5344CB8AC3E}">
        <p14:creationId xmlns:p14="http://schemas.microsoft.com/office/powerpoint/2010/main" val="35151298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DCBBAB-D29F-14EA-3984-CF4AFB985A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94181-D3BD-A53C-3222-A66FA3283400}"/>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13988F45-4207-F1E3-4421-DA08CEAE3A1A}"/>
              </a:ext>
            </a:extLst>
          </p:cNvPr>
          <p:cNvSpPr>
            <a:spLocks noGrp="1"/>
          </p:cNvSpPr>
          <p:nvPr>
            <p:ph idx="1"/>
          </p:nvPr>
        </p:nvSpPr>
        <p:spPr/>
        <p:txBody>
          <a:bodyPr>
            <a:normAutofit/>
          </a:bodyPr>
          <a:lstStyle/>
          <a:p>
            <a:r>
              <a:rPr lang="en-US" dirty="0"/>
              <a:t>To understand this, consider the following two examples:</a:t>
            </a:r>
          </a:p>
          <a:p>
            <a:pPr marL="457200" indent="-457200">
              <a:buFont typeface="+mj-lt"/>
              <a:buAutoNum type="arabicPeriod"/>
            </a:pPr>
            <a:r>
              <a:rPr lang="en-US" dirty="0"/>
              <a:t>To measure the mean waiting time for a service, an observation must be taken as each entity starts to receive a service, so that the times at which the observations are tabulated are randomly spaced.</a:t>
            </a:r>
          </a:p>
          <a:p>
            <a:pPr marL="457200" indent="-457200">
              <a:buFont typeface="+mj-lt"/>
              <a:buAutoNum type="arabicPeriod"/>
            </a:pPr>
            <a:r>
              <a:rPr lang="en-US" dirty="0"/>
              <a:t>To measure the distribution of the number of entities waiting, observations should be taken at a uniform time interval.</a:t>
            </a:r>
          </a:p>
          <a:p>
            <a:r>
              <a:rPr lang="en-US" dirty="0"/>
              <a:t>The final output weight also expresses the data in other commercial forms as required.</a:t>
            </a:r>
          </a:p>
        </p:txBody>
      </p:sp>
      <p:sp>
        <p:nvSpPr>
          <p:cNvPr id="79" name="Footer Placeholder 78">
            <a:extLst>
              <a:ext uri="{FF2B5EF4-FFF2-40B4-BE49-F238E27FC236}">
                <a16:creationId xmlns:a16="http://schemas.microsoft.com/office/drawing/2014/main" id="{74DA9232-0ED0-D116-AFDF-36AD530A44A4}"/>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189CFFCC-8BE3-0EE6-5E89-A1185CC6AF5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25</a:t>
            </a:fld>
            <a:endParaRPr lang="en-US"/>
          </a:p>
        </p:txBody>
      </p:sp>
    </p:spTree>
    <p:extLst>
      <p:ext uri="{BB962C8B-B14F-4D97-AF65-F5344CB8AC3E}">
        <p14:creationId xmlns:p14="http://schemas.microsoft.com/office/powerpoint/2010/main" val="123020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D82EB5-C794-5B81-1A1A-ED03DE97E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FD214B-50FC-D785-EFF2-7C4256BDB0F8}"/>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6A859AC1-555E-4FE5-88F3-7A9EB0EF1DA7}"/>
              </a:ext>
            </a:extLst>
          </p:cNvPr>
          <p:cNvSpPr>
            <a:spLocks noGrp="1"/>
          </p:cNvSpPr>
          <p:nvPr>
            <p:ph idx="1"/>
          </p:nvPr>
        </p:nvSpPr>
        <p:spPr/>
        <p:txBody>
          <a:bodyPr>
            <a:normAutofit/>
          </a:bodyPr>
          <a:lstStyle/>
          <a:p>
            <a:r>
              <a:rPr lang="en-US" dirty="0"/>
              <a:t>For example, cumulative distribution may be given or the distribution may be resolved to express the counts as percentage of total observation. </a:t>
            </a:r>
          </a:p>
          <a:p>
            <a:r>
              <a:rPr lang="en-US" dirty="0"/>
              <a:t>These all results are calculated at the end of simulation.</a:t>
            </a:r>
          </a:p>
        </p:txBody>
      </p:sp>
      <p:sp>
        <p:nvSpPr>
          <p:cNvPr id="79" name="Footer Placeholder 78">
            <a:extLst>
              <a:ext uri="{FF2B5EF4-FFF2-40B4-BE49-F238E27FC236}">
                <a16:creationId xmlns:a16="http://schemas.microsoft.com/office/drawing/2014/main" id="{A2988C60-8056-1AFE-64E3-A4838C4E447D}"/>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A6E5BB40-D4E9-2952-310A-39C5C3A7123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26</a:t>
            </a:fld>
            <a:endParaRPr lang="en-US"/>
          </a:p>
        </p:txBody>
      </p:sp>
    </p:spTree>
    <p:extLst>
      <p:ext uri="{BB962C8B-B14F-4D97-AF65-F5344CB8AC3E}">
        <p14:creationId xmlns:p14="http://schemas.microsoft.com/office/powerpoint/2010/main" val="1009811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33F4FC-CD89-A3E9-5477-CF5D55A9E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A0D01-ABE7-860E-A02E-2691BE65683C}"/>
              </a:ext>
            </a:extLst>
          </p:cNvPr>
          <p:cNvSpPr>
            <a:spLocks noGrp="1"/>
          </p:cNvSpPr>
          <p:nvPr>
            <p:ph type="title"/>
          </p:nvPr>
        </p:nvSpPr>
        <p:spPr>
          <a:xfrm>
            <a:off x="838200" y="365125"/>
            <a:ext cx="10515600" cy="1042761"/>
          </a:xfrm>
        </p:spPr>
        <p:txBody>
          <a:bodyPr>
            <a:normAutofit/>
          </a:bodyPr>
          <a:lstStyle/>
          <a:p>
            <a:r>
              <a:rPr lang="en-US" dirty="0"/>
              <a:t>Recording Distribution And Transit Time</a:t>
            </a:r>
          </a:p>
        </p:txBody>
      </p:sp>
      <p:sp>
        <p:nvSpPr>
          <p:cNvPr id="8" name="Content Placeholder 7">
            <a:extLst>
              <a:ext uri="{FF2B5EF4-FFF2-40B4-BE49-F238E27FC236}">
                <a16:creationId xmlns:a16="http://schemas.microsoft.com/office/drawing/2014/main" id="{1E136869-A3FF-29DA-0CB3-60BD79F27ACD}"/>
              </a:ext>
            </a:extLst>
          </p:cNvPr>
          <p:cNvSpPr>
            <a:spLocks noGrp="1"/>
          </p:cNvSpPr>
          <p:nvPr>
            <p:ph idx="1"/>
          </p:nvPr>
        </p:nvSpPr>
        <p:spPr/>
        <p:txBody>
          <a:bodyPr>
            <a:normAutofit/>
          </a:bodyPr>
          <a:lstStyle/>
          <a:p>
            <a:r>
              <a:rPr lang="en-US" dirty="0"/>
              <a:t>A clock is used in the manner of time stamp to measure </a:t>
            </a:r>
            <a:r>
              <a:rPr lang="en-US" b="1" dirty="0"/>
              <a:t>transit time</a:t>
            </a:r>
            <a:r>
              <a:rPr lang="en-US" dirty="0"/>
              <a:t>. </a:t>
            </a:r>
          </a:p>
          <a:p>
            <a:r>
              <a:rPr lang="en-US" dirty="0"/>
              <a:t>When an entity reaches a point from which a measurement of transit time is to start, a note of the time of arrival is made.</a:t>
            </a:r>
          </a:p>
          <a:p>
            <a:r>
              <a:rPr lang="en-US" dirty="0"/>
              <a:t>Later, when the entity reaches the point at which the measure ends, a note of the clock time upon arrival is made, and these two clock time noted are used to compute the elapsed time.</a:t>
            </a:r>
          </a:p>
        </p:txBody>
      </p:sp>
      <p:sp>
        <p:nvSpPr>
          <p:cNvPr id="79" name="Footer Placeholder 78">
            <a:extLst>
              <a:ext uri="{FF2B5EF4-FFF2-40B4-BE49-F238E27FC236}">
                <a16:creationId xmlns:a16="http://schemas.microsoft.com/office/drawing/2014/main" id="{EFB0FABA-D747-888B-EA3E-1FA4E60C90DB}"/>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32B2AC9B-2C92-1AD3-28AA-D5F991BEDD7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27</a:t>
            </a:fld>
            <a:endParaRPr lang="en-US"/>
          </a:p>
        </p:txBody>
      </p:sp>
    </p:spTree>
    <p:extLst>
      <p:ext uri="{BB962C8B-B14F-4D97-AF65-F5344CB8AC3E}">
        <p14:creationId xmlns:p14="http://schemas.microsoft.com/office/powerpoint/2010/main" val="1283383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84A2F1-B36B-6A91-905F-F36F7010E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35102-57B9-EE15-501A-2D5540C1D995}"/>
              </a:ext>
            </a:extLst>
          </p:cNvPr>
          <p:cNvSpPr>
            <a:spLocks noGrp="1"/>
          </p:cNvSpPr>
          <p:nvPr>
            <p:ph type="title"/>
          </p:nvPr>
        </p:nvSpPr>
        <p:spPr>
          <a:xfrm>
            <a:off x="838200" y="365125"/>
            <a:ext cx="10515600" cy="1042761"/>
          </a:xfrm>
        </p:spPr>
        <p:txBody>
          <a:bodyPr>
            <a:normAutofit/>
          </a:bodyPr>
          <a:lstStyle/>
          <a:p>
            <a:r>
              <a:rPr lang="en-US" dirty="0"/>
              <a:t>Discrete System Simulation Languages</a:t>
            </a:r>
          </a:p>
        </p:txBody>
      </p:sp>
      <p:sp>
        <p:nvSpPr>
          <p:cNvPr id="3" name="Content Placeholder 2">
            <a:extLst>
              <a:ext uri="{FF2B5EF4-FFF2-40B4-BE49-F238E27FC236}">
                <a16:creationId xmlns:a16="http://schemas.microsoft.com/office/drawing/2014/main" id="{6C5088C4-ED6C-E28F-44A4-058314BC7611}"/>
              </a:ext>
            </a:extLst>
          </p:cNvPr>
          <p:cNvSpPr>
            <a:spLocks noGrp="1"/>
          </p:cNvSpPr>
          <p:nvPr>
            <p:ph idx="1"/>
          </p:nvPr>
        </p:nvSpPr>
        <p:spPr>
          <a:xfrm>
            <a:off x="838200" y="1553029"/>
            <a:ext cx="10515600" cy="4920342"/>
          </a:xfrm>
        </p:spPr>
        <p:txBody>
          <a:bodyPr>
            <a:normAutofit/>
          </a:bodyPr>
          <a:lstStyle/>
          <a:p>
            <a:r>
              <a:rPr lang="en-US" dirty="0"/>
              <a:t>To simplify the task of writing a discrete simulation program, several programming languages are used.</a:t>
            </a:r>
          </a:p>
          <a:p>
            <a:r>
              <a:rPr lang="en-US" dirty="0"/>
              <a:t>The two most commonly used are:</a:t>
            </a:r>
          </a:p>
          <a:p>
            <a:pPr marL="457200" indent="-457200">
              <a:buFont typeface="+mj-lt"/>
              <a:buAutoNum type="arabicPeriod"/>
            </a:pPr>
            <a:r>
              <a:rPr lang="en-US" dirty="0"/>
              <a:t>GPSS</a:t>
            </a:r>
          </a:p>
          <a:p>
            <a:pPr marL="457200" indent="-457200">
              <a:buFont typeface="+mj-lt"/>
              <a:buAutoNum type="arabicPeriod"/>
            </a:pPr>
            <a:r>
              <a:rPr lang="en-US" dirty="0"/>
              <a:t>SIMSCRIPT</a:t>
            </a:r>
          </a:p>
        </p:txBody>
      </p:sp>
      <p:sp>
        <p:nvSpPr>
          <p:cNvPr id="79" name="Footer Placeholder 78">
            <a:extLst>
              <a:ext uri="{FF2B5EF4-FFF2-40B4-BE49-F238E27FC236}">
                <a16:creationId xmlns:a16="http://schemas.microsoft.com/office/drawing/2014/main" id="{983E7C7C-D720-9BA4-E08C-6EF5D1DBB2E3}"/>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4B3D2C2B-D52E-1B4F-5E4A-1A6E8C49812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28</a:t>
            </a:fld>
            <a:endParaRPr lang="en-US"/>
          </a:p>
        </p:txBody>
      </p:sp>
    </p:spTree>
    <p:extLst>
      <p:ext uri="{BB962C8B-B14F-4D97-AF65-F5344CB8AC3E}">
        <p14:creationId xmlns:p14="http://schemas.microsoft.com/office/powerpoint/2010/main" val="26492726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C5D641-33CF-9620-26FF-F48540C20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020CEB-B52D-454C-1819-69240A475EBC}"/>
              </a:ext>
            </a:extLst>
          </p:cNvPr>
          <p:cNvSpPr>
            <a:spLocks noGrp="1"/>
          </p:cNvSpPr>
          <p:nvPr>
            <p:ph type="title"/>
          </p:nvPr>
        </p:nvSpPr>
        <p:spPr>
          <a:xfrm>
            <a:off x="838200" y="365125"/>
            <a:ext cx="10515600" cy="1042761"/>
          </a:xfrm>
        </p:spPr>
        <p:txBody>
          <a:bodyPr>
            <a:normAutofit/>
          </a:bodyPr>
          <a:lstStyle/>
          <a:p>
            <a:r>
              <a:rPr lang="en-US" dirty="0"/>
              <a:t>Discrete System Simulation Languages</a:t>
            </a:r>
          </a:p>
        </p:txBody>
      </p:sp>
      <p:sp>
        <p:nvSpPr>
          <p:cNvPr id="3" name="Content Placeholder 2">
            <a:extLst>
              <a:ext uri="{FF2B5EF4-FFF2-40B4-BE49-F238E27FC236}">
                <a16:creationId xmlns:a16="http://schemas.microsoft.com/office/drawing/2014/main" id="{0201258A-874F-DCB4-DAC6-B639619F19E1}"/>
              </a:ext>
            </a:extLst>
          </p:cNvPr>
          <p:cNvSpPr>
            <a:spLocks noGrp="1"/>
          </p:cNvSpPr>
          <p:nvPr>
            <p:ph idx="1"/>
          </p:nvPr>
        </p:nvSpPr>
        <p:spPr>
          <a:xfrm>
            <a:off x="838200" y="1553029"/>
            <a:ext cx="10515600" cy="4920342"/>
          </a:xfrm>
        </p:spPr>
        <p:txBody>
          <a:bodyPr>
            <a:normAutofit/>
          </a:bodyPr>
          <a:lstStyle/>
          <a:p>
            <a:r>
              <a:rPr lang="en-US" dirty="0"/>
              <a:t>These languages are used to describe a system and establish a system image and execute a simulation algorithm. </a:t>
            </a:r>
          </a:p>
          <a:p>
            <a:r>
              <a:rPr lang="en-US" dirty="0"/>
              <a:t>Most programming languages also provide report generators.</a:t>
            </a:r>
          </a:p>
          <a:p>
            <a:r>
              <a:rPr lang="en-US" dirty="0"/>
              <a:t>These languages also offer many convenient facilities such as,</a:t>
            </a:r>
          </a:p>
          <a:p>
            <a:pPr marL="914400" lvl="1" indent="-457200">
              <a:buFont typeface="+mj-lt"/>
              <a:buAutoNum type="alphaLcPeriod"/>
            </a:pPr>
            <a:r>
              <a:rPr lang="en-US" dirty="0"/>
              <a:t>Automatic generators of streams of pseudo-random numbers for any desired statistical destination.</a:t>
            </a:r>
          </a:p>
          <a:p>
            <a:pPr marL="914400" lvl="1" indent="-457200">
              <a:buFont typeface="+mj-lt"/>
              <a:buAutoNum type="alphaLcPeriod"/>
            </a:pPr>
            <a:r>
              <a:rPr lang="en-US" dirty="0"/>
              <a:t>Automatic data collection</a:t>
            </a:r>
          </a:p>
          <a:p>
            <a:pPr marL="914400" lvl="1" indent="-457200">
              <a:buFont typeface="+mj-lt"/>
              <a:buAutoNum type="alphaLcPeriod"/>
            </a:pPr>
            <a:r>
              <a:rPr lang="en-US" dirty="0"/>
              <a:t>Their statistical analysis and report generation</a:t>
            </a:r>
          </a:p>
          <a:p>
            <a:pPr marL="914400" lvl="1" indent="-457200">
              <a:buFont typeface="+mj-lt"/>
              <a:buAutoNum type="alphaLcPeriod"/>
            </a:pPr>
            <a:r>
              <a:rPr lang="en-US" dirty="0"/>
              <a:t>Automatic handling of queues, etc. </a:t>
            </a:r>
          </a:p>
        </p:txBody>
      </p:sp>
      <p:sp>
        <p:nvSpPr>
          <p:cNvPr id="79" name="Footer Placeholder 78">
            <a:extLst>
              <a:ext uri="{FF2B5EF4-FFF2-40B4-BE49-F238E27FC236}">
                <a16:creationId xmlns:a16="http://schemas.microsoft.com/office/drawing/2014/main" id="{7F4F3D46-6B86-BD0E-4D01-27E56919F8B0}"/>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80F9709A-0AC4-AAFC-DCA4-AB5DA208974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29</a:t>
            </a:fld>
            <a:endParaRPr lang="en-US"/>
          </a:p>
        </p:txBody>
      </p:sp>
    </p:spTree>
    <p:extLst>
      <p:ext uri="{BB962C8B-B14F-4D97-AF65-F5344CB8AC3E}">
        <p14:creationId xmlns:p14="http://schemas.microsoft.com/office/powerpoint/2010/main" val="15727199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7E97A-84A7-63A3-4E35-26E3C1B4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104FC-E73B-433F-8E9C-063DC9B337A6}"/>
              </a:ext>
            </a:extLst>
          </p:cNvPr>
          <p:cNvSpPr>
            <a:spLocks noGrp="1"/>
          </p:cNvSpPr>
          <p:nvPr>
            <p:ph type="title"/>
          </p:nvPr>
        </p:nvSpPr>
        <p:spPr>
          <a:xfrm>
            <a:off x="838200" y="365125"/>
            <a:ext cx="10515600" cy="1042761"/>
          </a:xfrm>
        </p:spPr>
        <p:txBody>
          <a:bodyPr>
            <a:normAutofit/>
          </a:bodyPr>
          <a:lstStyle/>
          <a:p>
            <a:r>
              <a:rPr lang="en-US" dirty="0"/>
              <a:t>Gathering Statistics</a:t>
            </a:r>
          </a:p>
        </p:txBody>
      </p:sp>
      <p:sp>
        <p:nvSpPr>
          <p:cNvPr id="3" name="Content Placeholder 2">
            <a:extLst>
              <a:ext uri="{FF2B5EF4-FFF2-40B4-BE49-F238E27FC236}">
                <a16:creationId xmlns:a16="http://schemas.microsoft.com/office/drawing/2014/main" id="{47089C3F-E4A8-6A6D-8C9B-66C686F0F4A7}"/>
              </a:ext>
            </a:extLst>
          </p:cNvPr>
          <p:cNvSpPr>
            <a:spLocks noGrp="1"/>
          </p:cNvSpPr>
          <p:nvPr>
            <p:ph idx="1"/>
          </p:nvPr>
        </p:nvSpPr>
        <p:spPr>
          <a:xfrm>
            <a:off x="838200" y="1553029"/>
            <a:ext cx="10515600" cy="4920342"/>
          </a:xfrm>
        </p:spPr>
        <p:txBody>
          <a:bodyPr>
            <a:normAutofit/>
          </a:bodyPr>
          <a:lstStyle/>
          <a:p>
            <a:r>
              <a:rPr lang="en-US" dirty="0"/>
              <a:t>To print out the statistics gathered during the run, the simulation programming system includes a report generator.</a:t>
            </a:r>
          </a:p>
          <a:p>
            <a:r>
              <a:rPr lang="en-US" dirty="0"/>
              <a:t>The exact statistics a model requires depend on the study being performed.</a:t>
            </a:r>
          </a:p>
          <a:p>
            <a:r>
              <a:rPr lang="en-US" dirty="0"/>
              <a:t>Some of the commonly required statistics which is usually included in the output during the simulation are as follows: </a:t>
            </a:r>
          </a:p>
        </p:txBody>
      </p:sp>
      <p:sp>
        <p:nvSpPr>
          <p:cNvPr id="79" name="Footer Placeholder 78">
            <a:extLst>
              <a:ext uri="{FF2B5EF4-FFF2-40B4-BE49-F238E27FC236}">
                <a16:creationId xmlns:a16="http://schemas.microsoft.com/office/drawing/2014/main" id="{6049A928-F9F6-F792-7B01-97B8AF04E557}"/>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7261AAB5-2D09-53B0-0DB5-2F687EBB772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18185383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44036B-9E97-9666-C089-41F9951D6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BD2EC-2EF2-B75C-93D2-80753754CF37}"/>
              </a:ext>
            </a:extLst>
          </p:cNvPr>
          <p:cNvSpPr>
            <a:spLocks noGrp="1"/>
          </p:cNvSpPr>
          <p:nvPr>
            <p:ph type="title"/>
          </p:nvPr>
        </p:nvSpPr>
        <p:spPr>
          <a:xfrm>
            <a:off x="838200" y="365125"/>
            <a:ext cx="10515600" cy="1042761"/>
          </a:xfrm>
        </p:spPr>
        <p:txBody>
          <a:bodyPr>
            <a:normAutofit/>
          </a:bodyPr>
          <a:lstStyle/>
          <a:p>
            <a:r>
              <a:rPr lang="en-US" dirty="0"/>
              <a:t>Discrete System Simulation Languages</a:t>
            </a:r>
          </a:p>
        </p:txBody>
      </p:sp>
      <p:sp>
        <p:nvSpPr>
          <p:cNvPr id="3" name="Content Placeholder 2">
            <a:extLst>
              <a:ext uri="{FF2B5EF4-FFF2-40B4-BE49-F238E27FC236}">
                <a16:creationId xmlns:a16="http://schemas.microsoft.com/office/drawing/2014/main" id="{BB8BC05E-548D-95A9-4F32-8D2E6D4DE51C}"/>
              </a:ext>
            </a:extLst>
          </p:cNvPr>
          <p:cNvSpPr>
            <a:spLocks noGrp="1"/>
          </p:cNvSpPr>
          <p:nvPr>
            <p:ph idx="1"/>
          </p:nvPr>
        </p:nvSpPr>
        <p:spPr>
          <a:xfrm>
            <a:off x="838200" y="1553029"/>
            <a:ext cx="10515600" cy="4920342"/>
          </a:xfrm>
        </p:spPr>
        <p:txBody>
          <a:bodyPr>
            <a:normAutofit/>
          </a:bodyPr>
          <a:lstStyle/>
          <a:p>
            <a:r>
              <a:rPr lang="en-US" dirty="0"/>
              <a:t>Also, a good simulation provides a nodded builder with the view of the world that next nodded building easier. </a:t>
            </a:r>
          </a:p>
          <a:p>
            <a:r>
              <a:rPr lang="en-US" dirty="0"/>
              <a:t>Every discrete system simulation language must provide the concept and statement for:</a:t>
            </a:r>
          </a:p>
          <a:p>
            <a:pPr marL="914400" lvl="1" indent="-457200">
              <a:buFont typeface="+mj-lt"/>
              <a:buAutoNum type="alphaLcPeriod"/>
            </a:pPr>
            <a:r>
              <a:rPr lang="en-US" dirty="0"/>
              <a:t>Representing the state of a system at a single point in time (static modelling)</a:t>
            </a:r>
          </a:p>
          <a:p>
            <a:pPr marL="914400" lvl="1" indent="-457200">
              <a:buFont typeface="+mj-lt"/>
              <a:buAutoNum type="alphaLcPeriod"/>
            </a:pPr>
            <a:r>
              <a:rPr lang="en-US" dirty="0"/>
              <a:t>Moving a system from state to state (Dynamic modelling)</a:t>
            </a:r>
          </a:p>
          <a:p>
            <a:pPr marL="914400" lvl="1" indent="-457200">
              <a:buFont typeface="+mj-lt"/>
              <a:buAutoNum type="alphaLcPeriod"/>
            </a:pPr>
            <a:r>
              <a:rPr lang="en-US" dirty="0"/>
              <a:t>Performing relevant tasks such as the random number generation, data analysis, and report generation. </a:t>
            </a:r>
          </a:p>
        </p:txBody>
      </p:sp>
      <p:sp>
        <p:nvSpPr>
          <p:cNvPr id="79" name="Footer Placeholder 78">
            <a:extLst>
              <a:ext uri="{FF2B5EF4-FFF2-40B4-BE49-F238E27FC236}">
                <a16:creationId xmlns:a16="http://schemas.microsoft.com/office/drawing/2014/main" id="{EB9AE772-E285-80D6-34CF-C8342153A5AC}"/>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FFAECC9E-94A3-43BF-1EB4-D1060286EF9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30</a:t>
            </a:fld>
            <a:endParaRPr lang="en-US"/>
          </a:p>
        </p:txBody>
      </p:sp>
    </p:spTree>
    <p:extLst>
      <p:ext uri="{BB962C8B-B14F-4D97-AF65-F5344CB8AC3E}">
        <p14:creationId xmlns:p14="http://schemas.microsoft.com/office/powerpoint/2010/main" val="234256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059667-1D79-5E74-47FE-314DEDDA7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B6FCB-24C0-A003-DD0C-952ABC95531C}"/>
              </a:ext>
            </a:extLst>
          </p:cNvPr>
          <p:cNvSpPr>
            <a:spLocks noGrp="1"/>
          </p:cNvSpPr>
          <p:nvPr>
            <p:ph type="title"/>
          </p:nvPr>
        </p:nvSpPr>
        <p:spPr>
          <a:xfrm>
            <a:off x="838200" y="365125"/>
            <a:ext cx="10515600" cy="1042761"/>
          </a:xfrm>
        </p:spPr>
        <p:txBody>
          <a:bodyPr>
            <a:normAutofit/>
          </a:bodyPr>
          <a:lstStyle/>
          <a:p>
            <a:r>
              <a:rPr lang="en-US" dirty="0"/>
              <a:t>Discrete System Simulation Languages</a:t>
            </a:r>
          </a:p>
        </p:txBody>
      </p:sp>
      <p:sp>
        <p:nvSpPr>
          <p:cNvPr id="3" name="Content Placeholder 2">
            <a:extLst>
              <a:ext uri="{FF2B5EF4-FFF2-40B4-BE49-F238E27FC236}">
                <a16:creationId xmlns:a16="http://schemas.microsoft.com/office/drawing/2014/main" id="{89F90DEC-61F1-A95E-0A6C-6172A76EA9BB}"/>
              </a:ext>
            </a:extLst>
          </p:cNvPr>
          <p:cNvSpPr>
            <a:spLocks noGrp="1"/>
          </p:cNvSpPr>
          <p:nvPr>
            <p:ph idx="1"/>
          </p:nvPr>
        </p:nvSpPr>
        <p:spPr>
          <a:xfrm>
            <a:off x="838200" y="1553029"/>
            <a:ext cx="10515600" cy="4920342"/>
          </a:xfrm>
        </p:spPr>
        <p:txBody>
          <a:bodyPr>
            <a:normAutofit/>
          </a:bodyPr>
          <a:lstStyle/>
          <a:p>
            <a:r>
              <a:rPr lang="en-US" dirty="0"/>
              <a:t>Discrete system simulation languages can be classified into three main categories:</a:t>
            </a:r>
          </a:p>
          <a:p>
            <a:pPr marL="457200" indent="-457200">
              <a:buFont typeface="+mj-lt"/>
              <a:buAutoNum type="alphaLcPeriod"/>
            </a:pPr>
            <a:r>
              <a:rPr lang="en-US" dirty="0"/>
              <a:t>Event oriented languages</a:t>
            </a:r>
          </a:p>
          <a:p>
            <a:pPr marL="457200" indent="-457200">
              <a:buFont typeface="+mj-lt"/>
              <a:buAutoNum type="alphaLcPeriod"/>
            </a:pPr>
            <a:r>
              <a:rPr lang="en-US" dirty="0"/>
              <a:t>Activity-oriented languages</a:t>
            </a:r>
          </a:p>
          <a:p>
            <a:pPr marL="457200" indent="-457200">
              <a:buFont typeface="+mj-lt"/>
              <a:buAutoNum type="alphaLcPeriod"/>
            </a:pPr>
            <a:r>
              <a:rPr lang="en-US" dirty="0"/>
              <a:t>Process-oriented languages.</a:t>
            </a:r>
          </a:p>
        </p:txBody>
      </p:sp>
      <p:sp>
        <p:nvSpPr>
          <p:cNvPr id="79" name="Footer Placeholder 78">
            <a:extLst>
              <a:ext uri="{FF2B5EF4-FFF2-40B4-BE49-F238E27FC236}">
                <a16:creationId xmlns:a16="http://schemas.microsoft.com/office/drawing/2014/main" id="{F1296963-D9FE-2F40-6AC6-3BDF3E9ECEF1}"/>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88D43C1D-E807-31C0-13DB-3CF8DEF414E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31</a:t>
            </a:fld>
            <a:endParaRPr lang="en-US"/>
          </a:p>
        </p:txBody>
      </p:sp>
    </p:spTree>
    <p:extLst>
      <p:ext uri="{BB962C8B-B14F-4D97-AF65-F5344CB8AC3E}">
        <p14:creationId xmlns:p14="http://schemas.microsoft.com/office/powerpoint/2010/main" val="2499766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13</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32</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Discrete System | Lecture 13</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a:t>Random Number Generation</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33</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Discrete System | Lecture 13</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E2C7B6-ABA2-83AA-8B5E-BAB43B511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3068B1-B995-8EB2-C76E-C78F705D1C05}"/>
              </a:ext>
            </a:extLst>
          </p:cNvPr>
          <p:cNvSpPr>
            <a:spLocks noGrp="1"/>
          </p:cNvSpPr>
          <p:nvPr>
            <p:ph type="title"/>
          </p:nvPr>
        </p:nvSpPr>
        <p:spPr>
          <a:xfrm>
            <a:off x="838200" y="365125"/>
            <a:ext cx="10515600" cy="1042761"/>
          </a:xfrm>
        </p:spPr>
        <p:txBody>
          <a:bodyPr>
            <a:normAutofit/>
          </a:bodyPr>
          <a:lstStyle/>
          <a:p>
            <a:r>
              <a:rPr lang="en-US" dirty="0"/>
              <a:t>Gathering Statistics</a:t>
            </a:r>
          </a:p>
        </p:txBody>
      </p:sp>
      <p:sp>
        <p:nvSpPr>
          <p:cNvPr id="3" name="Content Placeholder 2">
            <a:extLst>
              <a:ext uri="{FF2B5EF4-FFF2-40B4-BE49-F238E27FC236}">
                <a16:creationId xmlns:a16="http://schemas.microsoft.com/office/drawing/2014/main" id="{A018DD42-771D-4892-DF3F-40F29F6B8E26}"/>
              </a:ext>
            </a:extLst>
          </p:cNvPr>
          <p:cNvSpPr>
            <a:spLocks noGrp="1"/>
          </p:cNvSpPr>
          <p:nvPr>
            <p:ph idx="1"/>
          </p:nvPr>
        </p:nvSpPr>
        <p:spPr>
          <a:xfrm>
            <a:off x="838200" y="1553029"/>
            <a:ext cx="10515600" cy="4920342"/>
          </a:xfrm>
        </p:spPr>
        <p:txBody>
          <a:bodyPr>
            <a:normAutofit/>
          </a:bodyPr>
          <a:lstStyle/>
          <a:p>
            <a:r>
              <a:rPr lang="en-US" b="1" dirty="0"/>
              <a:t>Counts</a:t>
            </a:r>
            <a:r>
              <a:rPr lang="en-US" dirty="0"/>
              <a:t>: This gives the </a:t>
            </a:r>
            <a:r>
              <a:rPr lang="en-US" b="1" dirty="0"/>
              <a:t>number of entities</a:t>
            </a:r>
            <a:r>
              <a:rPr lang="en-US" dirty="0"/>
              <a:t> of a particular type or the </a:t>
            </a:r>
            <a:r>
              <a:rPr lang="en-US" b="1" dirty="0"/>
              <a:t>number of times some events </a:t>
            </a:r>
            <a:r>
              <a:rPr lang="en-US" dirty="0"/>
              <a:t>occur.</a:t>
            </a:r>
          </a:p>
          <a:p>
            <a:r>
              <a:rPr lang="en-US" b="1" dirty="0"/>
              <a:t>Summary measures</a:t>
            </a:r>
            <a:r>
              <a:rPr lang="en-US" dirty="0"/>
              <a:t>:</a:t>
            </a:r>
            <a:r>
              <a:rPr lang="en-US" b="1" dirty="0"/>
              <a:t> </a:t>
            </a:r>
            <a:r>
              <a:rPr lang="en-US" dirty="0"/>
              <a:t>This includes measuring some quantities such as </a:t>
            </a:r>
            <a:r>
              <a:rPr lang="en-US" b="1" dirty="0"/>
              <a:t>extreme values, mean values, and standard deviation</a:t>
            </a:r>
            <a:r>
              <a:rPr lang="en-US" dirty="0"/>
              <a:t>.</a:t>
            </a:r>
          </a:p>
          <a:p>
            <a:r>
              <a:rPr lang="en-US" b="1" dirty="0"/>
              <a:t>Utilization</a:t>
            </a:r>
            <a:r>
              <a:rPr lang="en-US" dirty="0"/>
              <a:t>: This measure is the time in </a:t>
            </a:r>
            <a:r>
              <a:rPr lang="en-US" b="1" dirty="0"/>
              <a:t>fraction</a:t>
            </a:r>
            <a:r>
              <a:rPr lang="en-US" dirty="0"/>
              <a:t> or percentage that some </a:t>
            </a:r>
            <a:r>
              <a:rPr lang="en-US" b="1" dirty="0"/>
              <a:t>entity is engaged</a:t>
            </a:r>
            <a:r>
              <a:rPr lang="en-US" dirty="0"/>
              <a:t>.</a:t>
            </a:r>
          </a:p>
          <a:p>
            <a:r>
              <a:rPr lang="en-US" b="1" dirty="0"/>
              <a:t>Occupancy</a:t>
            </a:r>
            <a:r>
              <a:rPr lang="en-US" dirty="0"/>
              <a:t>: These give the </a:t>
            </a:r>
            <a:r>
              <a:rPr lang="en-US" b="1" dirty="0"/>
              <a:t>percentage of a group of entities in use on average</a:t>
            </a:r>
            <a:r>
              <a:rPr lang="en-US" dirty="0"/>
              <a:t>.</a:t>
            </a:r>
          </a:p>
        </p:txBody>
      </p:sp>
      <p:sp>
        <p:nvSpPr>
          <p:cNvPr id="79" name="Footer Placeholder 78">
            <a:extLst>
              <a:ext uri="{FF2B5EF4-FFF2-40B4-BE49-F238E27FC236}">
                <a16:creationId xmlns:a16="http://schemas.microsoft.com/office/drawing/2014/main" id="{B9260646-FD4D-1685-917C-BA7D839B3CBC}"/>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F720E4E7-E962-E56D-7CA5-5E5841C781A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Tree>
    <p:extLst>
      <p:ext uri="{BB962C8B-B14F-4D97-AF65-F5344CB8AC3E}">
        <p14:creationId xmlns:p14="http://schemas.microsoft.com/office/powerpoint/2010/main" val="184129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7DCD1D-1E79-3DB3-F9FD-DDF572945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4408C1-14AB-CCC8-C8D1-DE6101AB15F1}"/>
              </a:ext>
            </a:extLst>
          </p:cNvPr>
          <p:cNvSpPr>
            <a:spLocks noGrp="1"/>
          </p:cNvSpPr>
          <p:nvPr>
            <p:ph type="title"/>
          </p:nvPr>
        </p:nvSpPr>
        <p:spPr>
          <a:xfrm>
            <a:off x="838200" y="365125"/>
            <a:ext cx="10515600" cy="1042761"/>
          </a:xfrm>
        </p:spPr>
        <p:txBody>
          <a:bodyPr>
            <a:normAutofit/>
          </a:bodyPr>
          <a:lstStyle/>
          <a:p>
            <a:r>
              <a:rPr lang="en-US" dirty="0"/>
              <a:t>Gathering Statistics</a:t>
            </a:r>
          </a:p>
        </p:txBody>
      </p:sp>
      <p:sp>
        <p:nvSpPr>
          <p:cNvPr id="3" name="Content Placeholder 2">
            <a:extLst>
              <a:ext uri="{FF2B5EF4-FFF2-40B4-BE49-F238E27FC236}">
                <a16:creationId xmlns:a16="http://schemas.microsoft.com/office/drawing/2014/main" id="{A4068C6B-4825-D3BD-EE3B-EE6141A75B44}"/>
              </a:ext>
            </a:extLst>
          </p:cNvPr>
          <p:cNvSpPr>
            <a:spLocks noGrp="1"/>
          </p:cNvSpPr>
          <p:nvPr>
            <p:ph idx="1"/>
          </p:nvPr>
        </p:nvSpPr>
        <p:spPr>
          <a:xfrm>
            <a:off x="838200" y="1553029"/>
            <a:ext cx="10515600" cy="4920342"/>
          </a:xfrm>
        </p:spPr>
        <p:txBody>
          <a:bodyPr>
            <a:normAutofit/>
          </a:bodyPr>
          <a:lstStyle/>
          <a:p>
            <a:r>
              <a:rPr lang="en-US" b="1" dirty="0"/>
              <a:t>Distribution</a:t>
            </a:r>
            <a:r>
              <a:rPr lang="en-US" dirty="0"/>
              <a:t>: These records the distribution of important variables such as </a:t>
            </a:r>
            <a:r>
              <a:rPr lang="en-US" b="1" dirty="0"/>
              <a:t>queue length or waiting time</a:t>
            </a:r>
            <a:r>
              <a:rPr lang="en-US" dirty="0"/>
              <a:t>.</a:t>
            </a:r>
          </a:p>
          <a:p>
            <a:r>
              <a:rPr lang="en-US" b="1" dirty="0"/>
              <a:t>Transit time</a:t>
            </a:r>
            <a:r>
              <a:rPr lang="en-US" dirty="0"/>
              <a:t>: This records the </a:t>
            </a:r>
            <a:r>
              <a:rPr lang="en-US" b="1" dirty="0"/>
              <a:t>time taken from an entity to move </a:t>
            </a:r>
            <a:r>
              <a:rPr lang="en-US" dirty="0"/>
              <a:t>from one part of the system to some other part.</a:t>
            </a:r>
          </a:p>
          <a:p>
            <a:r>
              <a:rPr lang="en-US" i="1" dirty="0"/>
              <a:t>When stochastic effects are operating in the system, all these measures will fluctuate as a simulation proceeds and the particular values reached at the simulation are taken as estimates of the true values they are designed to measure.</a:t>
            </a:r>
          </a:p>
        </p:txBody>
      </p:sp>
      <p:sp>
        <p:nvSpPr>
          <p:cNvPr id="79" name="Footer Placeholder 78">
            <a:extLst>
              <a:ext uri="{FF2B5EF4-FFF2-40B4-BE49-F238E27FC236}">
                <a16:creationId xmlns:a16="http://schemas.microsoft.com/office/drawing/2014/main" id="{076EF242-85F2-FDFB-5128-5DB14868076D}"/>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5782BC13-7B61-E6EF-876A-F6232D6AF9A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Tree>
    <p:extLst>
      <p:ext uri="{BB962C8B-B14F-4D97-AF65-F5344CB8AC3E}">
        <p14:creationId xmlns:p14="http://schemas.microsoft.com/office/powerpoint/2010/main" val="2156696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816621-116A-929A-EC9E-DBD0FB832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B5D062-7BCC-E782-4998-53D07FFCEC2A}"/>
              </a:ext>
            </a:extLst>
          </p:cNvPr>
          <p:cNvSpPr>
            <a:spLocks noGrp="1"/>
          </p:cNvSpPr>
          <p:nvPr>
            <p:ph type="title"/>
          </p:nvPr>
        </p:nvSpPr>
        <p:spPr>
          <a:xfrm>
            <a:off x="838200" y="365125"/>
            <a:ext cx="10515600" cy="1042761"/>
          </a:xfrm>
        </p:spPr>
        <p:txBody>
          <a:bodyPr>
            <a:normAutofit/>
          </a:bodyPr>
          <a:lstStyle/>
          <a:p>
            <a:r>
              <a:rPr lang="en-US" dirty="0"/>
              <a:t>Counters And Summary Measures</a:t>
            </a:r>
          </a:p>
        </p:txBody>
      </p:sp>
      <p:sp>
        <p:nvSpPr>
          <p:cNvPr id="3" name="Content Placeholder 2">
            <a:extLst>
              <a:ext uri="{FF2B5EF4-FFF2-40B4-BE49-F238E27FC236}">
                <a16:creationId xmlns:a16="http://schemas.microsoft.com/office/drawing/2014/main" id="{7F148B22-7AFB-33BF-9C3D-BC2506708516}"/>
              </a:ext>
            </a:extLst>
          </p:cNvPr>
          <p:cNvSpPr>
            <a:spLocks noGrp="1"/>
          </p:cNvSpPr>
          <p:nvPr>
            <p:ph idx="1"/>
          </p:nvPr>
        </p:nvSpPr>
        <p:spPr>
          <a:xfrm>
            <a:off x="838200" y="1553029"/>
            <a:ext cx="10515600" cy="4920342"/>
          </a:xfrm>
        </p:spPr>
        <p:txBody>
          <a:bodyPr>
            <a:normAutofit/>
          </a:bodyPr>
          <a:lstStyle/>
          <a:p>
            <a:r>
              <a:rPr lang="en-US" b="1" dirty="0"/>
              <a:t>Counters</a:t>
            </a:r>
            <a:r>
              <a:rPr lang="en-US" dirty="0"/>
              <a:t> are used to </a:t>
            </a:r>
            <a:r>
              <a:rPr lang="en-US" b="1" dirty="0"/>
              <a:t>accumulate totals </a:t>
            </a:r>
            <a:r>
              <a:rPr lang="en-US" dirty="0"/>
              <a:t>and to </a:t>
            </a:r>
            <a:r>
              <a:rPr lang="en-US" b="1" dirty="0"/>
              <a:t>record current values </a:t>
            </a:r>
            <a:r>
              <a:rPr lang="en-US" dirty="0"/>
              <a:t>of some level in the system.</a:t>
            </a:r>
          </a:p>
          <a:p>
            <a:r>
              <a:rPr lang="en-US" dirty="0"/>
              <a:t>For example, in the simulation of the telephone system, counters are used to record the total number of lost calls, busy calls, and to keep track of how many links were in use at any time.</a:t>
            </a:r>
          </a:p>
          <a:p>
            <a:r>
              <a:rPr lang="en-US" dirty="0"/>
              <a:t>Whenever a new value of a count is established, it is compared with the record of the current maximum or minimum, and the record is changed when necessary.</a:t>
            </a:r>
          </a:p>
        </p:txBody>
      </p:sp>
      <p:sp>
        <p:nvSpPr>
          <p:cNvPr id="79" name="Footer Placeholder 78">
            <a:extLst>
              <a:ext uri="{FF2B5EF4-FFF2-40B4-BE49-F238E27FC236}">
                <a16:creationId xmlns:a16="http://schemas.microsoft.com/office/drawing/2014/main" id="{F0C92FA8-0BDF-B4FC-2722-97513F01BADA}"/>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1533219D-7F70-B661-1AEB-914A2963FB3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a:t>
            </a:fld>
            <a:endParaRPr lang="en-US"/>
          </a:p>
        </p:txBody>
      </p:sp>
    </p:spTree>
    <p:extLst>
      <p:ext uri="{BB962C8B-B14F-4D97-AF65-F5344CB8AC3E}">
        <p14:creationId xmlns:p14="http://schemas.microsoft.com/office/powerpoint/2010/main" val="550180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22C3D2-3291-91FF-0F46-8A2EC7400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D0C2E-C4E0-DEF6-F22B-4C2AE2BF5679}"/>
              </a:ext>
            </a:extLst>
          </p:cNvPr>
          <p:cNvSpPr>
            <a:spLocks noGrp="1"/>
          </p:cNvSpPr>
          <p:nvPr>
            <p:ph type="title"/>
          </p:nvPr>
        </p:nvSpPr>
        <p:spPr>
          <a:xfrm>
            <a:off x="838200" y="365125"/>
            <a:ext cx="10515600" cy="1042761"/>
          </a:xfrm>
        </p:spPr>
        <p:txBody>
          <a:bodyPr>
            <a:normAutofit/>
          </a:bodyPr>
          <a:lstStyle/>
          <a:p>
            <a:r>
              <a:rPr lang="en-US" dirty="0"/>
              <a:t>Counters And Summary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0AC505-B7EF-682D-2B93-741B9DBDE273}"/>
                  </a:ext>
                </a:extLst>
              </p:cNvPr>
              <p:cNvSpPr>
                <a:spLocks noGrp="1"/>
              </p:cNvSpPr>
              <p:nvPr>
                <p:ph idx="1"/>
              </p:nvPr>
            </p:nvSpPr>
            <p:spPr>
              <a:xfrm>
                <a:off x="838200" y="1553029"/>
                <a:ext cx="10515600" cy="4920342"/>
              </a:xfrm>
            </p:spPr>
            <p:txBody>
              <a:bodyPr>
                <a:normAutofit/>
              </a:bodyPr>
              <a:lstStyle/>
              <a:p>
                <a:r>
                  <a:rPr lang="en-US" dirty="0"/>
                  <a:t>The accumulator sum of observation must be kept to derive the mean value and standard deviation as below:</a:t>
                </a:r>
              </a:p>
              <a:p>
                <a:r>
                  <a:rPr lang="en-US" dirty="0"/>
                  <a:t>The mean of set of N observation 𝑋</a:t>
                </a:r>
                <a:r>
                  <a:rPr lang="en-US" baseline="-25000" dirty="0"/>
                  <a:t>𝑖 </a:t>
                </a:r>
                <a:r>
                  <a:rPr lang="en-US" dirty="0"/>
                  <a:t>(𝑖 = 1, 2, 3, ………., 𝑛) is given by</a:t>
                </a:r>
              </a:p>
              <a:p>
                <a:pPr lvl="1"/>
                <a:r>
                  <a:rPr lang="en-US" b="1" dirty="0"/>
                  <a:t>Mean</a:t>
                </a:r>
                <a:r>
                  <a:rPr lang="en-US" dirty="0"/>
                  <a:t>, </a:t>
                </a:r>
                <a:r>
                  <a:rPr lang="en-US" sz="3500" dirty="0"/>
                  <a:t>M = </a:t>
                </a:r>
                <a14:m>
                  <m:oMath xmlns:m="http://schemas.openxmlformats.org/officeDocument/2006/math">
                    <m:f>
                      <m:fPr>
                        <m:ctrlPr>
                          <a:rPr lang="en-US" sz="3500" i="1" smtClean="0">
                            <a:latin typeface="Cambria Math" panose="02040503050406030204" pitchFamily="18" charset="0"/>
                          </a:rPr>
                        </m:ctrlPr>
                      </m:fPr>
                      <m:num>
                        <m:r>
                          <a:rPr lang="en-US" sz="3500" b="0" i="1" smtClean="0">
                            <a:latin typeface="Cambria Math" panose="02040503050406030204" pitchFamily="18" charset="0"/>
                          </a:rPr>
                          <m:t>1</m:t>
                        </m:r>
                      </m:num>
                      <m:den>
                        <m:r>
                          <a:rPr lang="en-US" sz="3500" b="0" i="1" smtClean="0">
                            <a:latin typeface="Cambria Math" panose="02040503050406030204" pitchFamily="18" charset="0"/>
                          </a:rPr>
                          <m:t>𝑁</m:t>
                        </m:r>
                      </m:den>
                    </m:f>
                    <m:nary>
                      <m:naryPr>
                        <m:chr m:val="∑"/>
                        <m:limLoc m:val="subSup"/>
                        <m:ctrlPr>
                          <a:rPr lang="en-US" sz="3500" i="1" smtClean="0">
                            <a:latin typeface="Cambria Math" panose="02040503050406030204" pitchFamily="18" charset="0"/>
                          </a:rPr>
                        </m:ctrlPr>
                      </m:naryPr>
                      <m:sub>
                        <m:r>
                          <m:rPr>
                            <m:brk m:alnAt="25"/>
                          </m:rPr>
                          <a:rPr lang="en-US" sz="3500" b="0" i="1" smtClean="0">
                            <a:latin typeface="Cambria Math" panose="02040503050406030204" pitchFamily="18" charset="0"/>
                          </a:rPr>
                          <m:t> </m:t>
                        </m:r>
                        <m:r>
                          <a:rPr lang="en-US" sz="3500" b="0" i="1" smtClean="0">
                            <a:latin typeface="Cambria Math" panose="02040503050406030204" pitchFamily="18" charset="0"/>
                          </a:rPr>
                          <m:t>𝑖</m:t>
                        </m:r>
                        <m:r>
                          <a:rPr lang="en-US" sz="3500" b="0" i="1" smtClean="0">
                            <a:latin typeface="Cambria Math" panose="02040503050406030204" pitchFamily="18" charset="0"/>
                          </a:rPr>
                          <m:t>=1</m:t>
                        </m:r>
                      </m:sub>
                      <m:sup>
                        <m:r>
                          <a:rPr lang="en-US" sz="3500" b="0" i="1" smtClean="0">
                            <a:latin typeface="Cambria Math" panose="02040503050406030204" pitchFamily="18" charset="0"/>
                          </a:rPr>
                          <m:t> </m:t>
                        </m:r>
                        <m:r>
                          <a:rPr lang="en-US" sz="3500" b="0" i="1" smtClean="0">
                            <a:latin typeface="Cambria Math" panose="02040503050406030204" pitchFamily="18" charset="0"/>
                          </a:rPr>
                          <m:t>𝑁</m:t>
                        </m:r>
                      </m:sup>
                      <m:e>
                        <m:r>
                          <a:rPr lang="en-US" sz="3500" b="0" i="1" smtClean="0">
                            <a:latin typeface="Cambria Math" panose="02040503050406030204" pitchFamily="18" charset="0"/>
                          </a:rPr>
                          <m:t> </m:t>
                        </m:r>
                        <m:r>
                          <a:rPr lang="en-US" sz="3500" b="0" i="1" smtClean="0">
                            <a:latin typeface="Cambria Math" panose="02040503050406030204" pitchFamily="18" charset="0"/>
                          </a:rPr>
                          <m:t>𝑋𝑖</m:t>
                        </m:r>
                      </m:e>
                    </m:nary>
                  </m:oMath>
                </a14:m>
                <a:endParaRPr lang="en-US" dirty="0"/>
              </a:p>
              <a:p>
                <a:r>
                  <a:rPr lang="en-US" dirty="0"/>
                  <a:t>A mean is derived by accumulating the total value of the observation and accumulating a count of the number of observations. </a:t>
                </a:r>
              </a:p>
            </p:txBody>
          </p:sp>
        </mc:Choice>
        <mc:Fallback xmlns="">
          <p:sp>
            <p:nvSpPr>
              <p:cNvPr id="3" name="Content Placeholder 2">
                <a:extLst>
                  <a:ext uri="{FF2B5EF4-FFF2-40B4-BE49-F238E27FC236}">
                    <a16:creationId xmlns:a16="http://schemas.microsoft.com/office/drawing/2014/main" id="{7B0AC505-B7EF-682D-2B93-741B9DBDE273}"/>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81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B1510456-6A1A-BDA0-ED28-EFBC708C3E04}"/>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5A55145B-6B24-BDD6-74AC-962DC83D88E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spTree>
    <p:extLst>
      <p:ext uri="{BB962C8B-B14F-4D97-AF65-F5344CB8AC3E}">
        <p14:creationId xmlns:p14="http://schemas.microsoft.com/office/powerpoint/2010/main" val="713139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FA14A1-97C3-7B69-1B10-588FD3516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4235AC-FBC0-D65C-3C72-BB25419C94AB}"/>
              </a:ext>
            </a:extLst>
          </p:cNvPr>
          <p:cNvSpPr>
            <a:spLocks noGrp="1"/>
          </p:cNvSpPr>
          <p:nvPr>
            <p:ph type="title"/>
          </p:nvPr>
        </p:nvSpPr>
        <p:spPr>
          <a:xfrm>
            <a:off x="838200" y="365125"/>
            <a:ext cx="10515600" cy="1042761"/>
          </a:xfrm>
        </p:spPr>
        <p:txBody>
          <a:bodyPr>
            <a:normAutofit/>
          </a:bodyPr>
          <a:lstStyle/>
          <a:p>
            <a:r>
              <a:rPr lang="en-US" dirty="0"/>
              <a:t>Counters And Summary Measures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60DDB1-7322-F527-6048-182415511420}"/>
                  </a:ext>
                </a:extLst>
              </p:cNvPr>
              <p:cNvSpPr>
                <a:spLocks noGrp="1"/>
              </p:cNvSpPr>
              <p:nvPr>
                <p:ph idx="1"/>
              </p:nvPr>
            </p:nvSpPr>
            <p:spPr>
              <a:xfrm>
                <a:off x="838200" y="1553029"/>
                <a:ext cx="10515600" cy="4920342"/>
              </a:xfrm>
            </p:spPr>
            <p:txBody>
              <a:bodyPr>
                <a:normAutofit/>
              </a:bodyPr>
              <a:lstStyle/>
              <a:p>
                <a:r>
                  <a:rPr lang="en-US" dirty="0"/>
                  <a:t>And, </a:t>
                </a:r>
                <a:r>
                  <a:rPr lang="en-US" b="1" dirty="0"/>
                  <a:t>Standard Deviation</a:t>
                </a:r>
                <a:r>
                  <a:rPr lang="en-US" dirty="0"/>
                  <a:t>,</a:t>
                </a:r>
              </a:p>
              <a:p>
                <a:pPr lvl="1"/>
                <a:r>
                  <a:rPr lang="en-US" sz="3500" dirty="0"/>
                  <a:t>𝜎 </a:t>
                </a:r>
                <a14:m>
                  <m:oMath xmlns:m="http://schemas.openxmlformats.org/officeDocument/2006/math">
                    <m:r>
                      <a:rPr lang="en-US" sz="3500" b="0" i="0" smtClean="0">
                        <a:latin typeface="Cambria Math" panose="02040503050406030204" pitchFamily="18" charset="0"/>
                      </a:rPr>
                      <m:t>=</m:t>
                    </m:r>
                    <m:rad>
                      <m:radPr>
                        <m:degHide m:val="on"/>
                        <m:ctrlPr>
                          <a:rPr lang="en-US" sz="3500" i="1" smtClean="0">
                            <a:latin typeface="Cambria Math" panose="02040503050406030204" pitchFamily="18" charset="0"/>
                          </a:rPr>
                        </m:ctrlPr>
                      </m:radPr>
                      <m:deg/>
                      <m:e>
                        <m:f>
                          <m:fPr>
                            <m:ctrlPr>
                              <a:rPr lang="en-US" sz="3500" i="1">
                                <a:latin typeface="Cambria Math" panose="02040503050406030204" pitchFamily="18" charset="0"/>
                              </a:rPr>
                            </m:ctrlPr>
                          </m:fPr>
                          <m:num>
                            <m:r>
                              <a:rPr lang="en-US" sz="3500" i="1">
                                <a:latin typeface="Cambria Math" panose="02040503050406030204" pitchFamily="18" charset="0"/>
                              </a:rPr>
                              <m:t>1</m:t>
                            </m:r>
                          </m:num>
                          <m:den>
                            <m:r>
                              <a:rPr lang="en-US" sz="3500" i="1">
                                <a:latin typeface="Cambria Math" panose="02040503050406030204" pitchFamily="18" charset="0"/>
                              </a:rPr>
                              <m:t>𝑁</m:t>
                            </m:r>
                            <m:r>
                              <a:rPr lang="en-US" sz="3500" b="0" i="1" smtClean="0">
                                <a:latin typeface="Cambria Math" panose="02040503050406030204" pitchFamily="18" charset="0"/>
                              </a:rPr>
                              <m:t>−1</m:t>
                            </m:r>
                          </m:den>
                        </m:f>
                        <m:nary>
                          <m:naryPr>
                            <m:chr m:val="∑"/>
                            <m:limLoc m:val="subSup"/>
                            <m:ctrlPr>
                              <a:rPr lang="en-US" sz="3500" i="1">
                                <a:latin typeface="Cambria Math" panose="02040503050406030204" pitchFamily="18" charset="0"/>
                              </a:rPr>
                            </m:ctrlPr>
                          </m:naryPr>
                          <m:sub>
                            <m:r>
                              <m:rPr>
                                <m:brk m:alnAt="25"/>
                              </m:rPr>
                              <a:rPr lang="en-US" sz="3500" i="1">
                                <a:latin typeface="Cambria Math" panose="02040503050406030204" pitchFamily="18" charset="0"/>
                              </a:rPr>
                              <m:t> </m:t>
                            </m:r>
                            <m:r>
                              <a:rPr lang="en-US" sz="3500" i="1">
                                <a:latin typeface="Cambria Math" panose="02040503050406030204" pitchFamily="18" charset="0"/>
                              </a:rPr>
                              <m:t>𝑖</m:t>
                            </m:r>
                            <m:r>
                              <a:rPr lang="en-US" sz="3500" i="1">
                                <a:latin typeface="Cambria Math" panose="02040503050406030204" pitchFamily="18" charset="0"/>
                              </a:rPr>
                              <m:t>=1</m:t>
                            </m:r>
                          </m:sub>
                          <m:sup>
                            <m:r>
                              <a:rPr lang="en-US" sz="3500" i="1">
                                <a:latin typeface="Cambria Math" panose="02040503050406030204" pitchFamily="18" charset="0"/>
                              </a:rPr>
                              <m:t> </m:t>
                            </m:r>
                            <m:r>
                              <a:rPr lang="en-US" sz="3500" i="1">
                                <a:latin typeface="Cambria Math" panose="02040503050406030204" pitchFamily="18" charset="0"/>
                              </a:rPr>
                              <m:t>𝑁</m:t>
                            </m:r>
                          </m:sup>
                          <m:e>
                            <m:r>
                              <a:rPr lang="en-US" sz="3500" i="1">
                                <a:latin typeface="Cambria Math" panose="02040503050406030204" pitchFamily="18" charset="0"/>
                              </a:rPr>
                              <m:t> </m:t>
                            </m:r>
                            <m:d>
                              <m:dPr>
                                <m:ctrlPr>
                                  <a:rPr lang="en-US" sz="3500" b="0" i="1" smtClean="0">
                                    <a:latin typeface="Cambria Math" panose="02040503050406030204" pitchFamily="18" charset="0"/>
                                  </a:rPr>
                                </m:ctrlPr>
                              </m:dPr>
                              <m:e>
                                <m:r>
                                  <a:rPr lang="en-US" sz="3500" b="0" i="1" smtClean="0">
                                    <a:latin typeface="Cambria Math" panose="02040503050406030204" pitchFamily="18" charset="0"/>
                                  </a:rPr>
                                  <m:t>𝑀</m:t>
                                </m:r>
                                <m:r>
                                  <a:rPr lang="en-US" sz="3500" b="0" i="1" smtClean="0">
                                    <a:latin typeface="Cambria Math" panose="02040503050406030204" pitchFamily="18" charset="0"/>
                                  </a:rPr>
                                  <m:t> −</m:t>
                                </m:r>
                                <m:r>
                                  <a:rPr lang="en-US" sz="3500" b="0" i="1" smtClean="0">
                                    <a:latin typeface="Cambria Math" panose="02040503050406030204" pitchFamily="18" charset="0"/>
                                  </a:rPr>
                                  <m:t>𝑋𝑖</m:t>
                                </m:r>
                              </m:e>
                            </m:d>
                            <m:r>
                              <a:rPr lang="en-US" sz="3500" b="0" i="1" baseline="30000" smtClean="0">
                                <a:latin typeface="Cambria Math" panose="02040503050406030204" pitchFamily="18" charset="0"/>
                              </a:rPr>
                              <m:t>2</m:t>
                            </m:r>
                          </m:e>
                        </m:nary>
                      </m:e>
                    </m:rad>
                  </m:oMath>
                </a14:m>
                <a:endParaRPr lang="en-US" sz="3500" dirty="0"/>
              </a:p>
              <a:p>
                <a:r>
                  <a:rPr lang="en-US" dirty="0"/>
                  <a:t>The accumulated sum of the observations must be kept to derive the mean value, and so the additional record needed to derive a standard deviation is the sum of the squares.</a:t>
                </a:r>
              </a:p>
            </p:txBody>
          </p:sp>
        </mc:Choice>
        <mc:Fallback xmlns="">
          <p:sp>
            <p:nvSpPr>
              <p:cNvPr id="3" name="Content Placeholder 2">
                <a:extLst>
                  <a:ext uri="{FF2B5EF4-FFF2-40B4-BE49-F238E27FC236}">
                    <a16:creationId xmlns:a16="http://schemas.microsoft.com/office/drawing/2014/main" id="{9F60DDB1-7322-F527-6048-182415511420}"/>
                  </a:ext>
                </a:extLst>
              </p:cNvPr>
              <p:cNvSpPr>
                <a:spLocks noGrp="1" noRot="1" noChangeAspect="1" noMove="1" noResize="1" noEditPoints="1" noAdjustHandles="1" noChangeArrowheads="1" noChangeShapeType="1" noTextEdit="1"/>
              </p:cNvSpPr>
              <p:nvPr>
                <p:ph idx="1"/>
              </p:nvPr>
            </p:nvSpPr>
            <p:spPr>
              <a:xfrm>
                <a:off x="838200" y="1553029"/>
                <a:ext cx="10515600" cy="4920342"/>
              </a:xfrm>
              <a:blipFill>
                <a:blip r:embed="rId2"/>
                <a:stretch>
                  <a:fillRect l="-812"/>
                </a:stretch>
              </a:blipFill>
            </p:spPr>
            <p:txBody>
              <a:bodyPr/>
              <a:lstStyle/>
              <a:p>
                <a:r>
                  <a:rPr lang="en-US">
                    <a:noFill/>
                  </a:rPr>
                  <a:t> </a:t>
                </a:r>
              </a:p>
            </p:txBody>
          </p:sp>
        </mc:Fallback>
      </mc:AlternateContent>
      <p:sp>
        <p:nvSpPr>
          <p:cNvPr id="79" name="Footer Placeholder 78">
            <a:extLst>
              <a:ext uri="{FF2B5EF4-FFF2-40B4-BE49-F238E27FC236}">
                <a16:creationId xmlns:a16="http://schemas.microsoft.com/office/drawing/2014/main" id="{C50221BC-02C2-C94A-18CA-A98DF6DD8F9A}"/>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3B4E12F3-FF81-5C59-4150-E9386232848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Tree>
    <p:extLst>
      <p:ext uri="{BB962C8B-B14F-4D97-AF65-F5344CB8AC3E}">
        <p14:creationId xmlns:p14="http://schemas.microsoft.com/office/powerpoint/2010/main" val="220964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9B2515-ED22-6D43-6760-8C7824700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8527B2-B524-CB68-039B-F73F83F1ED80}"/>
              </a:ext>
            </a:extLst>
          </p:cNvPr>
          <p:cNvSpPr>
            <a:spLocks noGrp="1"/>
          </p:cNvSpPr>
          <p:nvPr>
            <p:ph type="title"/>
          </p:nvPr>
        </p:nvSpPr>
        <p:spPr>
          <a:xfrm>
            <a:off x="838200" y="365125"/>
            <a:ext cx="10515600" cy="1042761"/>
          </a:xfrm>
        </p:spPr>
        <p:txBody>
          <a:bodyPr>
            <a:normAutofit/>
          </a:bodyPr>
          <a:lstStyle/>
          <a:p>
            <a:r>
              <a:rPr lang="en-US" dirty="0"/>
              <a:t>Measuring Utilization And Occupancy</a:t>
            </a:r>
          </a:p>
        </p:txBody>
      </p:sp>
      <p:sp>
        <p:nvSpPr>
          <p:cNvPr id="3" name="Content Placeholder 2">
            <a:extLst>
              <a:ext uri="{FF2B5EF4-FFF2-40B4-BE49-F238E27FC236}">
                <a16:creationId xmlns:a16="http://schemas.microsoft.com/office/drawing/2014/main" id="{DEA7ECC6-06C6-CD82-6C6A-413C1D73F963}"/>
              </a:ext>
            </a:extLst>
          </p:cNvPr>
          <p:cNvSpPr>
            <a:spLocks noGrp="1"/>
          </p:cNvSpPr>
          <p:nvPr>
            <p:ph idx="1"/>
          </p:nvPr>
        </p:nvSpPr>
        <p:spPr>
          <a:xfrm>
            <a:off x="838200" y="1553029"/>
            <a:ext cx="10515600" cy="4920342"/>
          </a:xfrm>
        </p:spPr>
        <p:txBody>
          <a:bodyPr>
            <a:normAutofit/>
          </a:bodyPr>
          <a:lstStyle/>
          <a:p>
            <a:r>
              <a:rPr lang="en-US" dirty="0"/>
              <a:t>The common requirement of simulation is </a:t>
            </a:r>
            <a:r>
              <a:rPr lang="en-US" b="1" dirty="0"/>
              <a:t>measuring the load </a:t>
            </a:r>
            <a:r>
              <a:rPr lang="en-US" dirty="0"/>
              <a:t>on some entity, such as an item of equipment.</a:t>
            </a:r>
          </a:p>
          <a:p>
            <a:r>
              <a:rPr lang="en-US" dirty="0"/>
              <a:t>To measure the load on some entity, the simplest way is to determine what fraction/percentage of time the item has engaged during the simulation. </a:t>
            </a:r>
          </a:p>
          <a:p>
            <a:r>
              <a:rPr lang="en-US" dirty="0"/>
              <a:t>Measuring those statistics is referred to as the utilization of that equipment.</a:t>
            </a:r>
          </a:p>
        </p:txBody>
      </p:sp>
      <p:sp>
        <p:nvSpPr>
          <p:cNvPr id="79" name="Footer Placeholder 78">
            <a:extLst>
              <a:ext uri="{FF2B5EF4-FFF2-40B4-BE49-F238E27FC236}">
                <a16:creationId xmlns:a16="http://schemas.microsoft.com/office/drawing/2014/main" id="{D7CA70F5-9A44-7AEB-0955-4CE7B90780F1}"/>
              </a:ext>
            </a:extLst>
          </p:cNvPr>
          <p:cNvSpPr>
            <a:spLocks noGrp="1"/>
          </p:cNvSpPr>
          <p:nvPr>
            <p:ph type="ftr" sz="quarter" idx="11"/>
          </p:nvPr>
        </p:nvSpPr>
        <p:spPr>
          <a:xfrm>
            <a:off x="7351486" y="106589"/>
            <a:ext cx="4114800" cy="365125"/>
          </a:xfrm>
        </p:spPr>
        <p:txBody>
          <a:bodyPr/>
          <a:lstStyle/>
          <a:p>
            <a:r>
              <a:rPr lang="en-US"/>
              <a:t>Discrete System | Lecture 13</a:t>
            </a:r>
            <a:endParaRPr lang="en-US" dirty="0"/>
          </a:p>
        </p:txBody>
      </p:sp>
      <p:sp>
        <p:nvSpPr>
          <p:cNvPr id="5" name="Slide Number Placeholder 4">
            <a:extLst>
              <a:ext uri="{FF2B5EF4-FFF2-40B4-BE49-F238E27FC236}">
                <a16:creationId xmlns:a16="http://schemas.microsoft.com/office/drawing/2014/main" id="{07EECF1F-D009-3D5C-8E61-7BF21298188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Tree>
    <p:extLst>
      <p:ext uri="{BB962C8B-B14F-4D97-AF65-F5344CB8AC3E}">
        <p14:creationId xmlns:p14="http://schemas.microsoft.com/office/powerpoint/2010/main" val="1275100240"/>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754</TotalTime>
  <Words>2067</Words>
  <Application>Microsoft Office PowerPoint</Application>
  <PresentationFormat>Widescreen</PresentationFormat>
  <Paragraphs>202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Batang</vt:lpstr>
      <vt:lpstr>Arial</vt:lpstr>
      <vt:lpstr>Calibri</vt:lpstr>
      <vt:lpstr>Cambria Math</vt:lpstr>
      <vt:lpstr>Nunito</vt:lpstr>
      <vt:lpstr>Roboto</vt:lpstr>
      <vt:lpstr>2_Office Theme</vt:lpstr>
      <vt:lpstr>PowerPoint Presentation</vt:lpstr>
      <vt:lpstr>Unit 4: Discrete System (7 hrs)</vt:lpstr>
      <vt:lpstr>Gathering Statistics</vt:lpstr>
      <vt:lpstr>Gathering Statistics</vt:lpstr>
      <vt:lpstr>Gathering Statistics</vt:lpstr>
      <vt:lpstr>Counters And Summary Measures</vt:lpstr>
      <vt:lpstr>Counters And Summary Measures</vt:lpstr>
      <vt:lpstr>Counters And Summary Measures</vt:lpstr>
      <vt:lpstr>Measuring Utilization And Occupancy</vt:lpstr>
      <vt:lpstr>Measuring Utilization And Occupancy</vt:lpstr>
      <vt:lpstr>Measuring Utilization And Occupancy</vt:lpstr>
      <vt:lpstr>Measuring Utilization And Occupancy</vt:lpstr>
      <vt:lpstr>Measuring Utilization And Occupancy</vt:lpstr>
      <vt:lpstr>Measuring Utilization And Occupancy</vt:lpstr>
      <vt:lpstr>Measuring Utilization And Occupancy</vt:lpstr>
      <vt:lpstr>Measuring Utilization And Occupancy</vt:lpstr>
      <vt:lpstr>Measuring Utilization And Occupancy</vt:lpstr>
      <vt:lpstr>Measuring Utilization And Occupancy</vt:lpstr>
      <vt:lpstr>Recording Distribution And Transit Time</vt:lpstr>
      <vt:lpstr>Recording Distribution And Transit Time</vt:lpstr>
      <vt:lpstr>Recording Distribution And Transit Time</vt:lpstr>
      <vt:lpstr>Recording Distribution And Transit Time</vt:lpstr>
      <vt:lpstr>Recording Distribution And Transit Time</vt:lpstr>
      <vt:lpstr>Recording Distribution And Transit Time</vt:lpstr>
      <vt:lpstr>Recording Distribution And Transit Time</vt:lpstr>
      <vt:lpstr>Recording Distribution And Transit Time</vt:lpstr>
      <vt:lpstr>Recording Distribution And Transit Time</vt:lpstr>
      <vt:lpstr>Discrete System Simulation Languages</vt:lpstr>
      <vt:lpstr>Discrete System Simulation Languages</vt:lpstr>
      <vt:lpstr>Discrete System Simulation Languages</vt:lpstr>
      <vt:lpstr>Discrete System Simulation Languages</vt:lpstr>
      <vt:lpstr>End of  Lecture 13</vt:lpstr>
      <vt:lpstr>Random Number Generation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88</cp:revision>
  <dcterms:created xsi:type="dcterms:W3CDTF">2024-09-21T07:18:01Z</dcterms:created>
  <dcterms:modified xsi:type="dcterms:W3CDTF">2025-05-27T09:46:47Z</dcterms:modified>
</cp:coreProperties>
</file>