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62" r:id="rId2"/>
    <p:sldId id="311" r:id="rId3"/>
    <p:sldId id="351" r:id="rId4"/>
    <p:sldId id="352" r:id="rId5"/>
    <p:sldId id="355" r:id="rId6"/>
    <p:sldId id="353" r:id="rId7"/>
    <p:sldId id="359" r:id="rId8"/>
    <p:sldId id="360" r:id="rId9"/>
    <p:sldId id="362" r:id="rId10"/>
    <p:sldId id="358" r:id="rId11"/>
    <p:sldId id="354" r:id="rId12"/>
    <p:sldId id="356" r:id="rId13"/>
    <p:sldId id="35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random variable </a:t>
            </a:r>
            <a:r>
              <a:rPr lang="en-US" dirty="0"/>
              <a:t>x is called </a:t>
            </a:r>
            <a:r>
              <a:rPr lang="en-US" b="1" dirty="0"/>
              <a:t>discrete</a:t>
            </a:r>
            <a:r>
              <a:rPr lang="en-US" dirty="0"/>
              <a:t> if the number of possible values of x (i.e. range space) is </a:t>
            </a:r>
            <a:r>
              <a:rPr lang="en-US" b="1" dirty="0"/>
              <a:t>finite</a:t>
            </a:r>
            <a:r>
              <a:rPr lang="en-US" dirty="0"/>
              <a:t> or countably infinite, i.e. possible values of x maybe x1, x2, …,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random variable </a:t>
            </a:r>
            <a:r>
              <a:rPr lang="en-US" dirty="0"/>
              <a:t>x is called </a:t>
            </a:r>
            <a:r>
              <a:rPr lang="en-US" b="1" dirty="0"/>
              <a:t>continuous</a:t>
            </a:r>
            <a:r>
              <a:rPr lang="en-US" dirty="0"/>
              <a:t> if its </a:t>
            </a:r>
            <a:r>
              <a:rPr lang="en-US" b="1" dirty="0"/>
              <a:t>range</a:t>
            </a:r>
            <a:r>
              <a:rPr lang="en-US" dirty="0"/>
              <a:t> space is an </a:t>
            </a:r>
            <a:r>
              <a:rPr lang="en-US" b="1" dirty="0"/>
              <a:t>interval</a:t>
            </a:r>
            <a:r>
              <a:rPr lang="en-US" dirty="0"/>
              <a:t> or a collective of intervals.</a:t>
            </a:r>
          </a:p>
          <a:p>
            <a:r>
              <a:rPr lang="en-US" dirty="0"/>
              <a:t>A continuous variable can assume value over a continuous range.</a:t>
            </a:r>
          </a:p>
          <a:p>
            <a:r>
              <a:rPr lang="en-US" dirty="0"/>
              <a:t>A stochastic process is described by a probability law called Probability Density Function.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Probability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a random variable is discrete variable, its probability distribution is called Discrete Probability Distribution.</a:t>
                </a:r>
              </a:p>
              <a:p>
                <a:r>
                  <a:rPr lang="en-US" b="1" dirty="0"/>
                  <a:t>If a random variable X can take X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 (i = 1, 2, …, n) countably infinite number of values with the probability of value X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 being taken as P(X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)</a:t>
                </a:r>
                <a:r>
                  <a:rPr lang="en-US" dirty="0"/>
                  <a:t>, the set of numbers P(X</a:t>
                </a:r>
                <a:r>
                  <a:rPr lang="en-US" baseline="-25000" dirty="0"/>
                  <a:t>i</a:t>
                </a:r>
                <a:r>
                  <a:rPr lang="en-US" dirty="0"/>
                  <a:t>) is said to be Probability Distribution or Probability Mass Function of a random variable X.</a:t>
                </a:r>
              </a:p>
              <a:p>
                <a:r>
                  <a:rPr lang="en-US" dirty="0"/>
                  <a:t>The number of P(X</a:t>
                </a:r>
                <a:r>
                  <a:rPr lang="en-US" baseline="-25000" dirty="0"/>
                  <a:t>i</a:t>
                </a:r>
                <a:r>
                  <a:rPr lang="en-US" dirty="0"/>
                  <a:t>) must satisfy the following two conditions:</a:t>
                </a:r>
              </a:p>
              <a:p>
                <a:pPr lvl="1"/>
                <a:r>
                  <a:rPr lang="en-US" dirty="0"/>
                  <a:t>P(X</a:t>
                </a:r>
                <a:r>
                  <a:rPr lang="en-US" baseline="-25000" dirty="0"/>
                  <a:t>i</a:t>
                </a:r>
                <a:r>
                  <a:rPr lang="en-US" dirty="0"/>
                  <a:t>) &gt;= 0 for all i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812" b="-1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Probability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If we flip a coin two times then we can have four possible outcomes/ Sample Space: HH, HT, TH, TT.</a:t>
            </a:r>
          </a:p>
          <a:p>
            <a:r>
              <a:rPr lang="en-US" dirty="0"/>
              <a:t>Let X be a random variable that represents the number of heads in above experiment.</a:t>
            </a:r>
          </a:p>
          <a:p>
            <a:r>
              <a:rPr lang="en-US" dirty="0"/>
              <a:t>The random variable X can only take values 0, 1 or 2. So it is discrete random variable.</a:t>
            </a:r>
          </a:p>
          <a:p>
            <a:r>
              <a:rPr lang="en-US" dirty="0"/>
              <a:t>The probability distribution for this statistical experiment appears below.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C2DB7DF-6743-6733-95CB-6E2D129D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52558"/>
              </p:ext>
            </p:extLst>
          </p:nvPr>
        </p:nvGraphicFramePr>
        <p:xfrm>
          <a:off x="1447800" y="5516087"/>
          <a:ext cx="92964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9958187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1101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7585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519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Number of Head: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37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62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48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Continuous Probability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random variable is continuous variable, its probability distribution is called Continuous Probability Distribution.</a:t>
                </a:r>
              </a:p>
              <a:p>
                <a:r>
                  <a:rPr lang="en-US" b="1" dirty="0"/>
                  <a:t>If a random variable is continuous and not limited to a discrete value, it will have infinite number of values in any interval. </a:t>
                </a:r>
                <a:r>
                  <a:rPr lang="en-US" dirty="0"/>
                  <a:t>Such variable is defined by a function F(X) called Probability Density Function(PDF).</a:t>
                </a:r>
              </a:p>
              <a:p>
                <a:r>
                  <a:rPr lang="en-US" dirty="0"/>
                  <a:t>The probability that a variable X falls in the range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2</a:t>
                </a:r>
                <a:r>
                  <a:rPr lang="en-US" dirty="0"/>
                  <a:t> is given by: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for all x in range</a:t>
                </a:r>
              </a:p>
              <a:p>
                <a:pPr lvl="1"/>
                <a:r>
                  <a:rPr lang="en-US" dirty="0"/>
                  <a:t>                     F(X) = 0 , for x in not in range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81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/>
              <a:t>Lecture 14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/>
              <a:t>Random Number 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Probability Concept and Random Numbers | 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04CA-61F5-383E-453B-FF58B06C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1E-9634-5EEC-593F-2F40E37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5: Probability Concept and Random Numbers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80E4C3D-11D2-3727-F9C7-6BF176B2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5.1 Stochastic System</a:t>
            </a:r>
          </a:p>
          <a:p>
            <a:r>
              <a:rPr lang="en-US" b="1" dirty="0"/>
              <a:t>5.2 Discrete and Continuous Probability Function</a:t>
            </a:r>
          </a:p>
          <a:p>
            <a:r>
              <a:rPr lang="en-US" dirty="0"/>
              <a:t>5.3 Random Numbers Versus Pseudo Random Numbers</a:t>
            </a:r>
          </a:p>
          <a:p>
            <a:r>
              <a:rPr lang="en-US" dirty="0"/>
              <a:t>5.4 Properties of Random Numbers</a:t>
            </a:r>
          </a:p>
          <a:p>
            <a:r>
              <a:rPr lang="en-US" dirty="0"/>
              <a:t>5.5 Random Number Generation Techniques</a:t>
            </a:r>
          </a:p>
          <a:p>
            <a:pPr lvl="1"/>
            <a:r>
              <a:rPr lang="en-US" dirty="0"/>
              <a:t>5.5.1 Linear Congruential Generator</a:t>
            </a:r>
          </a:p>
          <a:p>
            <a:pPr lvl="1"/>
            <a:r>
              <a:rPr lang="en-US" dirty="0"/>
              <a:t>5.5.2 Mixed Generator</a:t>
            </a:r>
          </a:p>
          <a:p>
            <a:pPr lvl="1"/>
            <a:r>
              <a:rPr lang="en-US" dirty="0"/>
              <a:t>5.5.3 Additive and Incremental Generator</a:t>
            </a:r>
          </a:p>
          <a:p>
            <a:r>
              <a:rPr lang="en-US" dirty="0"/>
              <a:t>5.6 Test for Randomness</a:t>
            </a:r>
          </a:p>
          <a:p>
            <a:pPr lvl="1"/>
            <a:r>
              <a:rPr lang="en-US" dirty="0"/>
              <a:t>5.6.1 Uniformity Test (KS Test, Chi Square Test)</a:t>
            </a:r>
          </a:p>
          <a:p>
            <a:pPr lvl="1"/>
            <a:r>
              <a:rPr lang="en-US" dirty="0"/>
              <a:t>5.6.2 Independence Test (Run Test (Above and Below, Up and Down, Lengths of Runs), Test for Auto Correlation, Gap Test, Poker Test)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EF4C-801E-F6FC-5A71-809DA6F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71C6-63B7-4BD9-4DA2-BDC1A4F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Probability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Probability theory is applied to situations where </a:t>
            </a:r>
            <a:r>
              <a:rPr lang="en-US" b="1" dirty="0"/>
              <a:t>uncertainty</a:t>
            </a:r>
            <a:r>
              <a:rPr lang="en-US" dirty="0"/>
              <a:t> exists.</a:t>
            </a:r>
          </a:p>
          <a:p>
            <a:r>
              <a:rPr lang="en-US" dirty="0"/>
              <a:t>In our daily life, we have many situations where uncertainty plays a vital role.</a:t>
            </a:r>
          </a:p>
          <a:p>
            <a:r>
              <a:rPr lang="en-US" dirty="0"/>
              <a:t>The chance of rain tomorrow is 40%.</a:t>
            </a:r>
          </a:p>
          <a:p>
            <a:r>
              <a:rPr lang="en-US" dirty="0"/>
              <a:t>This means, the probability of rain 0.4.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Stochastic vs Deterministic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description of activities can be of two type: </a:t>
            </a:r>
            <a:r>
              <a:rPr lang="en-US" b="1" dirty="0"/>
              <a:t>Deterministic</a:t>
            </a:r>
            <a:r>
              <a:rPr lang="en-US" dirty="0"/>
              <a:t> and </a:t>
            </a:r>
            <a:r>
              <a:rPr lang="en-US" b="1" dirty="0"/>
              <a:t>Stochastic</a:t>
            </a:r>
            <a:r>
              <a:rPr lang="en-US" dirty="0"/>
              <a:t>.</a:t>
            </a:r>
          </a:p>
          <a:p>
            <a:r>
              <a:rPr lang="en-US" dirty="0"/>
              <a:t>The process in which the outcome of an activity can be described completely in terms of its input is </a:t>
            </a:r>
            <a:r>
              <a:rPr lang="en-US" b="1" dirty="0"/>
              <a:t>deterministic</a:t>
            </a:r>
            <a:r>
              <a:rPr lang="en-US" dirty="0"/>
              <a:t>.</a:t>
            </a:r>
          </a:p>
          <a:p>
            <a:r>
              <a:rPr lang="en-US" dirty="0"/>
              <a:t>On the other hand, when the outcome of an activity is random i.e. there can be various possible outcomes, the activity is said to be </a:t>
            </a:r>
            <a:r>
              <a:rPr lang="en-US" b="1" dirty="0"/>
              <a:t>stochastic</a:t>
            </a:r>
            <a:r>
              <a:rPr lang="en-US" dirty="0"/>
              <a:t>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Stochastic vs Deterministic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In case of an automatic machine, the output per hour is deterministic, while in a repair shop, the number of machine repaired will vary from hour to hour in random fashion.</a:t>
            </a:r>
          </a:p>
          <a:p>
            <a:r>
              <a:rPr lang="en-US" dirty="0"/>
              <a:t>The term random and stochastic are interchangeable.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random variable is a rule that assigns a number to each outcome of an experiment.</a:t>
            </a:r>
          </a:p>
          <a:p>
            <a:r>
              <a:rPr lang="en-US" dirty="0"/>
              <a:t>These numbers are called values of a random variable. Random variables are usually denoted by X.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die is rolled out, the outcome has a value from 1 through 6.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coin is tossed, the possible outcome is head ‘H’ or tail ‘T’.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There are two types of random variables:</a:t>
            </a:r>
          </a:p>
          <a:p>
            <a:pPr lvl="1"/>
            <a:r>
              <a:rPr lang="en-US" b="1" dirty="0"/>
              <a:t>Discrete Random Variable</a:t>
            </a:r>
          </a:p>
          <a:p>
            <a:pPr lvl="1"/>
            <a:r>
              <a:rPr lang="en-US" b="1" dirty="0"/>
              <a:t>Continuous Random Variable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discrete random variable takes only specific, isolated numerical values. </a:t>
            </a:r>
          </a:p>
          <a:p>
            <a:r>
              <a:rPr lang="en-US" dirty="0"/>
              <a:t>The variables which take finite numeric values are called as Finite discrete random variables and which takes unlimited values are called as Infinite discrete random variables.</a:t>
            </a:r>
          </a:p>
          <a:p>
            <a:r>
              <a:rPr lang="en-US" dirty="0"/>
              <a:t>The examples are shown in the table below: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B992462-95E3-1F75-B484-548CFAC4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747"/>
              </p:ext>
            </p:extLst>
          </p:nvPr>
        </p:nvGraphicFramePr>
        <p:xfrm>
          <a:off x="1158240" y="4389755"/>
          <a:ext cx="9875520" cy="2103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132258406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40500467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886992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Random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Flip a coin three times; X = the total number of heads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{0, 1, 2, 3}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Discrete Finite There are only four possible values for X.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Select a mutual fund; X = the number of companies in the fund portfolio.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{2, 3, 4, ...}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Discrete Infinite There is no stated upper limit to the size of the portfolio.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17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Continuous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discrete random variable takes only specific, isolated numerical values. </a:t>
            </a:r>
          </a:p>
          <a:p>
            <a:r>
              <a:rPr lang="en-US" dirty="0"/>
              <a:t>The variables which take finite numeric values are called as Finite discrete random variables and which takes unlimited values are called as Infinite discrete random variables.</a:t>
            </a:r>
          </a:p>
          <a:p>
            <a:r>
              <a:rPr lang="en-US" dirty="0"/>
              <a:t>The examples are shown in the table below: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B992462-95E3-1F75-B484-548CFAC4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13891"/>
              </p:ext>
            </p:extLst>
          </p:nvPr>
        </p:nvGraphicFramePr>
        <p:xfrm>
          <a:off x="975360" y="4389755"/>
          <a:ext cx="10241280" cy="14020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val="13225840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0500467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886992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Random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Measure the length of an object; X = its length in centimeters.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Any positive real </a:t>
                      </a:r>
                    </a:p>
                    <a:p>
                      <a:r>
                        <a:rPr lang="en-US" sz="2000" dirty="0">
                          <a:latin typeface="Nunito" pitchFamily="2" charset="0"/>
                        </a:rPr>
                        <a:t>number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Continuous. </a:t>
                      </a:r>
                    </a:p>
                    <a:p>
                      <a:r>
                        <a:rPr lang="en-US" sz="2000" dirty="0">
                          <a:latin typeface="Nunito" pitchFamily="2" charset="0"/>
                        </a:rPr>
                        <a:t>The set of possible measurements can take on any positive value.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3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58351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1092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Batang</vt:lpstr>
      <vt:lpstr>Arial</vt:lpstr>
      <vt:lpstr>Calibri</vt:lpstr>
      <vt:lpstr>Cambria Math</vt:lpstr>
      <vt:lpstr>Nunito</vt:lpstr>
      <vt:lpstr>Roboto</vt:lpstr>
      <vt:lpstr>2_Office Theme</vt:lpstr>
      <vt:lpstr>PowerPoint Presentation</vt:lpstr>
      <vt:lpstr>Unit 5: Probability Concept and Random Numbers (7 hrs)</vt:lpstr>
      <vt:lpstr>Probability Concept</vt:lpstr>
      <vt:lpstr>Stochastic vs Deterministic</vt:lpstr>
      <vt:lpstr>Stochastic vs Deterministic</vt:lpstr>
      <vt:lpstr>Random Variables</vt:lpstr>
      <vt:lpstr>Random Variables</vt:lpstr>
      <vt:lpstr>Discrete Random Variable</vt:lpstr>
      <vt:lpstr>Continuous Random Variable</vt:lpstr>
      <vt:lpstr>Random Variables</vt:lpstr>
      <vt:lpstr>Discrete Probability Function</vt:lpstr>
      <vt:lpstr>Discrete Probability Function</vt:lpstr>
      <vt:lpstr>Continuous Probability Function</vt:lpstr>
      <vt:lpstr>End of  Lecture 14</vt:lpstr>
      <vt:lpstr>Random Number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73</cp:revision>
  <dcterms:created xsi:type="dcterms:W3CDTF">2024-09-21T07:18:01Z</dcterms:created>
  <dcterms:modified xsi:type="dcterms:W3CDTF">2025-06-02T16:39:26Z</dcterms:modified>
</cp:coreProperties>
</file>