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4"/>
  </p:notesMasterIdLst>
  <p:handoutMasterIdLst>
    <p:handoutMasterId r:id="rId25"/>
  </p:handoutMasterIdLst>
  <p:sldIdLst>
    <p:sldId id="262" r:id="rId2"/>
    <p:sldId id="311" r:id="rId3"/>
    <p:sldId id="351" r:id="rId4"/>
    <p:sldId id="352" r:id="rId5"/>
    <p:sldId id="358" r:id="rId6"/>
    <p:sldId id="353" r:id="rId7"/>
    <p:sldId id="361" r:id="rId8"/>
    <p:sldId id="359" r:id="rId9"/>
    <p:sldId id="360" r:id="rId10"/>
    <p:sldId id="354" r:id="rId11"/>
    <p:sldId id="355" r:id="rId12"/>
    <p:sldId id="356" r:id="rId13"/>
    <p:sldId id="357" r:id="rId14"/>
    <p:sldId id="362" r:id="rId15"/>
    <p:sldId id="364" r:id="rId16"/>
    <p:sldId id="363" r:id="rId17"/>
    <p:sldId id="365" r:id="rId18"/>
    <p:sldId id="368" r:id="rId19"/>
    <p:sldId id="366" r:id="rId20"/>
    <p:sldId id="367" r:id="rId21"/>
    <p:sldId id="263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C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3" r="24818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5">
              <a:lumMod val="75000"/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1819714"/>
            <a:ext cx="914400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Simulation and Modeling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B676E-0A05-4491-6D45-8F4B50FCCD44}"/>
              </a:ext>
            </a:extLst>
          </p:cNvPr>
          <p:cNvSpPr txBox="1"/>
          <p:nvPr userDrawn="1"/>
        </p:nvSpPr>
        <p:spPr>
          <a:xfrm>
            <a:off x="1755709" y="4238171"/>
            <a:ext cx="868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Understanding, Predicting, and Optimizing the Real World</a:t>
            </a:r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532A0-B8D7-45DA-5FA5-39BC559D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30CCC4-845F-FD1B-9585-3F3F4F72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C5F814C-8F5B-5ECF-D212-9E924DAD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327A59-CF12-D21D-6359-9C7B7310F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F05B4-9FE9-89E3-51C3-7798B3D351A0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92305699-A282-E12E-AE1C-1CFB25E238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92C2F-2075-E555-862A-03C46103325B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7009528-D44A-660D-5354-4CF2C225E68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A4383-966E-E500-DADB-3431399413B7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E3D7-7A3D-FA0B-3F88-D5B5911E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  <a:hlinkClick r:id="rId3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16E68-0017-74AE-E686-7960FA20C45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FFE2-1F4D-9C49-4E2F-006619EA8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920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51486" y="10658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Qualities of an Efficient Random Number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b="1" dirty="0"/>
              <a:t>Should be fast and cost-effective</a:t>
            </a:r>
          </a:p>
          <a:p>
            <a:r>
              <a:rPr lang="en-US" b="1" dirty="0"/>
              <a:t>Should be portable </a:t>
            </a:r>
            <a:r>
              <a:rPr lang="en-US" dirty="0"/>
              <a:t>to different computer and ideally to different programming language</a:t>
            </a:r>
          </a:p>
          <a:p>
            <a:r>
              <a:rPr lang="en-US" b="1" dirty="0"/>
              <a:t>Should have sufficiently long cycle</a:t>
            </a:r>
            <a:r>
              <a:rPr lang="en-US" dirty="0"/>
              <a:t>, i.e., sufficiently long sequence of random numbers before beginning to repeat the sequence</a:t>
            </a:r>
          </a:p>
          <a:p>
            <a:r>
              <a:rPr lang="en-US" b="1" dirty="0"/>
              <a:t>Should be replicable</a:t>
            </a:r>
            <a:r>
              <a:rPr lang="en-US" dirty="0"/>
              <a:t>, i.e., specifying a starting condition it should be possible to obtain the same set of random numbers</a:t>
            </a:r>
            <a:endParaRPr lang="en-US" b="1" dirty="0"/>
          </a:p>
          <a:p>
            <a:r>
              <a:rPr lang="en-US" b="1" dirty="0"/>
              <a:t>Should hold ideal statistical properties </a:t>
            </a:r>
            <a:r>
              <a:rPr lang="en-US" dirty="0"/>
              <a:t>(uniformity and independence)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Random Number Generation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Linear Congruential Method (LCM)</a:t>
            </a:r>
          </a:p>
          <a:p>
            <a:r>
              <a:rPr lang="en-US" dirty="0"/>
              <a:t>Mixed Generator</a:t>
            </a:r>
          </a:p>
          <a:p>
            <a:r>
              <a:rPr lang="en-US" dirty="0"/>
              <a:t>Additive</a:t>
            </a:r>
          </a:p>
          <a:p>
            <a:r>
              <a:rPr lang="en-US" dirty="0"/>
              <a:t>Incremental Generator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Linear Congruential Method (LCM)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The most widely used technique for generating random numbers, initially proposed by </a:t>
            </a:r>
            <a:r>
              <a:rPr lang="en-US" dirty="0" err="1"/>
              <a:t>Lehmer</a:t>
            </a:r>
            <a:r>
              <a:rPr lang="en-US" dirty="0"/>
              <a:t> [1951].</a:t>
            </a:r>
          </a:p>
          <a:p>
            <a:r>
              <a:rPr lang="en-US" dirty="0"/>
              <a:t>This method produces a sequence of integers,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… between 0 and m-1 by following a recursive relationship: </a:t>
            </a:r>
          </a:p>
          <a:p>
            <a:pPr lvl="1"/>
            <a:r>
              <a:rPr lang="en-US" b="1" dirty="0"/>
              <a:t>X</a:t>
            </a:r>
            <a:r>
              <a:rPr lang="en-US" b="1" baseline="-25000" dirty="0"/>
              <a:t>i+1</a:t>
            </a:r>
            <a:r>
              <a:rPr lang="en-US" b="1" dirty="0"/>
              <a:t> = (</a:t>
            </a:r>
            <a:r>
              <a:rPr lang="en-US" b="1" dirty="0" err="1"/>
              <a:t>aX</a:t>
            </a:r>
            <a:r>
              <a:rPr lang="en-US" b="1" baseline="-25000" dirty="0" err="1"/>
              <a:t>i</a:t>
            </a:r>
            <a:r>
              <a:rPr lang="en-US" b="1" dirty="0"/>
              <a:t> + c) mod m, </a:t>
            </a:r>
            <a:r>
              <a:rPr lang="en-US" dirty="0"/>
              <a:t>	i = 0, 1, 2, …</a:t>
            </a:r>
          </a:p>
          <a:p>
            <a:r>
              <a:rPr lang="en-US" dirty="0"/>
              <a:t>Where a, c, m are constants,</a:t>
            </a:r>
          </a:p>
          <a:p>
            <a:r>
              <a:rPr lang="en-US" dirty="0"/>
              <a:t>The initial value X</a:t>
            </a:r>
            <a:r>
              <a:rPr lang="en-US" baseline="-25000" dirty="0"/>
              <a:t>0</a:t>
            </a:r>
            <a:r>
              <a:rPr lang="en-US" dirty="0"/>
              <a:t> is called seed. The selection of the values for a, c, m, and X</a:t>
            </a:r>
            <a:r>
              <a:rPr lang="en-US" baseline="-25000" dirty="0"/>
              <a:t>0</a:t>
            </a:r>
            <a:r>
              <a:rPr lang="en-US" dirty="0"/>
              <a:t> drastically affects the statistical properties and the cycle length.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7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Linear Congruential Method (LCM)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8C4-ED6C-E28F-44A4-058314BC76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If a &gt; 1, c &gt; 0, the form is of fixed type.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If a = 1, the expression reduces to the Additive Type.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If c = 0, the form reduces to the Multiplicative Type.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solidFill>
                      <a:srgbClr val="FF0000"/>
                    </a:solidFill>
                  </a:rPr>
                  <a:t>If c ≠ 0, the form is called as Mixed Congruential method.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r>
                  <a:rPr lang="en-US" dirty="0"/>
                  <a:t>The random numbers (R</a:t>
                </a:r>
                <a:r>
                  <a:rPr lang="en-US" baseline="-25000" dirty="0"/>
                  <a:t>i</a:t>
                </a:r>
                <a:r>
                  <a:rPr lang="en-US" dirty="0"/>
                  <a:t>) between 0 and 1 can be generated by:</a:t>
                </a:r>
              </a:p>
              <a:p>
                <a:pPr marL="457200" lvl="1" indent="0">
                  <a:buNone/>
                </a:pPr>
                <a:r>
                  <a:rPr lang="en-US" dirty="0"/>
                  <a:t>R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, i = 1, 2, 3, …..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5088C4-ED6C-E28F-44A4-058314BC76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3029"/>
                <a:ext cx="10515600" cy="4920342"/>
              </a:xfrm>
              <a:blipFill>
                <a:blip r:embed="rId2"/>
                <a:stretch>
                  <a:fillRect l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1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Congruential Method (LCM)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linear congruential method to generate sequence of random numbers with X</a:t>
            </a:r>
            <a:r>
              <a:rPr lang="en-US" baseline="-25000" dirty="0"/>
              <a:t>0</a:t>
            </a:r>
            <a:r>
              <a:rPr lang="en-US" dirty="0"/>
              <a:t> = 27, a = 17, c = 43, and m = 100.</a:t>
            </a:r>
          </a:p>
          <a:p>
            <a:r>
              <a:rPr lang="en-US" u="sng" dirty="0"/>
              <a:t>Solution,</a:t>
            </a:r>
          </a:p>
          <a:p>
            <a:r>
              <a:rPr lang="en-US" dirty="0"/>
              <a:t>Equations → X</a:t>
            </a:r>
            <a:r>
              <a:rPr lang="en-US" baseline="-25000" dirty="0"/>
              <a:t>i+1</a:t>
            </a:r>
            <a:r>
              <a:rPr lang="en-US" dirty="0"/>
              <a:t> = (</a:t>
            </a:r>
            <a:r>
              <a:rPr lang="en-US" dirty="0" err="1"/>
              <a:t>aX</a:t>
            </a:r>
            <a:r>
              <a:rPr lang="en-US" baseline="-25000" dirty="0" err="1"/>
              <a:t>i</a:t>
            </a:r>
            <a:r>
              <a:rPr lang="en-US" dirty="0"/>
              <a:t> + c) mod m, R</a:t>
            </a:r>
            <a:r>
              <a:rPr lang="en-US" baseline="-25000" dirty="0"/>
              <a:t>i</a:t>
            </a:r>
            <a:r>
              <a:rPr lang="en-US" dirty="0"/>
              <a:t> = X</a:t>
            </a:r>
            <a:r>
              <a:rPr lang="en-US" baseline="-25000" dirty="0"/>
              <a:t>i</a:t>
            </a:r>
            <a:r>
              <a:rPr lang="en-US" dirty="0"/>
              <a:t> / m , i=1, 2, 3, ….. </a:t>
            </a:r>
          </a:p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(17 * 27 + 43) mod 100 = 2, R</a:t>
            </a:r>
            <a:r>
              <a:rPr lang="en-US" baseline="-25000" dirty="0"/>
              <a:t>1</a:t>
            </a:r>
            <a:r>
              <a:rPr lang="en-US" dirty="0"/>
              <a:t> = 2 / 100 = 0.02</a:t>
            </a:r>
          </a:p>
          <a:p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= (17 * 2 + 43) mod 100 = 77, R</a:t>
            </a:r>
            <a:r>
              <a:rPr lang="en-US" baseline="-25000" dirty="0"/>
              <a:t>2</a:t>
            </a:r>
            <a:r>
              <a:rPr lang="en-US" dirty="0"/>
              <a:t> = 77 / 100 = 0.77</a:t>
            </a:r>
          </a:p>
          <a:p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= (17 * 77 + 43) mod 100 = 52, R</a:t>
            </a:r>
            <a:r>
              <a:rPr lang="en-US" baseline="-25000" dirty="0"/>
              <a:t>3</a:t>
            </a:r>
            <a:r>
              <a:rPr lang="en-US" dirty="0"/>
              <a:t> = 52/ 100 = 0.52</a:t>
            </a:r>
          </a:p>
          <a:p>
            <a:r>
              <a:rPr lang="en-US" dirty="0"/>
              <a:t>X</a:t>
            </a:r>
            <a:r>
              <a:rPr lang="en-US" baseline="-25000" dirty="0"/>
              <a:t>4</a:t>
            </a:r>
            <a:r>
              <a:rPr lang="en-US" dirty="0"/>
              <a:t> = (17 * 52 + 43) mod 100 = 27, R</a:t>
            </a:r>
            <a:r>
              <a:rPr lang="en-US" baseline="-25000" dirty="0"/>
              <a:t>4</a:t>
            </a:r>
            <a:r>
              <a:rPr lang="en-US" dirty="0"/>
              <a:t> = 27/100 = 0.27</a:t>
            </a:r>
          </a:p>
          <a:p>
            <a:r>
              <a:rPr lang="en-US" dirty="0"/>
              <a:t>Hence the random numbers are generated are 0.02, 0.77, 0.52, 0.27.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93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Congruential Method (LCM) Numerical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Use linear congruential method to generate sequence of random numbers with X</a:t>
            </a:r>
            <a:r>
              <a:rPr lang="en-US" baseline="-25000" dirty="0"/>
              <a:t>0</a:t>
            </a:r>
            <a:r>
              <a:rPr lang="en-US" dirty="0"/>
              <a:t> = 27, a = 17, c = 43, and m = 100.</a:t>
            </a:r>
          </a:p>
          <a:p>
            <a:r>
              <a:rPr lang="en-US" u="sng" dirty="0"/>
              <a:t>Solution,</a:t>
            </a:r>
          </a:p>
          <a:p>
            <a:r>
              <a:rPr lang="en-US" b="1" dirty="0"/>
              <a:t>Generated Random Number Sequence (mod 100):</a:t>
            </a:r>
          </a:p>
          <a:p>
            <a:pPr lvl="1"/>
            <a:r>
              <a:rPr lang="en-US" dirty="0"/>
              <a:t>27, 2, 77, 52, 27, 2, 77, 52, 27, 2</a:t>
            </a:r>
          </a:p>
          <a:p>
            <a:r>
              <a:rPr lang="en-US" dirty="0"/>
              <a:t>The sequence starts repeating from the 5th number.</a:t>
            </a:r>
          </a:p>
          <a:p>
            <a:r>
              <a:rPr lang="en-US" dirty="0"/>
              <a:t>So, the </a:t>
            </a:r>
            <a:r>
              <a:rPr lang="en-US" b="1" dirty="0"/>
              <a:t>cycle length is 4 </a:t>
            </a:r>
            <a:r>
              <a:rPr lang="en-US" dirty="0"/>
              <a:t>(27 → 2 → 77 → 52 → 27).</a:t>
            </a:r>
          </a:p>
          <a:p>
            <a:r>
              <a:rPr lang="en-US" b="1" dirty="0"/>
              <a:t>This is called the </a:t>
            </a:r>
            <a:r>
              <a:rPr lang="en-US" b="1" dirty="0">
                <a:solidFill>
                  <a:srgbClr val="FF0000"/>
                </a:solidFill>
              </a:rPr>
              <a:t>period</a:t>
            </a:r>
            <a:r>
              <a:rPr lang="en-US" b="1" dirty="0"/>
              <a:t> of the generator.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Congruential Method (LCM) Numerical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D58C9AE8-399E-B9F7-967E-8BC59F941E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09" y="1298781"/>
            <a:ext cx="8174182" cy="542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01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Mixed Generator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B322-6C43-93CD-6597-255C1D87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type of Linear Congruential Generator with </a:t>
            </a:r>
            <a:r>
              <a:rPr lang="en-US" b="1" dirty="0"/>
              <a:t>both multiplier and increment:</a:t>
            </a:r>
          </a:p>
          <a:p>
            <a:pPr lvl="1"/>
            <a:r>
              <a:rPr lang="en-US" b="1" dirty="0"/>
              <a:t>X</a:t>
            </a:r>
            <a:r>
              <a:rPr lang="en-US" b="1" baseline="-25000" dirty="0"/>
              <a:t>n+1​</a:t>
            </a:r>
            <a:r>
              <a:rPr lang="en-US" b="1" dirty="0"/>
              <a:t> = (</a:t>
            </a:r>
            <a:r>
              <a:rPr lang="en-US" b="1" dirty="0" err="1"/>
              <a:t>aX</a:t>
            </a:r>
            <a:r>
              <a:rPr lang="en-US" b="1" baseline="-25000" dirty="0" err="1"/>
              <a:t>n</a:t>
            </a:r>
            <a:r>
              <a:rPr lang="en-US" b="1" dirty="0"/>
              <a:t>​ + c) mod m, where c ≠ 0.</a:t>
            </a:r>
          </a:p>
          <a:p>
            <a:r>
              <a:rPr lang="en-US" dirty="0"/>
              <a:t>Advantage: Can achieve full period length.</a:t>
            </a:r>
          </a:p>
          <a:p>
            <a:r>
              <a:rPr lang="en-US" dirty="0"/>
              <a:t>Use case: Simulations requiring long non-repeating sequences.</a:t>
            </a:r>
          </a:p>
        </p:txBody>
      </p:sp>
    </p:spTree>
    <p:extLst>
      <p:ext uri="{BB962C8B-B14F-4D97-AF65-F5344CB8AC3E}">
        <p14:creationId xmlns:p14="http://schemas.microsoft.com/office/powerpoint/2010/main" val="42017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Incremental Generator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B322-6C43-93CD-6597-255C1D87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simpler variant where each new value is obtained by adding a </a:t>
            </a:r>
            <a:r>
              <a:rPr lang="en-US" b="1" dirty="0"/>
              <a:t>fixed value</a:t>
            </a:r>
            <a:r>
              <a:rPr lang="en-US" dirty="0"/>
              <a:t> or </a:t>
            </a:r>
            <a:r>
              <a:rPr lang="en-US" b="1" dirty="0"/>
              <a:t>increment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X</a:t>
            </a:r>
            <a:r>
              <a:rPr lang="en-US" b="1" baseline="-25000" dirty="0"/>
              <a:t>n+1​</a:t>
            </a:r>
            <a:r>
              <a:rPr lang="en-US" b="1" dirty="0"/>
              <a:t> = (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​ + c) mod m, where c ≠ 0.</a:t>
            </a:r>
          </a:p>
          <a:p>
            <a:r>
              <a:rPr lang="en-US" dirty="0"/>
              <a:t>Not as random as other methods</a:t>
            </a:r>
          </a:p>
          <a:p>
            <a:r>
              <a:rPr lang="en-US" dirty="0"/>
              <a:t>Useful when a quick, repeatable pattern is acceptable</a:t>
            </a:r>
          </a:p>
        </p:txBody>
      </p:sp>
    </p:spTree>
    <p:extLst>
      <p:ext uri="{BB962C8B-B14F-4D97-AF65-F5344CB8AC3E}">
        <p14:creationId xmlns:p14="http://schemas.microsoft.com/office/powerpoint/2010/main" val="176596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Additive Generator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B322-6C43-93CD-6597-255C1D87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as, Arithmetic Congruential Generator or, Lagged Fibonacci Generator.</a:t>
            </a:r>
          </a:p>
          <a:p>
            <a:r>
              <a:rPr lang="en-US" dirty="0"/>
              <a:t>Requires a buffer of initial values.</a:t>
            </a:r>
          </a:p>
          <a:p>
            <a:r>
              <a:rPr lang="en-US" dirty="0"/>
              <a:t>Instead of multiplication, this method </a:t>
            </a:r>
            <a:r>
              <a:rPr lang="en-US" b="1" dirty="0"/>
              <a:t>adds two or more previous numbers</a:t>
            </a:r>
            <a:r>
              <a:rPr lang="en-US" dirty="0"/>
              <a:t> in the sequence.</a:t>
            </a:r>
          </a:p>
          <a:p>
            <a:r>
              <a:rPr lang="en-US" b="1" dirty="0"/>
              <a:t>Formula:</a:t>
            </a:r>
            <a:endParaRPr lang="en-US" dirty="0"/>
          </a:p>
          <a:p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dirty="0"/>
              <a:t> = (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baseline="-25000" dirty="0"/>
              <a:t> − j</a:t>
            </a:r>
            <a:r>
              <a:rPr lang="en-US" b="1" dirty="0"/>
              <a:t> +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en-US" b="1" baseline="-25000" dirty="0"/>
              <a:t> - k </a:t>
            </a:r>
            <a:r>
              <a:rPr lang="en-US" b="1" dirty="0"/>
              <a:t>) mod  m</a:t>
            </a:r>
            <a:r>
              <a:rPr lang="en-US" dirty="0"/>
              <a:t> (where j &lt; k)</a:t>
            </a:r>
          </a:p>
          <a:p>
            <a:r>
              <a:rPr lang="en-US" dirty="0"/>
              <a:t>Or, </a:t>
            </a:r>
            <a:r>
              <a:rPr lang="en-US" b="1" dirty="0"/>
              <a:t>X</a:t>
            </a:r>
            <a:r>
              <a:rPr lang="en-US" b="1" baseline="-25000" dirty="0"/>
              <a:t>i+1</a:t>
            </a:r>
            <a:r>
              <a:rPr lang="en-US" b="1" dirty="0"/>
              <a:t> = X</a:t>
            </a:r>
            <a:r>
              <a:rPr lang="en-US" b="1" baseline="-25000" dirty="0"/>
              <a:t>i-1</a:t>
            </a:r>
            <a:r>
              <a:rPr lang="en-US" b="1" dirty="0"/>
              <a:t> + X</a:t>
            </a:r>
            <a:r>
              <a:rPr lang="en-US" b="1" baseline="-25000" dirty="0"/>
              <a:t>i</a:t>
            </a:r>
            <a:r>
              <a:rPr lang="en-US" b="1" dirty="0"/>
              <a:t> mod m</a:t>
            </a:r>
          </a:p>
        </p:txBody>
      </p:sp>
    </p:spTree>
    <p:extLst>
      <p:ext uri="{BB962C8B-B14F-4D97-AF65-F5344CB8AC3E}">
        <p14:creationId xmlns:p14="http://schemas.microsoft.com/office/powerpoint/2010/main" val="355200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04CA-61F5-383E-453B-FF58B06CC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11E-9634-5EEC-593F-2F40E378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 fontScale="90000"/>
          </a:bodyPr>
          <a:lstStyle/>
          <a:p>
            <a:r>
              <a:rPr lang="en-US" dirty="0"/>
              <a:t>Unit 5: Probability Concept and Random Numbers (7 </a:t>
            </a:r>
            <a:r>
              <a:rPr lang="en-US" dirty="0" err="1"/>
              <a:t>hrs</a:t>
            </a:r>
            <a:r>
              <a:rPr lang="en-US" dirty="0"/>
              <a:t>)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80E4C3D-11D2-3727-F9C7-6BF176B2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5.1 Stochastic System</a:t>
            </a:r>
          </a:p>
          <a:p>
            <a:r>
              <a:rPr lang="en-US" dirty="0"/>
              <a:t>5.2 Discrete and Continuous Probability Function</a:t>
            </a:r>
          </a:p>
          <a:p>
            <a:r>
              <a:rPr lang="en-US" b="1" dirty="0"/>
              <a:t>5.3 Random Numbers Versus Pseudo Random Numbers</a:t>
            </a:r>
          </a:p>
          <a:p>
            <a:r>
              <a:rPr lang="en-US" b="1" dirty="0"/>
              <a:t>5.4 Properties of Random Numbers</a:t>
            </a:r>
          </a:p>
          <a:p>
            <a:r>
              <a:rPr lang="en-US" b="1" dirty="0"/>
              <a:t>5.5 Random Number Generation Techniques</a:t>
            </a:r>
          </a:p>
          <a:p>
            <a:pPr lvl="1"/>
            <a:r>
              <a:rPr lang="en-US" b="1" dirty="0"/>
              <a:t>5.5.1 Linear Congruential Generator</a:t>
            </a:r>
          </a:p>
          <a:p>
            <a:pPr lvl="1"/>
            <a:r>
              <a:rPr lang="en-US" b="1" dirty="0"/>
              <a:t>5.5.2 Mixed Generator</a:t>
            </a:r>
          </a:p>
          <a:p>
            <a:pPr lvl="1"/>
            <a:r>
              <a:rPr lang="en-US" b="1" dirty="0"/>
              <a:t>5.5.3 Additive and Incremental Generator</a:t>
            </a:r>
          </a:p>
          <a:p>
            <a:r>
              <a:rPr lang="en-US" dirty="0"/>
              <a:t>5.6 Test for Randomness</a:t>
            </a:r>
          </a:p>
          <a:p>
            <a:pPr lvl="1"/>
            <a:r>
              <a:rPr lang="en-US" dirty="0"/>
              <a:t>5.6.1 Uniformity Test (KS Test, Chi Square Test)</a:t>
            </a:r>
          </a:p>
          <a:p>
            <a:pPr lvl="1"/>
            <a:r>
              <a:rPr lang="en-US" dirty="0"/>
              <a:t>5.6.2 Independence Test (Run Test (Above and Below, Up and Down, Lengths of Runs), Test for Auto Correlation, Gap Test, Poker Test)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0EF4C-801E-F6FC-5A71-809DA6F63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771C6-63B7-4BD9-4DA2-BDC1A4FF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52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Additive Generator Numerical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B322-6C43-93CD-6597-255C1D87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r</a:t>
            </a:r>
            <a:r>
              <a:rPr lang="en-US" baseline="-25000" dirty="0"/>
              <a:t>1</a:t>
            </a:r>
            <a:r>
              <a:rPr lang="en-US" dirty="0"/>
              <a:t> = 9, r</a:t>
            </a:r>
            <a:r>
              <a:rPr lang="en-US" baseline="-25000" dirty="0"/>
              <a:t>2</a:t>
            </a:r>
            <a:r>
              <a:rPr lang="en-US" dirty="0"/>
              <a:t> = 13, m = 17, generate the random numbers sequence using Additive method.</a:t>
            </a:r>
          </a:p>
          <a:p>
            <a:r>
              <a:rPr lang="en-US" dirty="0"/>
              <a:t>r</a:t>
            </a:r>
            <a:r>
              <a:rPr lang="en-US" baseline="-25000" dirty="0"/>
              <a:t>3</a:t>
            </a:r>
            <a:r>
              <a:rPr lang="en-US" dirty="0"/>
              <a:t> = (r</a:t>
            </a:r>
            <a:r>
              <a:rPr lang="en-US" baseline="-25000" dirty="0"/>
              <a:t>1</a:t>
            </a:r>
            <a:r>
              <a:rPr lang="en-US" dirty="0"/>
              <a:t> + r</a:t>
            </a:r>
            <a:r>
              <a:rPr lang="en-US" baseline="-25000" dirty="0"/>
              <a:t>2</a:t>
            </a:r>
            <a:r>
              <a:rPr lang="en-US" dirty="0"/>
              <a:t>) mod m = (9 + 13) mod 17 = 5</a:t>
            </a:r>
          </a:p>
          <a:p>
            <a:r>
              <a:rPr lang="en-US" dirty="0"/>
              <a:t>r</a:t>
            </a:r>
            <a:r>
              <a:rPr lang="en-US" baseline="-25000" dirty="0"/>
              <a:t>4</a:t>
            </a:r>
            <a:r>
              <a:rPr lang="en-US" dirty="0"/>
              <a:t> = (r</a:t>
            </a:r>
            <a:r>
              <a:rPr lang="en-US" baseline="-25000" dirty="0"/>
              <a:t>2</a:t>
            </a:r>
            <a:r>
              <a:rPr lang="en-US" dirty="0"/>
              <a:t> + r</a:t>
            </a:r>
            <a:r>
              <a:rPr lang="en-US" baseline="-25000" dirty="0"/>
              <a:t>3</a:t>
            </a:r>
            <a:r>
              <a:rPr lang="en-US" dirty="0"/>
              <a:t>) mod m = (13 + 5) mod 17 = 1</a:t>
            </a:r>
          </a:p>
          <a:p>
            <a:r>
              <a:rPr lang="en-US" dirty="0"/>
              <a:t>r</a:t>
            </a:r>
            <a:r>
              <a:rPr lang="en-US" baseline="-25000" dirty="0"/>
              <a:t>5</a:t>
            </a:r>
            <a:r>
              <a:rPr lang="en-US" dirty="0"/>
              <a:t> = (r</a:t>
            </a:r>
            <a:r>
              <a:rPr lang="en-US" baseline="-25000" dirty="0"/>
              <a:t>3</a:t>
            </a:r>
            <a:r>
              <a:rPr lang="en-US" dirty="0"/>
              <a:t> + r</a:t>
            </a:r>
            <a:r>
              <a:rPr lang="en-US" baseline="-25000" dirty="0"/>
              <a:t>4</a:t>
            </a:r>
            <a:r>
              <a:rPr lang="en-US" dirty="0"/>
              <a:t>) mod m = (5 +1) mod 17 = 6</a:t>
            </a:r>
          </a:p>
          <a:p>
            <a:r>
              <a:rPr lang="en-US" dirty="0"/>
              <a:t>r</a:t>
            </a:r>
            <a:r>
              <a:rPr lang="en-US" baseline="-25000" dirty="0"/>
              <a:t>6</a:t>
            </a:r>
            <a:r>
              <a:rPr lang="en-US" dirty="0"/>
              <a:t> = (r</a:t>
            </a:r>
            <a:r>
              <a:rPr lang="en-US" baseline="-25000" dirty="0"/>
              <a:t>4</a:t>
            </a:r>
            <a:r>
              <a:rPr lang="en-US" dirty="0"/>
              <a:t> + r</a:t>
            </a:r>
            <a:r>
              <a:rPr lang="en-US" baseline="-25000" dirty="0"/>
              <a:t>5</a:t>
            </a:r>
            <a:r>
              <a:rPr lang="en-US" dirty="0"/>
              <a:t>) mod m = (1 + 6) mod 17 = 7</a:t>
            </a:r>
          </a:p>
          <a:p>
            <a:r>
              <a:rPr lang="en-US" dirty="0"/>
              <a:t>Therefore, the generated random numbers sequence are 9, 13, 5, 1, 6, 7 and so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22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15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/>
          <a:p>
            <a:r>
              <a:rPr lang="en-US" dirty="0"/>
              <a:t>Test for Randomness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pPr algn="r"/>
            <a:r>
              <a:rPr lang="en-US"/>
              <a:t>Probability Concept and Random Numbers | Lecture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Random numbers are numbers that occur in a sequence such that two conditions are met: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values are </a:t>
            </a:r>
            <a:r>
              <a:rPr lang="en-US" b="1" dirty="0"/>
              <a:t>uniformly distributed </a:t>
            </a:r>
            <a:r>
              <a:rPr lang="en-US" dirty="0"/>
              <a:t>over a defined interval or set,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it is </a:t>
            </a:r>
            <a:r>
              <a:rPr lang="en-US" b="1" dirty="0"/>
              <a:t>impossible to predict future values </a:t>
            </a:r>
            <a:r>
              <a:rPr lang="en-US" dirty="0"/>
              <a:t>based on past or present ones.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7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Pseudo-Random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Pseudo means false but here pseudo means that the random number are generated by </a:t>
            </a:r>
            <a:r>
              <a:rPr lang="en-US" b="1" dirty="0"/>
              <a:t>using some known arithmetic operation </a:t>
            </a:r>
            <a:r>
              <a:rPr lang="en-US" dirty="0"/>
              <a:t>and known mathematical formula. </a:t>
            </a:r>
          </a:p>
          <a:p>
            <a:r>
              <a:rPr lang="en-US" dirty="0"/>
              <a:t>Since the arithmetic operation/ formula is known and the sequence of random numbers can be repeatedly obtained, the numbers can’t be truly random.</a:t>
            </a:r>
          </a:p>
          <a:p>
            <a:r>
              <a:rPr lang="en-US" dirty="0"/>
              <a:t>Truly random number are generated by physical generators. For example, tossing a coin.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Pseudo-Random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However, the pseudo random numbers generated by many computer routines very closely fulfill the requirement of desire randomness.</a:t>
            </a:r>
          </a:p>
          <a:p>
            <a:r>
              <a:rPr lang="en-US" dirty="0"/>
              <a:t>If the method of random number generation i.e. random number generator, is defective, the generated pseudo random numbers,</a:t>
            </a:r>
          </a:p>
          <a:p>
            <a:pPr lvl="1"/>
            <a:r>
              <a:rPr lang="en-US" dirty="0"/>
              <a:t>May not be uniformly distributed.</a:t>
            </a:r>
          </a:p>
          <a:p>
            <a:pPr lvl="1"/>
            <a:r>
              <a:rPr lang="en-US" dirty="0"/>
              <a:t>May not be continuous.</a:t>
            </a:r>
          </a:p>
          <a:p>
            <a:pPr lvl="1"/>
            <a:r>
              <a:rPr lang="en-US" dirty="0"/>
              <a:t>The mean of generated numbers may be too high or too low.</a:t>
            </a:r>
          </a:p>
          <a:p>
            <a:pPr lvl="1"/>
            <a:r>
              <a:rPr lang="en-US" dirty="0"/>
              <a:t>The variance may be too high or too low.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57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Generation of Random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Random number can be generated by the following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Random numbers may be </a:t>
            </a:r>
            <a:r>
              <a:rPr lang="en-US" b="1" dirty="0"/>
              <a:t>drawn from the random number tables </a:t>
            </a:r>
            <a:r>
              <a:rPr lang="en-US" dirty="0"/>
              <a:t>stored in the computer memory. It is very slow process and the number considerably occupy space of computer memory.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b="1" dirty="0"/>
              <a:t>electronic device </a:t>
            </a:r>
            <a:r>
              <a:rPr lang="en-US" dirty="0"/>
              <a:t>may be constructed as part of a digital computer to generate truly random number. This is however considered as expensive.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9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Generation of Random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Pseudo random numbers may be generated by </a:t>
            </a:r>
            <a:r>
              <a:rPr lang="en-US" b="1" dirty="0"/>
              <a:t>using mathematical formulas and arithmetic operation</a:t>
            </a:r>
            <a:r>
              <a:rPr lang="en-US" dirty="0"/>
              <a:t>. This method commonly specifies a procedure, where starting with an initial number, the second number is generated and from that third number and so on. A number of recursive procedure are used for generating random number.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Generation of Random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One of the method for generating PRN is </a:t>
            </a:r>
            <a:r>
              <a:rPr lang="en-US" b="1" dirty="0"/>
              <a:t>Mid square method.</a:t>
            </a:r>
          </a:p>
          <a:p>
            <a:r>
              <a:rPr lang="en-US" dirty="0"/>
              <a:t>It starts with a fixed initial value, say </a:t>
            </a:r>
            <a:r>
              <a:rPr lang="en-US" b="1" dirty="0"/>
              <a:t>4-digit integer</a:t>
            </a:r>
            <a:r>
              <a:rPr lang="en-US" dirty="0"/>
              <a:t>, called </a:t>
            </a:r>
            <a:r>
              <a:rPr lang="en-US" b="1" dirty="0"/>
              <a:t>seed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seed is squared</a:t>
            </a:r>
            <a:r>
              <a:rPr lang="en-US" dirty="0"/>
              <a:t>, and the </a:t>
            </a:r>
            <a:r>
              <a:rPr lang="en-US" b="1" dirty="0"/>
              <a:t>middle 4 digits</a:t>
            </a:r>
            <a:r>
              <a:rPr lang="en-US" dirty="0"/>
              <a:t> of the resulting number is extracted.</a:t>
            </a:r>
          </a:p>
          <a:p>
            <a:r>
              <a:rPr lang="en-US" dirty="0"/>
              <a:t>Use these </a:t>
            </a:r>
            <a:r>
              <a:rPr lang="en-US" b="1" dirty="0"/>
              <a:t>middle 4 digits as new seed </a:t>
            </a:r>
            <a:r>
              <a:rPr lang="en-US" dirty="0"/>
              <a:t>to generate third random number and so on. </a:t>
            </a:r>
          </a:p>
          <a:p>
            <a:r>
              <a:rPr lang="en-US" dirty="0"/>
              <a:t>We may also have to add zero to make the digit’s length eight if necessary. 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4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A2F1-B36B-6A91-905F-F36F7010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5102-57B9-EE15-501A-2D5540C1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Generation of Random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088C4-ED6C-E28F-44A4-058314BC7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920342"/>
          </a:xfrm>
        </p:spPr>
        <p:txBody>
          <a:bodyPr>
            <a:normAutofit/>
          </a:bodyPr>
          <a:lstStyle/>
          <a:p>
            <a:r>
              <a:rPr lang="en-US" dirty="0"/>
              <a:t>Finally, Divide each 4-digit number by </a:t>
            </a:r>
            <a:r>
              <a:rPr lang="en-US" b="1" dirty="0"/>
              <a:t>10,000</a:t>
            </a:r>
            <a:r>
              <a:rPr lang="en-US" dirty="0"/>
              <a:t> to convert it into a </a:t>
            </a:r>
            <a:r>
              <a:rPr lang="en-US" b="1" dirty="0"/>
              <a:t>uniform random number in (0,1)</a:t>
            </a:r>
            <a:r>
              <a:rPr lang="en-US" dirty="0"/>
              <a:t>.</a:t>
            </a:r>
          </a:p>
          <a:p>
            <a:r>
              <a:rPr lang="en-US" dirty="0"/>
              <a:t>Example: if we take seed Z</a:t>
            </a:r>
            <a:r>
              <a:rPr lang="en-US" baseline="-25000" dirty="0"/>
              <a:t>0</a:t>
            </a:r>
            <a:r>
              <a:rPr lang="en-US" dirty="0"/>
              <a:t> = 1234, then we will get the sequence of numbers as 0.1234, 0.5227, 0.3215, 0.3362, 0.3030, 0.1809……………………...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983E7C7C-D720-9BA4-E08C-6EF5D1DB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51486" y="106589"/>
            <a:ext cx="4114800" cy="365125"/>
          </a:xfrm>
        </p:spPr>
        <p:txBody>
          <a:bodyPr/>
          <a:lstStyle/>
          <a:p>
            <a:r>
              <a:rPr lang="en-US"/>
              <a:t>Probability Concept and Random Numbers | Lecture 15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D2C2B-D52E-1B4F-5E4A-1A6E8C49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2517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1611</Words>
  <Application>Microsoft Office PowerPoint</Application>
  <PresentationFormat>Widescreen</PresentationFormat>
  <Paragraphs>153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Batang</vt:lpstr>
      <vt:lpstr>Arial</vt:lpstr>
      <vt:lpstr>Calibri</vt:lpstr>
      <vt:lpstr>Cambria Math</vt:lpstr>
      <vt:lpstr>Nunito</vt:lpstr>
      <vt:lpstr>Roboto</vt:lpstr>
      <vt:lpstr>2_Office Theme</vt:lpstr>
      <vt:lpstr>PowerPoint Presentation</vt:lpstr>
      <vt:lpstr>Unit 5: Probability Concept and Random Numbers (7 hrs)</vt:lpstr>
      <vt:lpstr>Random Numbers</vt:lpstr>
      <vt:lpstr>Pseudo-Random Numbers</vt:lpstr>
      <vt:lpstr>Pseudo-Random Numbers</vt:lpstr>
      <vt:lpstr>Generation of Random Number</vt:lpstr>
      <vt:lpstr>Generation of Random Number</vt:lpstr>
      <vt:lpstr>Generation of Random Number</vt:lpstr>
      <vt:lpstr>Generation of Random Number</vt:lpstr>
      <vt:lpstr>Qualities of an Efficient Random Number Generator</vt:lpstr>
      <vt:lpstr>Random Number Generation Techniques</vt:lpstr>
      <vt:lpstr>Linear Congruential Method (LCM)</vt:lpstr>
      <vt:lpstr>Linear Congruential Method (LCM)</vt:lpstr>
      <vt:lpstr>Linear Congruential Method (LCM) Numerical</vt:lpstr>
      <vt:lpstr>Linear Congruential Method (LCM) Numerical</vt:lpstr>
      <vt:lpstr>Linear Congruential Method (LCM) Numerical</vt:lpstr>
      <vt:lpstr>Mixed Generator </vt:lpstr>
      <vt:lpstr>Incremental Generator</vt:lpstr>
      <vt:lpstr>Additive Generator </vt:lpstr>
      <vt:lpstr>Additive Generator Numerical </vt:lpstr>
      <vt:lpstr>End of  Lecture 15</vt:lpstr>
      <vt:lpstr>Test for Randomness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Simulation and Modeling</dc:title>
  <dc:creator>Shiva Kunwar</dc:creator>
  <cp:lastModifiedBy>Shiva Kunwar</cp:lastModifiedBy>
  <cp:revision>93</cp:revision>
  <dcterms:created xsi:type="dcterms:W3CDTF">2024-09-21T07:18:01Z</dcterms:created>
  <dcterms:modified xsi:type="dcterms:W3CDTF">2025-06-04T15:43:34Z</dcterms:modified>
</cp:coreProperties>
</file>