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29"/>
  </p:notesMasterIdLst>
  <p:handoutMasterIdLst>
    <p:handoutMasterId r:id="rId30"/>
  </p:handoutMasterIdLst>
  <p:sldIdLst>
    <p:sldId id="262" r:id="rId2"/>
    <p:sldId id="311" r:id="rId3"/>
    <p:sldId id="351" r:id="rId4"/>
    <p:sldId id="352" r:id="rId5"/>
    <p:sldId id="354" r:id="rId6"/>
    <p:sldId id="357" r:id="rId7"/>
    <p:sldId id="355" r:id="rId8"/>
    <p:sldId id="356" r:id="rId9"/>
    <p:sldId id="358" r:id="rId10"/>
    <p:sldId id="359" r:id="rId11"/>
    <p:sldId id="360" r:id="rId12"/>
    <p:sldId id="361" r:id="rId13"/>
    <p:sldId id="363" r:id="rId14"/>
    <p:sldId id="364" r:id="rId15"/>
    <p:sldId id="365" r:id="rId16"/>
    <p:sldId id="366" r:id="rId17"/>
    <p:sldId id="373" r:id="rId18"/>
    <p:sldId id="362" r:id="rId19"/>
    <p:sldId id="367" r:id="rId20"/>
    <p:sldId id="368" r:id="rId21"/>
    <p:sldId id="369" r:id="rId22"/>
    <p:sldId id="371" r:id="rId23"/>
    <p:sldId id="370" r:id="rId24"/>
    <p:sldId id="372" r:id="rId25"/>
    <p:sldId id="374" r:id="rId26"/>
    <p:sldId id="263"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6/22/2025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6/22/2025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3" r="2481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0" y="0"/>
            <a:ext cx="12191999" cy="6857999"/>
          </a:xfrm>
          <a:prstGeom prst="rect">
            <a:avLst/>
          </a:prstGeom>
          <a:solidFill>
            <a:schemeClr val="accent5">
              <a:lumMod val="75000"/>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Probability Concept and Random Numbers | Lecture 16</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1819714"/>
            <a:ext cx="9144000" cy="2554545"/>
          </a:xfrm>
          <a:prstGeom prst="rect">
            <a:avLst/>
          </a:prstGeom>
          <a:noFill/>
        </p:spPr>
        <p:txBody>
          <a:bodyPr wrap="square" rtlCol="0" anchor="ctr">
            <a:spAutoFit/>
          </a:bodyPr>
          <a:lstStyle/>
          <a:p>
            <a:pPr algn="ctr"/>
            <a:r>
              <a:rPr lang="en-US" sz="8000" dirty="0">
                <a:solidFill>
                  <a:schemeClr val="bg1"/>
                </a:solidFill>
              </a:rPr>
              <a:t>Simulation and Modeling</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
        <p:nvSpPr>
          <p:cNvPr id="7" name="TextBox 6">
            <a:extLst>
              <a:ext uri="{FF2B5EF4-FFF2-40B4-BE49-F238E27FC236}">
                <a16:creationId xmlns:a16="http://schemas.microsoft.com/office/drawing/2014/main" id="{C26B676E-0A05-4491-6D45-8F4B50FCCD44}"/>
              </a:ext>
            </a:extLst>
          </p:cNvPr>
          <p:cNvSpPr txBox="1"/>
          <p:nvPr userDrawn="1"/>
        </p:nvSpPr>
        <p:spPr>
          <a:xfrm>
            <a:off x="1755709" y="4238171"/>
            <a:ext cx="8680582" cy="461665"/>
          </a:xfrm>
          <a:prstGeom prst="rect">
            <a:avLst/>
          </a:prstGeom>
          <a:noFill/>
        </p:spPr>
        <p:txBody>
          <a:bodyPr wrap="none" rtlCol="0">
            <a:spAutoFit/>
          </a:bodyPr>
          <a:lstStyle/>
          <a:p>
            <a:pPr algn="ctr"/>
            <a:r>
              <a:rPr lang="en-US" sz="2400" dirty="0">
                <a:solidFill>
                  <a:schemeClr val="bg1"/>
                </a:solidFill>
                <a:latin typeface="Batang" panose="02030600000101010101" pitchFamily="18" charset="-127"/>
                <a:ea typeface="Batang" panose="02030600000101010101" pitchFamily="18" charset="-127"/>
              </a:rPr>
              <a:t>Understanding, Predicting, and Optimizing the Real World</a:t>
            </a:r>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lvl1pPr algn="r">
              <a:defRPr/>
            </a:lvl1pPr>
          </a:lstStyle>
          <a:p>
            <a:r>
              <a:rPr lang="en-US"/>
              <a:t>Probability Concept and Random Numbers | Lecture 16</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Probability Concept and Random Numbers | Lecture 16</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8D5F05B4-9FE9-89E3-51C3-7798B3D351A0}"/>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Probability Concept and Random Numbers | Lecture 16</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E1492C2F-2075-E555-862A-03C46103325B}"/>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Probability Concept and Random Numbers | Lecture 16</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3" name="TextBox 2">
            <a:extLst>
              <a:ext uri="{FF2B5EF4-FFF2-40B4-BE49-F238E27FC236}">
                <a16:creationId xmlns:a16="http://schemas.microsoft.com/office/drawing/2014/main" id="{CCDA4383-966E-E500-DADB-3431399413B7}"/>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Probability Concept and Random Numbers | Lecture 16</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Probability Concept and Random Numbers | Lecture 16</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a:t>Probability Concept and Random Numbers | Lecture 16</a:t>
            </a:r>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920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51486" y="10658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Probability Concept and Random Numbers | Lecture 16</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E13B1-F9C7-1A07-832C-3DCE37362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79F46-002E-1F52-D071-4AC146494C8B}"/>
              </a:ext>
            </a:extLst>
          </p:cNvPr>
          <p:cNvSpPr>
            <a:spLocks noGrp="1"/>
          </p:cNvSpPr>
          <p:nvPr>
            <p:ph type="title"/>
          </p:nvPr>
        </p:nvSpPr>
        <p:spPr/>
        <p:txBody>
          <a:bodyPr/>
          <a:lstStyle/>
          <a:p>
            <a:r>
              <a:rPr lang="en-US" dirty="0"/>
              <a:t>K-S Test Example</a:t>
            </a:r>
          </a:p>
        </p:txBody>
      </p:sp>
      <p:sp>
        <p:nvSpPr>
          <p:cNvPr id="3" name="Content Placeholder 2">
            <a:extLst>
              <a:ext uri="{FF2B5EF4-FFF2-40B4-BE49-F238E27FC236}">
                <a16:creationId xmlns:a16="http://schemas.microsoft.com/office/drawing/2014/main" id="{69348043-EACA-B913-FF3A-0E523B4797B2}"/>
              </a:ext>
            </a:extLst>
          </p:cNvPr>
          <p:cNvSpPr>
            <a:spLocks noGrp="1"/>
          </p:cNvSpPr>
          <p:nvPr>
            <p:ph idx="1"/>
          </p:nvPr>
        </p:nvSpPr>
        <p:spPr/>
        <p:txBody>
          <a:bodyPr/>
          <a:lstStyle/>
          <a:p>
            <a:r>
              <a:rPr lang="en-US" dirty="0"/>
              <a:t>Suppose 5 generated numbers are 0.44, 0.81, 0.14, 0.05, and 0.93. It is desired to perform a test for uniformity using the Kolmogorov-Smirnov test with a level of significance α = 0.05.</a:t>
            </a:r>
          </a:p>
          <a:p>
            <a:r>
              <a:rPr lang="en-US" u="sng" dirty="0"/>
              <a:t>Solution</a:t>
            </a:r>
            <a:r>
              <a:rPr lang="en-US" dirty="0"/>
              <a:t>:</a:t>
            </a:r>
          </a:p>
          <a:p>
            <a:r>
              <a:rPr lang="en-US" dirty="0"/>
              <a:t>N=5; 	i=1, 2, 3, 4, 5</a:t>
            </a:r>
          </a:p>
          <a:p>
            <a:r>
              <a:rPr lang="en-US" dirty="0"/>
              <a:t>Step 1:</a:t>
            </a:r>
          </a:p>
          <a:p>
            <a:endParaRPr lang="en-US" dirty="0"/>
          </a:p>
          <a:p>
            <a:r>
              <a:rPr lang="en-US" dirty="0"/>
              <a:t>Step 2:</a:t>
            </a:r>
          </a:p>
          <a:p>
            <a:endParaRPr lang="en-US" dirty="0"/>
          </a:p>
        </p:txBody>
      </p:sp>
      <p:sp>
        <p:nvSpPr>
          <p:cNvPr id="4" name="Footer Placeholder 3">
            <a:extLst>
              <a:ext uri="{FF2B5EF4-FFF2-40B4-BE49-F238E27FC236}">
                <a16:creationId xmlns:a16="http://schemas.microsoft.com/office/drawing/2014/main" id="{98F178A8-B9A0-A2F1-B00A-B6E679152A52}"/>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32FD7D46-EEF5-4223-5412-718E0AD82C65}"/>
              </a:ext>
            </a:extLst>
          </p:cNvPr>
          <p:cNvSpPr>
            <a:spLocks noGrp="1"/>
          </p:cNvSpPr>
          <p:nvPr>
            <p:ph type="sldNum" sz="quarter" idx="12"/>
          </p:nvPr>
        </p:nvSpPr>
        <p:spPr/>
        <p:txBody>
          <a:bodyPr/>
          <a:lstStyle/>
          <a:p>
            <a:fld id="{B64A917B-47FD-40E0-A121-9E586D961AA8}" type="slidenum">
              <a:rPr lang="en-US" smtClean="0"/>
              <a:pPr/>
              <a:t>10</a:t>
            </a:fld>
            <a:endParaRPr lang="en-US" dirty="0"/>
          </a:p>
        </p:txBody>
      </p:sp>
      <p:graphicFrame>
        <p:nvGraphicFramePr>
          <p:cNvPr id="6" name="Table 5">
            <a:extLst>
              <a:ext uri="{FF2B5EF4-FFF2-40B4-BE49-F238E27FC236}">
                <a16:creationId xmlns:a16="http://schemas.microsoft.com/office/drawing/2014/main" id="{64D526C4-1B8F-FA4B-6EA3-CDE945AC26EF}"/>
              </a:ext>
            </a:extLst>
          </p:cNvPr>
          <p:cNvGraphicFramePr>
            <a:graphicFrameLocks noGrp="1"/>
          </p:cNvGraphicFramePr>
          <p:nvPr>
            <p:extLst>
              <p:ext uri="{D42A27DB-BD31-4B8C-83A1-F6EECF244321}">
                <p14:modId xmlns:p14="http://schemas.microsoft.com/office/powerpoint/2010/main" val="1495014156"/>
              </p:ext>
            </p:extLst>
          </p:nvPr>
        </p:nvGraphicFramePr>
        <p:xfrm>
          <a:off x="2170544" y="4397037"/>
          <a:ext cx="6492240" cy="457200"/>
        </p:xfrm>
        <a:graphic>
          <a:graphicData uri="http://schemas.openxmlformats.org/drawingml/2006/table">
            <a:tbl>
              <a:tblPr bandRow="1">
                <a:tableStyleId>{69012ECD-51FC-41F1-AA8D-1B2483CD663E}</a:tableStyleId>
              </a:tblPr>
              <a:tblGrid>
                <a:gridCol w="1920240">
                  <a:extLst>
                    <a:ext uri="{9D8B030D-6E8A-4147-A177-3AD203B41FA5}">
                      <a16:colId xmlns:a16="http://schemas.microsoft.com/office/drawing/2014/main" val="2546641278"/>
                    </a:ext>
                  </a:extLst>
                </a:gridCol>
                <a:gridCol w="914400">
                  <a:extLst>
                    <a:ext uri="{9D8B030D-6E8A-4147-A177-3AD203B41FA5}">
                      <a16:colId xmlns:a16="http://schemas.microsoft.com/office/drawing/2014/main" val="2989315536"/>
                    </a:ext>
                  </a:extLst>
                </a:gridCol>
                <a:gridCol w="914400">
                  <a:extLst>
                    <a:ext uri="{9D8B030D-6E8A-4147-A177-3AD203B41FA5}">
                      <a16:colId xmlns:a16="http://schemas.microsoft.com/office/drawing/2014/main" val="2611362826"/>
                    </a:ext>
                  </a:extLst>
                </a:gridCol>
                <a:gridCol w="914400">
                  <a:extLst>
                    <a:ext uri="{9D8B030D-6E8A-4147-A177-3AD203B41FA5}">
                      <a16:colId xmlns:a16="http://schemas.microsoft.com/office/drawing/2014/main" val="1527942732"/>
                    </a:ext>
                  </a:extLst>
                </a:gridCol>
                <a:gridCol w="914400">
                  <a:extLst>
                    <a:ext uri="{9D8B030D-6E8A-4147-A177-3AD203B41FA5}">
                      <a16:colId xmlns:a16="http://schemas.microsoft.com/office/drawing/2014/main" val="921993338"/>
                    </a:ext>
                  </a:extLst>
                </a:gridCol>
                <a:gridCol w="914400">
                  <a:extLst>
                    <a:ext uri="{9D8B030D-6E8A-4147-A177-3AD203B41FA5}">
                      <a16:colId xmlns:a16="http://schemas.microsoft.com/office/drawing/2014/main" val="2762072980"/>
                    </a:ext>
                  </a:extLst>
                </a:gridCol>
              </a:tblGrid>
              <a:tr h="370840">
                <a:tc>
                  <a:txBody>
                    <a:bodyPr/>
                    <a:lstStyle/>
                    <a:p>
                      <a:r>
                        <a:rPr lang="en-US" sz="2400" dirty="0">
                          <a:latin typeface="Nunito" pitchFamily="2" charset="0"/>
                        </a:rPr>
                        <a:t>R</a:t>
                      </a:r>
                      <a:r>
                        <a:rPr lang="en-US" sz="2400" baseline="-25000" dirty="0">
                          <a:latin typeface="Nunito" pitchFamily="2"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236264"/>
                  </a:ext>
                </a:extLst>
              </a:tr>
            </a:tbl>
          </a:graphicData>
        </a:graphic>
      </p:graphicFrame>
      <p:graphicFrame>
        <p:nvGraphicFramePr>
          <p:cNvPr id="7" name="Table 6">
            <a:extLst>
              <a:ext uri="{FF2B5EF4-FFF2-40B4-BE49-F238E27FC236}">
                <a16:creationId xmlns:a16="http://schemas.microsoft.com/office/drawing/2014/main" id="{FC0571A3-2580-70C8-E80F-7CB3CEB18B75}"/>
              </a:ext>
            </a:extLst>
          </p:cNvPr>
          <p:cNvGraphicFramePr>
            <a:graphicFrameLocks noGrp="1"/>
          </p:cNvGraphicFramePr>
          <p:nvPr>
            <p:extLst>
              <p:ext uri="{D42A27DB-BD31-4B8C-83A1-F6EECF244321}">
                <p14:modId xmlns:p14="http://schemas.microsoft.com/office/powerpoint/2010/main" val="1537929402"/>
              </p:ext>
            </p:extLst>
          </p:nvPr>
        </p:nvGraphicFramePr>
        <p:xfrm>
          <a:off x="2170544" y="4854237"/>
          <a:ext cx="6492240" cy="457200"/>
        </p:xfrm>
        <a:graphic>
          <a:graphicData uri="http://schemas.openxmlformats.org/drawingml/2006/table">
            <a:tbl>
              <a:tblPr bandRow="1">
                <a:tableStyleId>{69012ECD-51FC-41F1-AA8D-1B2483CD663E}</a:tableStyleId>
              </a:tblPr>
              <a:tblGrid>
                <a:gridCol w="1920240">
                  <a:extLst>
                    <a:ext uri="{9D8B030D-6E8A-4147-A177-3AD203B41FA5}">
                      <a16:colId xmlns:a16="http://schemas.microsoft.com/office/drawing/2014/main" val="2546641278"/>
                    </a:ext>
                  </a:extLst>
                </a:gridCol>
                <a:gridCol w="914400">
                  <a:extLst>
                    <a:ext uri="{9D8B030D-6E8A-4147-A177-3AD203B41FA5}">
                      <a16:colId xmlns:a16="http://schemas.microsoft.com/office/drawing/2014/main" val="2989315536"/>
                    </a:ext>
                  </a:extLst>
                </a:gridCol>
                <a:gridCol w="914400">
                  <a:extLst>
                    <a:ext uri="{9D8B030D-6E8A-4147-A177-3AD203B41FA5}">
                      <a16:colId xmlns:a16="http://schemas.microsoft.com/office/drawing/2014/main" val="2611362826"/>
                    </a:ext>
                  </a:extLst>
                </a:gridCol>
                <a:gridCol w="914400">
                  <a:extLst>
                    <a:ext uri="{9D8B030D-6E8A-4147-A177-3AD203B41FA5}">
                      <a16:colId xmlns:a16="http://schemas.microsoft.com/office/drawing/2014/main" val="1527942732"/>
                    </a:ext>
                  </a:extLst>
                </a:gridCol>
                <a:gridCol w="914400">
                  <a:extLst>
                    <a:ext uri="{9D8B030D-6E8A-4147-A177-3AD203B41FA5}">
                      <a16:colId xmlns:a16="http://schemas.microsoft.com/office/drawing/2014/main" val="921993338"/>
                    </a:ext>
                  </a:extLst>
                </a:gridCol>
                <a:gridCol w="914400">
                  <a:extLst>
                    <a:ext uri="{9D8B030D-6E8A-4147-A177-3AD203B41FA5}">
                      <a16:colId xmlns:a16="http://schemas.microsoft.com/office/drawing/2014/main" val="2762072980"/>
                    </a:ext>
                  </a:extLst>
                </a:gridCol>
              </a:tblGrid>
              <a:tr h="370840">
                <a:tc>
                  <a:txBody>
                    <a:bodyPr/>
                    <a:lstStyle/>
                    <a:p>
                      <a:r>
                        <a:rPr lang="en-US" sz="2400" baseline="0" dirty="0">
                          <a:latin typeface="Nunito" pitchFamily="2" charset="0"/>
                        </a:rPr>
                        <a:t>i /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236264"/>
                  </a:ext>
                </a:extLst>
              </a:tr>
            </a:tbl>
          </a:graphicData>
        </a:graphic>
      </p:graphicFrame>
      <p:graphicFrame>
        <p:nvGraphicFramePr>
          <p:cNvPr id="8" name="Table 7">
            <a:extLst>
              <a:ext uri="{FF2B5EF4-FFF2-40B4-BE49-F238E27FC236}">
                <a16:creationId xmlns:a16="http://schemas.microsoft.com/office/drawing/2014/main" id="{7FE7E9D7-2B93-410C-26D8-A83791EF46E3}"/>
              </a:ext>
            </a:extLst>
          </p:cNvPr>
          <p:cNvGraphicFramePr>
            <a:graphicFrameLocks noGrp="1"/>
          </p:cNvGraphicFramePr>
          <p:nvPr>
            <p:extLst>
              <p:ext uri="{D42A27DB-BD31-4B8C-83A1-F6EECF244321}">
                <p14:modId xmlns:p14="http://schemas.microsoft.com/office/powerpoint/2010/main" val="1412114185"/>
              </p:ext>
            </p:extLst>
          </p:nvPr>
        </p:nvGraphicFramePr>
        <p:xfrm>
          <a:off x="2170544" y="5316583"/>
          <a:ext cx="6492240" cy="457200"/>
        </p:xfrm>
        <a:graphic>
          <a:graphicData uri="http://schemas.openxmlformats.org/drawingml/2006/table">
            <a:tbl>
              <a:tblPr bandRow="1">
                <a:tableStyleId>{69012ECD-51FC-41F1-AA8D-1B2483CD663E}</a:tableStyleId>
              </a:tblPr>
              <a:tblGrid>
                <a:gridCol w="1920240">
                  <a:extLst>
                    <a:ext uri="{9D8B030D-6E8A-4147-A177-3AD203B41FA5}">
                      <a16:colId xmlns:a16="http://schemas.microsoft.com/office/drawing/2014/main" val="2546641278"/>
                    </a:ext>
                  </a:extLst>
                </a:gridCol>
                <a:gridCol w="914400">
                  <a:extLst>
                    <a:ext uri="{9D8B030D-6E8A-4147-A177-3AD203B41FA5}">
                      <a16:colId xmlns:a16="http://schemas.microsoft.com/office/drawing/2014/main" val="2989315536"/>
                    </a:ext>
                  </a:extLst>
                </a:gridCol>
                <a:gridCol w="914400">
                  <a:extLst>
                    <a:ext uri="{9D8B030D-6E8A-4147-A177-3AD203B41FA5}">
                      <a16:colId xmlns:a16="http://schemas.microsoft.com/office/drawing/2014/main" val="2611362826"/>
                    </a:ext>
                  </a:extLst>
                </a:gridCol>
                <a:gridCol w="914400">
                  <a:extLst>
                    <a:ext uri="{9D8B030D-6E8A-4147-A177-3AD203B41FA5}">
                      <a16:colId xmlns:a16="http://schemas.microsoft.com/office/drawing/2014/main" val="1527942732"/>
                    </a:ext>
                  </a:extLst>
                </a:gridCol>
                <a:gridCol w="914400">
                  <a:extLst>
                    <a:ext uri="{9D8B030D-6E8A-4147-A177-3AD203B41FA5}">
                      <a16:colId xmlns:a16="http://schemas.microsoft.com/office/drawing/2014/main" val="921993338"/>
                    </a:ext>
                  </a:extLst>
                </a:gridCol>
                <a:gridCol w="914400">
                  <a:extLst>
                    <a:ext uri="{9D8B030D-6E8A-4147-A177-3AD203B41FA5}">
                      <a16:colId xmlns:a16="http://schemas.microsoft.com/office/drawing/2014/main" val="2762072980"/>
                    </a:ext>
                  </a:extLst>
                </a:gridCol>
              </a:tblGrid>
              <a:tr h="370840">
                <a:tc>
                  <a:txBody>
                    <a:bodyPr/>
                    <a:lstStyle/>
                    <a:p>
                      <a:r>
                        <a:rPr lang="en-US" sz="2400" baseline="0" dirty="0">
                          <a:latin typeface="Nunito" pitchFamily="2" charset="0"/>
                        </a:rPr>
                        <a:t>i / N - R</a:t>
                      </a:r>
                      <a:r>
                        <a:rPr lang="en-US" sz="2400" baseline="-25000" dirty="0">
                          <a:latin typeface="Nunito" pitchFamily="2"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latin typeface="Nunito" pitchFamily="2"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236264"/>
                  </a:ext>
                </a:extLst>
              </a:tr>
            </a:tbl>
          </a:graphicData>
        </a:graphic>
      </p:graphicFrame>
      <p:graphicFrame>
        <p:nvGraphicFramePr>
          <p:cNvPr id="9" name="Table 8">
            <a:extLst>
              <a:ext uri="{FF2B5EF4-FFF2-40B4-BE49-F238E27FC236}">
                <a16:creationId xmlns:a16="http://schemas.microsoft.com/office/drawing/2014/main" id="{11A8F3FD-A6EB-50E4-96E4-EF66E7474D90}"/>
              </a:ext>
            </a:extLst>
          </p:cNvPr>
          <p:cNvGraphicFramePr>
            <a:graphicFrameLocks noGrp="1"/>
          </p:cNvGraphicFramePr>
          <p:nvPr>
            <p:extLst>
              <p:ext uri="{D42A27DB-BD31-4B8C-83A1-F6EECF244321}">
                <p14:modId xmlns:p14="http://schemas.microsoft.com/office/powerpoint/2010/main" val="3174531180"/>
              </p:ext>
            </p:extLst>
          </p:nvPr>
        </p:nvGraphicFramePr>
        <p:xfrm>
          <a:off x="2170544" y="5775431"/>
          <a:ext cx="6492240" cy="457200"/>
        </p:xfrm>
        <a:graphic>
          <a:graphicData uri="http://schemas.openxmlformats.org/drawingml/2006/table">
            <a:tbl>
              <a:tblPr bandRow="1">
                <a:tableStyleId>{69012ECD-51FC-41F1-AA8D-1B2483CD663E}</a:tableStyleId>
              </a:tblPr>
              <a:tblGrid>
                <a:gridCol w="1920240">
                  <a:extLst>
                    <a:ext uri="{9D8B030D-6E8A-4147-A177-3AD203B41FA5}">
                      <a16:colId xmlns:a16="http://schemas.microsoft.com/office/drawing/2014/main" val="2546641278"/>
                    </a:ext>
                  </a:extLst>
                </a:gridCol>
                <a:gridCol w="914400">
                  <a:extLst>
                    <a:ext uri="{9D8B030D-6E8A-4147-A177-3AD203B41FA5}">
                      <a16:colId xmlns:a16="http://schemas.microsoft.com/office/drawing/2014/main" val="2989315536"/>
                    </a:ext>
                  </a:extLst>
                </a:gridCol>
                <a:gridCol w="914400">
                  <a:extLst>
                    <a:ext uri="{9D8B030D-6E8A-4147-A177-3AD203B41FA5}">
                      <a16:colId xmlns:a16="http://schemas.microsoft.com/office/drawing/2014/main" val="2611362826"/>
                    </a:ext>
                  </a:extLst>
                </a:gridCol>
                <a:gridCol w="914400">
                  <a:extLst>
                    <a:ext uri="{9D8B030D-6E8A-4147-A177-3AD203B41FA5}">
                      <a16:colId xmlns:a16="http://schemas.microsoft.com/office/drawing/2014/main" val="1527942732"/>
                    </a:ext>
                  </a:extLst>
                </a:gridCol>
                <a:gridCol w="914400">
                  <a:extLst>
                    <a:ext uri="{9D8B030D-6E8A-4147-A177-3AD203B41FA5}">
                      <a16:colId xmlns:a16="http://schemas.microsoft.com/office/drawing/2014/main" val="921993338"/>
                    </a:ext>
                  </a:extLst>
                </a:gridCol>
                <a:gridCol w="914400">
                  <a:extLst>
                    <a:ext uri="{9D8B030D-6E8A-4147-A177-3AD203B41FA5}">
                      <a16:colId xmlns:a16="http://schemas.microsoft.com/office/drawing/2014/main" val="2762072980"/>
                    </a:ext>
                  </a:extLst>
                </a:gridCol>
              </a:tblGrid>
              <a:tr h="370840">
                <a:tc>
                  <a:txBody>
                    <a:bodyPr/>
                    <a:lstStyle/>
                    <a:p>
                      <a:r>
                        <a:rPr lang="en-US" sz="2400" baseline="0" dirty="0">
                          <a:latin typeface="Nunito" pitchFamily="2" charset="0"/>
                        </a:rPr>
                        <a:t>R</a:t>
                      </a:r>
                      <a:r>
                        <a:rPr lang="en-US" sz="2400" baseline="-25000" dirty="0">
                          <a:latin typeface="Nunito" pitchFamily="2" charset="0"/>
                        </a:rPr>
                        <a:t>i</a:t>
                      </a:r>
                      <a:r>
                        <a:rPr lang="en-US" sz="2400" baseline="0" dirty="0">
                          <a:latin typeface="Nunito" pitchFamily="2" charset="0"/>
                        </a:rPr>
                        <a:t> – [(i-1)/N]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aseline="0" dirty="0">
                          <a:latin typeface="Nunito" pitchFamily="2" charset="0"/>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aseline="0" dirty="0">
                          <a:latin typeface="Nunito"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aseline="0" dirty="0">
                          <a:latin typeface="Nunito" pitchFamily="2" charset="0"/>
                        </a:rPr>
                        <a:t>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aseline="0" dirty="0">
                          <a:latin typeface="Nunito" pitchFamily="2" charset="0"/>
                        </a:rPr>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aseline="0" dirty="0">
                          <a:latin typeface="Nunito" pitchFamily="2" charset="0"/>
                        </a:rPr>
                        <a:t>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0236264"/>
                  </a:ext>
                </a:extLst>
              </a:tr>
            </a:tbl>
          </a:graphicData>
        </a:graphic>
      </p:graphicFrame>
      <p:sp>
        <p:nvSpPr>
          <p:cNvPr id="10" name="Speech Bubble: Rectangle with Corners Rounded 9">
            <a:extLst>
              <a:ext uri="{FF2B5EF4-FFF2-40B4-BE49-F238E27FC236}">
                <a16:creationId xmlns:a16="http://schemas.microsoft.com/office/drawing/2014/main" id="{44D1260A-1E1E-0461-062D-E4C1C05D2CA2}"/>
              </a:ext>
            </a:extLst>
          </p:cNvPr>
          <p:cNvSpPr/>
          <p:nvPr/>
        </p:nvSpPr>
        <p:spPr>
          <a:xfrm>
            <a:off x="8427257" y="3129512"/>
            <a:ext cx="2614816" cy="1101436"/>
          </a:xfrm>
          <a:prstGeom prst="wedgeRoundRectCallout">
            <a:avLst>
              <a:gd name="adj1" fmla="val -40403"/>
              <a:gd name="adj2" fmla="val 90174"/>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latin typeface="Nunito" pitchFamily="2" charset="0"/>
              </a:rPr>
              <a:t>Arrange R</a:t>
            </a:r>
            <a:r>
              <a:rPr lang="en-US" sz="2000" baseline="-25000" dirty="0">
                <a:latin typeface="Nunito" pitchFamily="2" charset="0"/>
              </a:rPr>
              <a:t>i</a:t>
            </a:r>
            <a:r>
              <a:rPr lang="en-US" sz="2000" dirty="0">
                <a:latin typeface="Nunito" pitchFamily="2" charset="0"/>
              </a:rPr>
              <a:t> from smallest to largest</a:t>
            </a:r>
          </a:p>
        </p:txBody>
      </p:sp>
      <p:sp>
        <p:nvSpPr>
          <p:cNvPr id="11" name="Speech Bubble: Rectangle with Corners Rounded 10">
            <a:extLst>
              <a:ext uri="{FF2B5EF4-FFF2-40B4-BE49-F238E27FC236}">
                <a16:creationId xmlns:a16="http://schemas.microsoft.com/office/drawing/2014/main" id="{B650B5BE-3EEB-FB1F-4509-1644E57F086F}"/>
              </a:ext>
            </a:extLst>
          </p:cNvPr>
          <p:cNvSpPr/>
          <p:nvPr/>
        </p:nvSpPr>
        <p:spPr>
          <a:xfrm>
            <a:off x="7507434" y="6173497"/>
            <a:ext cx="811644" cy="749596"/>
          </a:xfrm>
          <a:prstGeom prst="wedgeRoundRectCallout">
            <a:avLst>
              <a:gd name="adj1" fmla="val -84260"/>
              <a:gd name="adj2" fmla="val -49088"/>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latin typeface="Nunito" pitchFamily="2" charset="0"/>
              </a:rPr>
              <a:t>D</a:t>
            </a:r>
            <a:r>
              <a:rPr lang="en-US" sz="2000" baseline="30000" dirty="0">
                <a:latin typeface="Nunito" pitchFamily="2" charset="0"/>
              </a:rPr>
              <a:t>-</a:t>
            </a:r>
          </a:p>
        </p:txBody>
      </p:sp>
      <p:sp>
        <p:nvSpPr>
          <p:cNvPr id="12" name="Speech Bubble: Rectangle with Corners Rounded 11">
            <a:extLst>
              <a:ext uri="{FF2B5EF4-FFF2-40B4-BE49-F238E27FC236}">
                <a16:creationId xmlns:a16="http://schemas.microsoft.com/office/drawing/2014/main" id="{791002E9-1116-1C78-4AFF-60F0F29E5877}"/>
              </a:ext>
            </a:extLst>
          </p:cNvPr>
          <p:cNvSpPr/>
          <p:nvPr/>
        </p:nvSpPr>
        <p:spPr>
          <a:xfrm>
            <a:off x="5284356" y="6070863"/>
            <a:ext cx="811644" cy="749596"/>
          </a:xfrm>
          <a:prstGeom prst="wedgeRoundRectCallout">
            <a:avLst>
              <a:gd name="adj1" fmla="val -27930"/>
              <a:gd name="adj2" fmla="val -97144"/>
              <a:gd name="adj3" fmla="val 1666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latin typeface="Nunito" pitchFamily="2" charset="0"/>
              </a:rPr>
              <a:t>D</a:t>
            </a:r>
            <a:r>
              <a:rPr lang="en-US" sz="2000" baseline="30000" dirty="0">
                <a:latin typeface="Nunito" pitchFamily="2" charset="0"/>
              </a:rPr>
              <a:t>+</a:t>
            </a:r>
          </a:p>
        </p:txBody>
      </p:sp>
    </p:spTree>
    <p:extLst>
      <p:ext uri="{BB962C8B-B14F-4D97-AF65-F5344CB8AC3E}">
        <p14:creationId xmlns:p14="http://schemas.microsoft.com/office/powerpoint/2010/main" val="300061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554BD-2BF9-033E-32C7-82EC32CE8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AC83A7-E393-3480-ABC6-08AAD28B08B0}"/>
              </a:ext>
            </a:extLst>
          </p:cNvPr>
          <p:cNvSpPr>
            <a:spLocks noGrp="1"/>
          </p:cNvSpPr>
          <p:nvPr>
            <p:ph type="title"/>
          </p:nvPr>
        </p:nvSpPr>
        <p:spPr/>
        <p:txBody>
          <a:bodyPr/>
          <a:lstStyle/>
          <a:p>
            <a:r>
              <a:rPr lang="en-US" dirty="0"/>
              <a:t>K-S Test Example</a:t>
            </a:r>
          </a:p>
        </p:txBody>
      </p:sp>
      <p:sp>
        <p:nvSpPr>
          <p:cNvPr id="3" name="Content Placeholder 2">
            <a:extLst>
              <a:ext uri="{FF2B5EF4-FFF2-40B4-BE49-F238E27FC236}">
                <a16:creationId xmlns:a16="http://schemas.microsoft.com/office/drawing/2014/main" id="{D3E1BA26-577E-6802-6683-EBE6FF49C74B}"/>
              </a:ext>
            </a:extLst>
          </p:cNvPr>
          <p:cNvSpPr>
            <a:spLocks noGrp="1"/>
          </p:cNvSpPr>
          <p:nvPr>
            <p:ph idx="1"/>
          </p:nvPr>
        </p:nvSpPr>
        <p:spPr/>
        <p:txBody>
          <a:bodyPr>
            <a:normAutofit fontScale="92500" lnSpcReduction="10000"/>
          </a:bodyPr>
          <a:lstStyle/>
          <a:p>
            <a:r>
              <a:rPr lang="en-US" dirty="0"/>
              <a:t>Suppose 5 generated numbers are 0.44, 0.81, 0.14, 0.05, and 0.93. It is desired to perform a test for uniformity using the Kolmogorov-Smirnov test with a level of significance α = 0.05.</a:t>
            </a:r>
          </a:p>
          <a:p>
            <a:r>
              <a:rPr lang="en-US" u="sng" dirty="0"/>
              <a:t>Solution</a:t>
            </a:r>
            <a:r>
              <a:rPr lang="en-US" dirty="0"/>
              <a:t>:</a:t>
            </a:r>
          </a:p>
          <a:p>
            <a:r>
              <a:rPr lang="en-US" dirty="0"/>
              <a:t>Step 3: D = max (D</a:t>
            </a:r>
            <a:r>
              <a:rPr lang="en-US" baseline="30000" dirty="0"/>
              <a:t>+</a:t>
            </a:r>
            <a:r>
              <a:rPr lang="en-US" dirty="0"/>
              <a:t>, D</a:t>
            </a:r>
            <a:r>
              <a:rPr lang="en-US" baseline="30000" dirty="0"/>
              <a:t>-</a:t>
            </a:r>
            <a:r>
              <a:rPr lang="en-US" dirty="0"/>
              <a:t>) = 0.26</a:t>
            </a:r>
          </a:p>
          <a:p>
            <a:r>
              <a:rPr lang="en-US" dirty="0"/>
              <a:t>Step 4: For α = 0.05, N = 5</a:t>
            </a:r>
            <a:br>
              <a:rPr lang="en-US" dirty="0"/>
            </a:br>
            <a:r>
              <a:rPr lang="en-US" dirty="0"/>
              <a:t>	   Dα = D</a:t>
            </a:r>
            <a:r>
              <a:rPr lang="en-US" baseline="-25000" dirty="0"/>
              <a:t>0.05</a:t>
            </a:r>
            <a:r>
              <a:rPr lang="en-US" dirty="0"/>
              <a:t> = 0.565 (from table of critical value)</a:t>
            </a:r>
            <a:br>
              <a:rPr lang="en-US" dirty="0"/>
            </a:br>
            <a:r>
              <a:rPr lang="en-US" dirty="0"/>
              <a:t>	   D &lt; Dα </a:t>
            </a:r>
            <a:r>
              <a:rPr lang="en-US" dirty="0">
                <a:sym typeface="Wingdings" panose="05000000000000000000" pitchFamily="2" charset="2"/>
              </a:rPr>
              <a:t></a:t>
            </a:r>
            <a:r>
              <a:rPr lang="en-US" dirty="0"/>
              <a:t> 0.26 &lt; 0.565.</a:t>
            </a:r>
          </a:p>
          <a:p>
            <a:r>
              <a:rPr lang="en-US" dirty="0"/>
              <a:t>Therefore, H</a:t>
            </a:r>
            <a:r>
              <a:rPr lang="en-US" baseline="-25000" dirty="0"/>
              <a:t>0</a:t>
            </a:r>
            <a:r>
              <a:rPr lang="en-US" dirty="0"/>
              <a:t> is not rejected, i.e. no difference between the distribution of generated numbers and the uniform distribution.</a:t>
            </a:r>
          </a:p>
          <a:p>
            <a:endParaRPr lang="en-US" dirty="0"/>
          </a:p>
        </p:txBody>
      </p:sp>
      <p:sp>
        <p:nvSpPr>
          <p:cNvPr id="4" name="Footer Placeholder 3">
            <a:extLst>
              <a:ext uri="{FF2B5EF4-FFF2-40B4-BE49-F238E27FC236}">
                <a16:creationId xmlns:a16="http://schemas.microsoft.com/office/drawing/2014/main" id="{9DF289D9-F62F-720A-55AB-3D446ECC7B3A}"/>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798DB014-7ACC-6F69-9FB1-4DD2F7610308}"/>
              </a:ext>
            </a:extLst>
          </p:cNvPr>
          <p:cNvSpPr>
            <a:spLocks noGrp="1"/>
          </p:cNvSpPr>
          <p:nvPr>
            <p:ph type="sldNum" sz="quarter" idx="12"/>
          </p:nvPr>
        </p:nvSpPr>
        <p:spPr/>
        <p:txBody>
          <a:bodyPr/>
          <a:lstStyle/>
          <a:p>
            <a:fld id="{B64A917B-47FD-40E0-A121-9E586D961AA8}" type="slidenum">
              <a:rPr lang="en-US" smtClean="0"/>
              <a:pPr/>
              <a:t>11</a:t>
            </a:fld>
            <a:endParaRPr lang="en-US" dirty="0"/>
          </a:p>
        </p:txBody>
      </p:sp>
    </p:spTree>
    <p:extLst>
      <p:ext uri="{BB962C8B-B14F-4D97-AF65-F5344CB8AC3E}">
        <p14:creationId xmlns:p14="http://schemas.microsoft.com/office/powerpoint/2010/main" val="223375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D3C69-5E6B-62B2-E77B-415854DBFA01}"/>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F5551B7-E964-5D60-8701-D427353B274E}"/>
              </a:ext>
            </a:extLst>
          </p:cNvPr>
          <p:cNvPicPr>
            <a:picLocks noGrp="1" noChangeAspect="1"/>
          </p:cNvPicPr>
          <p:nvPr>
            <p:ph sz="half" idx="2"/>
          </p:nvPr>
        </p:nvPicPr>
        <p:blipFill>
          <a:blip r:embed="rId2"/>
          <a:stretch>
            <a:fillRect/>
          </a:stretch>
        </p:blipFill>
        <p:spPr>
          <a:xfrm>
            <a:off x="5845662" y="1666422"/>
            <a:ext cx="5834676" cy="4410982"/>
          </a:xfrm>
          <a:prstGeom prst="rect">
            <a:avLst/>
          </a:prstGeom>
        </p:spPr>
      </p:pic>
      <p:sp>
        <p:nvSpPr>
          <p:cNvPr id="2" name="Title 1">
            <a:extLst>
              <a:ext uri="{FF2B5EF4-FFF2-40B4-BE49-F238E27FC236}">
                <a16:creationId xmlns:a16="http://schemas.microsoft.com/office/drawing/2014/main" id="{D591701F-45FA-56BF-4BA3-2277F65E249E}"/>
              </a:ext>
            </a:extLst>
          </p:cNvPr>
          <p:cNvSpPr>
            <a:spLocks noGrp="1"/>
          </p:cNvSpPr>
          <p:nvPr>
            <p:ph type="title"/>
          </p:nvPr>
        </p:nvSpPr>
        <p:spPr/>
        <p:txBody>
          <a:bodyPr/>
          <a:lstStyle/>
          <a:p>
            <a:r>
              <a:rPr lang="en-US" dirty="0"/>
              <a:t>K-S Test Example</a:t>
            </a:r>
          </a:p>
        </p:txBody>
      </p:sp>
      <p:sp>
        <p:nvSpPr>
          <p:cNvPr id="3" name="Content Placeholder 2">
            <a:extLst>
              <a:ext uri="{FF2B5EF4-FFF2-40B4-BE49-F238E27FC236}">
                <a16:creationId xmlns:a16="http://schemas.microsoft.com/office/drawing/2014/main" id="{EA19BC94-34BC-807C-E403-4AF789C94FFA}"/>
              </a:ext>
            </a:extLst>
          </p:cNvPr>
          <p:cNvSpPr>
            <a:spLocks noGrp="1"/>
          </p:cNvSpPr>
          <p:nvPr>
            <p:ph sz="half" idx="1"/>
          </p:nvPr>
        </p:nvSpPr>
        <p:spPr/>
        <p:txBody>
          <a:bodyPr>
            <a:normAutofit/>
          </a:bodyPr>
          <a:lstStyle/>
          <a:p>
            <a:r>
              <a:rPr lang="en-US" dirty="0"/>
              <a:t>The calculations in the above table are depicted in the figure below, where empirical </a:t>
            </a:r>
            <a:r>
              <a:rPr lang="en-US" dirty="0" err="1"/>
              <a:t>cdf</a:t>
            </a:r>
            <a:r>
              <a:rPr lang="en-US" dirty="0"/>
              <a:t> SN(x) is compared to uniform </a:t>
            </a:r>
            <a:r>
              <a:rPr lang="en-US" dirty="0" err="1"/>
              <a:t>cdf</a:t>
            </a:r>
            <a:r>
              <a:rPr lang="en-US" dirty="0"/>
              <a:t> F(x).</a:t>
            </a:r>
          </a:p>
          <a:p>
            <a:r>
              <a:rPr lang="en-US" dirty="0"/>
              <a:t>It is seen that D</a:t>
            </a:r>
            <a:r>
              <a:rPr lang="en-US" baseline="30000" dirty="0"/>
              <a:t>+</a:t>
            </a:r>
            <a:r>
              <a:rPr lang="en-US" dirty="0"/>
              <a:t> is the largest deviation of S</a:t>
            </a:r>
            <a:r>
              <a:rPr lang="en-US" baseline="-25000" dirty="0"/>
              <a:t>N</a:t>
            </a:r>
            <a:r>
              <a:rPr lang="en-US" dirty="0"/>
              <a:t>(x) above F(x) and D</a:t>
            </a:r>
            <a:r>
              <a:rPr lang="en-US" baseline="30000" dirty="0"/>
              <a:t>-</a:t>
            </a:r>
            <a:r>
              <a:rPr lang="en-US" dirty="0"/>
              <a:t> is the largest deviation of S</a:t>
            </a:r>
            <a:r>
              <a:rPr lang="en-US" baseline="-25000" dirty="0"/>
              <a:t>N</a:t>
            </a:r>
            <a:r>
              <a:rPr lang="en-US" dirty="0"/>
              <a:t>(x) below F(x).</a:t>
            </a:r>
          </a:p>
        </p:txBody>
      </p:sp>
      <p:sp>
        <p:nvSpPr>
          <p:cNvPr id="4" name="Footer Placeholder 3">
            <a:extLst>
              <a:ext uri="{FF2B5EF4-FFF2-40B4-BE49-F238E27FC236}">
                <a16:creationId xmlns:a16="http://schemas.microsoft.com/office/drawing/2014/main" id="{60B7640E-2D4C-7F67-FE4F-26C5D5C63161}"/>
              </a:ext>
            </a:extLst>
          </p:cNvPr>
          <p:cNvSpPr>
            <a:spLocks noGrp="1"/>
          </p:cNvSpPr>
          <p:nvPr>
            <p:ph type="ftr" sz="quarter" idx="11"/>
          </p:nvPr>
        </p:nvSpPr>
        <p:spPr>
          <a:xfrm>
            <a:off x="7841672" y="106589"/>
            <a:ext cx="3624613" cy="365125"/>
          </a:xfrm>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A221B5E3-006F-F9AA-FB5D-7163F06766E1}"/>
              </a:ext>
            </a:extLst>
          </p:cNvPr>
          <p:cNvSpPr>
            <a:spLocks noGrp="1"/>
          </p:cNvSpPr>
          <p:nvPr>
            <p:ph type="sldNum" sz="quarter" idx="12"/>
          </p:nvPr>
        </p:nvSpPr>
        <p:spPr/>
        <p:txBody>
          <a:bodyPr/>
          <a:lstStyle/>
          <a:p>
            <a:fld id="{B64A917B-47FD-40E0-A121-9E586D961AA8}" type="slidenum">
              <a:rPr lang="en-US" smtClean="0"/>
              <a:pPr/>
              <a:t>12</a:t>
            </a:fld>
            <a:endParaRPr lang="en-US" dirty="0"/>
          </a:p>
        </p:txBody>
      </p:sp>
    </p:spTree>
    <p:extLst>
      <p:ext uri="{BB962C8B-B14F-4D97-AF65-F5344CB8AC3E}">
        <p14:creationId xmlns:p14="http://schemas.microsoft.com/office/powerpoint/2010/main" val="60005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85AEE-E14E-74FC-A514-43136D7DC8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E2559-2539-4167-995A-BB18D3B4C15A}"/>
              </a:ext>
            </a:extLst>
          </p:cNvPr>
          <p:cNvSpPr>
            <a:spLocks noGrp="1"/>
          </p:cNvSpPr>
          <p:nvPr>
            <p:ph type="title"/>
          </p:nvPr>
        </p:nvSpPr>
        <p:spPr/>
        <p:txBody>
          <a:bodyPr/>
          <a:lstStyle/>
          <a:p>
            <a:r>
              <a:rPr lang="en-US" dirty="0"/>
              <a:t>K-S Test Question 1</a:t>
            </a:r>
          </a:p>
        </p:txBody>
      </p:sp>
      <p:sp>
        <p:nvSpPr>
          <p:cNvPr id="3" name="Content Placeholder 2">
            <a:extLst>
              <a:ext uri="{FF2B5EF4-FFF2-40B4-BE49-F238E27FC236}">
                <a16:creationId xmlns:a16="http://schemas.microsoft.com/office/drawing/2014/main" id="{C4B10E5A-B567-1AC4-EC56-6E36F5DC8C6F}"/>
              </a:ext>
            </a:extLst>
          </p:cNvPr>
          <p:cNvSpPr>
            <a:spLocks noGrp="1"/>
          </p:cNvSpPr>
          <p:nvPr>
            <p:ph idx="1"/>
          </p:nvPr>
        </p:nvSpPr>
        <p:spPr/>
        <p:txBody>
          <a:bodyPr>
            <a:normAutofit/>
          </a:bodyPr>
          <a:lstStyle/>
          <a:p>
            <a:r>
              <a:rPr lang="en-US" dirty="0"/>
              <a:t>The sequence of number 0.24, 0.89,0.11, 0.61, 0.23, 0.86, 0.41, 0.64, 0.50, 0.65 has been generated. Use the K-S test with a level of significance α = 0.05 and D</a:t>
            </a:r>
            <a:r>
              <a:rPr lang="en-US" baseline="-25000" dirty="0"/>
              <a:t>0.05</a:t>
            </a:r>
            <a:r>
              <a:rPr lang="en-US" dirty="0"/>
              <a:t> = 0.410 to determine if the hypothesis that the number are uniformly distributed on the interval [0,1] can be rejected.</a:t>
            </a:r>
          </a:p>
        </p:txBody>
      </p:sp>
      <p:sp>
        <p:nvSpPr>
          <p:cNvPr id="4" name="Footer Placeholder 3">
            <a:extLst>
              <a:ext uri="{FF2B5EF4-FFF2-40B4-BE49-F238E27FC236}">
                <a16:creationId xmlns:a16="http://schemas.microsoft.com/office/drawing/2014/main" id="{AE94CBD7-CB02-B5B8-DCF4-89BCB6599791}"/>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5446B097-3ADE-E039-2B87-867D6446F562}"/>
              </a:ext>
            </a:extLst>
          </p:cNvPr>
          <p:cNvSpPr>
            <a:spLocks noGrp="1"/>
          </p:cNvSpPr>
          <p:nvPr>
            <p:ph type="sldNum" sz="quarter" idx="12"/>
          </p:nvPr>
        </p:nvSpPr>
        <p:spPr/>
        <p:txBody>
          <a:bodyPr/>
          <a:lstStyle/>
          <a:p>
            <a:fld id="{B64A917B-47FD-40E0-A121-9E586D961AA8}" type="slidenum">
              <a:rPr lang="en-US" smtClean="0"/>
              <a:pPr/>
              <a:t>13</a:t>
            </a:fld>
            <a:endParaRPr lang="en-US" dirty="0"/>
          </a:p>
        </p:txBody>
      </p:sp>
    </p:spTree>
    <p:extLst>
      <p:ext uri="{BB962C8B-B14F-4D97-AF65-F5344CB8AC3E}">
        <p14:creationId xmlns:p14="http://schemas.microsoft.com/office/powerpoint/2010/main" val="233683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78FBC-9FC9-44F9-BE61-D7507234F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5741B-8A0A-915C-39BC-E0EB317632D3}"/>
              </a:ext>
            </a:extLst>
          </p:cNvPr>
          <p:cNvSpPr>
            <a:spLocks noGrp="1"/>
          </p:cNvSpPr>
          <p:nvPr>
            <p:ph type="title"/>
          </p:nvPr>
        </p:nvSpPr>
        <p:spPr/>
        <p:txBody>
          <a:bodyPr/>
          <a:lstStyle/>
          <a:p>
            <a:r>
              <a:rPr lang="en-US" dirty="0"/>
              <a:t>K-S Test Question 1 Solution</a:t>
            </a:r>
          </a:p>
        </p:txBody>
      </p:sp>
      <p:sp>
        <p:nvSpPr>
          <p:cNvPr id="3" name="Content Placeholder 2">
            <a:extLst>
              <a:ext uri="{FF2B5EF4-FFF2-40B4-BE49-F238E27FC236}">
                <a16:creationId xmlns:a16="http://schemas.microsoft.com/office/drawing/2014/main" id="{804E3678-AE38-F0FE-5100-4E80D664226E}"/>
              </a:ext>
            </a:extLst>
          </p:cNvPr>
          <p:cNvSpPr>
            <a:spLocks noGrp="1"/>
          </p:cNvSpPr>
          <p:nvPr>
            <p:ph idx="1"/>
          </p:nvPr>
        </p:nvSpPr>
        <p:spPr/>
        <p:txBody>
          <a:bodyPr>
            <a:normAutofit fontScale="92500"/>
          </a:bodyPr>
          <a:lstStyle/>
          <a:p>
            <a:r>
              <a:rPr lang="en-US" b="1" u="sng" dirty="0"/>
              <a:t>From the above table we get, </a:t>
            </a:r>
          </a:p>
          <a:p>
            <a:r>
              <a:rPr lang="en-US" dirty="0"/>
              <a:t>D</a:t>
            </a:r>
            <a:r>
              <a:rPr lang="en-US" baseline="30000" dirty="0"/>
              <a:t>+</a:t>
            </a:r>
            <a:r>
              <a:rPr lang="en-US" dirty="0"/>
              <a:t> = Max( i / N – R</a:t>
            </a:r>
            <a:r>
              <a:rPr lang="en-US" baseline="-25000" dirty="0"/>
              <a:t>i</a:t>
            </a:r>
            <a:r>
              <a:rPr lang="en-US" dirty="0"/>
              <a:t>) = 0.15</a:t>
            </a:r>
          </a:p>
          <a:p>
            <a:r>
              <a:rPr lang="en-US" dirty="0"/>
              <a:t>D</a:t>
            </a:r>
            <a:r>
              <a:rPr lang="en-US" baseline="30000" dirty="0"/>
              <a:t>-</a:t>
            </a:r>
            <a:r>
              <a:rPr lang="en-US" dirty="0"/>
              <a:t> = Max(R</a:t>
            </a:r>
            <a:r>
              <a:rPr lang="en-US" baseline="-25000" dirty="0"/>
              <a:t>i</a:t>
            </a:r>
            <a:r>
              <a:rPr lang="en-US" dirty="0"/>
              <a:t> - (i-1)/N ) = 0.13</a:t>
            </a:r>
          </a:p>
          <a:p>
            <a:r>
              <a:rPr lang="en-US" dirty="0"/>
              <a:t>D = Max(D</a:t>
            </a:r>
            <a:r>
              <a:rPr lang="en-US" baseline="30000" dirty="0"/>
              <a:t>+</a:t>
            </a:r>
            <a:r>
              <a:rPr lang="en-US" dirty="0"/>
              <a:t>, D</a:t>
            </a:r>
            <a:r>
              <a:rPr lang="en-US" baseline="30000" dirty="0"/>
              <a:t>-</a:t>
            </a:r>
            <a:r>
              <a:rPr lang="en-US" dirty="0"/>
              <a:t>) = 0.15</a:t>
            </a:r>
          </a:p>
          <a:p>
            <a:r>
              <a:rPr lang="en-US" dirty="0"/>
              <a:t>The critical value D</a:t>
            </a:r>
            <a:r>
              <a:rPr lang="en-US" baseline="-25000" dirty="0"/>
              <a:t>0.05</a:t>
            </a:r>
            <a:r>
              <a:rPr lang="en-US" dirty="0"/>
              <a:t> is 0.410 ( i.e. the critical value of D for α = 0.05 and N=10 is 0.410).</a:t>
            </a:r>
          </a:p>
          <a:p>
            <a:r>
              <a:rPr lang="en-US" dirty="0"/>
              <a:t>Since D&lt;Dα, there is no chance to reject the hypothesis that the given random numbers are uniform. (or, since the computed value is less than critical value, the given random numbers are uniform at 95% level of significance).</a:t>
            </a:r>
          </a:p>
        </p:txBody>
      </p:sp>
      <p:sp>
        <p:nvSpPr>
          <p:cNvPr id="4" name="Footer Placeholder 3">
            <a:extLst>
              <a:ext uri="{FF2B5EF4-FFF2-40B4-BE49-F238E27FC236}">
                <a16:creationId xmlns:a16="http://schemas.microsoft.com/office/drawing/2014/main" id="{BD459337-30C0-6A8D-9A5E-CDC3549B5286}"/>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F4784651-F533-3239-DD37-5CAA64B51397}"/>
              </a:ext>
            </a:extLst>
          </p:cNvPr>
          <p:cNvSpPr>
            <a:spLocks noGrp="1"/>
          </p:cNvSpPr>
          <p:nvPr>
            <p:ph type="sldNum" sz="quarter" idx="12"/>
          </p:nvPr>
        </p:nvSpPr>
        <p:spPr/>
        <p:txBody>
          <a:bodyPr/>
          <a:lstStyle/>
          <a:p>
            <a:fld id="{B64A917B-47FD-40E0-A121-9E586D961AA8}" type="slidenum">
              <a:rPr lang="en-US" smtClean="0"/>
              <a:pPr/>
              <a:t>14</a:t>
            </a:fld>
            <a:endParaRPr lang="en-US" dirty="0"/>
          </a:p>
        </p:txBody>
      </p:sp>
    </p:spTree>
    <p:extLst>
      <p:ext uri="{BB962C8B-B14F-4D97-AF65-F5344CB8AC3E}">
        <p14:creationId xmlns:p14="http://schemas.microsoft.com/office/powerpoint/2010/main" val="2371679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7244A-BE8E-C316-ED5A-7FFEA3F92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06BEC-B3D4-DC40-1743-56297629E572}"/>
              </a:ext>
            </a:extLst>
          </p:cNvPr>
          <p:cNvSpPr>
            <a:spLocks noGrp="1"/>
          </p:cNvSpPr>
          <p:nvPr>
            <p:ph type="title"/>
          </p:nvPr>
        </p:nvSpPr>
        <p:spPr/>
        <p:txBody>
          <a:bodyPr/>
          <a:lstStyle/>
          <a:p>
            <a:r>
              <a:rPr lang="en-US" dirty="0"/>
              <a:t>K-S Test Question 2</a:t>
            </a:r>
          </a:p>
        </p:txBody>
      </p:sp>
      <p:sp>
        <p:nvSpPr>
          <p:cNvPr id="3" name="Content Placeholder 2">
            <a:extLst>
              <a:ext uri="{FF2B5EF4-FFF2-40B4-BE49-F238E27FC236}">
                <a16:creationId xmlns:a16="http://schemas.microsoft.com/office/drawing/2014/main" id="{AF5D3B20-E5E4-E24E-5087-FE89DC6C5665}"/>
              </a:ext>
            </a:extLst>
          </p:cNvPr>
          <p:cNvSpPr>
            <a:spLocks noGrp="1"/>
          </p:cNvSpPr>
          <p:nvPr>
            <p:ph idx="1"/>
          </p:nvPr>
        </p:nvSpPr>
        <p:spPr/>
        <p:txBody>
          <a:bodyPr>
            <a:normAutofit/>
          </a:bodyPr>
          <a:lstStyle/>
          <a:p>
            <a:r>
              <a:rPr lang="en-US" dirty="0"/>
              <a:t>The sequence of number 0.54, 0.73, 0.98, 0.11 and 0.68 has been generated. Use the K-S test with α = 0.05 to determine if the hypothesis that the number are uniformly distributed on the interval [0,1] can be rejected. </a:t>
            </a:r>
          </a:p>
        </p:txBody>
      </p:sp>
      <p:sp>
        <p:nvSpPr>
          <p:cNvPr id="4" name="Footer Placeholder 3">
            <a:extLst>
              <a:ext uri="{FF2B5EF4-FFF2-40B4-BE49-F238E27FC236}">
                <a16:creationId xmlns:a16="http://schemas.microsoft.com/office/drawing/2014/main" id="{6DAF3B7F-D274-019A-D4D8-7866D9A00E0E}"/>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3BBD1975-EC36-A560-318A-5A8C25572D8E}"/>
              </a:ext>
            </a:extLst>
          </p:cNvPr>
          <p:cNvSpPr>
            <a:spLocks noGrp="1"/>
          </p:cNvSpPr>
          <p:nvPr>
            <p:ph type="sldNum" sz="quarter" idx="12"/>
          </p:nvPr>
        </p:nvSpPr>
        <p:spPr/>
        <p:txBody>
          <a:bodyPr/>
          <a:lstStyle/>
          <a:p>
            <a:fld id="{B64A917B-47FD-40E0-A121-9E586D961AA8}" type="slidenum">
              <a:rPr lang="en-US" smtClean="0"/>
              <a:pPr/>
              <a:t>15</a:t>
            </a:fld>
            <a:endParaRPr lang="en-US" dirty="0"/>
          </a:p>
        </p:txBody>
      </p:sp>
    </p:spTree>
    <p:extLst>
      <p:ext uri="{BB962C8B-B14F-4D97-AF65-F5344CB8AC3E}">
        <p14:creationId xmlns:p14="http://schemas.microsoft.com/office/powerpoint/2010/main" val="4092561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04DDF-D7A4-B2FC-6DDF-A51FA08462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7C7433-E9EA-6D25-196F-7EC8ABC37E76}"/>
              </a:ext>
            </a:extLst>
          </p:cNvPr>
          <p:cNvSpPr>
            <a:spLocks noGrp="1"/>
          </p:cNvSpPr>
          <p:nvPr>
            <p:ph type="title"/>
          </p:nvPr>
        </p:nvSpPr>
        <p:spPr/>
        <p:txBody>
          <a:bodyPr/>
          <a:lstStyle/>
          <a:p>
            <a:r>
              <a:rPr lang="en-US" dirty="0"/>
              <a:t>K-S Test Question 2 Solution</a:t>
            </a:r>
          </a:p>
        </p:txBody>
      </p:sp>
      <p:sp>
        <p:nvSpPr>
          <p:cNvPr id="3" name="Content Placeholder 2">
            <a:extLst>
              <a:ext uri="{FF2B5EF4-FFF2-40B4-BE49-F238E27FC236}">
                <a16:creationId xmlns:a16="http://schemas.microsoft.com/office/drawing/2014/main" id="{4CB4C2A4-7E92-9464-A3AF-85A7753B0F4F}"/>
              </a:ext>
            </a:extLst>
          </p:cNvPr>
          <p:cNvSpPr>
            <a:spLocks noGrp="1"/>
          </p:cNvSpPr>
          <p:nvPr>
            <p:ph idx="1"/>
          </p:nvPr>
        </p:nvSpPr>
        <p:spPr/>
        <p:txBody>
          <a:bodyPr>
            <a:normAutofit fontScale="92500"/>
          </a:bodyPr>
          <a:lstStyle/>
          <a:p>
            <a:r>
              <a:rPr lang="en-US" b="1" u="sng" dirty="0"/>
              <a:t>From the above table we get, </a:t>
            </a:r>
          </a:p>
          <a:p>
            <a:r>
              <a:rPr lang="en-US" dirty="0"/>
              <a:t>D</a:t>
            </a:r>
            <a:r>
              <a:rPr lang="en-US" baseline="30000" dirty="0"/>
              <a:t>+</a:t>
            </a:r>
            <a:r>
              <a:rPr lang="en-US" dirty="0"/>
              <a:t> = Max( i / N – R</a:t>
            </a:r>
            <a:r>
              <a:rPr lang="en-US" baseline="-25000" dirty="0"/>
              <a:t>i</a:t>
            </a:r>
            <a:r>
              <a:rPr lang="en-US" dirty="0"/>
              <a:t>) = 0.09</a:t>
            </a:r>
          </a:p>
          <a:p>
            <a:r>
              <a:rPr lang="en-US" dirty="0"/>
              <a:t>D</a:t>
            </a:r>
            <a:r>
              <a:rPr lang="en-US" baseline="30000" dirty="0"/>
              <a:t>-</a:t>
            </a:r>
            <a:r>
              <a:rPr lang="en-US" dirty="0"/>
              <a:t> = Max(R</a:t>
            </a:r>
            <a:r>
              <a:rPr lang="en-US" baseline="-25000" dirty="0"/>
              <a:t>i</a:t>
            </a:r>
            <a:r>
              <a:rPr lang="en-US" dirty="0"/>
              <a:t> - (i-1)/N ) = 0.34</a:t>
            </a:r>
          </a:p>
          <a:p>
            <a:r>
              <a:rPr lang="en-US" dirty="0"/>
              <a:t>D = Max(D</a:t>
            </a:r>
            <a:r>
              <a:rPr lang="en-US" baseline="30000" dirty="0"/>
              <a:t>+</a:t>
            </a:r>
            <a:r>
              <a:rPr lang="en-US" dirty="0"/>
              <a:t>, D</a:t>
            </a:r>
            <a:r>
              <a:rPr lang="en-US" baseline="30000" dirty="0"/>
              <a:t>-</a:t>
            </a:r>
            <a:r>
              <a:rPr lang="en-US" dirty="0"/>
              <a:t>) = 0.34</a:t>
            </a:r>
          </a:p>
          <a:p>
            <a:r>
              <a:rPr lang="en-US" dirty="0"/>
              <a:t>The critical value D</a:t>
            </a:r>
            <a:r>
              <a:rPr lang="en-US" baseline="-25000" dirty="0"/>
              <a:t>0.05</a:t>
            </a:r>
            <a:r>
              <a:rPr lang="en-US" dirty="0"/>
              <a:t> is 0.565 ( i.e. the critical value of D for α = 0.05 and N=5 is 0.565).</a:t>
            </a:r>
          </a:p>
          <a:p>
            <a:r>
              <a:rPr lang="en-US" dirty="0"/>
              <a:t>Since D&lt;Dα, there is no chance to reject the hypothesis that the given random numbers are uniform. (or, since the computed value is less than critical value, the given random numbers are uniform at 95% level of significance) </a:t>
            </a:r>
          </a:p>
        </p:txBody>
      </p:sp>
      <p:sp>
        <p:nvSpPr>
          <p:cNvPr id="4" name="Footer Placeholder 3">
            <a:extLst>
              <a:ext uri="{FF2B5EF4-FFF2-40B4-BE49-F238E27FC236}">
                <a16:creationId xmlns:a16="http://schemas.microsoft.com/office/drawing/2014/main" id="{A352BBE9-72DF-EFD9-D76E-B7749C95BCD9}"/>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D06212C1-AEDF-8038-84C4-756EE1FF4C00}"/>
              </a:ext>
            </a:extLst>
          </p:cNvPr>
          <p:cNvSpPr>
            <a:spLocks noGrp="1"/>
          </p:cNvSpPr>
          <p:nvPr>
            <p:ph type="sldNum" sz="quarter" idx="12"/>
          </p:nvPr>
        </p:nvSpPr>
        <p:spPr/>
        <p:txBody>
          <a:bodyPr/>
          <a:lstStyle/>
          <a:p>
            <a:fld id="{B64A917B-47FD-40E0-A121-9E586D961AA8}" type="slidenum">
              <a:rPr lang="en-US" smtClean="0"/>
              <a:pPr/>
              <a:t>16</a:t>
            </a:fld>
            <a:endParaRPr lang="en-US" dirty="0"/>
          </a:p>
        </p:txBody>
      </p:sp>
    </p:spTree>
    <p:extLst>
      <p:ext uri="{BB962C8B-B14F-4D97-AF65-F5344CB8AC3E}">
        <p14:creationId xmlns:p14="http://schemas.microsoft.com/office/powerpoint/2010/main" val="2453452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7AF6B-32C3-76C1-0BD5-039A633007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53224-8CDB-CFDD-3EA8-41055527DB6E}"/>
              </a:ext>
            </a:extLst>
          </p:cNvPr>
          <p:cNvSpPr>
            <a:spLocks noGrp="1"/>
          </p:cNvSpPr>
          <p:nvPr>
            <p:ph type="title"/>
          </p:nvPr>
        </p:nvSpPr>
        <p:spPr/>
        <p:txBody>
          <a:bodyPr/>
          <a:lstStyle/>
          <a:p>
            <a:r>
              <a:rPr lang="en-US" dirty="0"/>
              <a:t>K-S Test Table</a:t>
            </a:r>
          </a:p>
        </p:txBody>
      </p:sp>
      <p:pic>
        <p:nvPicPr>
          <p:cNvPr id="7" name="Content Placeholder 6">
            <a:extLst>
              <a:ext uri="{FF2B5EF4-FFF2-40B4-BE49-F238E27FC236}">
                <a16:creationId xmlns:a16="http://schemas.microsoft.com/office/drawing/2014/main" id="{6CFA0C31-4224-A68C-F643-C90DFD73A7CB}"/>
              </a:ext>
            </a:extLst>
          </p:cNvPr>
          <p:cNvPicPr>
            <a:picLocks noGrp="1" noChangeAspect="1"/>
          </p:cNvPicPr>
          <p:nvPr>
            <p:ph idx="1"/>
          </p:nvPr>
        </p:nvPicPr>
        <p:blipFill>
          <a:blip r:embed="rId2"/>
          <a:stretch>
            <a:fillRect/>
          </a:stretch>
        </p:blipFill>
        <p:spPr>
          <a:xfrm>
            <a:off x="2008909" y="1252622"/>
            <a:ext cx="8174182" cy="5521156"/>
          </a:xfrm>
        </p:spPr>
      </p:pic>
      <p:sp>
        <p:nvSpPr>
          <p:cNvPr id="4" name="Footer Placeholder 3">
            <a:extLst>
              <a:ext uri="{FF2B5EF4-FFF2-40B4-BE49-F238E27FC236}">
                <a16:creationId xmlns:a16="http://schemas.microsoft.com/office/drawing/2014/main" id="{43E958B3-C310-1887-C251-A74CB54B2431}"/>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6FB88663-03C2-D25F-4A54-4D9D82B8C525}"/>
              </a:ext>
            </a:extLst>
          </p:cNvPr>
          <p:cNvSpPr>
            <a:spLocks noGrp="1"/>
          </p:cNvSpPr>
          <p:nvPr>
            <p:ph type="sldNum" sz="quarter" idx="12"/>
          </p:nvPr>
        </p:nvSpPr>
        <p:spPr/>
        <p:txBody>
          <a:bodyPr/>
          <a:lstStyle/>
          <a:p>
            <a:fld id="{B64A917B-47FD-40E0-A121-9E586D961AA8}" type="slidenum">
              <a:rPr lang="en-US" smtClean="0"/>
              <a:pPr/>
              <a:t>17</a:t>
            </a:fld>
            <a:endParaRPr lang="en-US" dirty="0"/>
          </a:p>
        </p:txBody>
      </p:sp>
    </p:spTree>
    <p:extLst>
      <p:ext uri="{BB962C8B-B14F-4D97-AF65-F5344CB8AC3E}">
        <p14:creationId xmlns:p14="http://schemas.microsoft.com/office/powerpoint/2010/main" val="114400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2C57D-7280-DA3E-B176-E7336706C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B1227-759D-3CB1-FFC9-CB5D4BF81A25}"/>
              </a:ext>
            </a:extLst>
          </p:cNvPr>
          <p:cNvSpPr>
            <a:spLocks noGrp="1"/>
          </p:cNvSpPr>
          <p:nvPr>
            <p:ph type="title"/>
          </p:nvPr>
        </p:nvSpPr>
        <p:spPr/>
        <p:txBody>
          <a:bodyPr/>
          <a:lstStyle/>
          <a:p>
            <a:r>
              <a:rPr lang="en-US" dirty="0"/>
              <a:t>Chi Square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31B72A-41C8-823C-454F-EC26E3919173}"/>
                  </a:ext>
                </a:extLst>
              </p:cNvPr>
              <p:cNvSpPr>
                <a:spLocks noGrp="1"/>
              </p:cNvSpPr>
              <p:nvPr>
                <p:ph idx="1"/>
              </p:nvPr>
            </p:nvSpPr>
            <p:spPr/>
            <p:txBody>
              <a:bodyPr>
                <a:normAutofit/>
              </a:bodyPr>
              <a:lstStyle/>
              <a:p>
                <a:r>
                  <a:rPr lang="en-US" dirty="0"/>
                  <a:t>The Chi-Squared test is very important and useful statistical test to determine how often certain observed data fit the theoretical expected data. </a:t>
                </a:r>
              </a:p>
              <a:p>
                <a:r>
                  <a:rPr lang="en-US" dirty="0"/>
                  <a:t>Chi-Square = X</a:t>
                </a:r>
                <a:r>
                  <a:rPr lang="en-US" baseline="-25000" dirty="0"/>
                  <a:t>0</a:t>
                </a:r>
                <a:r>
                  <a:rPr lang="en-US" baseline="30000" dirty="0"/>
                  <a:t>2</a:t>
                </a:r>
                <a:r>
                  <a:rPr lang="en-US" dirty="0"/>
                  <a:t> =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 </m:t>
                        </m:r>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 </m:t>
                        </m:r>
                        <m:r>
                          <a:rPr lang="en-US" sz="2800" b="0" i="1" smtClean="0">
                            <a:latin typeface="Cambria Math" panose="02040503050406030204" pitchFamily="18" charset="0"/>
                          </a:rPr>
                          <m:t>𝑛</m:t>
                        </m:r>
                      </m:sup>
                      <m:e>
                        <m:f>
                          <m:fPr>
                            <m:ctrlPr>
                              <a:rPr lang="en-US" sz="280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𝑂</m:t>
                                </m:r>
                                <m:r>
                                  <a:rPr lang="en-US" sz="2800" b="0" i="1" baseline="-25000" smtClean="0">
                                    <a:latin typeface="Cambria Math" panose="02040503050406030204" pitchFamily="18" charset="0"/>
                                  </a:rPr>
                                  <m:t>𝑖</m:t>
                                </m:r>
                                <m:r>
                                  <a:rPr lang="en-US" sz="2800" b="0" i="1" smtClean="0">
                                    <a:latin typeface="Cambria Math" panose="02040503050406030204" pitchFamily="18" charset="0"/>
                                  </a:rPr>
                                  <m:t> −</m:t>
                                </m:r>
                                <m:r>
                                  <a:rPr lang="en-US" sz="2800" b="0" i="1" smtClean="0">
                                    <a:latin typeface="Cambria Math" panose="02040503050406030204" pitchFamily="18" charset="0"/>
                                  </a:rPr>
                                  <m:t>𝐸𝑖</m:t>
                                </m:r>
                              </m:e>
                            </m:d>
                            <m:r>
                              <a:rPr lang="en-US" sz="2800" b="0" i="1" baseline="30000" smtClean="0">
                                <a:latin typeface="Cambria Math" panose="02040503050406030204" pitchFamily="18" charset="0"/>
                              </a:rPr>
                              <m:t>2</m:t>
                            </m:r>
                          </m:num>
                          <m:den>
                            <m:r>
                              <a:rPr lang="en-US" sz="2800" b="0" i="1" smtClean="0">
                                <a:latin typeface="Cambria Math" panose="02040503050406030204" pitchFamily="18" charset="0"/>
                              </a:rPr>
                              <m:t>𝐸</m:t>
                            </m:r>
                            <m:r>
                              <a:rPr lang="en-US" sz="2800" b="0" i="1" baseline="-25000" smtClean="0">
                                <a:latin typeface="Cambria Math" panose="02040503050406030204" pitchFamily="18" charset="0"/>
                              </a:rPr>
                              <m:t>𝑖</m:t>
                            </m:r>
                          </m:den>
                        </m:f>
                      </m:e>
                    </m:nary>
                  </m:oMath>
                </a14:m>
                <a:endParaRPr lang="en-US" dirty="0"/>
              </a:p>
              <a:p>
                <a:pPr lvl="1"/>
                <a:r>
                  <a:rPr lang="en-US" dirty="0"/>
                  <a:t>Where, n= Number of class</a:t>
                </a:r>
              </a:p>
              <a:p>
                <a:pPr lvl="1"/>
                <a:r>
                  <a:rPr lang="en-US" dirty="0"/>
                  <a:t>O</a:t>
                </a:r>
                <a:r>
                  <a:rPr lang="en-US" baseline="-25000" dirty="0"/>
                  <a:t>i</a:t>
                </a:r>
                <a:r>
                  <a:rPr lang="en-US" dirty="0"/>
                  <a:t> = Number (frequency) of times the observed data falls in each class i for i=1,2,3……..n</a:t>
                </a:r>
              </a:p>
              <a:p>
                <a:pPr lvl="1"/>
                <a:r>
                  <a:rPr lang="en-US" dirty="0"/>
                  <a:t>E</a:t>
                </a:r>
                <a:r>
                  <a:rPr lang="en-US" baseline="-25000" dirty="0"/>
                  <a:t>i</a:t>
                </a:r>
                <a:r>
                  <a:rPr lang="en-US" dirty="0"/>
                  <a:t> = Expected number of occurrence in each class i which is given by N/n.</a:t>
                </a:r>
              </a:p>
              <a:p>
                <a:endParaRPr lang="en-US" dirty="0"/>
              </a:p>
            </p:txBody>
          </p:sp>
        </mc:Choice>
        <mc:Fallback xmlns="">
          <p:sp>
            <p:nvSpPr>
              <p:cNvPr id="3" name="Content Placeholder 2">
                <a:extLst>
                  <a:ext uri="{FF2B5EF4-FFF2-40B4-BE49-F238E27FC236}">
                    <a16:creationId xmlns:a16="http://schemas.microsoft.com/office/drawing/2014/main" id="{5831B72A-41C8-823C-454F-EC26E3919173}"/>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D52837A-BEFF-3726-874A-2F5761C54BBD}"/>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70BE3144-8412-DBDA-0ACE-993334AE393C}"/>
              </a:ext>
            </a:extLst>
          </p:cNvPr>
          <p:cNvSpPr>
            <a:spLocks noGrp="1"/>
          </p:cNvSpPr>
          <p:nvPr>
            <p:ph type="sldNum" sz="quarter" idx="12"/>
          </p:nvPr>
        </p:nvSpPr>
        <p:spPr/>
        <p:txBody>
          <a:bodyPr/>
          <a:lstStyle/>
          <a:p>
            <a:fld id="{B64A917B-47FD-40E0-A121-9E586D961AA8}" type="slidenum">
              <a:rPr lang="en-US" smtClean="0"/>
              <a:pPr/>
              <a:t>18</a:t>
            </a:fld>
            <a:endParaRPr lang="en-US" dirty="0"/>
          </a:p>
        </p:txBody>
      </p:sp>
    </p:spTree>
    <p:extLst>
      <p:ext uri="{BB962C8B-B14F-4D97-AF65-F5344CB8AC3E}">
        <p14:creationId xmlns:p14="http://schemas.microsoft.com/office/powerpoint/2010/main" val="128352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12AB9-AD63-43E8-8B69-E4972A75D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770CBE-382D-8D0B-C406-BDFB5AE60A22}"/>
              </a:ext>
            </a:extLst>
          </p:cNvPr>
          <p:cNvSpPr>
            <a:spLocks noGrp="1"/>
          </p:cNvSpPr>
          <p:nvPr>
            <p:ph type="title"/>
          </p:nvPr>
        </p:nvSpPr>
        <p:spPr/>
        <p:txBody>
          <a:bodyPr/>
          <a:lstStyle/>
          <a:p>
            <a:r>
              <a:rPr lang="en-US" dirty="0"/>
              <a:t>Chi Square Test Example</a:t>
            </a:r>
          </a:p>
        </p:txBody>
      </p:sp>
      <p:sp>
        <p:nvSpPr>
          <p:cNvPr id="3" name="Content Placeholder 2">
            <a:extLst>
              <a:ext uri="{FF2B5EF4-FFF2-40B4-BE49-F238E27FC236}">
                <a16:creationId xmlns:a16="http://schemas.microsoft.com/office/drawing/2014/main" id="{8C467714-25C0-DE92-B895-76E795D30A92}"/>
              </a:ext>
            </a:extLst>
          </p:cNvPr>
          <p:cNvSpPr>
            <a:spLocks noGrp="1"/>
          </p:cNvSpPr>
          <p:nvPr>
            <p:ph idx="1"/>
          </p:nvPr>
        </p:nvSpPr>
        <p:spPr/>
        <p:txBody>
          <a:bodyPr>
            <a:normAutofit/>
          </a:bodyPr>
          <a:lstStyle/>
          <a:p>
            <a:r>
              <a:rPr lang="en-US" dirty="0"/>
              <a:t>Use a chi-square test with α=0.05 to test whether the data shown below are uniformly distributed.</a:t>
            </a:r>
          </a:p>
        </p:txBody>
      </p:sp>
      <p:sp>
        <p:nvSpPr>
          <p:cNvPr id="4" name="Footer Placeholder 3">
            <a:extLst>
              <a:ext uri="{FF2B5EF4-FFF2-40B4-BE49-F238E27FC236}">
                <a16:creationId xmlns:a16="http://schemas.microsoft.com/office/drawing/2014/main" id="{9817E859-C6D7-78F4-8D95-B6D1247898C7}"/>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78F103D3-2B37-0C83-C5FA-4338E55D0BF0}"/>
              </a:ext>
            </a:extLst>
          </p:cNvPr>
          <p:cNvSpPr>
            <a:spLocks noGrp="1"/>
          </p:cNvSpPr>
          <p:nvPr>
            <p:ph type="sldNum" sz="quarter" idx="12"/>
          </p:nvPr>
        </p:nvSpPr>
        <p:spPr/>
        <p:txBody>
          <a:bodyPr/>
          <a:lstStyle/>
          <a:p>
            <a:fld id="{B64A917B-47FD-40E0-A121-9E586D961AA8}" type="slidenum">
              <a:rPr lang="en-US" smtClean="0"/>
              <a:pPr/>
              <a:t>19</a:t>
            </a:fld>
            <a:endParaRPr lang="en-US" dirty="0"/>
          </a:p>
        </p:txBody>
      </p:sp>
      <p:pic>
        <p:nvPicPr>
          <p:cNvPr id="7" name="Picture 6">
            <a:extLst>
              <a:ext uri="{FF2B5EF4-FFF2-40B4-BE49-F238E27FC236}">
                <a16:creationId xmlns:a16="http://schemas.microsoft.com/office/drawing/2014/main" id="{A6994CE1-A5FE-11B1-C2D3-35A08612CA4B}"/>
              </a:ext>
            </a:extLst>
          </p:cNvPr>
          <p:cNvPicPr>
            <a:picLocks noChangeAspect="1"/>
          </p:cNvPicPr>
          <p:nvPr/>
        </p:nvPicPr>
        <p:blipFill>
          <a:blip r:embed="rId2"/>
          <a:stretch>
            <a:fillRect/>
          </a:stretch>
        </p:blipFill>
        <p:spPr>
          <a:xfrm>
            <a:off x="2985653" y="2811422"/>
            <a:ext cx="6220693" cy="2648320"/>
          </a:xfrm>
          <a:prstGeom prst="rect">
            <a:avLst/>
          </a:prstGeom>
        </p:spPr>
      </p:pic>
    </p:spTree>
    <p:extLst>
      <p:ext uri="{BB962C8B-B14F-4D97-AF65-F5344CB8AC3E}">
        <p14:creationId xmlns:p14="http://schemas.microsoft.com/office/powerpoint/2010/main" val="55378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E04CA-61F5-383E-453B-FF58B06CC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611E-9634-5EEC-593F-2F40E37844BC}"/>
              </a:ext>
            </a:extLst>
          </p:cNvPr>
          <p:cNvSpPr>
            <a:spLocks noGrp="1"/>
          </p:cNvSpPr>
          <p:nvPr>
            <p:ph type="title"/>
          </p:nvPr>
        </p:nvSpPr>
        <p:spPr>
          <a:xfrm>
            <a:off x="838200" y="365125"/>
            <a:ext cx="10515600" cy="1042761"/>
          </a:xfrm>
        </p:spPr>
        <p:txBody>
          <a:bodyPr>
            <a:normAutofit fontScale="90000"/>
          </a:bodyPr>
          <a:lstStyle/>
          <a:p>
            <a:r>
              <a:rPr lang="en-US" dirty="0"/>
              <a:t>Unit 5: Probability Concept and Random Numbers (7 </a:t>
            </a:r>
            <a:r>
              <a:rPr lang="en-US" dirty="0" err="1"/>
              <a:t>hrs</a:t>
            </a:r>
            <a:r>
              <a:rPr lang="en-US" dirty="0"/>
              <a:t>)</a:t>
            </a:r>
          </a:p>
        </p:txBody>
      </p:sp>
      <p:sp>
        <p:nvSpPr>
          <p:cNvPr id="17" name="Content Placeholder 16">
            <a:extLst>
              <a:ext uri="{FF2B5EF4-FFF2-40B4-BE49-F238E27FC236}">
                <a16:creationId xmlns:a16="http://schemas.microsoft.com/office/drawing/2014/main" id="{380E4C3D-11D2-3727-F9C7-6BF176B21A18}"/>
              </a:ext>
            </a:extLst>
          </p:cNvPr>
          <p:cNvSpPr>
            <a:spLocks noGrp="1"/>
          </p:cNvSpPr>
          <p:nvPr>
            <p:ph idx="1"/>
          </p:nvPr>
        </p:nvSpPr>
        <p:spPr>
          <a:xfrm>
            <a:off x="838200" y="1553029"/>
            <a:ext cx="10515600" cy="4920342"/>
          </a:xfrm>
        </p:spPr>
        <p:txBody>
          <a:bodyPr>
            <a:normAutofit fontScale="85000" lnSpcReduction="20000"/>
          </a:bodyPr>
          <a:lstStyle/>
          <a:p>
            <a:r>
              <a:rPr lang="en-US" dirty="0"/>
              <a:t>5.1 Stochastic System</a:t>
            </a:r>
          </a:p>
          <a:p>
            <a:r>
              <a:rPr lang="en-US" dirty="0"/>
              <a:t>5.2 Discrete and Continuous Probability Function</a:t>
            </a:r>
          </a:p>
          <a:p>
            <a:r>
              <a:rPr lang="en-US" dirty="0"/>
              <a:t>5.3 Random Numbers Versus Pseudo Random Numbers</a:t>
            </a:r>
          </a:p>
          <a:p>
            <a:r>
              <a:rPr lang="en-US" dirty="0"/>
              <a:t>5.4 Properties of Random Numbers</a:t>
            </a:r>
          </a:p>
          <a:p>
            <a:r>
              <a:rPr lang="en-US" dirty="0"/>
              <a:t>5.5 Random Number Generation Techniques</a:t>
            </a:r>
          </a:p>
          <a:p>
            <a:pPr lvl="1"/>
            <a:r>
              <a:rPr lang="en-US" dirty="0"/>
              <a:t>5.5.1 Linear Congruential Generator</a:t>
            </a:r>
          </a:p>
          <a:p>
            <a:pPr lvl="1"/>
            <a:r>
              <a:rPr lang="en-US" dirty="0"/>
              <a:t>5.5.2 Mixed Generator</a:t>
            </a:r>
          </a:p>
          <a:p>
            <a:pPr lvl="1"/>
            <a:r>
              <a:rPr lang="en-US" dirty="0"/>
              <a:t>5.5.3 Additive and Incremental Generator</a:t>
            </a:r>
          </a:p>
          <a:p>
            <a:r>
              <a:rPr lang="en-US" b="1" dirty="0"/>
              <a:t>5.6 Test for Randomness</a:t>
            </a:r>
          </a:p>
          <a:p>
            <a:pPr lvl="1"/>
            <a:r>
              <a:rPr lang="en-US" b="1" dirty="0"/>
              <a:t>5.6.1 Uniformity Test (KS Test, Chi Square Test)</a:t>
            </a:r>
          </a:p>
          <a:p>
            <a:pPr lvl="1"/>
            <a:r>
              <a:rPr lang="en-US" dirty="0"/>
              <a:t>5.6.2 Independence Test (Run Test (Above and Below, Up and Down, Lengths of Runs), Test for Auto Correlation, Gap Test, Poker Test)</a:t>
            </a:r>
          </a:p>
        </p:txBody>
      </p:sp>
      <p:sp>
        <p:nvSpPr>
          <p:cNvPr id="4" name="Footer Placeholder 3">
            <a:extLst>
              <a:ext uri="{FF2B5EF4-FFF2-40B4-BE49-F238E27FC236}">
                <a16:creationId xmlns:a16="http://schemas.microsoft.com/office/drawing/2014/main" id="{0000EF4C-801E-F6FC-5A71-809DA6F631DC}"/>
              </a:ext>
            </a:extLst>
          </p:cNvPr>
          <p:cNvSpPr>
            <a:spLocks noGrp="1"/>
          </p:cNvSpPr>
          <p:nvPr>
            <p:ph type="ftr" sz="quarter" idx="11"/>
          </p:nvPr>
        </p:nvSpPr>
        <p:spPr>
          <a:xfrm>
            <a:off x="7351486" y="106589"/>
            <a:ext cx="4114800" cy="365125"/>
          </a:xfrm>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B0A771C6-63B7-4BD9-4DA2-BDC1A4FF8249}"/>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2</a:t>
            </a:fld>
            <a:endParaRPr lang="en-US" dirty="0"/>
          </a:p>
        </p:txBody>
      </p:sp>
    </p:spTree>
    <p:extLst>
      <p:ext uri="{BB962C8B-B14F-4D97-AF65-F5344CB8AC3E}">
        <p14:creationId xmlns:p14="http://schemas.microsoft.com/office/powerpoint/2010/main" val="511352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D0B9A-7D22-2D77-A471-9E772CC445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8B1C5D-6623-E838-BB1D-673724D00B20}"/>
              </a:ext>
            </a:extLst>
          </p:cNvPr>
          <p:cNvSpPr>
            <a:spLocks noGrp="1"/>
          </p:cNvSpPr>
          <p:nvPr>
            <p:ph type="title"/>
          </p:nvPr>
        </p:nvSpPr>
        <p:spPr/>
        <p:txBody>
          <a:bodyPr/>
          <a:lstStyle/>
          <a:p>
            <a:r>
              <a:rPr lang="en-US" dirty="0"/>
              <a:t>Chi Square Test Example</a:t>
            </a:r>
          </a:p>
        </p:txBody>
      </p:sp>
      <p:sp>
        <p:nvSpPr>
          <p:cNvPr id="3" name="Content Placeholder 2">
            <a:extLst>
              <a:ext uri="{FF2B5EF4-FFF2-40B4-BE49-F238E27FC236}">
                <a16:creationId xmlns:a16="http://schemas.microsoft.com/office/drawing/2014/main" id="{A42D4E4F-B6D4-1161-E39A-B51764BF7919}"/>
              </a:ext>
            </a:extLst>
          </p:cNvPr>
          <p:cNvSpPr>
            <a:spLocks noGrp="1"/>
          </p:cNvSpPr>
          <p:nvPr>
            <p:ph idx="1"/>
          </p:nvPr>
        </p:nvSpPr>
        <p:spPr/>
        <p:txBody>
          <a:bodyPr>
            <a:normAutofit/>
          </a:bodyPr>
          <a:lstStyle/>
          <a:p>
            <a:r>
              <a:rPr lang="en-US" u="sng" dirty="0"/>
              <a:t>Solution</a:t>
            </a:r>
            <a:r>
              <a:rPr lang="en-US" dirty="0"/>
              <a:t>: </a:t>
            </a:r>
          </a:p>
          <a:p>
            <a:r>
              <a:rPr lang="en-US" dirty="0"/>
              <a:t>Let n=10, the interval [0-1] can be divided in equal lengths, (0.01-0.10), (0.11-0.20), ---, (0.91-1.0)</a:t>
            </a:r>
          </a:p>
          <a:p>
            <a:r>
              <a:rPr lang="en-US" dirty="0"/>
              <a:t>N = 100</a:t>
            </a:r>
          </a:p>
          <a:p>
            <a:r>
              <a:rPr lang="en-US" dirty="0"/>
              <a:t>E</a:t>
            </a:r>
            <a:r>
              <a:rPr lang="en-US" baseline="-25000" dirty="0"/>
              <a:t>i </a:t>
            </a:r>
            <a:r>
              <a:rPr lang="en-US" dirty="0"/>
              <a:t>= N / n = 100 / 10 = 10</a:t>
            </a:r>
          </a:p>
          <a:p>
            <a:r>
              <a:rPr lang="en-US" dirty="0"/>
              <a:t>The calculations are tabulated as:</a:t>
            </a:r>
          </a:p>
          <a:p>
            <a:pPr lvl="1"/>
            <a:endParaRPr lang="en-US" dirty="0"/>
          </a:p>
        </p:txBody>
      </p:sp>
      <p:sp>
        <p:nvSpPr>
          <p:cNvPr id="4" name="Footer Placeholder 3">
            <a:extLst>
              <a:ext uri="{FF2B5EF4-FFF2-40B4-BE49-F238E27FC236}">
                <a16:creationId xmlns:a16="http://schemas.microsoft.com/office/drawing/2014/main" id="{01B8B6D8-D827-9D4D-21AA-895C22640DB4}"/>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086ADC69-9499-2DF6-0972-E211205B6311}"/>
              </a:ext>
            </a:extLst>
          </p:cNvPr>
          <p:cNvSpPr>
            <a:spLocks noGrp="1"/>
          </p:cNvSpPr>
          <p:nvPr>
            <p:ph type="sldNum" sz="quarter" idx="12"/>
          </p:nvPr>
        </p:nvSpPr>
        <p:spPr/>
        <p:txBody>
          <a:bodyPr/>
          <a:lstStyle/>
          <a:p>
            <a:fld id="{B64A917B-47FD-40E0-A121-9E586D961AA8}" type="slidenum">
              <a:rPr lang="en-US" smtClean="0"/>
              <a:pPr/>
              <a:t>20</a:t>
            </a:fld>
            <a:endParaRPr lang="en-US" dirty="0"/>
          </a:p>
        </p:txBody>
      </p:sp>
    </p:spTree>
    <p:extLst>
      <p:ext uri="{BB962C8B-B14F-4D97-AF65-F5344CB8AC3E}">
        <p14:creationId xmlns:p14="http://schemas.microsoft.com/office/powerpoint/2010/main" val="1583667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88F77-C083-17B2-B7EA-4D81198FF7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0E293-569D-4196-28D8-B0D8792A93A0}"/>
              </a:ext>
            </a:extLst>
          </p:cNvPr>
          <p:cNvSpPr>
            <a:spLocks noGrp="1"/>
          </p:cNvSpPr>
          <p:nvPr>
            <p:ph type="title"/>
          </p:nvPr>
        </p:nvSpPr>
        <p:spPr/>
        <p:txBody>
          <a:bodyPr/>
          <a:lstStyle/>
          <a:p>
            <a:r>
              <a:rPr lang="en-US" dirty="0"/>
              <a:t>Chi Square Test Example</a:t>
            </a:r>
          </a:p>
        </p:txBody>
      </p:sp>
      <p:graphicFrame>
        <p:nvGraphicFramePr>
          <p:cNvPr id="15" name="Content Placeholder 5">
            <a:extLst>
              <a:ext uri="{FF2B5EF4-FFF2-40B4-BE49-F238E27FC236}">
                <a16:creationId xmlns:a16="http://schemas.microsoft.com/office/drawing/2014/main" id="{88C8F7B0-6055-97D3-EC05-9AD94F21DF7B}"/>
              </a:ext>
            </a:extLst>
          </p:cNvPr>
          <p:cNvGraphicFramePr>
            <a:graphicFrameLocks noGrp="1"/>
          </p:cNvGraphicFramePr>
          <p:nvPr>
            <p:ph idx="1"/>
            <p:extLst>
              <p:ext uri="{D42A27DB-BD31-4B8C-83A1-F6EECF244321}">
                <p14:modId xmlns:p14="http://schemas.microsoft.com/office/powerpoint/2010/main" val="1565049"/>
              </p:ext>
            </p:extLst>
          </p:nvPr>
        </p:nvGraphicFramePr>
        <p:xfrm>
          <a:off x="838200" y="1552575"/>
          <a:ext cx="10515597" cy="4754880"/>
        </p:xfrm>
        <a:graphic>
          <a:graphicData uri="http://schemas.openxmlformats.org/drawingml/2006/table">
            <a:tbl>
              <a:tblPr firstRow="1" bandRow="1">
                <a:tableStyleId>{69012ECD-51FC-41F1-AA8D-1B2483CD663E}</a:tableStyleId>
              </a:tblPr>
              <a:tblGrid>
                <a:gridCol w="1986684">
                  <a:extLst>
                    <a:ext uri="{9D8B030D-6E8A-4147-A177-3AD203B41FA5}">
                      <a16:colId xmlns:a16="http://schemas.microsoft.com/office/drawing/2014/main" val="3721261425"/>
                    </a:ext>
                  </a:extLst>
                </a:gridCol>
                <a:gridCol w="1479560">
                  <a:extLst>
                    <a:ext uri="{9D8B030D-6E8A-4147-A177-3AD203B41FA5}">
                      <a16:colId xmlns:a16="http://schemas.microsoft.com/office/drawing/2014/main" val="2390182765"/>
                    </a:ext>
                  </a:extLst>
                </a:gridCol>
                <a:gridCol w="1479560">
                  <a:extLst>
                    <a:ext uri="{9D8B030D-6E8A-4147-A177-3AD203B41FA5}">
                      <a16:colId xmlns:a16="http://schemas.microsoft.com/office/drawing/2014/main" val="4076278666"/>
                    </a:ext>
                  </a:extLst>
                </a:gridCol>
                <a:gridCol w="1479560">
                  <a:extLst>
                    <a:ext uri="{9D8B030D-6E8A-4147-A177-3AD203B41FA5}">
                      <a16:colId xmlns:a16="http://schemas.microsoft.com/office/drawing/2014/main" val="3399108375"/>
                    </a:ext>
                  </a:extLst>
                </a:gridCol>
                <a:gridCol w="1636093">
                  <a:extLst>
                    <a:ext uri="{9D8B030D-6E8A-4147-A177-3AD203B41FA5}">
                      <a16:colId xmlns:a16="http://schemas.microsoft.com/office/drawing/2014/main" val="151484134"/>
                    </a:ext>
                  </a:extLst>
                </a:gridCol>
                <a:gridCol w="2454140">
                  <a:extLst>
                    <a:ext uri="{9D8B030D-6E8A-4147-A177-3AD203B41FA5}">
                      <a16:colId xmlns:a16="http://schemas.microsoft.com/office/drawing/2014/main" val="2294224278"/>
                    </a:ext>
                  </a:extLst>
                </a:gridCol>
              </a:tblGrid>
              <a:tr h="274320">
                <a:tc>
                  <a:txBody>
                    <a:bodyPr/>
                    <a:lstStyle/>
                    <a:p>
                      <a:pPr algn="r"/>
                      <a:r>
                        <a:rPr lang="en-US" sz="2000" dirty="0">
                          <a:latin typeface="Nunito" pitchFamily="2" charset="0"/>
                        </a:rPr>
                        <a:t>Interval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O</a:t>
                      </a:r>
                      <a:r>
                        <a:rPr lang="en-US" sz="2000" baseline="-25000" dirty="0">
                          <a:latin typeface="Nunito" pitchFamily="2"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E</a:t>
                      </a:r>
                      <a:r>
                        <a:rPr lang="en-US" sz="2000" baseline="-25000" dirty="0">
                          <a:latin typeface="Nunito" pitchFamily="2"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O</a:t>
                      </a:r>
                      <a:r>
                        <a:rPr lang="en-US" sz="2000" baseline="-25000" dirty="0">
                          <a:latin typeface="Nunito" pitchFamily="2" charset="0"/>
                        </a:rPr>
                        <a:t>i</a:t>
                      </a:r>
                      <a:r>
                        <a:rPr lang="en-US" sz="2000" dirty="0">
                          <a:latin typeface="Nunito" pitchFamily="2" charset="0"/>
                        </a:rPr>
                        <a:t> – E</a:t>
                      </a:r>
                      <a:r>
                        <a:rPr lang="en-US" sz="2000" baseline="-25000" dirty="0">
                          <a:latin typeface="Nunito" pitchFamily="2" charset="0"/>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(O</a:t>
                      </a:r>
                      <a:r>
                        <a:rPr lang="en-US" sz="2000" baseline="-25000" dirty="0">
                          <a:latin typeface="Nunito" pitchFamily="2" charset="0"/>
                        </a:rPr>
                        <a:t>i</a:t>
                      </a:r>
                      <a:r>
                        <a:rPr lang="en-US" sz="2000" dirty="0">
                          <a:latin typeface="Nunito" pitchFamily="2" charset="0"/>
                        </a:rPr>
                        <a:t> – E</a:t>
                      </a:r>
                      <a:r>
                        <a:rPr lang="en-US" sz="2000" baseline="-25000" dirty="0">
                          <a:latin typeface="Nunito" pitchFamily="2" charset="0"/>
                        </a:rPr>
                        <a:t>i</a:t>
                      </a:r>
                      <a:r>
                        <a:rPr lang="en-US" sz="2000" dirty="0">
                          <a:latin typeface="Nunito" pitchFamily="2" charset="0"/>
                        </a:rPr>
                        <a:t>)</a:t>
                      </a:r>
                      <a:r>
                        <a:rPr lang="en-US" sz="2000" baseline="30000"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X</a:t>
                      </a:r>
                      <a:r>
                        <a:rPr lang="en-US" sz="2000" baseline="-25000" dirty="0">
                          <a:latin typeface="Nunito" pitchFamily="2" charset="0"/>
                        </a:rPr>
                        <a:t>0</a:t>
                      </a:r>
                      <a:r>
                        <a:rPr lang="en-US" sz="2000" baseline="30000" dirty="0">
                          <a:latin typeface="Nunito" pitchFamily="2" charset="0"/>
                        </a:rPr>
                        <a:t>2</a:t>
                      </a:r>
                      <a:r>
                        <a:rPr lang="en-US" sz="2000" dirty="0">
                          <a:latin typeface="Nunito" pitchFamily="2" charset="0"/>
                        </a:rPr>
                        <a:t> = (O</a:t>
                      </a:r>
                      <a:r>
                        <a:rPr lang="en-US" sz="2000" baseline="-25000" dirty="0">
                          <a:latin typeface="Nunito" pitchFamily="2" charset="0"/>
                        </a:rPr>
                        <a:t>i</a:t>
                      </a:r>
                      <a:r>
                        <a:rPr lang="en-US" sz="2000" dirty="0">
                          <a:latin typeface="Nunito" pitchFamily="2" charset="0"/>
                        </a:rPr>
                        <a:t> – E</a:t>
                      </a:r>
                      <a:r>
                        <a:rPr lang="en-US" sz="2000" baseline="-25000" dirty="0">
                          <a:latin typeface="Nunito" pitchFamily="2" charset="0"/>
                        </a:rPr>
                        <a:t>i</a:t>
                      </a:r>
                      <a:r>
                        <a:rPr lang="en-US" sz="2000" dirty="0">
                          <a:latin typeface="Nunito" pitchFamily="2" charset="0"/>
                        </a:rPr>
                        <a:t>)</a:t>
                      </a:r>
                      <a:r>
                        <a:rPr lang="en-US" sz="2000" baseline="30000"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9923405"/>
                  </a:ext>
                </a:extLst>
              </a:tr>
              <a:tr h="274320">
                <a:tc>
                  <a:txBody>
                    <a:bodyPr/>
                    <a:lstStyle/>
                    <a:p>
                      <a:pPr algn="r"/>
                      <a:r>
                        <a:rPr lang="en-US" sz="2000" dirty="0">
                          <a:latin typeface="Nunito" pitchFamily="2" charset="0"/>
                        </a:rPr>
                        <a:t>0.01 – 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512987"/>
                  </a:ext>
                </a:extLst>
              </a:tr>
              <a:tr h="274320">
                <a:tc>
                  <a:txBody>
                    <a:bodyPr/>
                    <a:lstStyle/>
                    <a:p>
                      <a:pPr algn="r"/>
                      <a:r>
                        <a:rPr lang="en-US" sz="2000" dirty="0">
                          <a:latin typeface="Nunito" pitchFamily="2" charset="0"/>
                        </a:rPr>
                        <a:t>0.11 – 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5514842"/>
                  </a:ext>
                </a:extLst>
              </a:tr>
              <a:tr h="274320">
                <a:tc>
                  <a:txBody>
                    <a:bodyPr/>
                    <a:lstStyle/>
                    <a:p>
                      <a:pPr algn="r"/>
                      <a:r>
                        <a:rPr lang="en-US" sz="2000" dirty="0">
                          <a:latin typeface="Nunito" pitchFamily="2" charset="0"/>
                        </a:rPr>
                        <a:t>0.21 – 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821027"/>
                  </a:ext>
                </a:extLst>
              </a:tr>
              <a:tr h="274320">
                <a:tc>
                  <a:txBody>
                    <a:bodyPr/>
                    <a:lstStyle/>
                    <a:p>
                      <a:pPr algn="r"/>
                      <a:r>
                        <a:rPr lang="en-US" sz="2000" dirty="0">
                          <a:latin typeface="Nunito" pitchFamily="2" charset="0"/>
                        </a:rPr>
                        <a:t>0.31 – 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7078843"/>
                  </a:ext>
                </a:extLst>
              </a:tr>
              <a:tr h="274320">
                <a:tc>
                  <a:txBody>
                    <a:bodyPr/>
                    <a:lstStyle/>
                    <a:p>
                      <a:pPr algn="r"/>
                      <a:r>
                        <a:rPr lang="en-US" sz="2000" dirty="0">
                          <a:latin typeface="Nunito" pitchFamily="2" charset="0"/>
                        </a:rPr>
                        <a:t>0.41 – 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0963572"/>
                  </a:ext>
                </a:extLst>
              </a:tr>
              <a:tr h="274320">
                <a:tc>
                  <a:txBody>
                    <a:bodyPr/>
                    <a:lstStyle/>
                    <a:p>
                      <a:pPr algn="r"/>
                      <a:r>
                        <a:rPr lang="en-US" sz="2000" dirty="0">
                          <a:latin typeface="Nunito" pitchFamily="2" charset="0"/>
                        </a:rPr>
                        <a:t>0.51 – 0.60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5604379"/>
                  </a:ext>
                </a:extLst>
              </a:tr>
              <a:tr h="274320">
                <a:tc>
                  <a:txBody>
                    <a:bodyPr/>
                    <a:lstStyle/>
                    <a:p>
                      <a:pPr algn="r"/>
                      <a:r>
                        <a:rPr lang="en-US" sz="2000" dirty="0">
                          <a:latin typeface="Nunito" pitchFamily="2" charset="0"/>
                        </a:rPr>
                        <a:t>0.61 – 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6217383"/>
                  </a:ext>
                </a:extLst>
              </a:tr>
              <a:tr h="274320">
                <a:tc>
                  <a:txBody>
                    <a:bodyPr/>
                    <a:lstStyle/>
                    <a:p>
                      <a:pPr algn="r"/>
                      <a:r>
                        <a:rPr lang="en-US" sz="2000" dirty="0">
                          <a:latin typeface="Nunito" pitchFamily="2" charset="0"/>
                        </a:rPr>
                        <a:t>0.71 – 0.80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8708640"/>
                  </a:ext>
                </a:extLst>
              </a:tr>
              <a:tr h="274320">
                <a:tc>
                  <a:txBody>
                    <a:bodyPr/>
                    <a:lstStyle/>
                    <a:p>
                      <a:pPr algn="r"/>
                      <a:r>
                        <a:rPr lang="en-US" sz="2000" dirty="0">
                          <a:latin typeface="Nunito" pitchFamily="2" charset="0"/>
                        </a:rPr>
                        <a:t>0.81 – 0.90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4258260"/>
                  </a:ext>
                </a:extLst>
              </a:tr>
              <a:tr h="274320">
                <a:tc>
                  <a:txBody>
                    <a:bodyPr/>
                    <a:lstStyle/>
                    <a:p>
                      <a:pPr algn="r"/>
                      <a:r>
                        <a:rPr lang="en-US" sz="2000" dirty="0">
                          <a:latin typeface="Nunito" pitchFamily="2" charset="0"/>
                        </a:rPr>
                        <a:t>0.91 – 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9256403"/>
                  </a:ext>
                </a:extLst>
              </a:tr>
              <a:tr h="274320">
                <a:tc>
                  <a:txBody>
                    <a:bodyPr/>
                    <a:lstStyle/>
                    <a:p>
                      <a:pPr algn="r"/>
                      <a:endParaRPr lang="en-US" sz="2000" dirty="0">
                        <a:latin typeface="Nunito"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latin typeface="Nunito"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latin typeface="Nunito"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2000" dirty="0">
                          <a:latin typeface="Nunito" pitchFamily="2" charset="0"/>
                        </a:rPr>
                        <a:t>X</a:t>
                      </a:r>
                      <a:r>
                        <a:rPr lang="en-US" sz="2000" baseline="-25000" dirty="0">
                          <a:latin typeface="Nunito" pitchFamily="2" charset="0"/>
                        </a:rPr>
                        <a:t>0</a:t>
                      </a:r>
                      <a:r>
                        <a:rPr lang="en-US" sz="2000" baseline="30000" dirty="0">
                          <a:latin typeface="Nunito" pitchFamily="2" charset="0"/>
                        </a:rPr>
                        <a:t>2</a:t>
                      </a:r>
                      <a:r>
                        <a:rPr lang="en-US" sz="2000" dirty="0">
                          <a:latin typeface="Nunito" pitchFamily="2" charset="0"/>
                        </a:rPr>
                        <a:t> = 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9279679"/>
                  </a:ext>
                </a:extLst>
              </a:tr>
            </a:tbl>
          </a:graphicData>
        </a:graphic>
      </p:graphicFrame>
      <p:sp>
        <p:nvSpPr>
          <p:cNvPr id="4" name="Footer Placeholder 3">
            <a:extLst>
              <a:ext uri="{FF2B5EF4-FFF2-40B4-BE49-F238E27FC236}">
                <a16:creationId xmlns:a16="http://schemas.microsoft.com/office/drawing/2014/main" id="{540FD748-9D09-0319-F6C3-EC85DE859A4F}"/>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C2899658-7828-4900-E68A-726DA088DB75}"/>
              </a:ext>
            </a:extLst>
          </p:cNvPr>
          <p:cNvSpPr>
            <a:spLocks noGrp="1"/>
          </p:cNvSpPr>
          <p:nvPr>
            <p:ph type="sldNum" sz="quarter" idx="12"/>
          </p:nvPr>
        </p:nvSpPr>
        <p:spPr/>
        <p:txBody>
          <a:bodyPr/>
          <a:lstStyle/>
          <a:p>
            <a:fld id="{B64A917B-47FD-40E0-A121-9E586D961AA8}" type="slidenum">
              <a:rPr lang="en-US" smtClean="0"/>
              <a:pPr/>
              <a:t>21</a:t>
            </a:fld>
            <a:endParaRPr lang="en-US" dirty="0"/>
          </a:p>
        </p:txBody>
      </p:sp>
    </p:spTree>
    <p:extLst>
      <p:ext uri="{BB962C8B-B14F-4D97-AF65-F5344CB8AC3E}">
        <p14:creationId xmlns:p14="http://schemas.microsoft.com/office/powerpoint/2010/main" val="441933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0731D-3FD0-922A-5BCD-E8C8E883F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865CF-EA8C-476C-4EEA-5A6722E8EB3A}"/>
              </a:ext>
            </a:extLst>
          </p:cNvPr>
          <p:cNvSpPr>
            <a:spLocks noGrp="1"/>
          </p:cNvSpPr>
          <p:nvPr>
            <p:ph type="title"/>
          </p:nvPr>
        </p:nvSpPr>
        <p:spPr/>
        <p:txBody>
          <a:bodyPr/>
          <a:lstStyle/>
          <a:p>
            <a:r>
              <a:rPr lang="en-US" dirty="0"/>
              <a:t>Chi Square Test Example</a:t>
            </a:r>
          </a:p>
        </p:txBody>
      </p:sp>
      <p:sp>
        <p:nvSpPr>
          <p:cNvPr id="4" name="Footer Placeholder 3">
            <a:extLst>
              <a:ext uri="{FF2B5EF4-FFF2-40B4-BE49-F238E27FC236}">
                <a16:creationId xmlns:a16="http://schemas.microsoft.com/office/drawing/2014/main" id="{56B3091D-F0A3-6307-0EC3-D032C4B2305B}"/>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4D54913B-92EB-BEF2-B1A3-400F933D2A11}"/>
              </a:ext>
            </a:extLst>
          </p:cNvPr>
          <p:cNvSpPr>
            <a:spLocks noGrp="1"/>
          </p:cNvSpPr>
          <p:nvPr>
            <p:ph type="sldNum" sz="quarter" idx="12"/>
          </p:nvPr>
        </p:nvSpPr>
        <p:spPr/>
        <p:txBody>
          <a:bodyPr/>
          <a:lstStyle/>
          <a:p>
            <a:fld id="{B64A917B-47FD-40E0-A121-9E586D961AA8}" type="slidenum">
              <a:rPr lang="en-US" smtClean="0"/>
              <a:pPr/>
              <a:t>22</a:t>
            </a:fld>
            <a:endParaRPr lang="en-US" dirty="0"/>
          </a:p>
        </p:txBody>
      </p:sp>
      <p:sp>
        <p:nvSpPr>
          <p:cNvPr id="12" name="Content Placeholder 11">
            <a:extLst>
              <a:ext uri="{FF2B5EF4-FFF2-40B4-BE49-F238E27FC236}">
                <a16:creationId xmlns:a16="http://schemas.microsoft.com/office/drawing/2014/main" id="{1CF44A90-2419-4FBB-FF36-C0708A27A04B}"/>
              </a:ext>
            </a:extLst>
          </p:cNvPr>
          <p:cNvSpPr>
            <a:spLocks noGrp="1"/>
          </p:cNvSpPr>
          <p:nvPr>
            <p:ph idx="1"/>
          </p:nvPr>
        </p:nvSpPr>
        <p:spPr>
          <a:xfrm>
            <a:off x="838200" y="1553029"/>
            <a:ext cx="10960100" cy="4920342"/>
          </a:xfrm>
        </p:spPr>
        <p:txBody>
          <a:bodyPr>
            <a:normAutofit/>
          </a:bodyPr>
          <a:lstStyle/>
          <a:p>
            <a:r>
              <a:rPr lang="en-US" dirty="0"/>
              <a:t>So, from the above table, X</a:t>
            </a:r>
            <a:r>
              <a:rPr lang="en-US" baseline="-25000" dirty="0"/>
              <a:t>0</a:t>
            </a:r>
            <a:r>
              <a:rPr lang="en-US" baseline="30000" dirty="0"/>
              <a:t>2  </a:t>
            </a:r>
            <a:r>
              <a:rPr lang="en-US" dirty="0"/>
              <a:t>= 3.4</a:t>
            </a:r>
          </a:p>
          <a:p>
            <a:r>
              <a:rPr lang="en-US" dirty="0"/>
              <a:t>Degree of freedom, </a:t>
            </a:r>
            <a:r>
              <a:rPr lang="en-US" dirty="0" err="1"/>
              <a:t>df</a:t>
            </a:r>
            <a:r>
              <a:rPr lang="en-US" dirty="0"/>
              <a:t> =n-1 = 10-1 =9</a:t>
            </a:r>
          </a:p>
          <a:p>
            <a:r>
              <a:rPr lang="en-US" dirty="0"/>
              <a:t>The critical value of X</a:t>
            </a:r>
            <a:r>
              <a:rPr lang="en-US" baseline="-25000" dirty="0"/>
              <a:t>0</a:t>
            </a:r>
            <a:r>
              <a:rPr lang="en-US" baseline="30000" dirty="0"/>
              <a:t>2</a:t>
            </a:r>
            <a:r>
              <a:rPr lang="en-US" dirty="0"/>
              <a:t> obtained from Chi2 table for α =0.05 and 9 degree of freedom is 16.9.</a:t>
            </a:r>
          </a:p>
          <a:p>
            <a:r>
              <a:rPr lang="en-US" dirty="0"/>
              <a:t>Since X</a:t>
            </a:r>
            <a:r>
              <a:rPr lang="en-US" baseline="-25000" dirty="0"/>
              <a:t>0</a:t>
            </a:r>
            <a:r>
              <a:rPr lang="en-US" baseline="30000" dirty="0"/>
              <a:t>2</a:t>
            </a:r>
            <a:r>
              <a:rPr lang="en-US" dirty="0"/>
              <a:t> &lt; X</a:t>
            </a:r>
            <a:r>
              <a:rPr lang="en-US" baseline="30000" dirty="0"/>
              <a:t>2</a:t>
            </a:r>
            <a:r>
              <a:rPr lang="en-US" baseline="-25000" dirty="0"/>
              <a:t>0.05, 9</a:t>
            </a:r>
            <a:r>
              <a:rPr lang="en-US" dirty="0"/>
              <a:t> , the null hypothesis of a uniform distribution is not rejected i.e. it can be accepted.</a:t>
            </a:r>
          </a:p>
          <a:p>
            <a:pPr marL="0" indent="0">
              <a:buNone/>
            </a:pPr>
            <a:endParaRPr lang="en-US" dirty="0"/>
          </a:p>
        </p:txBody>
      </p:sp>
    </p:spTree>
    <p:extLst>
      <p:ext uri="{BB962C8B-B14F-4D97-AF65-F5344CB8AC3E}">
        <p14:creationId xmlns:p14="http://schemas.microsoft.com/office/powerpoint/2010/main" val="1521029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3AF4-84D1-01D6-830C-D4FF34D48909}"/>
              </a:ext>
            </a:extLst>
          </p:cNvPr>
          <p:cNvSpPr>
            <a:spLocks noGrp="1"/>
          </p:cNvSpPr>
          <p:nvPr>
            <p:ph type="title"/>
          </p:nvPr>
        </p:nvSpPr>
        <p:spPr/>
        <p:txBody>
          <a:bodyPr/>
          <a:lstStyle/>
          <a:p>
            <a:r>
              <a:rPr lang="en-US" dirty="0"/>
              <a:t>Chi Square Test</a:t>
            </a:r>
          </a:p>
        </p:txBody>
      </p:sp>
      <p:sp>
        <p:nvSpPr>
          <p:cNvPr id="3" name="Content Placeholder 2">
            <a:extLst>
              <a:ext uri="{FF2B5EF4-FFF2-40B4-BE49-F238E27FC236}">
                <a16:creationId xmlns:a16="http://schemas.microsoft.com/office/drawing/2014/main" id="{7D01AE0C-4424-F368-E0C0-DEEDE2E03DAF}"/>
              </a:ext>
            </a:extLst>
          </p:cNvPr>
          <p:cNvSpPr>
            <a:spLocks noGrp="1"/>
          </p:cNvSpPr>
          <p:nvPr>
            <p:ph idx="1"/>
          </p:nvPr>
        </p:nvSpPr>
        <p:spPr/>
        <p:txBody>
          <a:bodyPr/>
          <a:lstStyle/>
          <a:p>
            <a:r>
              <a:rPr lang="en-US" u="sng" dirty="0"/>
              <a:t>Note</a:t>
            </a:r>
            <a:r>
              <a:rPr lang="en-US" dirty="0"/>
              <a:t>:</a:t>
            </a:r>
          </a:p>
          <a:p>
            <a:r>
              <a:rPr lang="en-US" dirty="0"/>
              <a:t>In general, for any value choose ‘n’ such Ei ≥ 5.</a:t>
            </a:r>
          </a:p>
          <a:p>
            <a:r>
              <a:rPr lang="en-US" dirty="0"/>
              <a:t>Kolmogorov-Smirnov test is more powerful than the chi-square test because it can be applied to small sample sizes, whereas chi-square requires large sample, say N ≥ 50.</a:t>
            </a:r>
          </a:p>
        </p:txBody>
      </p:sp>
      <p:sp>
        <p:nvSpPr>
          <p:cNvPr id="4" name="Footer Placeholder 3">
            <a:extLst>
              <a:ext uri="{FF2B5EF4-FFF2-40B4-BE49-F238E27FC236}">
                <a16:creationId xmlns:a16="http://schemas.microsoft.com/office/drawing/2014/main" id="{84151995-5236-AB2A-E45F-2ABC56FCD00A}"/>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3888D669-8173-EC97-16F5-86886D4BAAFA}"/>
              </a:ext>
            </a:extLst>
          </p:cNvPr>
          <p:cNvSpPr>
            <a:spLocks noGrp="1"/>
          </p:cNvSpPr>
          <p:nvPr>
            <p:ph type="sldNum" sz="quarter" idx="12"/>
          </p:nvPr>
        </p:nvSpPr>
        <p:spPr/>
        <p:txBody>
          <a:bodyPr/>
          <a:lstStyle/>
          <a:p>
            <a:fld id="{B64A917B-47FD-40E0-A121-9E586D961AA8}" type="slidenum">
              <a:rPr lang="en-US" smtClean="0"/>
              <a:pPr/>
              <a:t>23</a:t>
            </a:fld>
            <a:endParaRPr lang="en-US" dirty="0"/>
          </a:p>
        </p:txBody>
      </p:sp>
    </p:spTree>
    <p:extLst>
      <p:ext uri="{BB962C8B-B14F-4D97-AF65-F5344CB8AC3E}">
        <p14:creationId xmlns:p14="http://schemas.microsoft.com/office/powerpoint/2010/main" val="2647127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1A70F-CE3D-B832-EE38-54A5740FC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209806-D468-29E8-2C1A-D07777C275BC}"/>
              </a:ext>
            </a:extLst>
          </p:cNvPr>
          <p:cNvSpPr>
            <a:spLocks noGrp="1"/>
          </p:cNvSpPr>
          <p:nvPr>
            <p:ph type="title"/>
          </p:nvPr>
        </p:nvSpPr>
        <p:spPr/>
        <p:txBody>
          <a:bodyPr/>
          <a:lstStyle/>
          <a:p>
            <a:r>
              <a:rPr lang="en-US" dirty="0"/>
              <a:t>Chi Square Test Question</a:t>
            </a:r>
          </a:p>
        </p:txBody>
      </p:sp>
      <p:sp>
        <p:nvSpPr>
          <p:cNvPr id="3" name="Content Placeholder 2">
            <a:extLst>
              <a:ext uri="{FF2B5EF4-FFF2-40B4-BE49-F238E27FC236}">
                <a16:creationId xmlns:a16="http://schemas.microsoft.com/office/drawing/2014/main" id="{66EF0367-337D-1DF5-2747-DF1BFA15AE9E}"/>
              </a:ext>
            </a:extLst>
          </p:cNvPr>
          <p:cNvSpPr>
            <a:spLocks noGrp="1"/>
          </p:cNvSpPr>
          <p:nvPr>
            <p:ph idx="1"/>
          </p:nvPr>
        </p:nvSpPr>
        <p:spPr/>
        <p:txBody>
          <a:bodyPr/>
          <a:lstStyle/>
          <a:p>
            <a:r>
              <a:rPr lang="en-US" dirty="0"/>
              <a:t>Determine the Chi-square. Is it acceptable at 95% confidence level?</a:t>
            </a:r>
          </a:p>
          <a:p>
            <a:r>
              <a:rPr lang="en-US" dirty="0"/>
              <a:t>36, 91, 51, 2, 54, 6, 58, 6, 58, 2, 54, 1, 48, 97, 43, 22, 83, 25, 79, 95, 42, 57, 73, 17, 2, 42, 95, 38, 79, 29, 65, 9, 55, 97, 39, 83, 31, 77, 17, 62, 3, 49, 90, 37, 13, 17, 58, 11, 51, 92, 33, 78, 21, 66, 9, 54, 49, 90, 35, 84, 26, 74, 22, 62, 12, 90, 36, 83, 32, 75, 31, 94, 34, 87, 40, 7, 58, 5, 56, 22, 58, 77, 71, 10, 73, 23, 57, 13, 36, 89, 22, 68, 2, 44, 99, 27, 81, 26, 85,62 </a:t>
            </a:r>
          </a:p>
        </p:txBody>
      </p:sp>
      <p:sp>
        <p:nvSpPr>
          <p:cNvPr id="4" name="Footer Placeholder 3">
            <a:extLst>
              <a:ext uri="{FF2B5EF4-FFF2-40B4-BE49-F238E27FC236}">
                <a16:creationId xmlns:a16="http://schemas.microsoft.com/office/drawing/2014/main" id="{58323C01-9188-BF7F-8E2F-FA86ED3D88DE}"/>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38783D23-CC53-3FA0-5817-EFA108D57EA6}"/>
              </a:ext>
            </a:extLst>
          </p:cNvPr>
          <p:cNvSpPr>
            <a:spLocks noGrp="1"/>
          </p:cNvSpPr>
          <p:nvPr>
            <p:ph type="sldNum" sz="quarter" idx="12"/>
          </p:nvPr>
        </p:nvSpPr>
        <p:spPr/>
        <p:txBody>
          <a:bodyPr/>
          <a:lstStyle/>
          <a:p>
            <a:fld id="{B64A917B-47FD-40E0-A121-9E586D961AA8}" type="slidenum">
              <a:rPr lang="en-US" smtClean="0"/>
              <a:pPr/>
              <a:t>24</a:t>
            </a:fld>
            <a:endParaRPr lang="en-US" dirty="0"/>
          </a:p>
        </p:txBody>
      </p:sp>
    </p:spTree>
    <p:extLst>
      <p:ext uri="{BB962C8B-B14F-4D97-AF65-F5344CB8AC3E}">
        <p14:creationId xmlns:p14="http://schemas.microsoft.com/office/powerpoint/2010/main" val="1979728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06996-D195-3C17-37C5-EAF59BBA09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AA2C0-4C1C-B8E1-9B9C-8CE74C544E9E}"/>
              </a:ext>
            </a:extLst>
          </p:cNvPr>
          <p:cNvSpPr>
            <a:spLocks noGrp="1"/>
          </p:cNvSpPr>
          <p:nvPr>
            <p:ph type="title"/>
          </p:nvPr>
        </p:nvSpPr>
        <p:spPr/>
        <p:txBody>
          <a:bodyPr/>
          <a:lstStyle/>
          <a:p>
            <a:r>
              <a:rPr lang="en-US" dirty="0"/>
              <a:t>Chi Square Test Table</a:t>
            </a:r>
          </a:p>
        </p:txBody>
      </p:sp>
      <p:pic>
        <p:nvPicPr>
          <p:cNvPr id="7" name="Content Placeholder 6">
            <a:extLst>
              <a:ext uri="{FF2B5EF4-FFF2-40B4-BE49-F238E27FC236}">
                <a16:creationId xmlns:a16="http://schemas.microsoft.com/office/drawing/2014/main" id="{7C4DC7EE-1D8B-18AE-85B9-527EE69268FF}"/>
              </a:ext>
            </a:extLst>
          </p:cNvPr>
          <p:cNvPicPr>
            <a:picLocks noGrp="1" noChangeAspect="1"/>
          </p:cNvPicPr>
          <p:nvPr>
            <p:ph idx="1"/>
          </p:nvPr>
        </p:nvPicPr>
        <p:blipFill>
          <a:blip r:embed="rId2"/>
          <a:stretch>
            <a:fillRect/>
          </a:stretch>
        </p:blipFill>
        <p:spPr>
          <a:xfrm>
            <a:off x="2904869" y="1233054"/>
            <a:ext cx="6382262" cy="5532582"/>
          </a:xfrm>
        </p:spPr>
      </p:pic>
      <p:sp>
        <p:nvSpPr>
          <p:cNvPr id="4" name="Footer Placeholder 3">
            <a:extLst>
              <a:ext uri="{FF2B5EF4-FFF2-40B4-BE49-F238E27FC236}">
                <a16:creationId xmlns:a16="http://schemas.microsoft.com/office/drawing/2014/main" id="{D4D083DC-72B6-A79F-E280-1ACFCD6F256F}"/>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53CBD988-6B1F-621C-E0CD-BF12F260FF8A}"/>
              </a:ext>
            </a:extLst>
          </p:cNvPr>
          <p:cNvSpPr>
            <a:spLocks noGrp="1"/>
          </p:cNvSpPr>
          <p:nvPr>
            <p:ph type="sldNum" sz="quarter" idx="12"/>
          </p:nvPr>
        </p:nvSpPr>
        <p:spPr/>
        <p:txBody>
          <a:bodyPr/>
          <a:lstStyle/>
          <a:p>
            <a:fld id="{B64A917B-47FD-40E0-A121-9E586D961AA8}" type="slidenum">
              <a:rPr lang="en-US" smtClean="0"/>
              <a:pPr/>
              <a:t>25</a:t>
            </a:fld>
            <a:endParaRPr lang="en-US" dirty="0"/>
          </a:p>
        </p:txBody>
      </p:sp>
    </p:spTree>
    <p:extLst>
      <p:ext uri="{BB962C8B-B14F-4D97-AF65-F5344CB8AC3E}">
        <p14:creationId xmlns:p14="http://schemas.microsoft.com/office/powerpoint/2010/main" val="1515525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dirty="0"/>
              <a:t>Lecture 16</a:t>
            </a:r>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26</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7351486" y="106589"/>
            <a:ext cx="4114800" cy="365125"/>
          </a:xfrm>
        </p:spPr>
        <p:txBody>
          <a:bodyPr/>
          <a:lstStyle/>
          <a:p>
            <a:pPr algn="r"/>
            <a:r>
              <a:rPr lang="en-US"/>
              <a:t>Probability Concept and Random Numbers | Lecture 16</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a:xfrm>
            <a:off x="838200" y="1843315"/>
            <a:ext cx="10515600" cy="3817256"/>
          </a:xfrm>
        </p:spPr>
        <p:txBody>
          <a:bodyPr/>
          <a:lstStyle/>
          <a:p>
            <a:r>
              <a:rPr lang="en-US"/>
              <a:t>Independence Test</a:t>
            </a:r>
            <a:endParaRPr lang="en-US" dirty="0"/>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27</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7351486" y="106589"/>
            <a:ext cx="4114800" cy="365125"/>
          </a:xfrm>
        </p:spPr>
        <p:txBody>
          <a:bodyPr/>
          <a:lstStyle/>
          <a:p>
            <a:pPr algn="r"/>
            <a:r>
              <a:rPr lang="en-US"/>
              <a:t>Probability Concept and Random Numbers | Lecture 16</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84A2F1-B36B-6A91-905F-F36F7010E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35102-57B9-EE15-501A-2D5540C1D995}"/>
              </a:ext>
            </a:extLst>
          </p:cNvPr>
          <p:cNvSpPr>
            <a:spLocks noGrp="1"/>
          </p:cNvSpPr>
          <p:nvPr>
            <p:ph type="title"/>
          </p:nvPr>
        </p:nvSpPr>
        <p:spPr>
          <a:xfrm>
            <a:off x="838200" y="365125"/>
            <a:ext cx="10515600" cy="1042761"/>
          </a:xfrm>
        </p:spPr>
        <p:txBody>
          <a:bodyPr>
            <a:normAutofit/>
          </a:bodyPr>
          <a:lstStyle/>
          <a:p>
            <a:r>
              <a:rPr lang="en-US" dirty="0"/>
              <a:t>Test for Randomness</a:t>
            </a:r>
          </a:p>
        </p:txBody>
      </p:sp>
      <p:sp>
        <p:nvSpPr>
          <p:cNvPr id="3" name="Content Placeholder 2">
            <a:extLst>
              <a:ext uri="{FF2B5EF4-FFF2-40B4-BE49-F238E27FC236}">
                <a16:creationId xmlns:a16="http://schemas.microsoft.com/office/drawing/2014/main" id="{6C5088C4-ED6C-E28F-44A4-058314BC7611}"/>
              </a:ext>
            </a:extLst>
          </p:cNvPr>
          <p:cNvSpPr>
            <a:spLocks noGrp="1"/>
          </p:cNvSpPr>
          <p:nvPr>
            <p:ph idx="1"/>
          </p:nvPr>
        </p:nvSpPr>
        <p:spPr>
          <a:xfrm>
            <a:off x="838200" y="1553029"/>
            <a:ext cx="10515600" cy="4920342"/>
          </a:xfrm>
        </p:spPr>
        <p:txBody>
          <a:bodyPr>
            <a:normAutofit/>
          </a:bodyPr>
          <a:lstStyle/>
          <a:p>
            <a:r>
              <a:rPr lang="en-US" dirty="0"/>
              <a:t>A sequence of random number is considered to be random if</a:t>
            </a:r>
          </a:p>
          <a:p>
            <a:pPr marL="457200" indent="-457200">
              <a:buFont typeface="+mj-lt"/>
              <a:buAutoNum type="arabicPeriod"/>
            </a:pPr>
            <a:r>
              <a:rPr lang="en-US" dirty="0"/>
              <a:t>The number are uniformly distributed i.e. every number has an equal chance of occurrence.</a:t>
            </a:r>
          </a:p>
          <a:p>
            <a:pPr marL="457200" indent="-457200">
              <a:buFont typeface="+mj-lt"/>
              <a:buAutoNum type="arabicPeriod"/>
            </a:pPr>
            <a:r>
              <a:rPr lang="en-US" dirty="0"/>
              <a:t>The number are not serially auto-correlated i.e. there is no correlation between adjacent pair or number, or the appearance of one number doesn’t influence the appearance of next number.</a:t>
            </a:r>
          </a:p>
          <a:p>
            <a:r>
              <a:rPr lang="en-US" dirty="0"/>
              <a:t>There are a number of test, which are used to ensure that random numbers are uniformly distributed and are not serially auto-correlated.</a:t>
            </a:r>
          </a:p>
        </p:txBody>
      </p:sp>
      <p:sp>
        <p:nvSpPr>
          <p:cNvPr id="79" name="Footer Placeholder 78">
            <a:extLst>
              <a:ext uri="{FF2B5EF4-FFF2-40B4-BE49-F238E27FC236}">
                <a16:creationId xmlns:a16="http://schemas.microsoft.com/office/drawing/2014/main" id="{983E7C7C-D720-9BA4-E08C-6EF5D1DBB2E3}"/>
              </a:ext>
            </a:extLst>
          </p:cNvPr>
          <p:cNvSpPr>
            <a:spLocks noGrp="1"/>
          </p:cNvSpPr>
          <p:nvPr>
            <p:ph type="ftr" sz="quarter" idx="11"/>
          </p:nvPr>
        </p:nvSpPr>
        <p:spPr>
          <a:xfrm>
            <a:off x="7351486" y="106589"/>
            <a:ext cx="4114800" cy="365125"/>
          </a:xfrm>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4B3D2C2B-D52E-1B4F-5E4A-1A6E8C49812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a:t>
            </a:fld>
            <a:endParaRPr lang="en-US"/>
          </a:p>
        </p:txBody>
      </p:sp>
    </p:spTree>
    <p:extLst>
      <p:ext uri="{BB962C8B-B14F-4D97-AF65-F5344CB8AC3E}">
        <p14:creationId xmlns:p14="http://schemas.microsoft.com/office/powerpoint/2010/main" val="2649272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06F22F-71B1-6857-8651-CA67E94B07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6968BE-3D09-B9B3-308E-BF5FFAC97FD1}"/>
              </a:ext>
            </a:extLst>
          </p:cNvPr>
          <p:cNvSpPr>
            <a:spLocks noGrp="1"/>
          </p:cNvSpPr>
          <p:nvPr>
            <p:ph type="title"/>
          </p:nvPr>
        </p:nvSpPr>
        <p:spPr>
          <a:xfrm>
            <a:off x="838200" y="365125"/>
            <a:ext cx="10515600" cy="1042761"/>
          </a:xfrm>
        </p:spPr>
        <p:txBody>
          <a:bodyPr>
            <a:normAutofit/>
          </a:bodyPr>
          <a:lstStyle/>
          <a:p>
            <a:r>
              <a:rPr lang="en-US" dirty="0"/>
              <a:t>Test for Randomness</a:t>
            </a:r>
          </a:p>
        </p:txBody>
      </p:sp>
      <p:sp>
        <p:nvSpPr>
          <p:cNvPr id="3" name="Content Placeholder 2">
            <a:extLst>
              <a:ext uri="{FF2B5EF4-FFF2-40B4-BE49-F238E27FC236}">
                <a16:creationId xmlns:a16="http://schemas.microsoft.com/office/drawing/2014/main" id="{D3B0B727-7946-5507-24D9-8AE6305F6DB3}"/>
              </a:ext>
            </a:extLst>
          </p:cNvPr>
          <p:cNvSpPr>
            <a:spLocks noGrp="1"/>
          </p:cNvSpPr>
          <p:nvPr>
            <p:ph idx="1"/>
          </p:nvPr>
        </p:nvSpPr>
        <p:spPr>
          <a:xfrm>
            <a:off x="838200" y="1553029"/>
            <a:ext cx="10515600" cy="4920342"/>
          </a:xfrm>
        </p:spPr>
        <p:txBody>
          <a:bodyPr>
            <a:normAutofit fontScale="92500" lnSpcReduction="20000"/>
          </a:bodyPr>
          <a:lstStyle/>
          <a:p>
            <a:r>
              <a:rPr lang="en-US" b="1" dirty="0"/>
              <a:t>Uniformity Test </a:t>
            </a:r>
            <a:r>
              <a:rPr lang="en-US" dirty="0"/>
              <a:t>(Frequency Test)</a:t>
            </a:r>
          </a:p>
          <a:p>
            <a:pPr lvl="1"/>
            <a:r>
              <a:rPr lang="en-US" b="1" dirty="0"/>
              <a:t>Kolmogorov-Smirnov test (K-S Test)</a:t>
            </a:r>
            <a:r>
              <a:rPr lang="en-US" dirty="0"/>
              <a:t>: Compares the cumulative distribution function (CDF) of the observed data with the uniform distribution.</a:t>
            </a:r>
            <a:endParaRPr lang="en-US" b="1" dirty="0"/>
          </a:p>
          <a:p>
            <a:pPr lvl="1"/>
            <a:r>
              <a:rPr lang="en-US" b="1" dirty="0"/>
              <a:t>Chi-Square Test</a:t>
            </a:r>
            <a:r>
              <a:rPr lang="en-US" dirty="0"/>
              <a:t>: Compares the observed frequency of numbers falling into bins with the expected frequency.</a:t>
            </a:r>
            <a:endParaRPr lang="en-US" b="1" dirty="0"/>
          </a:p>
          <a:p>
            <a:r>
              <a:rPr lang="en-US" b="1" dirty="0"/>
              <a:t>Independence Test</a:t>
            </a:r>
          </a:p>
          <a:p>
            <a:pPr lvl="1"/>
            <a:r>
              <a:rPr lang="en-US" b="1" dirty="0"/>
              <a:t>Runs Test</a:t>
            </a:r>
            <a:r>
              <a:rPr lang="en-US" dirty="0"/>
              <a:t>: Checks for non-random sequences above or below the mean</a:t>
            </a:r>
          </a:p>
          <a:p>
            <a:pPr lvl="1"/>
            <a:r>
              <a:rPr lang="en-US" b="1" dirty="0"/>
              <a:t>Auto Correlation Test</a:t>
            </a:r>
            <a:r>
              <a:rPr lang="en-US" dirty="0"/>
              <a:t>: Measures correlation between elements at fixed lags</a:t>
            </a:r>
          </a:p>
          <a:p>
            <a:pPr lvl="1"/>
            <a:r>
              <a:rPr lang="en-US" b="1" dirty="0"/>
              <a:t>Gap Test</a:t>
            </a:r>
            <a:r>
              <a:rPr lang="en-US" dirty="0"/>
              <a:t>: Measures the number of values between repetitions of numbers in a certain range.</a:t>
            </a:r>
            <a:endParaRPr lang="en-US" b="1" dirty="0"/>
          </a:p>
          <a:p>
            <a:pPr lvl="1"/>
            <a:r>
              <a:rPr lang="en-US" b="1" dirty="0"/>
              <a:t>Poker Test</a:t>
            </a:r>
          </a:p>
          <a:p>
            <a:pPr lvl="1"/>
            <a:endParaRPr lang="en-US" dirty="0"/>
          </a:p>
        </p:txBody>
      </p:sp>
      <p:sp>
        <p:nvSpPr>
          <p:cNvPr id="79" name="Footer Placeholder 78">
            <a:extLst>
              <a:ext uri="{FF2B5EF4-FFF2-40B4-BE49-F238E27FC236}">
                <a16:creationId xmlns:a16="http://schemas.microsoft.com/office/drawing/2014/main" id="{7E2E1CE3-964D-217F-05DD-C6E04E35FCCB}"/>
              </a:ext>
            </a:extLst>
          </p:cNvPr>
          <p:cNvSpPr>
            <a:spLocks noGrp="1"/>
          </p:cNvSpPr>
          <p:nvPr>
            <p:ph type="ftr" sz="quarter" idx="11"/>
          </p:nvPr>
        </p:nvSpPr>
        <p:spPr>
          <a:xfrm>
            <a:off x="7351486" y="106589"/>
            <a:ext cx="4114800" cy="365125"/>
          </a:xfrm>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C04E4842-944F-C64B-F949-0F4FD030431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a:t>
            </a:fld>
            <a:endParaRPr lang="en-US"/>
          </a:p>
        </p:txBody>
      </p:sp>
    </p:spTree>
    <p:extLst>
      <p:ext uri="{BB962C8B-B14F-4D97-AF65-F5344CB8AC3E}">
        <p14:creationId xmlns:p14="http://schemas.microsoft.com/office/powerpoint/2010/main" val="277602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AFB5-E2B4-F4D8-9D18-0FFA859223CF}"/>
              </a:ext>
            </a:extLst>
          </p:cNvPr>
          <p:cNvSpPr>
            <a:spLocks noGrp="1"/>
          </p:cNvSpPr>
          <p:nvPr>
            <p:ph type="title"/>
          </p:nvPr>
        </p:nvSpPr>
        <p:spPr/>
        <p:txBody>
          <a:bodyPr/>
          <a:lstStyle/>
          <a:p>
            <a:r>
              <a:rPr lang="en-US" dirty="0"/>
              <a:t>Uniformity Test (Frequency Test)</a:t>
            </a:r>
          </a:p>
        </p:txBody>
      </p:sp>
      <p:sp>
        <p:nvSpPr>
          <p:cNvPr id="3" name="Content Placeholder 2">
            <a:extLst>
              <a:ext uri="{FF2B5EF4-FFF2-40B4-BE49-F238E27FC236}">
                <a16:creationId xmlns:a16="http://schemas.microsoft.com/office/drawing/2014/main" id="{70A0C8D8-227C-5DC2-7E9C-1891658806E4}"/>
              </a:ext>
            </a:extLst>
          </p:cNvPr>
          <p:cNvSpPr>
            <a:spLocks noGrp="1"/>
          </p:cNvSpPr>
          <p:nvPr>
            <p:ph idx="1"/>
          </p:nvPr>
        </p:nvSpPr>
        <p:spPr/>
        <p:txBody>
          <a:bodyPr/>
          <a:lstStyle/>
          <a:p>
            <a:r>
              <a:rPr lang="en-US" dirty="0"/>
              <a:t>The test of uniformity or frequency test is a basic test that should always be performed to validate a random number generator.</a:t>
            </a:r>
          </a:p>
          <a:p>
            <a:r>
              <a:rPr lang="en-US" dirty="0"/>
              <a:t>The uniformity test counts how often numbers in a given range occur in the sequence to ensure that the number are uniformly distributed.</a:t>
            </a:r>
          </a:p>
          <a:p>
            <a:r>
              <a:rPr lang="en-US" dirty="0"/>
              <a:t>Two frequency test are available, and they are</a:t>
            </a:r>
          </a:p>
          <a:p>
            <a:pPr marL="914400" lvl="1" indent="-457200">
              <a:buFont typeface="+mj-lt"/>
              <a:buAutoNum type="arabicPeriod"/>
            </a:pPr>
            <a:r>
              <a:rPr lang="en-US" b="1" dirty="0"/>
              <a:t>Kolmogorov-Smirnov test</a:t>
            </a:r>
          </a:p>
          <a:p>
            <a:pPr marL="914400" lvl="1" indent="-457200">
              <a:buFont typeface="+mj-lt"/>
              <a:buAutoNum type="arabicPeriod"/>
            </a:pPr>
            <a:r>
              <a:rPr lang="en-US" b="1" dirty="0"/>
              <a:t>Chi-Square test </a:t>
            </a:r>
          </a:p>
        </p:txBody>
      </p:sp>
      <p:sp>
        <p:nvSpPr>
          <p:cNvPr id="4" name="Footer Placeholder 3">
            <a:extLst>
              <a:ext uri="{FF2B5EF4-FFF2-40B4-BE49-F238E27FC236}">
                <a16:creationId xmlns:a16="http://schemas.microsoft.com/office/drawing/2014/main" id="{27FAA3D9-899E-00B4-65C1-C736E0EA905C}"/>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B8FF7EA8-455F-298F-45FD-06395AF4C15A}"/>
              </a:ext>
            </a:extLst>
          </p:cNvPr>
          <p:cNvSpPr>
            <a:spLocks noGrp="1"/>
          </p:cNvSpPr>
          <p:nvPr>
            <p:ph type="sldNum" sz="quarter" idx="12"/>
          </p:nvPr>
        </p:nvSpPr>
        <p:spPr/>
        <p:txBody>
          <a:bodyPr/>
          <a:lstStyle/>
          <a:p>
            <a:fld id="{B64A917B-47FD-40E0-A121-9E586D961AA8}" type="slidenum">
              <a:rPr lang="en-US" smtClean="0"/>
              <a:pPr/>
              <a:t>5</a:t>
            </a:fld>
            <a:endParaRPr lang="en-US" dirty="0"/>
          </a:p>
        </p:txBody>
      </p:sp>
    </p:spTree>
    <p:extLst>
      <p:ext uri="{BB962C8B-B14F-4D97-AF65-F5344CB8AC3E}">
        <p14:creationId xmlns:p14="http://schemas.microsoft.com/office/powerpoint/2010/main" val="111499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267AE-756A-5280-1C21-7D527DEEE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29FA6-5452-9202-D219-69CA3DFE9222}"/>
              </a:ext>
            </a:extLst>
          </p:cNvPr>
          <p:cNvSpPr>
            <a:spLocks noGrp="1"/>
          </p:cNvSpPr>
          <p:nvPr>
            <p:ph type="title"/>
          </p:nvPr>
        </p:nvSpPr>
        <p:spPr/>
        <p:txBody>
          <a:bodyPr/>
          <a:lstStyle/>
          <a:p>
            <a:r>
              <a:rPr lang="en-US" dirty="0"/>
              <a:t>Uniformity Test (Frequency Test)</a:t>
            </a:r>
          </a:p>
        </p:txBody>
      </p:sp>
      <p:sp>
        <p:nvSpPr>
          <p:cNvPr id="3" name="Content Placeholder 2">
            <a:extLst>
              <a:ext uri="{FF2B5EF4-FFF2-40B4-BE49-F238E27FC236}">
                <a16:creationId xmlns:a16="http://schemas.microsoft.com/office/drawing/2014/main" id="{B15EF9F1-0D42-B434-85D3-F9B0DE432D6F}"/>
              </a:ext>
            </a:extLst>
          </p:cNvPr>
          <p:cNvSpPr>
            <a:spLocks noGrp="1"/>
          </p:cNvSpPr>
          <p:nvPr>
            <p:ph idx="1"/>
          </p:nvPr>
        </p:nvSpPr>
        <p:spPr/>
        <p:txBody>
          <a:bodyPr>
            <a:normAutofit fontScale="92500"/>
          </a:bodyPr>
          <a:lstStyle/>
          <a:p>
            <a:r>
              <a:rPr lang="en-US" dirty="0"/>
              <a:t>Both of these test compare the generated random number with the theoretical uniform distribution. The algorithms of testing a random number generator are based on some statistics theory, i.e. testing the hypotheses.</a:t>
            </a:r>
          </a:p>
          <a:p>
            <a:r>
              <a:rPr lang="en-US" dirty="0">
                <a:solidFill>
                  <a:srgbClr val="00B050"/>
                </a:solidFill>
              </a:rPr>
              <a:t>We have two hypotheses one says the random number generator is indeed uniformly distributed. We call this H</a:t>
            </a:r>
            <a:r>
              <a:rPr lang="en-US" baseline="-25000" dirty="0">
                <a:solidFill>
                  <a:srgbClr val="00B050"/>
                </a:solidFill>
              </a:rPr>
              <a:t>0</a:t>
            </a:r>
            <a:r>
              <a:rPr lang="en-US" dirty="0">
                <a:solidFill>
                  <a:srgbClr val="00B050"/>
                </a:solidFill>
              </a:rPr>
              <a:t>, known in statistics as </a:t>
            </a:r>
            <a:r>
              <a:rPr lang="en-US" b="1" i="1" dirty="0">
                <a:solidFill>
                  <a:srgbClr val="00B050"/>
                </a:solidFill>
              </a:rPr>
              <a:t>null hypothesis</a:t>
            </a:r>
            <a:r>
              <a:rPr lang="en-US" dirty="0"/>
              <a:t>. </a:t>
            </a:r>
          </a:p>
          <a:p>
            <a:r>
              <a:rPr lang="en-US" dirty="0">
                <a:solidFill>
                  <a:srgbClr val="0070C0"/>
                </a:solidFill>
              </a:rPr>
              <a:t>The other hypothesis says the random number generator is not uniformly distributed. We call this H</a:t>
            </a:r>
            <a:r>
              <a:rPr lang="en-US" baseline="-25000" dirty="0">
                <a:solidFill>
                  <a:srgbClr val="0070C0"/>
                </a:solidFill>
              </a:rPr>
              <a:t>1</a:t>
            </a:r>
            <a:r>
              <a:rPr lang="en-US" dirty="0">
                <a:solidFill>
                  <a:srgbClr val="0070C0"/>
                </a:solidFill>
              </a:rPr>
              <a:t>, known in statistics as </a:t>
            </a:r>
            <a:r>
              <a:rPr lang="en-US" b="1" i="1" dirty="0">
                <a:solidFill>
                  <a:srgbClr val="0070C0"/>
                </a:solidFill>
              </a:rPr>
              <a:t>alternative hypothesis</a:t>
            </a:r>
            <a:r>
              <a:rPr lang="en-US" dirty="0">
                <a:solidFill>
                  <a:srgbClr val="0070C0"/>
                </a:solidFill>
              </a:rPr>
              <a:t>.</a:t>
            </a:r>
          </a:p>
          <a:p>
            <a:r>
              <a:rPr lang="en-US" dirty="0"/>
              <a:t>We are interested in testing result of H</a:t>
            </a:r>
            <a:r>
              <a:rPr lang="en-US" baseline="-25000" dirty="0"/>
              <a:t>0</a:t>
            </a:r>
            <a:r>
              <a:rPr lang="en-US" dirty="0"/>
              <a:t>, reject it, or fail to reject it.</a:t>
            </a:r>
            <a:endParaRPr lang="en-US" b="1" dirty="0"/>
          </a:p>
        </p:txBody>
      </p:sp>
      <p:sp>
        <p:nvSpPr>
          <p:cNvPr id="4" name="Footer Placeholder 3">
            <a:extLst>
              <a:ext uri="{FF2B5EF4-FFF2-40B4-BE49-F238E27FC236}">
                <a16:creationId xmlns:a16="http://schemas.microsoft.com/office/drawing/2014/main" id="{97E14A23-CD9A-27A4-5890-DEC30138ED2E}"/>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2A59AEA3-69E2-6EF4-0ED8-7F09E3820967}"/>
              </a:ext>
            </a:extLst>
          </p:cNvPr>
          <p:cNvSpPr>
            <a:spLocks noGrp="1"/>
          </p:cNvSpPr>
          <p:nvPr>
            <p:ph type="sldNum" sz="quarter" idx="12"/>
          </p:nvPr>
        </p:nvSpPr>
        <p:spPr/>
        <p:txBody>
          <a:bodyPr/>
          <a:lstStyle/>
          <a:p>
            <a:fld id="{B64A917B-47FD-40E0-A121-9E586D961AA8}" type="slidenum">
              <a:rPr lang="en-US" smtClean="0"/>
              <a:pPr/>
              <a:t>6</a:t>
            </a:fld>
            <a:endParaRPr lang="en-US" dirty="0"/>
          </a:p>
        </p:txBody>
      </p:sp>
    </p:spTree>
    <p:extLst>
      <p:ext uri="{BB962C8B-B14F-4D97-AF65-F5344CB8AC3E}">
        <p14:creationId xmlns:p14="http://schemas.microsoft.com/office/powerpoint/2010/main" val="7022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6A2DB-0203-0B1A-6EA6-1DC4BC1E56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67907-619D-C590-540D-0845E2A39FC5}"/>
              </a:ext>
            </a:extLst>
          </p:cNvPr>
          <p:cNvSpPr>
            <a:spLocks noGrp="1"/>
          </p:cNvSpPr>
          <p:nvPr>
            <p:ph type="title"/>
          </p:nvPr>
        </p:nvSpPr>
        <p:spPr/>
        <p:txBody>
          <a:bodyPr/>
          <a:lstStyle/>
          <a:p>
            <a:r>
              <a:rPr lang="en-US" dirty="0"/>
              <a:t>K-S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87604D-88ED-447D-CB17-9ECDA6A14D11}"/>
                  </a:ext>
                </a:extLst>
              </p:cNvPr>
              <p:cNvSpPr>
                <a:spLocks noGrp="1"/>
              </p:cNvSpPr>
              <p:nvPr>
                <p:ph idx="1"/>
              </p:nvPr>
            </p:nvSpPr>
            <p:spPr/>
            <p:txBody>
              <a:bodyPr/>
              <a:lstStyle/>
              <a:p>
                <a:r>
                  <a:rPr lang="en-US" dirty="0"/>
                  <a:t>This test compares the CDF (Cumulative Distribution Function) of uniform distribution F(x) to the observed CDF, S</a:t>
                </a:r>
                <a:r>
                  <a:rPr lang="en-US" baseline="-25000" dirty="0"/>
                  <a:t>N</a:t>
                </a:r>
                <a:r>
                  <a:rPr lang="en-US" dirty="0"/>
                  <a:t>(X) of the sample of N observations.</a:t>
                </a:r>
              </a:p>
              <a:p>
                <a:r>
                  <a:rPr lang="en-US" dirty="0"/>
                  <a:t>The largest deviation between F(X) and S</a:t>
                </a:r>
                <a:r>
                  <a:rPr lang="en-US" baseline="-25000" dirty="0"/>
                  <a:t>N</a:t>
                </a:r>
                <a:r>
                  <a:rPr lang="en-US" dirty="0"/>
                  <a:t>(X) is determined and is compared with the critical value, which is available as function of N.</a:t>
                </a:r>
              </a:p>
              <a:p>
                <a:r>
                  <a:rPr lang="en-US" dirty="0"/>
                  <a:t>By definition, </a:t>
                </a:r>
              </a:p>
              <a:p>
                <a:pPr lvl="1"/>
                <a:r>
                  <a:rPr lang="en-US" dirty="0"/>
                  <a:t>F(X) = X, 0 </a:t>
                </a:r>
                <a14:m>
                  <m:oMath xmlns:m="http://schemas.openxmlformats.org/officeDocument/2006/math">
                    <m:r>
                      <a:rPr lang="en-US" i="1">
                        <a:latin typeface="Cambria Math" panose="02040503050406030204" pitchFamily="18" charset="0"/>
                      </a:rPr>
                      <m:t>≤</m:t>
                    </m:r>
                  </m:oMath>
                </a14:m>
                <a:r>
                  <a:rPr lang="en-US" dirty="0"/>
                  <a:t> X </a:t>
                </a:r>
                <a14:m>
                  <m:oMath xmlns:m="http://schemas.openxmlformats.org/officeDocument/2006/math">
                    <m:r>
                      <a:rPr lang="en-US" i="1">
                        <a:latin typeface="Cambria Math" panose="02040503050406030204" pitchFamily="18" charset="0"/>
                      </a:rPr>
                      <m:t>≤</m:t>
                    </m:r>
                  </m:oMath>
                </a14:m>
                <a:r>
                  <a:rPr lang="en-US" dirty="0"/>
                  <a:t> 1</a:t>
                </a:r>
              </a:p>
              <a:p>
                <a:pPr lvl="1"/>
                <a:r>
                  <a:rPr lang="en-US" dirty="0"/>
                  <a:t>S</a:t>
                </a:r>
                <a:r>
                  <a:rPr lang="en-US" baseline="-25000" dirty="0"/>
                  <a:t>N</a:t>
                </a:r>
                <a:r>
                  <a:rPr lang="en-US" dirty="0"/>
                  <a:t>(X)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baseline="-25000"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baseline="-25000" smtClean="0">
                            <a:latin typeface="Cambria Math" panose="02040503050406030204" pitchFamily="18" charset="0"/>
                          </a:rPr>
                          <m:t>2</m:t>
                        </m:r>
                        <m:r>
                          <a:rPr lang="en-US" b="0" i="1" smtClean="0">
                            <a:latin typeface="Cambria Math" panose="02040503050406030204" pitchFamily="18" charset="0"/>
                          </a:rPr>
                          <m:t>, </m:t>
                        </m:r>
                        <m:r>
                          <a:rPr lang="en-US" b="0" i="1" smtClean="0">
                            <a:latin typeface="Cambria Math" panose="02040503050406030204" pitchFamily="18" charset="0"/>
                          </a:rPr>
                          <m:t>𝑅</m:t>
                        </m:r>
                        <m:r>
                          <a:rPr lang="en-US" b="0" i="1" baseline="-25000" smtClean="0">
                            <a:latin typeface="Cambria Math" panose="02040503050406030204" pitchFamily="18" charset="0"/>
                          </a:rPr>
                          <m:t>3</m:t>
                        </m:r>
                        <m:r>
                          <a:rPr lang="en-US" b="0" i="1" smtClean="0">
                            <a:latin typeface="Cambria Math" panose="02040503050406030204" pitchFamily="18" charset="0"/>
                          </a:rPr>
                          <m:t>, ……, </m:t>
                        </m:r>
                        <m:r>
                          <a:rPr lang="en-US" b="0" i="1" smtClean="0">
                            <a:latin typeface="Cambria Math" panose="02040503050406030204" pitchFamily="18" charset="0"/>
                          </a:rPr>
                          <m:t>𝑅𝑛</m:t>
                        </m:r>
                        <m:r>
                          <a:rPr lang="en-US" b="0" i="1" smtClean="0">
                            <a:latin typeface="Cambria Math" panose="02040503050406030204" pitchFamily="18" charset="0"/>
                          </a:rPr>
                          <m:t> </m:t>
                        </m:r>
                        <m:r>
                          <a:rPr lang="en-US" b="0" i="1" smtClean="0">
                            <a:latin typeface="Cambria Math" panose="02040503050406030204" pitchFamily="18" charset="0"/>
                          </a:rPr>
                          <m:t>𝑤h𝑖𝑐h</m:t>
                        </m:r>
                        <m:r>
                          <a:rPr lang="en-US" b="0" i="1" smtClean="0">
                            <a:latin typeface="Cambria Math" panose="02040503050406030204" pitchFamily="18" charset="0"/>
                          </a:rPr>
                          <m:t> </m:t>
                        </m:r>
                        <m:r>
                          <a:rPr lang="en-US" b="0" i="1" smtClean="0">
                            <a:latin typeface="Cambria Math" panose="02040503050406030204" pitchFamily="18" charset="0"/>
                          </a:rPr>
                          <m:t>𝑎𝑟𝑒</m:t>
                        </m:r>
                        <m:r>
                          <a:rPr lang="en-US" b="0" i="1" smtClean="0">
                            <a:latin typeface="Cambria Math" panose="02040503050406030204" pitchFamily="18" charset="0"/>
                          </a:rPr>
                          <m:t> ≤ </m:t>
                        </m:r>
                        <m:r>
                          <a:rPr lang="en-US" b="0" i="1" smtClean="0">
                            <a:latin typeface="Cambria Math" panose="02040503050406030204" pitchFamily="18" charset="0"/>
                          </a:rPr>
                          <m:t>𝑥</m:t>
                        </m:r>
                      </m:num>
                      <m:den>
                        <m:r>
                          <a:rPr lang="en-US" b="0" i="1" smtClean="0">
                            <a:latin typeface="Cambria Math" panose="02040503050406030204" pitchFamily="18" charset="0"/>
                          </a:rPr>
                          <m:t>𝑁</m:t>
                        </m:r>
                      </m:den>
                    </m:f>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387604D-88ED-447D-CB17-9ECDA6A14D11}"/>
                  </a:ext>
                </a:extLst>
              </p:cNvPr>
              <p:cNvSpPr>
                <a:spLocks noGrp="1" noRot="1" noChangeAspect="1" noMove="1" noResize="1" noEditPoints="1" noAdjustHandles="1" noChangeArrowheads="1" noChangeShapeType="1" noTextEdit="1"/>
              </p:cNvSpPr>
              <p:nvPr>
                <p:ph idx="1"/>
              </p:nvPr>
            </p:nvSpPr>
            <p:spPr>
              <a:blipFill>
                <a:blip r:embed="rId2"/>
                <a:stretch>
                  <a:fillRect l="-812" r="-92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DFD8381-0083-C0BB-DFCB-A5C92C48690F}"/>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C59FCE6E-6BBF-0D12-5378-01C7B438B146}"/>
              </a:ext>
            </a:extLst>
          </p:cNvPr>
          <p:cNvSpPr>
            <a:spLocks noGrp="1"/>
          </p:cNvSpPr>
          <p:nvPr>
            <p:ph type="sldNum" sz="quarter" idx="12"/>
          </p:nvPr>
        </p:nvSpPr>
        <p:spPr/>
        <p:txBody>
          <a:bodyPr/>
          <a:lstStyle/>
          <a:p>
            <a:fld id="{B64A917B-47FD-40E0-A121-9E586D961AA8}" type="slidenum">
              <a:rPr lang="en-US" smtClean="0"/>
              <a:pPr/>
              <a:t>7</a:t>
            </a:fld>
            <a:endParaRPr lang="en-US" dirty="0"/>
          </a:p>
        </p:txBody>
      </p:sp>
    </p:spTree>
    <p:extLst>
      <p:ext uri="{BB962C8B-B14F-4D97-AF65-F5344CB8AC3E}">
        <p14:creationId xmlns:p14="http://schemas.microsoft.com/office/powerpoint/2010/main" val="148143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104E5-D16F-8834-CB00-AF3EE8DC9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2512BD-EE16-CB48-28B4-F1B5DEA5C8CB}"/>
              </a:ext>
            </a:extLst>
          </p:cNvPr>
          <p:cNvSpPr>
            <a:spLocks noGrp="1"/>
          </p:cNvSpPr>
          <p:nvPr>
            <p:ph type="title"/>
          </p:nvPr>
        </p:nvSpPr>
        <p:spPr/>
        <p:txBody>
          <a:bodyPr>
            <a:normAutofit fontScale="90000"/>
          </a:bodyPr>
          <a:lstStyle/>
          <a:p>
            <a:r>
              <a:rPr lang="en-US" dirty="0"/>
              <a:t>Procedure of applying K-S Uniformity Test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6E52F8-BEB9-ED6E-273E-1E53CF1BDFB6}"/>
                  </a:ext>
                </a:extLst>
              </p:cNvPr>
              <p:cNvSpPr>
                <a:spLocks noGrp="1"/>
              </p:cNvSpPr>
              <p:nvPr>
                <p:ph idx="1"/>
              </p:nvPr>
            </p:nvSpPr>
            <p:spPr/>
            <p:txBody>
              <a:bodyPr/>
              <a:lstStyle/>
              <a:p>
                <a:pPr marL="457200" indent="-457200">
                  <a:buFont typeface="+mj-lt"/>
                  <a:buAutoNum type="arabicPeriod"/>
                </a:pPr>
                <a:r>
                  <a:rPr lang="en-US" dirty="0"/>
                  <a:t>Rank the data from smallest to largest:</a:t>
                </a:r>
              </a:p>
              <a:p>
                <a:pPr lvl="1"/>
                <a:r>
                  <a:rPr lang="pt-BR" dirty="0"/>
                  <a:t>R (1) ≤ R (2) ≤ ….. ≤ R (N)</a:t>
                </a:r>
              </a:p>
              <a:p>
                <a:pPr marL="457200" indent="-457200">
                  <a:buFont typeface="+mj-lt"/>
                  <a:buAutoNum type="arabicPeriod"/>
                </a:pPr>
                <a:r>
                  <a:rPr lang="pt-BR" dirty="0"/>
                  <a:t>Compute the deviations:</a:t>
                </a:r>
              </a:p>
              <a:p>
                <a:pPr lvl="1"/>
                <a:r>
                  <a:rPr lang="pt-BR" dirty="0"/>
                  <a:t>D</a:t>
                </a:r>
                <a:r>
                  <a:rPr lang="pt-BR" baseline="30000" dirty="0"/>
                  <a:t>+</a:t>
                </a:r>
                <a:r>
                  <a:rPr lang="pt-BR" dirty="0"/>
                  <a:t> = max { </a:t>
                </a:r>
                <a14:m>
                  <m:oMath xmlns:m="http://schemas.openxmlformats.org/officeDocument/2006/math">
                    <m:f>
                      <m:fPr>
                        <m:ctrlPr>
                          <a:rPr lang="pt-BR" i="1" smtClean="0">
                            <a:latin typeface="Cambria Math" panose="02040503050406030204" pitchFamily="18" charset="0"/>
                          </a:rPr>
                        </m:ctrlPr>
                      </m:fPr>
                      <m:num>
                        <m:r>
                          <a:rPr lang="en-US" b="0" i="1" smtClean="0">
                            <a:latin typeface="Cambria Math" panose="02040503050406030204" pitchFamily="18" charset="0"/>
                          </a:rPr>
                          <m:t>𝑖</m:t>
                        </m:r>
                      </m:num>
                      <m:den>
                        <m:r>
                          <a:rPr lang="en-US" b="0" i="1" smtClean="0">
                            <a:latin typeface="Cambria Math" panose="02040503050406030204" pitchFamily="18" charset="0"/>
                          </a:rPr>
                          <m:t>𝑁</m:t>
                        </m:r>
                      </m:den>
                    </m:f>
                  </m:oMath>
                </a14:m>
                <a:r>
                  <a:rPr lang="pt-BR" dirty="0"/>
                  <a:t> - R</a:t>
                </a:r>
                <a:r>
                  <a:rPr lang="pt-BR" baseline="-25000" dirty="0"/>
                  <a:t>(i) </a:t>
                </a:r>
                <a:r>
                  <a:rPr lang="pt-BR" dirty="0"/>
                  <a:t>} 1 ≤ i ≤ N</a:t>
                </a:r>
              </a:p>
              <a:p>
                <a:pPr lvl="1"/>
                <a:r>
                  <a:rPr lang="pt-BR" dirty="0"/>
                  <a:t>D</a:t>
                </a:r>
                <a:r>
                  <a:rPr lang="pt-BR" baseline="30000" dirty="0"/>
                  <a:t>-</a:t>
                </a:r>
                <a:r>
                  <a:rPr lang="pt-BR" dirty="0"/>
                  <a:t> = max {R</a:t>
                </a:r>
                <a:r>
                  <a:rPr lang="pt-BR" baseline="-25000" dirty="0"/>
                  <a:t>(i)</a:t>
                </a:r>
                <a:r>
                  <a:rPr lang="pt-BR" dirty="0"/>
                  <a:t> – </a:t>
                </a:r>
                <a14:m>
                  <m:oMath xmlns:m="http://schemas.openxmlformats.org/officeDocument/2006/math">
                    <m:f>
                      <m:fPr>
                        <m:ctrlPr>
                          <a:rPr lang="pt-BR" i="1">
                            <a:latin typeface="Cambria Math" panose="02040503050406030204" pitchFamily="18" charset="0"/>
                          </a:rPr>
                        </m:ctrlPr>
                      </m:fPr>
                      <m:num>
                        <m:r>
                          <a:rPr lang="en-US" i="1">
                            <a:latin typeface="Cambria Math" panose="02040503050406030204" pitchFamily="18" charset="0"/>
                          </a:rPr>
                          <m:t>𝑖</m:t>
                        </m:r>
                        <m:r>
                          <a:rPr lang="en-US" b="0" i="1" smtClean="0">
                            <a:latin typeface="Cambria Math" panose="02040503050406030204" pitchFamily="18" charset="0"/>
                          </a:rPr>
                          <m:t> −1</m:t>
                        </m:r>
                      </m:num>
                      <m:den>
                        <m:r>
                          <a:rPr lang="en-US" i="1">
                            <a:latin typeface="Cambria Math" panose="02040503050406030204" pitchFamily="18" charset="0"/>
                          </a:rPr>
                          <m:t>𝑁</m:t>
                        </m:r>
                      </m:den>
                    </m:f>
                  </m:oMath>
                </a14:m>
                <a:r>
                  <a:rPr lang="pt-BR" dirty="0"/>
                  <a:t> } 1 ≤ i ≤ N</a:t>
                </a:r>
              </a:p>
              <a:p>
                <a:pPr marL="457200" indent="-457200">
                  <a:buFont typeface="+mj-lt"/>
                  <a:buAutoNum type="arabicPeriod"/>
                </a:pPr>
                <a:r>
                  <a:rPr lang="pt-BR" dirty="0"/>
                  <a:t>Compute the largest deviation, D also known as sample distribution:</a:t>
                </a:r>
              </a:p>
              <a:p>
                <a:pPr lvl="1"/>
                <a:r>
                  <a:rPr lang="en-US" dirty="0"/>
                  <a:t>D = max (D</a:t>
                </a:r>
                <a:r>
                  <a:rPr lang="en-US" baseline="30000" dirty="0"/>
                  <a:t>+</a:t>
                </a:r>
                <a:r>
                  <a:rPr lang="en-US" dirty="0"/>
                  <a:t>, D</a:t>
                </a:r>
                <a:r>
                  <a:rPr lang="en-US" baseline="30000" dirty="0"/>
                  <a:t>-</a:t>
                </a:r>
                <a:r>
                  <a:rPr lang="en-US" dirty="0"/>
                  <a:t>)</a:t>
                </a:r>
                <a:endParaRPr lang="pt-BR" dirty="0"/>
              </a:p>
              <a:p>
                <a:pPr marL="457200" indent="-4572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476E52F8-BEB9-ED6E-273E-1E53CF1BDFB6}"/>
                  </a:ext>
                </a:extLst>
              </p:cNvPr>
              <p:cNvSpPr>
                <a:spLocks noGrp="1" noRot="1" noChangeAspect="1" noMove="1" noResize="1" noEditPoints="1" noAdjustHandles="1" noChangeArrowheads="1" noChangeShapeType="1" noTextEdit="1"/>
              </p:cNvSpPr>
              <p:nvPr>
                <p:ph idx="1"/>
              </p:nvPr>
            </p:nvSpPr>
            <p:spPr>
              <a:blipFill>
                <a:blip r:embed="rId2"/>
                <a:stretch>
                  <a:fillRect l="-11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510D6AA-5BC6-13CC-C0ED-D58056D561A4}"/>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28093282-6FA6-197B-1AB6-DFA443FAFDD2}"/>
              </a:ext>
            </a:extLst>
          </p:cNvPr>
          <p:cNvSpPr>
            <a:spLocks noGrp="1"/>
          </p:cNvSpPr>
          <p:nvPr>
            <p:ph type="sldNum" sz="quarter" idx="12"/>
          </p:nvPr>
        </p:nvSpPr>
        <p:spPr/>
        <p:txBody>
          <a:bodyPr/>
          <a:lstStyle/>
          <a:p>
            <a:fld id="{B64A917B-47FD-40E0-A121-9E586D961AA8}" type="slidenum">
              <a:rPr lang="en-US" smtClean="0"/>
              <a:pPr/>
              <a:t>8</a:t>
            </a:fld>
            <a:endParaRPr lang="en-US" dirty="0"/>
          </a:p>
        </p:txBody>
      </p:sp>
    </p:spTree>
    <p:extLst>
      <p:ext uri="{BB962C8B-B14F-4D97-AF65-F5344CB8AC3E}">
        <p14:creationId xmlns:p14="http://schemas.microsoft.com/office/powerpoint/2010/main" val="171143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86FD7-A1F5-2BFA-ADA2-C513D961A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F75A9-8356-9D4D-E880-C70655477AEA}"/>
              </a:ext>
            </a:extLst>
          </p:cNvPr>
          <p:cNvSpPr>
            <a:spLocks noGrp="1"/>
          </p:cNvSpPr>
          <p:nvPr>
            <p:ph type="title"/>
          </p:nvPr>
        </p:nvSpPr>
        <p:spPr/>
        <p:txBody>
          <a:bodyPr>
            <a:normAutofit fontScale="90000"/>
          </a:bodyPr>
          <a:lstStyle/>
          <a:p>
            <a:r>
              <a:rPr lang="en-US" dirty="0"/>
              <a:t>Procedure of applying K-S Uniformity Test</a:t>
            </a:r>
          </a:p>
        </p:txBody>
      </p:sp>
      <p:sp>
        <p:nvSpPr>
          <p:cNvPr id="3" name="Content Placeholder 2">
            <a:extLst>
              <a:ext uri="{FF2B5EF4-FFF2-40B4-BE49-F238E27FC236}">
                <a16:creationId xmlns:a16="http://schemas.microsoft.com/office/drawing/2014/main" id="{FDE3F113-6C65-B839-28E0-A47B983FA616}"/>
              </a:ext>
            </a:extLst>
          </p:cNvPr>
          <p:cNvSpPr>
            <a:spLocks noGrp="1"/>
          </p:cNvSpPr>
          <p:nvPr>
            <p:ph idx="1"/>
          </p:nvPr>
        </p:nvSpPr>
        <p:spPr/>
        <p:txBody>
          <a:bodyPr/>
          <a:lstStyle/>
          <a:p>
            <a:pPr marL="457200" indent="-457200">
              <a:buFont typeface="+mj-lt"/>
              <a:buAutoNum type="arabicPeriod" startAt="4"/>
            </a:pPr>
            <a:r>
              <a:rPr lang="en-US" dirty="0"/>
              <a:t>Determine the critical value Dα, from the critical value table for the specified significance level α and the given sample size N.</a:t>
            </a:r>
          </a:p>
          <a:p>
            <a:pPr marL="457200" indent="-457200">
              <a:buFont typeface="+mj-lt"/>
              <a:buAutoNum type="arabicPeriod" startAt="4"/>
            </a:pPr>
            <a:r>
              <a:rPr lang="en-US" dirty="0"/>
              <a:t>Compare the value of D and Dα:</a:t>
            </a:r>
          </a:p>
          <a:p>
            <a:pPr lvl="1"/>
            <a:r>
              <a:rPr lang="en-US" dirty="0"/>
              <a:t>If D &gt; Dα, the null hypothesis that the data are a sample from a uniform distribution is rejected.</a:t>
            </a:r>
          </a:p>
          <a:p>
            <a:pPr lvl="1"/>
            <a:r>
              <a:rPr lang="en-US" dirty="0"/>
              <a:t>If D ≤ Dα then there is no difference detected between the true distribution of {R</a:t>
            </a:r>
            <a:r>
              <a:rPr lang="en-US" baseline="-25000" dirty="0"/>
              <a:t>1</a:t>
            </a:r>
            <a:r>
              <a:rPr lang="en-US" dirty="0"/>
              <a:t>, R</a:t>
            </a:r>
            <a:r>
              <a:rPr lang="en-US" baseline="-25000" dirty="0"/>
              <a:t>2</a:t>
            </a:r>
            <a:r>
              <a:rPr lang="en-US" dirty="0"/>
              <a:t> …R</a:t>
            </a:r>
            <a:r>
              <a:rPr lang="en-US" baseline="-25000" dirty="0"/>
              <a:t>N</a:t>
            </a:r>
            <a:r>
              <a:rPr lang="en-US" dirty="0"/>
              <a:t>} and the uniform distribution. So, it is accepted.</a:t>
            </a:r>
          </a:p>
        </p:txBody>
      </p:sp>
      <p:sp>
        <p:nvSpPr>
          <p:cNvPr id="4" name="Footer Placeholder 3">
            <a:extLst>
              <a:ext uri="{FF2B5EF4-FFF2-40B4-BE49-F238E27FC236}">
                <a16:creationId xmlns:a16="http://schemas.microsoft.com/office/drawing/2014/main" id="{63C2B5F9-3D02-F7A8-CBC7-2C4971AB58DD}"/>
              </a:ext>
            </a:extLst>
          </p:cNvPr>
          <p:cNvSpPr>
            <a:spLocks noGrp="1"/>
          </p:cNvSpPr>
          <p:nvPr>
            <p:ph type="ftr" sz="quarter" idx="11"/>
          </p:nvPr>
        </p:nvSpPr>
        <p:spPr/>
        <p:txBody>
          <a:bodyPr/>
          <a:lstStyle/>
          <a:p>
            <a:r>
              <a:rPr lang="en-US"/>
              <a:t>Probability Concept and Random Numbers | Lecture 16</a:t>
            </a:r>
            <a:endParaRPr lang="en-US" dirty="0"/>
          </a:p>
        </p:txBody>
      </p:sp>
      <p:sp>
        <p:nvSpPr>
          <p:cNvPr id="5" name="Slide Number Placeholder 4">
            <a:extLst>
              <a:ext uri="{FF2B5EF4-FFF2-40B4-BE49-F238E27FC236}">
                <a16:creationId xmlns:a16="http://schemas.microsoft.com/office/drawing/2014/main" id="{556DEBCA-5E20-A0F8-BF55-8F57E29DC47D}"/>
              </a:ext>
            </a:extLst>
          </p:cNvPr>
          <p:cNvSpPr>
            <a:spLocks noGrp="1"/>
          </p:cNvSpPr>
          <p:nvPr>
            <p:ph type="sldNum" sz="quarter" idx="12"/>
          </p:nvPr>
        </p:nvSpPr>
        <p:spPr/>
        <p:txBody>
          <a:bodyPr/>
          <a:lstStyle/>
          <a:p>
            <a:fld id="{B64A917B-47FD-40E0-A121-9E586D961AA8}" type="slidenum">
              <a:rPr lang="en-US" smtClean="0"/>
              <a:pPr/>
              <a:t>9</a:t>
            </a:fld>
            <a:endParaRPr lang="en-US" dirty="0"/>
          </a:p>
        </p:txBody>
      </p:sp>
    </p:spTree>
    <p:extLst>
      <p:ext uri="{BB962C8B-B14F-4D97-AF65-F5344CB8AC3E}">
        <p14:creationId xmlns:p14="http://schemas.microsoft.com/office/powerpoint/2010/main" val="1464657206"/>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1001</TotalTime>
  <Words>2231</Words>
  <Application>Microsoft Office PowerPoint</Application>
  <PresentationFormat>Widescreen</PresentationFormat>
  <Paragraphs>270</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Batang</vt:lpstr>
      <vt:lpstr>Arial</vt:lpstr>
      <vt:lpstr>Calibri</vt:lpstr>
      <vt:lpstr>Cambria Math</vt:lpstr>
      <vt:lpstr>Nunito</vt:lpstr>
      <vt:lpstr>Roboto</vt:lpstr>
      <vt:lpstr>Wingdings</vt:lpstr>
      <vt:lpstr>2_Office Theme</vt:lpstr>
      <vt:lpstr>PowerPoint Presentation</vt:lpstr>
      <vt:lpstr>Unit 5: Probability Concept and Random Numbers (7 hrs)</vt:lpstr>
      <vt:lpstr>Test for Randomness</vt:lpstr>
      <vt:lpstr>Test for Randomness</vt:lpstr>
      <vt:lpstr>Uniformity Test (Frequency Test)</vt:lpstr>
      <vt:lpstr>Uniformity Test (Frequency Test)</vt:lpstr>
      <vt:lpstr>K-S Test</vt:lpstr>
      <vt:lpstr>Procedure of applying K-S Uniformity Test</vt:lpstr>
      <vt:lpstr>Procedure of applying K-S Uniformity Test</vt:lpstr>
      <vt:lpstr>K-S Test Example</vt:lpstr>
      <vt:lpstr>K-S Test Example</vt:lpstr>
      <vt:lpstr>K-S Test Example</vt:lpstr>
      <vt:lpstr>K-S Test Question 1</vt:lpstr>
      <vt:lpstr>K-S Test Question 1 Solution</vt:lpstr>
      <vt:lpstr>K-S Test Question 2</vt:lpstr>
      <vt:lpstr>K-S Test Question 2 Solution</vt:lpstr>
      <vt:lpstr>K-S Test Table</vt:lpstr>
      <vt:lpstr>Chi Square Test</vt:lpstr>
      <vt:lpstr>Chi Square Test Example</vt:lpstr>
      <vt:lpstr>Chi Square Test Example</vt:lpstr>
      <vt:lpstr>Chi Square Test Example</vt:lpstr>
      <vt:lpstr>Chi Square Test Example</vt:lpstr>
      <vt:lpstr>Chi Square Test</vt:lpstr>
      <vt:lpstr>Chi Square Test Question</vt:lpstr>
      <vt:lpstr>Chi Square Test Table</vt:lpstr>
      <vt:lpstr>End of  Lecture 16</vt:lpstr>
      <vt:lpstr>Independence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Shiva Kunwar</dc:creator>
  <cp:lastModifiedBy>Shiva Kunwar</cp:lastModifiedBy>
  <cp:revision>103</cp:revision>
  <dcterms:created xsi:type="dcterms:W3CDTF">2024-09-21T07:18:01Z</dcterms:created>
  <dcterms:modified xsi:type="dcterms:W3CDTF">2025-06-22T15:29:55Z</dcterms:modified>
</cp:coreProperties>
</file>