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58"/>
  </p:notesMasterIdLst>
  <p:handoutMasterIdLst>
    <p:handoutMasterId r:id="rId59"/>
  </p:handoutMasterIdLst>
  <p:sldIdLst>
    <p:sldId id="262" r:id="rId2"/>
    <p:sldId id="311" r:id="rId3"/>
    <p:sldId id="352" r:id="rId4"/>
    <p:sldId id="354" r:id="rId5"/>
    <p:sldId id="380" r:id="rId6"/>
    <p:sldId id="359" r:id="rId7"/>
    <p:sldId id="357" r:id="rId8"/>
    <p:sldId id="360" r:id="rId9"/>
    <p:sldId id="379" r:id="rId10"/>
    <p:sldId id="362" r:id="rId11"/>
    <p:sldId id="361" r:id="rId12"/>
    <p:sldId id="363" r:id="rId13"/>
    <p:sldId id="364" r:id="rId14"/>
    <p:sldId id="365" r:id="rId15"/>
    <p:sldId id="366" r:id="rId16"/>
    <p:sldId id="367" r:id="rId17"/>
    <p:sldId id="355" r:id="rId18"/>
    <p:sldId id="368" r:id="rId19"/>
    <p:sldId id="356" r:id="rId20"/>
    <p:sldId id="369" r:id="rId21"/>
    <p:sldId id="370" r:id="rId22"/>
    <p:sldId id="378" r:id="rId23"/>
    <p:sldId id="371" r:id="rId24"/>
    <p:sldId id="372" r:id="rId25"/>
    <p:sldId id="373" r:id="rId26"/>
    <p:sldId id="358" r:id="rId27"/>
    <p:sldId id="374" r:id="rId28"/>
    <p:sldId id="375" r:id="rId29"/>
    <p:sldId id="377" r:id="rId30"/>
    <p:sldId id="376" r:id="rId31"/>
    <p:sldId id="404" r:id="rId32"/>
    <p:sldId id="382" r:id="rId33"/>
    <p:sldId id="381" r:id="rId34"/>
    <p:sldId id="383" r:id="rId35"/>
    <p:sldId id="384" r:id="rId36"/>
    <p:sldId id="385" r:id="rId37"/>
    <p:sldId id="386" r:id="rId38"/>
    <p:sldId id="387" r:id="rId39"/>
    <p:sldId id="388" r:id="rId40"/>
    <p:sldId id="389" r:id="rId41"/>
    <p:sldId id="390" r:id="rId42"/>
    <p:sldId id="391" r:id="rId43"/>
    <p:sldId id="392" r:id="rId44"/>
    <p:sldId id="395" r:id="rId45"/>
    <p:sldId id="393" r:id="rId46"/>
    <p:sldId id="394" r:id="rId47"/>
    <p:sldId id="396" r:id="rId48"/>
    <p:sldId id="403" r:id="rId49"/>
    <p:sldId id="397" r:id="rId50"/>
    <p:sldId id="398" r:id="rId51"/>
    <p:sldId id="399" r:id="rId52"/>
    <p:sldId id="400" r:id="rId53"/>
    <p:sldId id="401" r:id="rId54"/>
    <p:sldId id="402" r:id="rId55"/>
    <p:sldId id="263" r:id="rId56"/>
    <p:sldId id="26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25" autoAdjust="0"/>
  </p:normalViewPr>
  <p:slideViewPr>
    <p:cSldViewPr snapToGrid="0">
      <p:cViewPr varScale="1">
        <p:scale>
          <a:sx n="78" d="100"/>
          <a:sy n="78" d="100"/>
        </p:scale>
        <p:origin x="456" y="78"/>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AAF4-B8F3-33EC-52A9-9556E57E6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8DEACF-F8D5-65D6-65E3-338B2B0A6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72621-8294-46A0-AF65-3F36575F2326}" type="datetimeFigureOut">
              <a:rPr lang="en-US" smtClean="0"/>
              <a:t>6/17/2025</a:t>
            </a:fld>
            <a:endParaRPr lang="en-US"/>
          </a:p>
        </p:txBody>
      </p:sp>
      <p:sp>
        <p:nvSpPr>
          <p:cNvPr id="4" name="Footer Placeholder 3">
            <a:extLst>
              <a:ext uri="{FF2B5EF4-FFF2-40B4-BE49-F238E27FC236}">
                <a16:creationId xmlns:a16="http://schemas.microsoft.com/office/drawing/2014/main" id="{19497C6E-AD10-9E33-EB85-2BFA5B3262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2DCF5-DD40-B594-C366-ED0E57DC2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D7F74-8BB9-4E0E-BFB9-27139482F562}" type="slidenum">
              <a:rPr lang="en-US" smtClean="0"/>
              <a:t>‹#›</a:t>
            </a:fld>
            <a:endParaRPr lang="en-US"/>
          </a:p>
        </p:txBody>
      </p:sp>
    </p:spTree>
    <p:extLst>
      <p:ext uri="{BB962C8B-B14F-4D97-AF65-F5344CB8AC3E}">
        <p14:creationId xmlns:p14="http://schemas.microsoft.com/office/powerpoint/2010/main" val="169529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5D34-0415-4310-B568-590084F5D713}" type="datetimeFigureOut">
              <a:rPr lang="en-US" smtClean="0"/>
              <a:t>6/17/2025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0430-A6ED-49DA-875F-FAA9313FED43}" type="slidenum">
              <a:rPr lang="en-US" smtClean="0"/>
              <a:t>‹#›</a:t>
            </a:fld>
            <a:endParaRPr lang="en-US"/>
          </a:p>
        </p:txBody>
      </p:sp>
    </p:spTree>
    <p:extLst>
      <p:ext uri="{BB962C8B-B14F-4D97-AF65-F5344CB8AC3E}">
        <p14:creationId xmlns:p14="http://schemas.microsoft.com/office/powerpoint/2010/main" val="13564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3E4401-654B-3331-0E2C-7406236D3BC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3" r="2481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129550-DA5D-C130-73B9-F36251FB393F}"/>
              </a:ext>
            </a:extLst>
          </p:cNvPr>
          <p:cNvSpPr/>
          <p:nvPr userDrawn="1"/>
        </p:nvSpPr>
        <p:spPr>
          <a:xfrm>
            <a:off x="0" y="0"/>
            <a:ext cx="12191999" cy="6857999"/>
          </a:xfrm>
          <a:prstGeom prst="rect">
            <a:avLst/>
          </a:prstGeom>
          <a:solidFill>
            <a:schemeClr val="accent5">
              <a:lumMod val="75000"/>
              <a:alpha val="6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0AF8189D-CC24-D084-077F-1EC0EA310AAA}"/>
              </a:ext>
            </a:extLst>
          </p:cNvPr>
          <p:cNvSpPr>
            <a:spLocks noGrp="1"/>
          </p:cNvSpPr>
          <p:nvPr>
            <p:ph type="ftr" sz="quarter" idx="11"/>
          </p:nvPr>
        </p:nvSpPr>
        <p:spPr/>
        <p:txBody>
          <a:bodyPr/>
          <a:lstStyle/>
          <a:p>
            <a:pPr algn="r"/>
            <a:r>
              <a:rPr lang="en-US"/>
              <a:t>Probability Concept and Random Numbers | Lecture 17</a:t>
            </a:r>
            <a:endParaRPr lang="en-US" dirty="0"/>
          </a:p>
        </p:txBody>
      </p:sp>
      <p:pic>
        <p:nvPicPr>
          <p:cNvPr id="8" name="Picture 7" descr="A logo with a star and a candle&#10;&#10;Description automatically generated">
            <a:extLst>
              <a:ext uri="{FF2B5EF4-FFF2-40B4-BE49-F238E27FC236}">
                <a16:creationId xmlns:a16="http://schemas.microsoft.com/office/drawing/2014/main" id="{5EE76DC0-94B7-A3AA-712F-BE98D17F082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877425" y="116127"/>
            <a:ext cx="2143125" cy="2143125"/>
          </a:xfrm>
          <a:prstGeom prst="rect">
            <a:avLst/>
          </a:prstGeom>
        </p:spPr>
      </p:pic>
      <p:sp>
        <p:nvSpPr>
          <p:cNvPr id="9" name="TextBox 8">
            <a:extLst>
              <a:ext uri="{FF2B5EF4-FFF2-40B4-BE49-F238E27FC236}">
                <a16:creationId xmlns:a16="http://schemas.microsoft.com/office/drawing/2014/main" id="{A3584078-0138-E900-23EB-074EF062EF67}"/>
              </a:ext>
            </a:extLst>
          </p:cNvPr>
          <p:cNvSpPr txBox="1">
            <a:spLocks/>
          </p:cNvSpPr>
          <p:nvPr userDrawn="1"/>
        </p:nvSpPr>
        <p:spPr>
          <a:xfrm>
            <a:off x="1524000" y="1819714"/>
            <a:ext cx="9144000" cy="2554545"/>
          </a:xfrm>
          <a:prstGeom prst="rect">
            <a:avLst/>
          </a:prstGeom>
          <a:noFill/>
        </p:spPr>
        <p:txBody>
          <a:bodyPr wrap="square" rtlCol="0" anchor="ctr">
            <a:spAutoFit/>
          </a:bodyPr>
          <a:lstStyle/>
          <a:p>
            <a:pPr algn="ctr"/>
            <a:r>
              <a:rPr lang="en-US" sz="8000" dirty="0">
                <a:solidFill>
                  <a:schemeClr val="bg1"/>
                </a:solidFill>
              </a:rPr>
              <a:t>Simulation and Modeling</a:t>
            </a:r>
            <a:endParaRPr lang="en-US" sz="8000" dirty="0"/>
          </a:p>
        </p:txBody>
      </p:sp>
      <p:sp>
        <p:nvSpPr>
          <p:cNvPr id="10" name="TextBox 9">
            <a:extLst>
              <a:ext uri="{FF2B5EF4-FFF2-40B4-BE49-F238E27FC236}">
                <a16:creationId xmlns:a16="http://schemas.microsoft.com/office/drawing/2014/main" id="{B5D25D32-6EF2-FAFE-2C36-BDD0330F818C}"/>
              </a:ext>
            </a:extLst>
          </p:cNvPr>
          <p:cNvSpPr txBox="1"/>
          <p:nvPr userDrawn="1"/>
        </p:nvSpPr>
        <p:spPr>
          <a:xfrm>
            <a:off x="1523999" y="4845050"/>
            <a:ext cx="9143999" cy="1301510"/>
          </a:xfrm>
          <a:prstGeom prst="rect">
            <a:avLst/>
          </a:prstGeom>
          <a:noFill/>
        </p:spPr>
        <p:txBody>
          <a:bodyPr wrap="square" rtlCol="0">
            <a:spAutoFit/>
          </a:bodyPr>
          <a:lstStyle/>
          <a:p>
            <a:pPr marL="0" indent="0" algn="ctr">
              <a:lnSpc>
                <a:spcPct val="110000"/>
              </a:lnSpc>
              <a:buNone/>
            </a:pPr>
            <a:r>
              <a:rPr lang="en-US" sz="2400" b="1" dirty="0">
                <a:solidFill>
                  <a:schemeClr val="bg1"/>
                </a:solidFill>
                <a:latin typeface="Nunito" pitchFamily="2" charset="0"/>
                <a:cs typeface="Aparajita" panose="02020603050405020304" pitchFamily="18" charset="0"/>
              </a:rPr>
              <a:t>Prepared by:  Er. Shiva Kunwar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Lecturer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Pokhara Engineering College</a:t>
            </a:r>
            <a:endParaRPr lang="en-US" sz="2400" dirty="0"/>
          </a:p>
        </p:txBody>
      </p:sp>
      <p:sp>
        <p:nvSpPr>
          <p:cNvPr id="7" name="TextBox 6">
            <a:extLst>
              <a:ext uri="{FF2B5EF4-FFF2-40B4-BE49-F238E27FC236}">
                <a16:creationId xmlns:a16="http://schemas.microsoft.com/office/drawing/2014/main" id="{C26B676E-0A05-4491-6D45-8F4B50FCCD44}"/>
              </a:ext>
            </a:extLst>
          </p:cNvPr>
          <p:cNvSpPr txBox="1"/>
          <p:nvPr userDrawn="1"/>
        </p:nvSpPr>
        <p:spPr>
          <a:xfrm>
            <a:off x="1755709" y="4238171"/>
            <a:ext cx="8680582" cy="461665"/>
          </a:xfrm>
          <a:prstGeom prst="rect">
            <a:avLst/>
          </a:prstGeom>
          <a:noFill/>
        </p:spPr>
        <p:txBody>
          <a:bodyPr wrap="none" rtlCol="0">
            <a:spAutoFit/>
          </a:bodyPr>
          <a:lstStyle/>
          <a:p>
            <a:pPr algn="ctr"/>
            <a:r>
              <a:rPr lang="en-US" sz="2400" dirty="0">
                <a:solidFill>
                  <a:schemeClr val="bg1"/>
                </a:solidFill>
                <a:latin typeface="Batang" panose="02030600000101010101" pitchFamily="18" charset="-127"/>
                <a:ea typeface="Batang" panose="02030600000101010101" pitchFamily="18" charset="-127"/>
              </a:rPr>
              <a:t>Understanding, Predicting, and Optimizing the Real World</a:t>
            </a:r>
          </a:p>
        </p:txBody>
      </p:sp>
    </p:spTree>
    <p:extLst>
      <p:ext uri="{BB962C8B-B14F-4D97-AF65-F5344CB8AC3E}">
        <p14:creationId xmlns:p14="http://schemas.microsoft.com/office/powerpoint/2010/main" val="280081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BBFC-EF9A-C646-B5B5-F5C0DD47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4F1A4-33E3-F613-3519-62CEA6B22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7F532A0-B8D7-45DA-5FA5-39BC559D79B9}"/>
              </a:ext>
            </a:extLst>
          </p:cNvPr>
          <p:cNvSpPr>
            <a:spLocks noGrp="1"/>
          </p:cNvSpPr>
          <p:nvPr>
            <p:ph type="ftr" sz="quarter" idx="11"/>
          </p:nvPr>
        </p:nvSpPr>
        <p:spPr/>
        <p:txBody>
          <a:bodyPr/>
          <a:lstStyle>
            <a:lvl1pPr algn="r">
              <a:defRPr/>
            </a:lvl1pPr>
          </a:lstStyle>
          <a:p>
            <a:r>
              <a:rPr lang="en-US"/>
              <a:t>Probability Concept and Random Numbers | Lecture 17</a:t>
            </a:r>
            <a:endParaRPr lang="en-US" dirty="0"/>
          </a:p>
        </p:txBody>
      </p:sp>
      <p:sp>
        <p:nvSpPr>
          <p:cNvPr id="9" name="Slide Number Placeholder 8">
            <a:extLst>
              <a:ext uri="{FF2B5EF4-FFF2-40B4-BE49-F238E27FC236}">
                <a16:creationId xmlns:a16="http://schemas.microsoft.com/office/drawing/2014/main" id="{7830CCC4-845F-FD1B-9585-3F3F4F72CCFB}"/>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27720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D533-58C8-E224-906F-5F88AEC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F8861-2083-0FF8-F733-4312C604ABF5}"/>
              </a:ext>
            </a:extLst>
          </p:cNvPr>
          <p:cNvSpPr>
            <a:spLocks noGrp="1"/>
          </p:cNvSpPr>
          <p:nvPr>
            <p:ph sz="half" idx="1"/>
          </p:nvPr>
        </p:nvSpPr>
        <p:spPr>
          <a:xfrm>
            <a:off x="838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4B8EE7-49CE-F177-9BD3-AEC2ED7CF022}"/>
              </a:ext>
            </a:extLst>
          </p:cNvPr>
          <p:cNvSpPr>
            <a:spLocks noGrp="1"/>
          </p:cNvSpPr>
          <p:nvPr>
            <p:ph sz="half" idx="2"/>
          </p:nvPr>
        </p:nvSpPr>
        <p:spPr>
          <a:xfrm>
            <a:off x="6172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2C5F814C-8F5B-5ECF-D212-9E924DADA3C2}"/>
              </a:ext>
            </a:extLst>
          </p:cNvPr>
          <p:cNvSpPr>
            <a:spLocks noGrp="1"/>
          </p:cNvSpPr>
          <p:nvPr>
            <p:ph type="ftr" sz="quarter" idx="11"/>
          </p:nvPr>
        </p:nvSpPr>
        <p:spPr/>
        <p:txBody>
          <a:bodyPr/>
          <a:lstStyle/>
          <a:p>
            <a:pPr algn="r"/>
            <a:r>
              <a:rPr lang="en-US"/>
              <a:t>Probability Concept and Random Numbers | Lecture 17</a:t>
            </a:r>
            <a:endParaRPr lang="en-US" dirty="0"/>
          </a:p>
        </p:txBody>
      </p:sp>
      <p:sp>
        <p:nvSpPr>
          <p:cNvPr id="10" name="Slide Number Placeholder 9">
            <a:extLst>
              <a:ext uri="{FF2B5EF4-FFF2-40B4-BE49-F238E27FC236}">
                <a16:creationId xmlns:a16="http://schemas.microsoft.com/office/drawing/2014/main" id="{DB327A59-CF12-D21D-6359-9C7B7310F6EC}"/>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67511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D9C7D-7608-7B1C-1BBB-E09F972BEC5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 name="Group 2">
            <a:extLst>
              <a:ext uri="{FF2B5EF4-FFF2-40B4-BE49-F238E27FC236}">
                <a16:creationId xmlns:a16="http://schemas.microsoft.com/office/drawing/2014/main" id="{0ED532F5-16FE-613A-417D-557E002A8D28}"/>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4" name="Rectangle 3">
              <a:extLst>
                <a:ext uri="{FF2B5EF4-FFF2-40B4-BE49-F238E27FC236}">
                  <a16:creationId xmlns:a16="http://schemas.microsoft.com/office/drawing/2014/main" id="{6BC6C6A9-0D82-2733-1B67-53F2A3D68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B7D2052-25BC-843C-8ABA-792233D9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Freeform: Shape 5">
            <a:extLst>
              <a:ext uri="{FF2B5EF4-FFF2-40B4-BE49-F238E27FC236}">
                <a16:creationId xmlns:a16="http://schemas.microsoft.com/office/drawing/2014/main" id="{BDEE7CD1-BC72-3908-B52C-69C7274B0BB1}"/>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 name="Rectangle 6">
            <a:extLst>
              <a:ext uri="{FF2B5EF4-FFF2-40B4-BE49-F238E27FC236}">
                <a16:creationId xmlns:a16="http://schemas.microsoft.com/office/drawing/2014/main" id="{EA488A3C-7FB9-1EFA-C60D-233DBBFE45E9}"/>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itle 1">
            <a:extLst>
              <a:ext uri="{FF2B5EF4-FFF2-40B4-BE49-F238E27FC236}">
                <a16:creationId xmlns:a16="http://schemas.microsoft.com/office/drawing/2014/main" id="{912167FE-1698-734C-2D0C-C2B40CC45084}"/>
              </a:ext>
            </a:extLst>
          </p:cNvPr>
          <p:cNvSpPr>
            <a:spLocks noGrp="1"/>
          </p:cNvSpPr>
          <p:nvPr>
            <p:ph type="title"/>
          </p:nvPr>
        </p:nvSpPr>
        <p:spPr>
          <a:xfrm>
            <a:off x="838198" y="483735"/>
            <a:ext cx="10515600" cy="1042761"/>
          </a:xfrm>
        </p:spPr>
        <p:txBody>
          <a:bodyPr/>
          <a:lstStyle>
            <a:lvl1pPr>
              <a:defRPr>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8D5F05B4-9FE9-89E3-51C3-7798B3D351A0}"/>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0" name="Slide Number Placeholder 5">
            <a:extLst>
              <a:ext uri="{FF2B5EF4-FFF2-40B4-BE49-F238E27FC236}">
                <a16:creationId xmlns:a16="http://schemas.microsoft.com/office/drawing/2014/main" id="{457C64D1-0999-ECC9-556E-E526C78A7A8B}"/>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1" name="Table Placeholder 4">
            <a:extLst>
              <a:ext uri="{FF2B5EF4-FFF2-40B4-BE49-F238E27FC236}">
                <a16:creationId xmlns:a16="http://schemas.microsoft.com/office/drawing/2014/main" id="{EAAE7709-C365-F582-CF49-7517BDEB8387}"/>
              </a:ext>
            </a:extLst>
          </p:cNvPr>
          <p:cNvSpPr>
            <a:spLocks noGrp="1"/>
          </p:cNvSpPr>
          <p:nvPr>
            <p:ph type="tbl" sz="quarter" idx="12"/>
          </p:nvPr>
        </p:nvSpPr>
        <p:spPr>
          <a:xfrm>
            <a:off x="838198" y="1663021"/>
            <a:ext cx="10515602" cy="4556804"/>
          </a:xfrm>
        </p:spPr>
        <p:txBody>
          <a:bodyPr/>
          <a:lstStyle/>
          <a:p>
            <a:endParaRPr lang="en-US" dirty="0"/>
          </a:p>
        </p:txBody>
      </p:sp>
      <p:sp>
        <p:nvSpPr>
          <p:cNvPr id="14" name="Footer Placeholder 13">
            <a:extLst>
              <a:ext uri="{FF2B5EF4-FFF2-40B4-BE49-F238E27FC236}">
                <a16:creationId xmlns:a16="http://schemas.microsoft.com/office/drawing/2014/main" id="{92305699-A282-E12E-AE1C-1CFB25E2388D}"/>
              </a:ext>
            </a:extLst>
          </p:cNvPr>
          <p:cNvSpPr>
            <a:spLocks noGrp="1"/>
          </p:cNvSpPr>
          <p:nvPr>
            <p:ph type="ftr" sz="quarter" idx="14"/>
          </p:nvPr>
        </p:nvSpPr>
        <p:spPr/>
        <p:txBody>
          <a:bodyPr/>
          <a:lstStyle/>
          <a:p>
            <a:pPr algn="r"/>
            <a:r>
              <a:rPr lang="en-US"/>
              <a:t>Probability Concept and Random Numbers | Lecture 17</a:t>
            </a:r>
            <a:endParaRPr lang="en-US" dirty="0"/>
          </a:p>
        </p:txBody>
      </p:sp>
    </p:spTree>
    <p:extLst>
      <p:ext uri="{BB962C8B-B14F-4D97-AF65-F5344CB8AC3E}">
        <p14:creationId xmlns:p14="http://schemas.microsoft.com/office/powerpoint/2010/main" val="29235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6E645F8-F682-8D2D-268F-E5B7D5BF332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250187D5-3A16-AE1B-36DA-41D3FBE6D4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1264F6-BD23-F293-72FB-E3235257309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6855AD-ABAC-8C19-8178-6EB8E5E722C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B39B6C-6741-2C5E-B819-B3A42545493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88738339-0671-5630-FEB8-CC9C67032F1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F97484E4-73DD-0919-B58E-866F907007F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DF8B04-BA4D-3137-EEFB-2C9F96145386}"/>
              </a:ext>
            </a:extLst>
          </p:cNvPr>
          <p:cNvSpPr>
            <a:spLocks noGrp="1"/>
          </p:cNvSpPr>
          <p:nvPr>
            <p:ph type="title"/>
          </p:nvPr>
        </p:nvSpPr>
        <p:spPr>
          <a:xfrm>
            <a:off x="492909" y="615909"/>
            <a:ext cx="3204415" cy="3387497"/>
          </a:xfrm>
        </p:spPr>
        <p:txBody>
          <a:bodyPr anchor="b"/>
          <a:lstStyle>
            <a:lvl1pPr algn="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E1492C2F-2075-E555-862A-03C46103325B}"/>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1" name="Slide Number Placeholder 5">
            <a:extLst>
              <a:ext uri="{FF2B5EF4-FFF2-40B4-BE49-F238E27FC236}">
                <a16:creationId xmlns:a16="http://schemas.microsoft.com/office/drawing/2014/main" id="{798655D1-315F-7D95-3B9A-EC74A727E5B8}"/>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2" name="Text Placeholder 30">
            <a:extLst>
              <a:ext uri="{FF2B5EF4-FFF2-40B4-BE49-F238E27FC236}">
                <a16:creationId xmlns:a16="http://schemas.microsoft.com/office/drawing/2014/main" id="{E923455B-4E0B-F709-CAC5-455517FBE60C}"/>
              </a:ext>
            </a:extLst>
          </p:cNvPr>
          <p:cNvSpPr>
            <a:spLocks noGrp="1"/>
          </p:cNvSpPr>
          <p:nvPr>
            <p:ph type="body" sz="quarter" idx="12"/>
          </p:nvPr>
        </p:nvSpPr>
        <p:spPr>
          <a:xfrm>
            <a:off x="4789488" y="615950"/>
            <a:ext cx="6530975" cy="5603875"/>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14">
            <a:extLst>
              <a:ext uri="{FF2B5EF4-FFF2-40B4-BE49-F238E27FC236}">
                <a16:creationId xmlns:a16="http://schemas.microsoft.com/office/drawing/2014/main" id="{37009528-D44A-660D-5354-4CF2C225E685}"/>
              </a:ext>
            </a:extLst>
          </p:cNvPr>
          <p:cNvSpPr>
            <a:spLocks noGrp="1"/>
          </p:cNvSpPr>
          <p:nvPr>
            <p:ph type="ftr" sz="quarter" idx="14"/>
          </p:nvPr>
        </p:nvSpPr>
        <p:spPr/>
        <p:txBody>
          <a:bodyPr/>
          <a:lstStyle/>
          <a:p>
            <a:pPr algn="r"/>
            <a:r>
              <a:rPr lang="en-US"/>
              <a:t>Probability Concept and Random Numbers | Lecture 17</a:t>
            </a:r>
            <a:endParaRPr lang="en-US" dirty="0"/>
          </a:p>
        </p:txBody>
      </p:sp>
    </p:spTree>
    <p:extLst>
      <p:ext uri="{BB962C8B-B14F-4D97-AF65-F5344CB8AC3E}">
        <p14:creationId xmlns:p14="http://schemas.microsoft.com/office/powerpoint/2010/main" val="37830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1818950-1BC0-79F8-F3A1-C793DF91BDB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C4A06A-DC97-5499-2273-8019226EACD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A9634D-9BDD-B374-6DD7-03C03290F6B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8769AA-85CF-4F16-36ED-08E81B006B1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37CB0-FBB5-1349-DFB4-563DF02B537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CCAB6FC-BE02-6F5E-8E9C-340FAC424121}"/>
              </a:ext>
            </a:extLst>
          </p:cNvPr>
          <p:cNvSpPr>
            <a:spLocks noGrp="1"/>
          </p:cNvSpPr>
          <p:nvPr>
            <p:ph type="title"/>
          </p:nvPr>
        </p:nvSpPr>
        <p:spPr>
          <a:xfrm>
            <a:off x="838200" y="365125"/>
            <a:ext cx="10515600" cy="1042761"/>
          </a:xfrm>
        </p:spPr>
        <p:txBody>
          <a:bodyPr/>
          <a:lstStyle>
            <a:lvl1pPr>
              <a:defRPr>
                <a:solidFill>
                  <a:schemeClr val="bg1"/>
                </a:solidFill>
              </a:defRPr>
            </a:lvl1pPr>
          </a:lstStyle>
          <a:p>
            <a:r>
              <a:rPr lang="en-US" dirty="0"/>
              <a:t>Click to edit Master title style</a:t>
            </a:r>
          </a:p>
        </p:txBody>
      </p:sp>
      <p:sp>
        <p:nvSpPr>
          <p:cNvPr id="3" name="TextBox 2">
            <a:extLst>
              <a:ext uri="{FF2B5EF4-FFF2-40B4-BE49-F238E27FC236}">
                <a16:creationId xmlns:a16="http://schemas.microsoft.com/office/drawing/2014/main" id="{CCDA4383-966E-E500-DADB-3431399413B7}"/>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5" name="Slide Number Placeholder 5">
            <a:extLst>
              <a:ext uri="{FF2B5EF4-FFF2-40B4-BE49-F238E27FC236}">
                <a16:creationId xmlns:a16="http://schemas.microsoft.com/office/drawing/2014/main" id="{E7808083-BCD1-7C29-51D7-C9EF69DBD31D}"/>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6" name="Content Placeholder 2">
            <a:extLst>
              <a:ext uri="{FF2B5EF4-FFF2-40B4-BE49-F238E27FC236}">
                <a16:creationId xmlns:a16="http://schemas.microsoft.com/office/drawing/2014/main" id="{ED367B66-BFAA-3DE9-8BD2-E64B46FCE70A}"/>
              </a:ext>
            </a:extLst>
          </p:cNvPr>
          <p:cNvSpPr>
            <a:spLocks noGrp="1"/>
          </p:cNvSpPr>
          <p:nvPr>
            <p:ph idx="1"/>
          </p:nvPr>
        </p:nvSpPr>
        <p:spPr>
          <a:xfrm>
            <a:off x="838200" y="1962557"/>
            <a:ext cx="10515600" cy="4214406"/>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ADFE3D7-7A3D-FA0B-3F88-D5B5911E1AC2}"/>
              </a:ext>
            </a:extLst>
          </p:cNvPr>
          <p:cNvSpPr>
            <a:spLocks noGrp="1"/>
          </p:cNvSpPr>
          <p:nvPr>
            <p:ph type="ftr" sz="quarter" idx="11"/>
          </p:nvPr>
        </p:nvSpPr>
        <p:spPr/>
        <p:txBody>
          <a:bodyPr/>
          <a:lstStyle/>
          <a:p>
            <a:pPr algn="r"/>
            <a:r>
              <a:rPr lang="en-US"/>
              <a:t>Probability Concept and Random Numbers | Lecture 17</a:t>
            </a:r>
            <a:endParaRPr lang="en-US" dirty="0"/>
          </a:p>
        </p:txBody>
      </p:sp>
    </p:spTree>
    <p:extLst>
      <p:ext uri="{BB962C8B-B14F-4D97-AF65-F5344CB8AC3E}">
        <p14:creationId xmlns:p14="http://schemas.microsoft.com/office/powerpoint/2010/main" val="18195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A94531-650E-5195-CBA1-5B3978F0AA83}"/>
              </a:ext>
            </a:extLst>
          </p:cNvPr>
          <p:cNvSpPr>
            <a:spLocks noGrp="1"/>
          </p:cNvSpPr>
          <p:nvPr>
            <p:ph type="dt" sz="half" idx="10"/>
          </p:nvPr>
        </p:nvSpPr>
        <p:spPr>
          <a:xfrm>
            <a:off x="838200" y="6356350"/>
            <a:ext cx="2743200" cy="365125"/>
          </a:xfrm>
          <a:prstGeom prst="rect">
            <a:avLst/>
          </a:prstGeom>
        </p:spPr>
        <p:txBody>
          <a:bodyPr/>
          <a:lstStyle/>
          <a:p>
            <a:endParaRPr lang="en-US"/>
          </a:p>
        </p:txBody>
      </p:sp>
      <p:pic>
        <p:nvPicPr>
          <p:cNvPr id="7" name="Picture 6">
            <a:extLst>
              <a:ext uri="{FF2B5EF4-FFF2-40B4-BE49-F238E27FC236}">
                <a16:creationId xmlns:a16="http://schemas.microsoft.com/office/drawing/2014/main" id="{F8B60013-C917-A93A-C451-8E8B6203FC0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15" y="10"/>
            <a:ext cx="44805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Title 1">
            <a:extLst>
              <a:ext uri="{FF2B5EF4-FFF2-40B4-BE49-F238E27FC236}">
                <a16:creationId xmlns:a16="http://schemas.microsoft.com/office/drawing/2014/main" id="{C0D3A4C7-B5F0-8B63-1ECA-C14815983D40}"/>
              </a:ext>
            </a:extLst>
          </p:cNvPr>
          <p:cNvSpPr>
            <a:spLocks noGrp="1"/>
          </p:cNvSpPr>
          <p:nvPr>
            <p:ph type="title"/>
          </p:nvPr>
        </p:nvSpPr>
        <p:spPr>
          <a:xfrm>
            <a:off x="5020988" y="641377"/>
            <a:ext cx="5487841" cy="2540969"/>
          </a:xfrm>
        </p:spPr>
        <p:txBody>
          <a:bodyPr anchor="ctr">
            <a:noAutofit/>
          </a:bodyPr>
          <a:lstStyle>
            <a:lvl1pPr algn="l">
              <a:defRPr sz="6000" b="0" cap="none">
                <a:solidFill>
                  <a:schemeClr val="tx1"/>
                </a:solidFill>
                <a:latin typeface="Roboto" panose="02000000000000000000" pitchFamily="2" charset="0"/>
                <a:ea typeface="Roboto" panose="02000000000000000000" pitchFamily="2" charset="0"/>
              </a:defRPr>
            </a:lvl1pPr>
          </a:lstStyle>
          <a:p>
            <a:r>
              <a:rPr lang="en-US" dirty="0"/>
              <a:t>Click to edit Master title style</a:t>
            </a:r>
          </a:p>
        </p:txBody>
      </p:sp>
      <p:sp>
        <p:nvSpPr>
          <p:cNvPr id="2" name="Slide Number Placeholder 11">
            <a:extLst>
              <a:ext uri="{FF2B5EF4-FFF2-40B4-BE49-F238E27FC236}">
                <a16:creationId xmlns:a16="http://schemas.microsoft.com/office/drawing/2014/main" id="{FD99D63D-0492-7C66-0370-0040336ABD0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a:t>
            </a:fld>
            <a:endParaRPr lang="en-US" dirty="0"/>
          </a:p>
        </p:txBody>
      </p:sp>
      <p:sp>
        <p:nvSpPr>
          <p:cNvPr id="5" name="AutoShape 2" descr="A peaceful illustration for C programming set in a serene environment. The setting is a quiet lakeside scene during sunrise or sunset, with soft golden lighting reflecting on calm waters. A laptop or book displaying C programming code is open on a wooden bench near the water, surrounded by nature with gentle trees and soft grass. The sky is a gradient of warm colors, and there are small details like a steaming coffee mug and a few scattered notes or pens nearby, adding a cozy atmosphere. The dimensions are 7.5 inches in height and 4.9 inches in width.">
            <a:extLst>
              <a:ext uri="{FF2B5EF4-FFF2-40B4-BE49-F238E27FC236}">
                <a16:creationId xmlns:a16="http://schemas.microsoft.com/office/drawing/2014/main" id="{6A97A55F-F05A-431D-3CF6-E049935C399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119B0B8-54EB-02A5-06D4-A123119246F4}"/>
              </a:ext>
            </a:extLst>
          </p:cNvPr>
          <p:cNvSpPr txBox="1"/>
          <p:nvPr userDrawn="1"/>
        </p:nvSpPr>
        <p:spPr>
          <a:xfrm>
            <a:off x="5020988" y="4019550"/>
            <a:ext cx="60280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Nunito" pitchFamily="2" charset="0"/>
                <a:hlinkClick r:id="rId3"/>
              </a:rPr>
              <a:t>shiva.kunwar@hotmail.com</a:t>
            </a:r>
            <a:br>
              <a:rPr lang="en-US" sz="3000" dirty="0">
                <a:latin typeface="Nunito" pitchFamily="2" charset="0"/>
              </a:rPr>
            </a:br>
            <a:r>
              <a:rPr lang="en-US" sz="3000" dirty="0">
                <a:latin typeface="Nunito" pitchFamily="2" charset="0"/>
              </a:rPr>
              <a:t>+977-9819123654</a:t>
            </a:r>
          </a:p>
        </p:txBody>
      </p:sp>
      <p:sp>
        <p:nvSpPr>
          <p:cNvPr id="6" name="Footer Placeholder 5">
            <a:extLst>
              <a:ext uri="{FF2B5EF4-FFF2-40B4-BE49-F238E27FC236}">
                <a16:creationId xmlns:a16="http://schemas.microsoft.com/office/drawing/2014/main" id="{7A016E68-0017-74AE-E686-7960FA20C452}"/>
              </a:ext>
            </a:extLst>
          </p:cNvPr>
          <p:cNvSpPr>
            <a:spLocks noGrp="1"/>
          </p:cNvSpPr>
          <p:nvPr>
            <p:ph type="ftr" sz="quarter" idx="13"/>
          </p:nvPr>
        </p:nvSpPr>
        <p:spPr/>
        <p:txBody>
          <a:bodyPr/>
          <a:lstStyle/>
          <a:p>
            <a:pPr algn="r"/>
            <a:r>
              <a:rPr lang="en-US"/>
              <a:t>Probability Concept and Random Numbers | Lecture 17</a:t>
            </a:r>
            <a:endParaRPr lang="en-US" dirty="0"/>
          </a:p>
        </p:txBody>
      </p:sp>
    </p:spTree>
    <p:extLst>
      <p:ext uri="{BB962C8B-B14F-4D97-AF65-F5344CB8AC3E}">
        <p14:creationId xmlns:p14="http://schemas.microsoft.com/office/powerpoint/2010/main" val="2020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review Car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A83DF1-A84E-B163-956C-25D3B807BE99}"/>
              </a:ext>
            </a:extLst>
          </p:cNvPr>
          <p:cNvSpPr txBox="1">
            <a:spLocks/>
          </p:cNvSpPr>
          <p:nvPr userDrawn="1"/>
        </p:nvSpPr>
        <p:spPr>
          <a:xfrm>
            <a:off x="838200" y="417727"/>
            <a:ext cx="10515600" cy="1042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mj-cs"/>
              </a:defRPr>
            </a:lvl1pPr>
          </a:lstStyle>
          <a:p>
            <a:r>
              <a:rPr lang="en-US" dirty="0"/>
              <a:t>PREVIEW FOR NEXT LECTURE</a:t>
            </a:r>
          </a:p>
        </p:txBody>
      </p:sp>
      <p:sp>
        <p:nvSpPr>
          <p:cNvPr id="2" name="Title 1">
            <a:extLst>
              <a:ext uri="{FF2B5EF4-FFF2-40B4-BE49-F238E27FC236}">
                <a16:creationId xmlns:a16="http://schemas.microsoft.com/office/drawing/2014/main" id="{C83F62B2-F92E-BBBB-879D-EAA2FC432612}"/>
              </a:ext>
            </a:extLst>
          </p:cNvPr>
          <p:cNvSpPr>
            <a:spLocks noGrp="1"/>
          </p:cNvSpPr>
          <p:nvPr>
            <p:ph type="title"/>
          </p:nvPr>
        </p:nvSpPr>
        <p:spPr>
          <a:xfrm>
            <a:off x="838200" y="1843315"/>
            <a:ext cx="10515600" cy="3817256"/>
          </a:xfrm>
        </p:spPr>
        <p:txBody>
          <a:bodyPr/>
          <a:lstStyle>
            <a:lvl1pPr algn="ctr">
              <a:defRPr>
                <a:solidFill>
                  <a:schemeClr val="bg1"/>
                </a:solidFill>
              </a:defRPr>
            </a:lvl1pPr>
          </a:lstStyle>
          <a:p>
            <a:r>
              <a:rPr lang="en-US" dirty="0"/>
              <a:t>Click to edit Master title style</a:t>
            </a:r>
          </a:p>
        </p:txBody>
      </p:sp>
      <p:sp>
        <p:nvSpPr>
          <p:cNvPr id="12" name="Slide Number Placeholder 11">
            <a:extLst>
              <a:ext uri="{FF2B5EF4-FFF2-40B4-BE49-F238E27FC236}">
                <a16:creationId xmlns:a16="http://schemas.microsoft.com/office/drawing/2014/main" id="{6E4F7403-710E-51F3-7202-7EBA53ED69A3}"/>
              </a:ext>
            </a:extLst>
          </p:cNvPr>
          <p:cNvSpPr>
            <a:spLocks noGrp="1"/>
          </p:cNvSpPr>
          <p:nvPr>
            <p:ph type="sldNum" sz="quarter" idx="12"/>
          </p:nvPr>
        </p:nvSpPr>
        <p:spPr/>
        <p:txBody>
          <a:bodyPr/>
          <a:lstStyle/>
          <a:p>
            <a:fld id="{B64A917B-47FD-40E0-A121-9E586D961AA8}" type="slidenum">
              <a:rPr lang="en-US" smtClean="0"/>
              <a:pPr/>
              <a:t>‹#›</a:t>
            </a:fld>
            <a:endParaRPr lang="en-US" dirty="0"/>
          </a:p>
        </p:txBody>
      </p:sp>
      <p:sp>
        <p:nvSpPr>
          <p:cNvPr id="5" name="Footer Placeholder 4">
            <a:extLst>
              <a:ext uri="{FF2B5EF4-FFF2-40B4-BE49-F238E27FC236}">
                <a16:creationId xmlns:a16="http://schemas.microsoft.com/office/drawing/2014/main" id="{E9E5FFE2-1F4D-9C49-4E2F-006619EA8CB1}"/>
              </a:ext>
            </a:extLst>
          </p:cNvPr>
          <p:cNvSpPr>
            <a:spLocks noGrp="1"/>
          </p:cNvSpPr>
          <p:nvPr>
            <p:ph type="ftr" sz="quarter" idx="14"/>
          </p:nvPr>
        </p:nvSpPr>
        <p:spPr/>
        <p:txBody>
          <a:bodyPr/>
          <a:lstStyle/>
          <a:p>
            <a:pPr algn="r"/>
            <a:r>
              <a:rPr lang="en-US"/>
              <a:t>Probability Concept and Random Numbers | Lecture 17</a:t>
            </a:r>
            <a:endParaRPr lang="en-US" dirty="0"/>
          </a:p>
        </p:txBody>
      </p:sp>
    </p:spTree>
    <p:extLst>
      <p:ext uri="{BB962C8B-B14F-4D97-AF65-F5344CB8AC3E}">
        <p14:creationId xmlns:p14="http://schemas.microsoft.com/office/powerpoint/2010/main" val="15265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B644-5741-8467-C89E-7A43CCB7C511}"/>
              </a:ext>
            </a:extLst>
          </p:cNvPr>
          <p:cNvSpPr>
            <a:spLocks noGrp="1"/>
          </p:cNvSpPr>
          <p:nvPr>
            <p:ph type="title"/>
          </p:nvPr>
        </p:nvSpPr>
        <p:spPr>
          <a:xfrm>
            <a:off x="838200" y="365125"/>
            <a:ext cx="10515600" cy="1042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A0AA4B1-9CE0-549C-7B06-728134B2875B}"/>
              </a:ext>
            </a:extLst>
          </p:cNvPr>
          <p:cNvSpPr>
            <a:spLocks noGrp="1"/>
          </p:cNvSpPr>
          <p:nvPr>
            <p:ph type="body" idx="1"/>
          </p:nvPr>
        </p:nvSpPr>
        <p:spPr>
          <a:xfrm>
            <a:off x="838200" y="1553029"/>
            <a:ext cx="10515600" cy="4920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DA34BA3D-AF77-0CD3-E6C2-CDFE9BF54B46}"/>
              </a:ext>
            </a:extLst>
          </p:cNvPr>
          <p:cNvSpPr>
            <a:spLocks noGrp="1"/>
          </p:cNvSpPr>
          <p:nvPr>
            <p:ph type="ftr" sz="quarter" idx="3"/>
          </p:nvPr>
        </p:nvSpPr>
        <p:spPr>
          <a:xfrm>
            <a:off x="7351486" y="10658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Probability Concept and Random Numbers | Lecture 17</a:t>
            </a:r>
            <a:endParaRPr lang="en-US" dirty="0"/>
          </a:p>
        </p:txBody>
      </p:sp>
      <p:sp>
        <p:nvSpPr>
          <p:cNvPr id="7" name="TextBox 6">
            <a:extLst>
              <a:ext uri="{FF2B5EF4-FFF2-40B4-BE49-F238E27FC236}">
                <a16:creationId xmlns:a16="http://schemas.microsoft.com/office/drawing/2014/main" id="{BF3EA662-E61B-0C38-8A92-8D9EA2250421}"/>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6" name="Slide Number Placeholder 5">
            <a:extLst>
              <a:ext uri="{FF2B5EF4-FFF2-40B4-BE49-F238E27FC236}">
                <a16:creationId xmlns:a16="http://schemas.microsoft.com/office/drawing/2014/main" id="{0EBCFC56-D6E1-E077-A067-C2CA064D40E5}"/>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4073690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9" r:id="rId3"/>
    <p:sldLayoutId id="2147483670" r:id="rId4"/>
    <p:sldLayoutId id="2147483672" r:id="rId5"/>
    <p:sldLayoutId id="2147483673" r:id="rId6"/>
    <p:sldLayoutId id="2147483664" r:id="rId7"/>
    <p:sldLayoutId id="2147483665" r:id="rId8"/>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C2DE1-D34D-70D7-B8D1-F47B0EC70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319A46-71B5-A86C-ECC0-FEA04B9EFCE6}"/>
              </a:ext>
            </a:extLst>
          </p:cNvPr>
          <p:cNvSpPr>
            <a:spLocks noGrp="1"/>
          </p:cNvSpPr>
          <p:nvPr>
            <p:ph type="title"/>
          </p:nvPr>
        </p:nvSpPr>
        <p:spPr/>
        <p:txBody>
          <a:bodyPr/>
          <a:lstStyle/>
          <a:p>
            <a:r>
              <a:rPr lang="en-US" dirty="0"/>
              <a:t>Runs Test - Runs Up And Down</a:t>
            </a:r>
          </a:p>
        </p:txBody>
      </p:sp>
      <p:sp>
        <p:nvSpPr>
          <p:cNvPr id="3" name="Content Placeholder 2">
            <a:extLst>
              <a:ext uri="{FF2B5EF4-FFF2-40B4-BE49-F238E27FC236}">
                <a16:creationId xmlns:a16="http://schemas.microsoft.com/office/drawing/2014/main" id="{5BB65641-C2A1-6C40-2B03-41B330C9C256}"/>
              </a:ext>
            </a:extLst>
          </p:cNvPr>
          <p:cNvSpPr>
            <a:spLocks noGrp="1"/>
          </p:cNvSpPr>
          <p:nvPr>
            <p:ph idx="1"/>
          </p:nvPr>
        </p:nvSpPr>
        <p:spPr/>
        <p:txBody>
          <a:bodyPr>
            <a:normAutofit/>
          </a:bodyPr>
          <a:lstStyle/>
          <a:p>
            <a:r>
              <a:rPr lang="en-US" dirty="0"/>
              <a:t>If a sequence of number of </a:t>
            </a:r>
            <a:r>
              <a:rPr lang="en-US" b="1" dirty="0"/>
              <a:t>too few runs</a:t>
            </a:r>
            <a:r>
              <a:rPr lang="en-US" dirty="0"/>
              <a:t>, it is not likely a random sequence.</a:t>
            </a:r>
          </a:p>
          <a:p>
            <a:r>
              <a:rPr lang="en-US" b="1" dirty="0"/>
              <a:t>Example</a:t>
            </a:r>
            <a:r>
              <a:rPr lang="en-US" dirty="0"/>
              <a:t>, 0.08, 0.18, 0.23, 0.36, 0.42, …., the sequence has only one run, i.e. an up run, so not likely a random sequence.</a:t>
            </a:r>
          </a:p>
          <a:p>
            <a:r>
              <a:rPr lang="en-US" dirty="0"/>
              <a:t>Also, if a sequence has </a:t>
            </a:r>
            <a:r>
              <a:rPr lang="en-US" b="1" dirty="0"/>
              <a:t>too many runs</a:t>
            </a:r>
            <a:r>
              <a:rPr lang="en-US" dirty="0"/>
              <a:t>, it is not likely to be random. </a:t>
            </a:r>
          </a:p>
          <a:p>
            <a:r>
              <a:rPr lang="en-US" b="1" dirty="0"/>
              <a:t>Example</a:t>
            </a:r>
            <a:r>
              <a:rPr lang="en-US" dirty="0"/>
              <a:t>, 0.08, 0.93, 0.15, 0.96, 0.26, 0.84, 0.28, 0.79, 0.36, 0.57. it has total 9 runs, five up and four down, so it is not likely a random sequence. </a:t>
            </a:r>
            <a:endParaRPr lang="en-US" dirty="0">
              <a:solidFill>
                <a:srgbClr val="0070C0"/>
              </a:solidFill>
            </a:endParaRPr>
          </a:p>
        </p:txBody>
      </p:sp>
      <p:sp>
        <p:nvSpPr>
          <p:cNvPr id="4" name="Footer Placeholder 3">
            <a:extLst>
              <a:ext uri="{FF2B5EF4-FFF2-40B4-BE49-F238E27FC236}">
                <a16:creationId xmlns:a16="http://schemas.microsoft.com/office/drawing/2014/main" id="{BCE17F45-D06D-C5AB-AE75-0E08FF41AF85}"/>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473E2E21-DBE6-5034-993F-11B054E7F74E}"/>
              </a:ext>
            </a:extLst>
          </p:cNvPr>
          <p:cNvSpPr>
            <a:spLocks noGrp="1"/>
          </p:cNvSpPr>
          <p:nvPr>
            <p:ph type="sldNum" sz="quarter" idx="12"/>
          </p:nvPr>
        </p:nvSpPr>
        <p:spPr/>
        <p:txBody>
          <a:bodyPr/>
          <a:lstStyle/>
          <a:p>
            <a:fld id="{B64A917B-47FD-40E0-A121-9E586D961AA8}" type="slidenum">
              <a:rPr lang="en-US" smtClean="0"/>
              <a:pPr/>
              <a:t>10</a:t>
            </a:fld>
            <a:endParaRPr lang="en-US" dirty="0"/>
          </a:p>
        </p:txBody>
      </p:sp>
    </p:spTree>
    <p:extLst>
      <p:ext uri="{BB962C8B-B14F-4D97-AF65-F5344CB8AC3E}">
        <p14:creationId xmlns:p14="http://schemas.microsoft.com/office/powerpoint/2010/main" val="240653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B33DC-0CFC-E4DF-694C-41DCAB47F8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BC0476-23B4-E25F-80FB-C76792F11E50}"/>
              </a:ext>
            </a:extLst>
          </p:cNvPr>
          <p:cNvSpPr>
            <a:spLocks noGrp="1"/>
          </p:cNvSpPr>
          <p:nvPr>
            <p:ph type="title"/>
          </p:nvPr>
        </p:nvSpPr>
        <p:spPr/>
        <p:txBody>
          <a:bodyPr/>
          <a:lstStyle/>
          <a:p>
            <a:r>
              <a:rPr lang="en-US" dirty="0"/>
              <a:t>Runs Test - Runs Up And Down</a:t>
            </a:r>
          </a:p>
        </p:txBody>
      </p:sp>
      <p:sp>
        <p:nvSpPr>
          <p:cNvPr id="3" name="Content Placeholder 2">
            <a:extLst>
              <a:ext uri="{FF2B5EF4-FFF2-40B4-BE49-F238E27FC236}">
                <a16:creationId xmlns:a16="http://schemas.microsoft.com/office/drawing/2014/main" id="{FADDFB34-38B4-F512-F6E1-D24999BC7F15}"/>
              </a:ext>
            </a:extLst>
          </p:cNvPr>
          <p:cNvSpPr>
            <a:spLocks noGrp="1"/>
          </p:cNvSpPr>
          <p:nvPr>
            <p:ph idx="1"/>
          </p:nvPr>
        </p:nvSpPr>
        <p:spPr/>
        <p:txBody>
          <a:bodyPr>
            <a:normAutofit fontScale="92500" lnSpcReduction="10000"/>
          </a:bodyPr>
          <a:lstStyle/>
          <a:p>
            <a:r>
              <a:rPr lang="en-US" dirty="0"/>
              <a:t>To illustrate the above, consider the sequence of numbers </a:t>
            </a:r>
          </a:p>
          <a:p>
            <a:pPr lvl="1"/>
            <a:r>
              <a:rPr lang="en-US" dirty="0"/>
              <a:t>0.87 0.15 0.23 0.45 0.69 0.32 0.30 0.19 0.24 0.18 0.65 0.82 0.93 0.22 </a:t>
            </a:r>
          </a:p>
          <a:p>
            <a:r>
              <a:rPr lang="en-US" dirty="0"/>
              <a:t>The up run and down run are marked as </a:t>
            </a:r>
          </a:p>
          <a:p>
            <a:pPr lvl="1"/>
            <a:r>
              <a:rPr lang="en-US" dirty="0"/>
              <a:t>-0.87 +0.15 +0.23 +0.45 -0.69 -0.32 -0.30 +0.19 -0.24 +0.18 +0.65 +0.82 -0.93 +0.22</a:t>
            </a:r>
            <a:endParaRPr lang="en-US" dirty="0">
              <a:solidFill>
                <a:srgbClr val="0070C0"/>
              </a:solidFill>
            </a:endParaRPr>
          </a:p>
          <a:p>
            <a:r>
              <a:rPr lang="en-US" dirty="0"/>
              <a:t>The sequence of ‘+’ and ‘-‘are:</a:t>
            </a:r>
          </a:p>
          <a:p>
            <a:pPr marL="457200" lvl="1" indent="0">
              <a:buNone/>
            </a:pPr>
            <a:r>
              <a:rPr lang="en-US" sz="2600" b="1" dirty="0">
                <a:solidFill>
                  <a:srgbClr val="FF0000"/>
                </a:solidFill>
              </a:rPr>
              <a:t>-            + + +            - - -            +            -            + + +            - </a:t>
            </a:r>
          </a:p>
          <a:p>
            <a:r>
              <a:rPr lang="en-US" dirty="0"/>
              <a:t>It has 7 runs, first run of length one, second run of length three, third run of length 3, and fourth run with one, fifth run with one, sixth run with three and seventh run with one. There are three up runs and four down runs. </a:t>
            </a:r>
            <a:endParaRPr lang="en-US" dirty="0">
              <a:solidFill>
                <a:srgbClr val="0070C0"/>
              </a:solidFill>
            </a:endParaRPr>
          </a:p>
        </p:txBody>
      </p:sp>
      <p:sp>
        <p:nvSpPr>
          <p:cNvPr id="4" name="Footer Placeholder 3">
            <a:extLst>
              <a:ext uri="{FF2B5EF4-FFF2-40B4-BE49-F238E27FC236}">
                <a16:creationId xmlns:a16="http://schemas.microsoft.com/office/drawing/2014/main" id="{4B3904CB-9C8F-9E52-B501-A65A7794AAF4}"/>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E3694D1C-61CB-3633-7D94-AD34D124B737}"/>
              </a:ext>
            </a:extLst>
          </p:cNvPr>
          <p:cNvSpPr>
            <a:spLocks noGrp="1"/>
          </p:cNvSpPr>
          <p:nvPr>
            <p:ph type="sldNum" sz="quarter" idx="12"/>
          </p:nvPr>
        </p:nvSpPr>
        <p:spPr/>
        <p:txBody>
          <a:bodyPr/>
          <a:lstStyle/>
          <a:p>
            <a:fld id="{B64A917B-47FD-40E0-A121-9E586D961AA8}" type="slidenum">
              <a:rPr lang="en-US" smtClean="0"/>
              <a:pPr/>
              <a:t>11</a:t>
            </a:fld>
            <a:endParaRPr lang="en-US" dirty="0"/>
          </a:p>
        </p:txBody>
      </p:sp>
    </p:spTree>
    <p:extLst>
      <p:ext uri="{BB962C8B-B14F-4D97-AF65-F5344CB8AC3E}">
        <p14:creationId xmlns:p14="http://schemas.microsoft.com/office/powerpoint/2010/main" val="333439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0A790-DEC2-9F68-6740-A795B9CC4A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6D078D-2E3B-8AFD-4F37-029A4BEAAFB7}"/>
              </a:ext>
            </a:extLst>
          </p:cNvPr>
          <p:cNvSpPr>
            <a:spLocks noGrp="1"/>
          </p:cNvSpPr>
          <p:nvPr>
            <p:ph type="title"/>
          </p:nvPr>
        </p:nvSpPr>
        <p:spPr/>
        <p:txBody>
          <a:bodyPr/>
          <a:lstStyle/>
          <a:p>
            <a:r>
              <a:rPr lang="en-US" dirty="0"/>
              <a:t>Runs Test - Runs Up And Down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65C24A-46B0-693C-AC81-B302802F4A54}"/>
                  </a:ext>
                </a:extLst>
              </p:cNvPr>
              <p:cNvSpPr>
                <a:spLocks noGrp="1"/>
              </p:cNvSpPr>
              <p:nvPr>
                <p:ph idx="1"/>
              </p:nvPr>
            </p:nvSpPr>
            <p:spPr/>
            <p:txBody>
              <a:bodyPr>
                <a:normAutofit/>
              </a:bodyPr>
              <a:lstStyle/>
              <a:p>
                <a:r>
                  <a:rPr lang="en-US" dirty="0"/>
                  <a:t>If N is several numbers in sequence, then maximum numbers of runs are N-1, and a minimum number of runs is one.</a:t>
                </a:r>
              </a:p>
              <a:p>
                <a:r>
                  <a:rPr lang="en-US" dirty="0"/>
                  <a:t>If ‘a’ is the total number of runs in a random sequence,</a:t>
                </a:r>
              </a:p>
              <a:p>
                <a:pPr lvl="1"/>
                <a:r>
                  <a:rPr lang="en-US" b="1" dirty="0"/>
                  <a:t>Mean is given by:</a:t>
                </a:r>
              </a:p>
              <a:p>
                <a:pPr lvl="2"/>
                <a14:m>
                  <m:oMath xmlns:m="http://schemas.openxmlformats.org/officeDocument/2006/math">
                    <m:r>
                      <a:rPr lang="en-US" sz="2400" b="1" i="1" smtClean="0">
                        <a:latin typeface="Cambria Math" panose="02040503050406030204" pitchFamily="18" charset="0"/>
                        <a:ea typeface="Cambria Math" panose="02040503050406030204" pitchFamily="18" charset="0"/>
                      </a:rPr>
                      <m:t>𝝁</m:t>
                    </m:r>
                    <m:r>
                      <a:rPr lang="en-US" sz="2400" b="1" i="1" baseline="-25000" smtClean="0">
                        <a:latin typeface="Cambria Math" panose="02040503050406030204" pitchFamily="18" charset="0"/>
                        <a:ea typeface="Cambria Math" panose="02040503050406030204" pitchFamily="18" charset="0"/>
                      </a:rPr>
                      <m:t>𝒂</m:t>
                    </m:r>
                    <m:r>
                      <a:rPr lang="en-US" sz="2400" b="1" i="1" smtClean="0">
                        <a:latin typeface="Cambria Math" panose="02040503050406030204" pitchFamily="18" charset="0"/>
                        <a:ea typeface="Cambria Math" panose="02040503050406030204" pitchFamily="18" charset="0"/>
                      </a:rPr>
                      <m:t>= </m:t>
                    </m:r>
                    <m:f>
                      <m:fPr>
                        <m:ctrlPr>
                          <a:rPr lang="en-US" sz="2400" b="1" i="1" smtClean="0">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𝟐</m:t>
                        </m:r>
                        <m:r>
                          <a:rPr lang="en-US" sz="2400" b="1" i="1" smtClean="0">
                            <a:latin typeface="Cambria Math" panose="02040503050406030204" pitchFamily="18" charset="0"/>
                            <a:ea typeface="Cambria Math" panose="02040503050406030204" pitchFamily="18" charset="0"/>
                          </a:rPr>
                          <m:t>𝑵</m:t>
                        </m:r>
                        <m:r>
                          <a:rPr lang="en-US" sz="2400" b="1" i="1" smtClean="0">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𝟏</m:t>
                        </m:r>
                        <m:r>
                          <a:rPr lang="en-US" sz="2400" b="1" i="1" smtClean="0">
                            <a:latin typeface="Cambria Math" panose="02040503050406030204" pitchFamily="18" charset="0"/>
                            <a:ea typeface="Cambria Math" panose="02040503050406030204" pitchFamily="18" charset="0"/>
                          </a:rPr>
                          <m:t>)</m:t>
                        </m:r>
                      </m:num>
                      <m:den>
                        <m:r>
                          <a:rPr lang="en-US" sz="2400" b="1" i="1" smtClean="0">
                            <a:latin typeface="Cambria Math" panose="02040503050406030204" pitchFamily="18" charset="0"/>
                            <a:ea typeface="Cambria Math" panose="02040503050406030204" pitchFamily="18" charset="0"/>
                          </a:rPr>
                          <m:t>𝟑</m:t>
                        </m:r>
                      </m:den>
                    </m:f>
                  </m:oMath>
                </a14:m>
                <a:endParaRPr lang="en-US" b="1" dirty="0"/>
              </a:p>
              <a:p>
                <a:pPr lvl="1"/>
                <a:r>
                  <a:rPr lang="en-US" b="1" dirty="0"/>
                  <a:t>Variance is given by:</a:t>
                </a:r>
              </a:p>
              <a:p>
                <a:pPr lvl="2"/>
                <a14:m>
                  <m:oMath xmlns:m="http://schemas.openxmlformats.org/officeDocument/2006/math">
                    <m:r>
                      <a:rPr lang="en-US" sz="2400" b="1" i="1" smtClean="0">
                        <a:latin typeface="Cambria Math" panose="02040503050406030204" pitchFamily="18" charset="0"/>
                        <a:ea typeface="Cambria Math" panose="02040503050406030204" pitchFamily="18" charset="0"/>
                      </a:rPr>
                      <m:t>𝝈</m:t>
                    </m:r>
                    <m:r>
                      <a:rPr lang="en-US" sz="2400" b="1" i="1" baseline="-25000" smtClean="0">
                        <a:latin typeface="Cambria Math" panose="02040503050406030204" pitchFamily="18" charset="0"/>
                        <a:ea typeface="Cambria Math" panose="02040503050406030204" pitchFamily="18" charset="0"/>
                      </a:rPr>
                      <m:t>𝒂</m:t>
                    </m:r>
                    <m:r>
                      <a:rPr lang="en-US" sz="2400" b="1" i="1" baseline="30000" smtClean="0">
                        <a:latin typeface="Cambria Math" panose="02040503050406030204" pitchFamily="18" charset="0"/>
                        <a:ea typeface="Cambria Math" panose="02040503050406030204" pitchFamily="18" charset="0"/>
                      </a:rPr>
                      <m:t>𝟐</m:t>
                    </m:r>
                    <m:r>
                      <a:rPr lang="en-US" sz="2400" b="1" i="1">
                        <a:latin typeface="Cambria Math" panose="02040503050406030204" pitchFamily="18" charset="0"/>
                        <a:ea typeface="Cambria Math" panose="02040503050406030204" pitchFamily="18" charset="0"/>
                      </a:rPr>
                      <m:t>= </m:t>
                    </m:r>
                    <m:f>
                      <m:fPr>
                        <m:ctrlPr>
                          <a:rPr lang="en-US" sz="2400" b="1" i="1">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𝟏𝟔</m:t>
                        </m:r>
                        <m:r>
                          <a:rPr lang="en-US" sz="2400" b="1" i="1">
                            <a:latin typeface="Cambria Math" panose="02040503050406030204" pitchFamily="18" charset="0"/>
                            <a:ea typeface="Cambria Math" panose="02040503050406030204" pitchFamily="18" charset="0"/>
                          </a:rPr>
                          <m:t>𝑵</m:t>
                        </m:r>
                        <m:r>
                          <a:rPr lang="en-US" sz="2400" b="1" i="1">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𝟐𝟗</m:t>
                        </m:r>
                        <m:r>
                          <a:rPr lang="en-US" sz="2400" b="1" i="1">
                            <a:latin typeface="Cambria Math" panose="02040503050406030204" pitchFamily="18" charset="0"/>
                            <a:ea typeface="Cambria Math" panose="02040503050406030204" pitchFamily="18" charset="0"/>
                          </a:rPr>
                          <m:t>)</m:t>
                        </m:r>
                      </m:num>
                      <m:den>
                        <m:r>
                          <a:rPr lang="en-US" sz="2400" b="1" i="1" smtClean="0">
                            <a:latin typeface="Cambria Math" panose="02040503050406030204" pitchFamily="18" charset="0"/>
                            <a:ea typeface="Cambria Math" panose="02040503050406030204" pitchFamily="18" charset="0"/>
                          </a:rPr>
                          <m:t>𝟗𝟎</m:t>
                        </m:r>
                      </m:den>
                    </m:f>
                  </m:oMath>
                </a14:m>
                <a:endParaRPr lang="en-US" sz="2400" dirty="0"/>
              </a:p>
              <a:p>
                <a:endParaRPr lang="en-US" dirty="0">
                  <a:solidFill>
                    <a:srgbClr val="0070C0"/>
                  </a:solidFill>
                </a:endParaRPr>
              </a:p>
            </p:txBody>
          </p:sp>
        </mc:Choice>
        <mc:Fallback xmlns="">
          <p:sp>
            <p:nvSpPr>
              <p:cNvPr id="3" name="Content Placeholder 2">
                <a:extLst>
                  <a:ext uri="{FF2B5EF4-FFF2-40B4-BE49-F238E27FC236}">
                    <a16:creationId xmlns:a16="http://schemas.microsoft.com/office/drawing/2014/main" id="{3765C24A-46B0-693C-AC81-B302802F4A54}"/>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083FA97-5B5F-A7B3-36FD-3A7F9B1EDE30}"/>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7AD8A0E8-7328-B091-F0AA-D42A31CEF720}"/>
              </a:ext>
            </a:extLst>
          </p:cNvPr>
          <p:cNvSpPr>
            <a:spLocks noGrp="1"/>
          </p:cNvSpPr>
          <p:nvPr>
            <p:ph type="sldNum" sz="quarter" idx="12"/>
          </p:nvPr>
        </p:nvSpPr>
        <p:spPr/>
        <p:txBody>
          <a:bodyPr/>
          <a:lstStyle/>
          <a:p>
            <a:fld id="{B64A917B-47FD-40E0-A121-9E586D961AA8}" type="slidenum">
              <a:rPr lang="en-US" smtClean="0"/>
              <a:pPr/>
              <a:t>12</a:t>
            </a:fld>
            <a:endParaRPr lang="en-US" dirty="0"/>
          </a:p>
        </p:txBody>
      </p:sp>
    </p:spTree>
    <p:extLst>
      <p:ext uri="{BB962C8B-B14F-4D97-AF65-F5344CB8AC3E}">
        <p14:creationId xmlns:p14="http://schemas.microsoft.com/office/powerpoint/2010/main" val="129099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D57D7-DD4E-FB77-15F1-853DB527F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187A5F-C98F-77B0-3A37-F18BDEC6C179}"/>
              </a:ext>
            </a:extLst>
          </p:cNvPr>
          <p:cNvSpPr>
            <a:spLocks noGrp="1"/>
          </p:cNvSpPr>
          <p:nvPr>
            <p:ph type="title"/>
          </p:nvPr>
        </p:nvSpPr>
        <p:spPr/>
        <p:txBody>
          <a:bodyPr/>
          <a:lstStyle/>
          <a:p>
            <a:r>
              <a:rPr lang="en-US" dirty="0"/>
              <a:t>Runs Test - Runs Up And Down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A1C92B-0C06-37F4-A823-C11E94144769}"/>
                  </a:ext>
                </a:extLst>
              </p:cNvPr>
              <p:cNvSpPr>
                <a:spLocks noGrp="1"/>
              </p:cNvSpPr>
              <p:nvPr>
                <p:ph idx="1"/>
              </p:nvPr>
            </p:nvSpPr>
            <p:spPr/>
            <p:txBody>
              <a:bodyPr>
                <a:normAutofit/>
              </a:bodyPr>
              <a:lstStyle/>
              <a:p>
                <a:r>
                  <a:rPr lang="en-US" dirty="0"/>
                  <a:t>For N &gt; 20, the distribution of ‘a’ is reasonably approximated by a normal distribution, N(</a:t>
                </a:r>
                <a:r>
                  <a:rPr lang="en-US" dirty="0" err="1"/>
                  <a:t>μ</a:t>
                </a:r>
                <a:r>
                  <a:rPr lang="en-US" baseline="-25000" dirty="0" err="1"/>
                  <a:t>a</a:t>
                </a:r>
                <a:r>
                  <a:rPr lang="en-US" dirty="0"/>
                  <a:t>, σ</a:t>
                </a:r>
                <a:r>
                  <a:rPr lang="en-US" baseline="-25000" dirty="0"/>
                  <a:t>a</a:t>
                </a:r>
                <a:r>
                  <a:rPr lang="en-US" baseline="30000" dirty="0"/>
                  <a:t>2</a:t>
                </a:r>
                <a:r>
                  <a:rPr lang="en-US" dirty="0"/>
                  <a:t>).</a:t>
                </a:r>
              </a:p>
              <a:p>
                <a:r>
                  <a:rPr lang="en-US" dirty="0"/>
                  <a:t>This approximation is used to test the independence of numbers from a generator.</a:t>
                </a:r>
              </a:p>
              <a:p>
                <a:r>
                  <a:rPr lang="en-US" dirty="0"/>
                  <a:t>The test statistic is obtained by subtracting the mean from the observed number of runs ‘a’ and dividing by standard deviation, i.e. Test statistic is given by, </a:t>
                </a:r>
              </a:p>
              <a:p>
                <a:pPr lvl="1"/>
                <a14:m>
                  <m:oMath xmlns:m="http://schemas.openxmlformats.org/officeDocument/2006/math">
                    <m:r>
                      <a:rPr lang="en-US" sz="2800" b="1" i="1" smtClean="0">
                        <a:latin typeface="Cambria Math" panose="02040503050406030204" pitchFamily="18" charset="0"/>
                        <a:ea typeface="Cambria Math" panose="02040503050406030204" pitchFamily="18" charset="0"/>
                      </a:rPr>
                      <m:t>𝒁</m:t>
                    </m:r>
                    <m:r>
                      <a:rPr lang="en-US" sz="2800" b="1" i="1" baseline="-25000" smtClean="0">
                        <a:latin typeface="Cambria Math" panose="02040503050406030204" pitchFamily="18" charset="0"/>
                        <a:ea typeface="Cambria Math" panose="02040503050406030204" pitchFamily="18" charset="0"/>
                      </a:rPr>
                      <m:t>𝟎</m:t>
                    </m:r>
                    <m:r>
                      <a:rPr lang="en-US" sz="2800" b="1" i="1" smtClean="0">
                        <a:latin typeface="Cambria Math" panose="02040503050406030204" pitchFamily="18" charset="0"/>
                        <a:ea typeface="Cambria Math" panose="02040503050406030204" pitchFamily="18" charset="0"/>
                      </a:rPr>
                      <m:t>= </m:t>
                    </m:r>
                    <m:f>
                      <m:fPr>
                        <m:ctrlPr>
                          <a:rPr lang="en-US" sz="2800" b="1" i="1" smtClean="0">
                            <a:latin typeface="Cambria Math" panose="02040503050406030204" pitchFamily="18" charset="0"/>
                            <a:ea typeface="Cambria Math" panose="02040503050406030204" pitchFamily="18" charset="0"/>
                          </a:rPr>
                        </m:ctrlPr>
                      </m:fPr>
                      <m:num>
                        <m:r>
                          <a:rPr lang="en-US" sz="2800" b="1" i="1" smtClean="0">
                            <a:latin typeface="Cambria Math" panose="02040503050406030204" pitchFamily="18" charset="0"/>
                            <a:ea typeface="Cambria Math" panose="02040503050406030204" pitchFamily="18" charset="0"/>
                          </a:rPr>
                          <m:t>𝒂</m:t>
                        </m:r>
                        <m:r>
                          <a:rPr lang="en-US" sz="2800" b="1" i="1" smtClean="0">
                            <a:latin typeface="Cambria Math" panose="02040503050406030204" pitchFamily="18" charset="0"/>
                            <a:ea typeface="Cambria Math" panose="02040503050406030204" pitchFamily="18" charset="0"/>
                          </a:rPr>
                          <m:t> − </m:t>
                        </m:r>
                        <m:r>
                          <a:rPr lang="en-US" sz="2800" b="1" i="1">
                            <a:latin typeface="Cambria Math" panose="02040503050406030204" pitchFamily="18" charset="0"/>
                            <a:ea typeface="Cambria Math" panose="02040503050406030204" pitchFamily="18" charset="0"/>
                          </a:rPr>
                          <m:t>𝝁</m:t>
                        </m:r>
                        <m:r>
                          <a:rPr lang="en-US" sz="2800" b="1" i="1" baseline="-25000">
                            <a:latin typeface="Cambria Math" panose="02040503050406030204" pitchFamily="18" charset="0"/>
                            <a:ea typeface="Cambria Math" panose="02040503050406030204" pitchFamily="18" charset="0"/>
                          </a:rPr>
                          <m:t>𝒂</m:t>
                        </m:r>
                      </m:num>
                      <m:den>
                        <m:r>
                          <a:rPr lang="en-US" sz="2800" b="1" i="1">
                            <a:latin typeface="Cambria Math" panose="02040503050406030204" pitchFamily="18" charset="0"/>
                            <a:ea typeface="Cambria Math" panose="02040503050406030204" pitchFamily="18" charset="0"/>
                          </a:rPr>
                          <m:t>𝝈</m:t>
                        </m:r>
                        <m:r>
                          <a:rPr lang="en-US" sz="2800" b="1" i="1" baseline="-25000">
                            <a:latin typeface="Cambria Math" panose="02040503050406030204" pitchFamily="18" charset="0"/>
                            <a:ea typeface="Cambria Math" panose="02040503050406030204" pitchFamily="18" charset="0"/>
                          </a:rPr>
                          <m:t>𝒂</m:t>
                        </m:r>
                      </m:den>
                    </m:f>
                  </m:oMath>
                </a14:m>
                <a:endParaRPr lang="en-US" b="1" dirty="0"/>
              </a:p>
              <a:p>
                <a:pPr lvl="1"/>
                <a:endParaRPr lang="en-US" sz="2400" dirty="0"/>
              </a:p>
              <a:p>
                <a:endParaRPr lang="en-US" dirty="0">
                  <a:solidFill>
                    <a:srgbClr val="0070C0"/>
                  </a:solidFill>
                </a:endParaRPr>
              </a:p>
            </p:txBody>
          </p:sp>
        </mc:Choice>
        <mc:Fallback xmlns="">
          <p:sp>
            <p:nvSpPr>
              <p:cNvPr id="3" name="Content Placeholder 2">
                <a:extLst>
                  <a:ext uri="{FF2B5EF4-FFF2-40B4-BE49-F238E27FC236}">
                    <a16:creationId xmlns:a16="http://schemas.microsoft.com/office/drawing/2014/main" id="{E8A1C92B-0C06-37F4-A823-C11E94144769}"/>
                  </a:ext>
                </a:extLst>
              </p:cNvPr>
              <p:cNvSpPr>
                <a:spLocks noGrp="1" noRot="1" noChangeAspect="1" noMove="1" noResize="1" noEditPoints="1" noAdjustHandles="1" noChangeArrowheads="1" noChangeShapeType="1" noTextEdit="1"/>
              </p:cNvSpPr>
              <p:nvPr>
                <p:ph idx="1"/>
              </p:nvPr>
            </p:nvSpPr>
            <p:spPr>
              <a:blipFill>
                <a:blip r:embed="rId2"/>
                <a:stretch>
                  <a:fillRect l="-812" r="-40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5B3CE0-D760-C42D-1786-2AAFD8B22BCC}"/>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F61D2F78-AB92-BBFD-B402-97206DE4FE86}"/>
              </a:ext>
            </a:extLst>
          </p:cNvPr>
          <p:cNvSpPr>
            <a:spLocks noGrp="1"/>
          </p:cNvSpPr>
          <p:nvPr>
            <p:ph type="sldNum" sz="quarter" idx="12"/>
          </p:nvPr>
        </p:nvSpPr>
        <p:spPr/>
        <p:txBody>
          <a:bodyPr/>
          <a:lstStyle/>
          <a:p>
            <a:fld id="{B64A917B-47FD-40E0-A121-9E586D961AA8}" type="slidenum">
              <a:rPr lang="en-US" smtClean="0"/>
              <a:pPr/>
              <a:t>13</a:t>
            </a:fld>
            <a:endParaRPr lang="en-US" dirty="0"/>
          </a:p>
        </p:txBody>
      </p:sp>
    </p:spTree>
    <p:extLst>
      <p:ext uri="{BB962C8B-B14F-4D97-AF65-F5344CB8AC3E}">
        <p14:creationId xmlns:p14="http://schemas.microsoft.com/office/powerpoint/2010/main" val="402410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DC3C6-51D3-0815-B893-AFFB73B35D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C7D0A-EA6F-D8CE-BEEA-712B8269EC43}"/>
              </a:ext>
            </a:extLst>
          </p:cNvPr>
          <p:cNvSpPr>
            <a:spLocks noGrp="1"/>
          </p:cNvSpPr>
          <p:nvPr>
            <p:ph type="title"/>
          </p:nvPr>
        </p:nvSpPr>
        <p:spPr/>
        <p:txBody>
          <a:bodyPr/>
          <a:lstStyle/>
          <a:p>
            <a:r>
              <a:rPr lang="en-US" dirty="0"/>
              <a:t>Runs Test - Runs Up And Down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33B831-C464-43C1-EA0E-7E2B44905A99}"/>
                  </a:ext>
                </a:extLst>
              </p:cNvPr>
              <p:cNvSpPr>
                <a:spLocks noGrp="1"/>
              </p:cNvSpPr>
              <p:nvPr>
                <p:ph idx="1"/>
              </p:nvPr>
            </p:nvSpPr>
            <p:spPr/>
            <p:txBody>
              <a:bodyPr>
                <a:normAutofit/>
              </a:bodyPr>
              <a:lstStyle/>
              <a:p>
                <a:r>
                  <a:rPr lang="en-US" dirty="0"/>
                  <a:t>Substituting </a:t>
                </a:r>
                <a:r>
                  <a:rPr lang="en-US" dirty="0" err="1"/>
                  <a:t>μ</a:t>
                </a:r>
                <a:r>
                  <a:rPr lang="en-US" baseline="-25000" dirty="0" err="1"/>
                  <a:t>a</a:t>
                </a:r>
                <a:r>
                  <a:rPr lang="en-US" baseline="-25000" dirty="0"/>
                  <a:t> </a:t>
                </a:r>
                <a:r>
                  <a:rPr lang="en-US" dirty="0"/>
                  <a:t>and </a:t>
                </a:r>
                <a:r>
                  <a:rPr lang="en-US" dirty="0" err="1"/>
                  <a:t>σ</a:t>
                </a:r>
                <a:r>
                  <a:rPr lang="en-US" baseline="-25000" dirty="0" err="1"/>
                  <a:t>a</a:t>
                </a:r>
                <a:r>
                  <a:rPr lang="en-US" baseline="30000" dirty="0"/>
                  <a:t> </a:t>
                </a:r>
                <a:r>
                  <a:rPr lang="en-US" dirty="0"/>
                  <a:t>in above equation, we get:</a:t>
                </a:r>
              </a:p>
              <a:p>
                <a:pPr lvl="1"/>
                <a14:m>
                  <m:oMath xmlns:m="http://schemas.openxmlformats.org/officeDocument/2006/math">
                    <m:r>
                      <a:rPr lang="en-US" sz="2700" b="1" i="1">
                        <a:latin typeface="Cambria Math" panose="02040503050406030204" pitchFamily="18" charset="0"/>
                        <a:ea typeface="Cambria Math" panose="02040503050406030204" pitchFamily="18" charset="0"/>
                      </a:rPr>
                      <m:t>𝒁</m:t>
                    </m:r>
                    <m:r>
                      <a:rPr lang="en-US" sz="2700" b="1" i="1" baseline="-25000">
                        <a:latin typeface="Cambria Math" panose="02040503050406030204" pitchFamily="18" charset="0"/>
                        <a:ea typeface="Cambria Math" panose="02040503050406030204" pitchFamily="18" charset="0"/>
                      </a:rPr>
                      <m:t>𝟎</m:t>
                    </m:r>
                    <m:r>
                      <a:rPr lang="en-US" sz="2700" b="1" i="1">
                        <a:latin typeface="Cambria Math" panose="02040503050406030204" pitchFamily="18" charset="0"/>
                        <a:ea typeface="Cambria Math" panose="02040503050406030204" pitchFamily="18" charset="0"/>
                      </a:rPr>
                      <m:t>= </m:t>
                    </m:r>
                    <m:f>
                      <m:fPr>
                        <m:ctrlPr>
                          <a:rPr lang="en-US" sz="2700" b="1" i="1">
                            <a:latin typeface="Cambria Math" panose="02040503050406030204" pitchFamily="18" charset="0"/>
                            <a:ea typeface="Cambria Math" panose="02040503050406030204" pitchFamily="18" charset="0"/>
                          </a:rPr>
                        </m:ctrlPr>
                      </m:fPr>
                      <m:num>
                        <m:r>
                          <a:rPr lang="en-US" sz="2700" b="1" i="1">
                            <a:latin typeface="Cambria Math" panose="02040503050406030204" pitchFamily="18" charset="0"/>
                            <a:ea typeface="Cambria Math" panose="02040503050406030204" pitchFamily="18" charset="0"/>
                          </a:rPr>
                          <m:t>𝒂</m:t>
                        </m:r>
                        <m:r>
                          <a:rPr lang="en-US" sz="2700" b="1" i="1">
                            <a:latin typeface="Cambria Math" panose="02040503050406030204" pitchFamily="18" charset="0"/>
                            <a:ea typeface="Cambria Math" panose="02040503050406030204" pitchFamily="18" charset="0"/>
                          </a:rPr>
                          <m:t> −[</m:t>
                        </m:r>
                        <m:f>
                          <m:fPr>
                            <m:ctrlPr>
                              <a:rPr lang="en-US" sz="2700" b="1" i="1" smtClean="0">
                                <a:latin typeface="Cambria Math" panose="02040503050406030204" pitchFamily="18" charset="0"/>
                                <a:ea typeface="Cambria Math" panose="02040503050406030204" pitchFamily="18" charset="0"/>
                              </a:rPr>
                            </m:ctrlPr>
                          </m:fPr>
                          <m:num>
                            <m:d>
                              <m:dPr>
                                <m:ctrlPr>
                                  <a:rPr lang="en-US" sz="2700" b="1" i="1" smtClean="0">
                                    <a:latin typeface="Cambria Math" panose="02040503050406030204" pitchFamily="18" charset="0"/>
                                    <a:ea typeface="Cambria Math" panose="02040503050406030204" pitchFamily="18" charset="0"/>
                                  </a:rPr>
                                </m:ctrlPr>
                              </m:dPr>
                              <m:e>
                                <m:r>
                                  <a:rPr lang="en-US" sz="2700" b="1" i="1" smtClean="0">
                                    <a:latin typeface="Cambria Math" panose="02040503050406030204" pitchFamily="18" charset="0"/>
                                    <a:ea typeface="Cambria Math" panose="02040503050406030204" pitchFamily="18" charset="0"/>
                                  </a:rPr>
                                  <m:t>𝟐</m:t>
                                </m:r>
                                <m:r>
                                  <a:rPr lang="en-US" sz="2700" b="1" i="1" smtClean="0">
                                    <a:latin typeface="Cambria Math" panose="02040503050406030204" pitchFamily="18" charset="0"/>
                                    <a:ea typeface="Cambria Math" panose="02040503050406030204" pitchFamily="18" charset="0"/>
                                  </a:rPr>
                                  <m:t>𝑵</m:t>
                                </m:r>
                                <m:r>
                                  <a:rPr lang="en-US" sz="2700" b="1" i="1" smtClean="0">
                                    <a:latin typeface="Cambria Math" panose="02040503050406030204" pitchFamily="18" charset="0"/>
                                    <a:ea typeface="Cambria Math" panose="02040503050406030204" pitchFamily="18" charset="0"/>
                                  </a:rPr>
                                  <m:t> −</m:t>
                                </m:r>
                                <m:r>
                                  <a:rPr lang="en-US" sz="2700" b="1" i="1" smtClean="0">
                                    <a:latin typeface="Cambria Math" panose="02040503050406030204" pitchFamily="18" charset="0"/>
                                    <a:ea typeface="Cambria Math" panose="02040503050406030204" pitchFamily="18" charset="0"/>
                                  </a:rPr>
                                  <m:t>𝟏</m:t>
                                </m:r>
                              </m:e>
                            </m:d>
                          </m:num>
                          <m:den>
                            <m:r>
                              <a:rPr lang="en-US" sz="2700" b="1" i="1" smtClean="0">
                                <a:latin typeface="Cambria Math" panose="02040503050406030204" pitchFamily="18" charset="0"/>
                                <a:ea typeface="Cambria Math" panose="02040503050406030204" pitchFamily="18" charset="0"/>
                              </a:rPr>
                              <m:t>𝟑</m:t>
                            </m:r>
                          </m:den>
                        </m:f>
                        <m:r>
                          <a:rPr lang="en-US" sz="2700" b="1" i="1" smtClean="0">
                            <a:latin typeface="Cambria Math" panose="02040503050406030204" pitchFamily="18" charset="0"/>
                            <a:ea typeface="Cambria Math" panose="02040503050406030204" pitchFamily="18" charset="0"/>
                          </a:rPr>
                          <m:t>]</m:t>
                        </m:r>
                      </m:num>
                      <m:den>
                        <m:rad>
                          <m:radPr>
                            <m:degHide m:val="on"/>
                            <m:ctrlPr>
                              <a:rPr lang="en-US" sz="2700" b="1" i="1" smtClean="0">
                                <a:latin typeface="Cambria Math" panose="02040503050406030204" pitchFamily="18" charset="0"/>
                                <a:ea typeface="Cambria Math" panose="02040503050406030204" pitchFamily="18" charset="0"/>
                              </a:rPr>
                            </m:ctrlPr>
                          </m:radPr>
                          <m:deg/>
                          <m:e>
                            <m:r>
                              <a:rPr lang="en-US" sz="2700" b="1" i="1" smtClean="0">
                                <a:latin typeface="Cambria Math" panose="02040503050406030204" pitchFamily="18" charset="0"/>
                                <a:ea typeface="Cambria Math" panose="02040503050406030204" pitchFamily="18" charset="0"/>
                              </a:rPr>
                              <m:t>[</m:t>
                            </m:r>
                            <m:f>
                              <m:fPr>
                                <m:ctrlPr>
                                  <a:rPr lang="en-US" sz="2700" b="1" i="1" smtClean="0">
                                    <a:latin typeface="Cambria Math" panose="02040503050406030204" pitchFamily="18" charset="0"/>
                                    <a:ea typeface="Cambria Math" panose="02040503050406030204" pitchFamily="18" charset="0"/>
                                  </a:rPr>
                                </m:ctrlPr>
                              </m:fPr>
                              <m:num>
                                <m:d>
                                  <m:dPr>
                                    <m:ctrlPr>
                                      <a:rPr lang="en-US" sz="2700" b="1" i="1" smtClean="0">
                                        <a:latin typeface="Cambria Math" panose="02040503050406030204" pitchFamily="18" charset="0"/>
                                        <a:ea typeface="Cambria Math" panose="02040503050406030204" pitchFamily="18" charset="0"/>
                                      </a:rPr>
                                    </m:ctrlPr>
                                  </m:dPr>
                                  <m:e>
                                    <m:r>
                                      <a:rPr lang="en-US" sz="2700" b="1" i="1" smtClean="0">
                                        <a:latin typeface="Cambria Math" panose="02040503050406030204" pitchFamily="18" charset="0"/>
                                        <a:ea typeface="Cambria Math" panose="02040503050406030204" pitchFamily="18" charset="0"/>
                                      </a:rPr>
                                      <m:t> </m:t>
                                    </m:r>
                                    <m:r>
                                      <a:rPr lang="en-US" sz="2700" b="1" i="1" smtClean="0">
                                        <a:latin typeface="Cambria Math" panose="02040503050406030204" pitchFamily="18" charset="0"/>
                                        <a:ea typeface="Cambria Math" panose="02040503050406030204" pitchFamily="18" charset="0"/>
                                      </a:rPr>
                                      <m:t>𝟏𝟔</m:t>
                                    </m:r>
                                    <m:r>
                                      <a:rPr lang="en-US" sz="2700" b="1" i="1" smtClean="0">
                                        <a:latin typeface="Cambria Math" panose="02040503050406030204" pitchFamily="18" charset="0"/>
                                        <a:ea typeface="Cambria Math" panose="02040503050406030204" pitchFamily="18" charset="0"/>
                                      </a:rPr>
                                      <m:t>𝑵</m:t>
                                    </m:r>
                                    <m:r>
                                      <a:rPr lang="en-US" sz="2700" b="1" i="1" smtClean="0">
                                        <a:latin typeface="Cambria Math" panose="02040503050406030204" pitchFamily="18" charset="0"/>
                                        <a:ea typeface="Cambria Math" panose="02040503050406030204" pitchFamily="18" charset="0"/>
                                      </a:rPr>
                                      <m:t> −</m:t>
                                    </m:r>
                                    <m:r>
                                      <a:rPr lang="en-US" sz="2700" b="1" i="1" smtClean="0">
                                        <a:latin typeface="Cambria Math" panose="02040503050406030204" pitchFamily="18" charset="0"/>
                                        <a:ea typeface="Cambria Math" panose="02040503050406030204" pitchFamily="18" charset="0"/>
                                      </a:rPr>
                                      <m:t>𝟐𝟗</m:t>
                                    </m:r>
                                  </m:e>
                                </m:d>
                              </m:num>
                              <m:den>
                                <m:r>
                                  <a:rPr lang="en-US" sz="2700" b="1" i="1" smtClean="0">
                                    <a:latin typeface="Cambria Math" panose="02040503050406030204" pitchFamily="18" charset="0"/>
                                    <a:ea typeface="Cambria Math" panose="02040503050406030204" pitchFamily="18" charset="0"/>
                                  </a:rPr>
                                  <m:t>𝟗𝟎</m:t>
                                </m:r>
                              </m:den>
                            </m:f>
                            <m:r>
                              <a:rPr lang="en-US" sz="2700" b="1" i="1" smtClean="0">
                                <a:latin typeface="Cambria Math" panose="02040503050406030204" pitchFamily="18" charset="0"/>
                                <a:ea typeface="Cambria Math" panose="02040503050406030204" pitchFamily="18" charset="0"/>
                              </a:rPr>
                              <m:t> ]</m:t>
                            </m:r>
                          </m:e>
                        </m:rad>
                      </m:den>
                    </m:f>
                  </m:oMath>
                </a14:m>
                <a:endParaRPr lang="en-US" b="1" dirty="0"/>
              </a:p>
              <a:p>
                <a:endParaRPr lang="en-US" dirty="0">
                  <a:solidFill>
                    <a:srgbClr val="0070C0"/>
                  </a:solidFill>
                </a:endParaRPr>
              </a:p>
            </p:txBody>
          </p:sp>
        </mc:Choice>
        <mc:Fallback xmlns="">
          <p:sp>
            <p:nvSpPr>
              <p:cNvPr id="3" name="Content Placeholder 2">
                <a:extLst>
                  <a:ext uri="{FF2B5EF4-FFF2-40B4-BE49-F238E27FC236}">
                    <a16:creationId xmlns:a16="http://schemas.microsoft.com/office/drawing/2014/main" id="{9833B831-C464-43C1-EA0E-7E2B44905A99}"/>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A462041-C429-57A3-A879-DEA304849005}"/>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9D8FD8DF-DDAF-9315-6A5C-BE834E137421}"/>
              </a:ext>
            </a:extLst>
          </p:cNvPr>
          <p:cNvSpPr>
            <a:spLocks noGrp="1"/>
          </p:cNvSpPr>
          <p:nvPr>
            <p:ph type="sldNum" sz="quarter" idx="12"/>
          </p:nvPr>
        </p:nvSpPr>
        <p:spPr/>
        <p:txBody>
          <a:bodyPr/>
          <a:lstStyle/>
          <a:p>
            <a:fld id="{B64A917B-47FD-40E0-A121-9E586D961AA8}" type="slidenum">
              <a:rPr lang="en-US" smtClean="0"/>
              <a:pPr/>
              <a:t>14</a:t>
            </a:fld>
            <a:endParaRPr lang="en-US" dirty="0"/>
          </a:p>
        </p:txBody>
      </p:sp>
    </p:spTree>
    <p:extLst>
      <p:ext uri="{BB962C8B-B14F-4D97-AF65-F5344CB8AC3E}">
        <p14:creationId xmlns:p14="http://schemas.microsoft.com/office/powerpoint/2010/main" val="3416536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07E7F-855B-E2D1-F288-FA30C97D67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4186E4-8FD6-5096-0F22-63E811546B48}"/>
              </a:ext>
            </a:extLst>
          </p:cNvPr>
          <p:cNvSpPr>
            <a:spLocks noGrp="1"/>
          </p:cNvSpPr>
          <p:nvPr>
            <p:ph type="title"/>
          </p:nvPr>
        </p:nvSpPr>
        <p:spPr/>
        <p:txBody>
          <a:bodyPr/>
          <a:lstStyle/>
          <a:p>
            <a:r>
              <a:rPr lang="en-US" dirty="0"/>
              <a:t>Runs Test - Runs Up And Down</a:t>
            </a:r>
          </a:p>
        </p:txBody>
      </p:sp>
      <p:sp>
        <p:nvSpPr>
          <p:cNvPr id="3" name="Content Placeholder 2">
            <a:extLst>
              <a:ext uri="{FF2B5EF4-FFF2-40B4-BE49-F238E27FC236}">
                <a16:creationId xmlns:a16="http://schemas.microsoft.com/office/drawing/2014/main" id="{B2143414-4CDA-AD3C-D7DC-A0F714FC9FF8}"/>
              </a:ext>
            </a:extLst>
          </p:cNvPr>
          <p:cNvSpPr>
            <a:spLocks noGrp="1"/>
          </p:cNvSpPr>
          <p:nvPr>
            <p:ph idx="1"/>
          </p:nvPr>
        </p:nvSpPr>
        <p:spPr/>
        <p:txBody>
          <a:bodyPr>
            <a:normAutofit/>
          </a:bodyPr>
          <a:lstStyle/>
          <a:p>
            <a:r>
              <a:rPr lang="en-US" dirty="0"/>
              <a:t>The null hypothesis is accepted when –Z</a:t>
            </a:r>
            <a:r>
              <a:rPr lang="en-US" baseline="-25000" dirty="0"/>
              <a:t>α/2</a:t>
            </a:r>
            <a:r>
              <a:rPr lang="en-US" dirty="0"/>
              <a:t> ≤ Z</a:t>
            </a:r>
            <a:r>
              <a:rPr lang="en-US" baseline="-25000" dirty="0"/>
              <a:t>0</a:t>
            </a:r>
            <a:r>
              <a:rPr lang="en-US" dirty="0"/>
              <a:t> ≤ Z</a:t>
            </a:r>
            <a:r>
              <a:rPr lang="en-US" baseline="-25000" dirty="0"/>
              <a:t>α/2</a:t>
            </a:r>
            <a:r>
              <a:rPr lang="en-US" dirty="0"/>
              <a:t>, where α is the level of significance. The critical values and rejection region is shown in the figure below.</a:t>
            </a:r>
            <a:endParaRPr lang="en-US" dirty="0">
              <a:solidFill>
                <a:srgbClr val="0070C0"/>
              </a:solidFill>
            </a:endParaRPr>
          </a:p>
        </p:txBody>
      </p:sp>
      <p:sp>
        <p:nvSpPr>
          <p:cNvPr id="4" name="Footer Placeholder 3">
            <a:extLst>
              <a:ext uri="{FF2B5EF4-FFF2-40B4-BE49-F238E27FC236}">
                <a16:creationId xmlns:a16="http://schemas.microsoft.com/office/drawing/2014/main" id="{F5F89E32-2E5C-7925-13B8-F8EE8C232F75}"/>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D10F6031-3AA9-E352-96D3-0E3145121A8A}"/>
              </a:ext>
            </a:extLst>
          </p:cNvPr>
          <p:cNvSpPr>
            <a:spLocks noGrp="1"/>
          </p:cNvSpPr>
          <p:nvPr>
            <p:ph type="sldNum" sz="quarter" idx="12"/>
          </p:nvPr>
        </p:nvSpPr>
        <p:spPr/>
        <p:txBody>
          <a:bodyPr/>
          <a:lstStyle/>
          <a:p>
            <a:fld id="{B64A917B-47FD-40E0-A121-9E586D961AA8}" type="slidenum">
              <a:rPr lang="en-US" smtClean="0"/>
              <a:pPr/>
              <a:t>15</a:t>
            </a:fld>
            <a:endParaRPr lang="en-US" dirty="0"/>
          </a:p>
        </p:txBody>
      </p:sp>
      <p:pic>
        <p:nvPicPr>
          <p:cNvPr id="7" name="Picture 6">
            <a:extLst>
              <a:ext uri="{FF2B5EF4-FFF2-40B4-BE49-F238E27FC236}">
                <a16:creationId xmlns:a16="http://schemas.microsoft.com/office/drawing/2014/main" id="{E12645B9-0D1B-3EB7-904B-BFE805060186}"/>
              </a:ext>
            </a:extLst>
          </p:cNvPr>
          <p:cNvPicPr>
            <a:picLocks noChangeAspect="1"/>
          </p:cNvPicPr>
          <p:nvPr/>
        </p:nvPicPr>
        <p:blipFill>
          <a:blip r:embed="rId2"/>
          <a:stretch>
            <a:fillRect/>
          </a:stretch>
        </p:blipFill>
        <p:spPr>
          <a:xfrm>
            <a:off x="2671380" y="3429000"/>
            <a:ext cx="6849240" cy="2574902"/>
          </a:xfrm>
          <a:prstGeom prst="rect">
            <a:avLst/>
          </a:prstGeom>
        </p:spPr>
      </p:pic>
    </p:spTree>
    <p:extLst>
      <p:ext uri="{BB962C8B-B14F-4D97-AF65-F5344CB8AC3E}">
        <p14:creationId xmlns:p14="http://schemas.microsoft.com/office/powerpoint/2010/main" val="597869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5622D-3765-78CD-5A48-F3ED76BB1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B16A83-4203-1D48-0006-5696CADE6AC9}"/>
              </a:ext>
            </a:extLst>
          </p:cNvPr>
          <p:cNvSpPr>
            <a:spLocks noGrp="1"/>
          </p:cNvSpPr>
          <p:nvPr>
            <p:ph type="title"/>
          </p:nvPr>
        </p:nvSpPr>
        <p:spPr/>
        <p:txBody>
          <a:bodyPr>
            <a:normAutofit fontScale="90000"/>
          </a:bodyPr>
          <a:lstStyle/>
          <a:p>
            <a:r>
              <a:rPr lang="en-US" dirty="0"/>
              <a:t>Runs Test - Runs Up And Down Numerical</a:t>
            </a:r>
          </a:p>
        </p:txBody>
      </p:sp>
      <p:sp>
        <p:nvSpPr>
          <p:cNvPr id="3" name="Content Placeholder 2">
            <a:extLst>
              <a:ext uri="{FF2B5EF4-FFF2-40B4-BE49-F238E27FC236}">
                <a16:creationId xmlns:a16="http://schemas.microsoft.com/office/drawing/2014/main" id="{6276348D-381B-A7C8-7E44-19085EBE2D86}"/>
              </a:ext>
            </a:extLst>
          </p:cNvPr>
          <p:cNvSpPr>
            <a:spLocks noGrp="1"/>
          </p:cNvSpPr>
          <p:nvPr>
            <p:ph idx="1"/>
          </p:nvPr>
        </p:nvSpPr>
        <p:spPr/>
        <p:txBody>
          <a:bodyPr>
            <a:normAutofit/>
          </a:bodyPr>
          <a:lstStyle/>
          <a:p>
            <a:r>
              <a:rPr lang="en-US" dirty="0"/>
              <a:t>Example: Based on the runs up and runs down, determine whether the following sequence of 40 numbers is such that the hypothesis of independence can be rejected where α = 0.05</a:t>
            </a:r>
          </a:p>
          <a:p>
            <a:r>
              <a:rPr lang="en-US" dirty="0"/>
              <a:t>.41 .68 .89 .94 .74 .91 .55 .62 .36 .27 </a:t>
            </a:r>
          </a:p>
          <a:p>
            <a:r>
              <a:rPr lang="en-US" dirty="0"/>
              <a:t>.19 .72 .76 .08 .54 .02 .01 .36 .16 .28 </a:t>
            </a:r>
          </a:p>
          <a:p>
            <a:r>
              <a:rPr lang="en-US" dirty="0"/>
              <a:t>.18 .01 .95 .69 .18 .47 .23 .32 .82 .53 </a:t>
            </a:r>
          </a:p>
          <a:p>
            <a:r>
              <a:rPr lang="en-US" dirty="0"/>
              <a:t>.31 .42 .73 .04 .83 .45 .13 .57 .63 .29 </a:t>
            </a:r>
          </a:p>
        </p:txBody>
      </p:sp>
      <p:sp>
        <p:nvSpPr>
          <p:cNvPr id="4" name="Footer Placeholder 3">
            <a:extLst>
              <a:ext uri="{FF2B5EF4-FFF2-40B4-BE49-F238E27FC236}">
                <a16:creationId xmlns:a16="http://schemas.microsoft.com/office/drawing/2014/main" id="{0C9DC1D0-27D1-C8F9-78B3-330BF82F61CA}"/>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9CFCFEF4-354F-1ECD-4AA4-3965834873FB}"/>
              </a:ext>
            </a:extLst>
          </p:cNvPr>
          <p:cNvSpPr>
            <a:spLocks noGrp="1"/>
          </p:cNvSpPr>
          <p:nvPr>
            <p:ph type="sldNum" sz="quarter" idx="12"/>
          </p:nvPr>
        </p:nvSpPr>
        <p:spPr/>
        <p:txBody>
          <a:bodyPr/>
          <a:lstStyle/>
          <a:p>
            <a:fld id="{B64A917B-47FD-40E0-A121-9E586D961AA8}" type="slidenum">
              <a:rPr lang="en-US" smtClean="0"/>
              <a:pPr/>
              <a:t>16</a:t>
            </a:fld>
            <a:endParaRPr lang="en-US" dirty="0"/>
          </a:p>
        </p:txBody>
      </p:sp>
    </p:spTree>
    <p:extLst>
      <p:ext uri="{BB962C8B-B14F-4D97-AF65-F5344CB8AC3E}">
        <p14:creationId xmlns:p14="http://schemas.microsoft.com/office/powerpoint/2010/main" val="372462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6A2DB-0203-0B1A-6EA6-1DC4BC1E56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D67907-619D-C590-540D-0845E2A39FC5}"/>
              </a:ext>
            </a:extLst>
          </p:cNvPr>
          <p:cNvSpPr>
            <a:spLocks noGrp="1"/>
          </p:cNvSpPr>
          <p:nvPr>
            <p:ph type="title"/>
          </p:nvPr>
        </p:nvSpPr>
        <p:spPr/>
        <p:txBody>
          <a:bodyPr>
            <a:normAutofit fontScale="90000"/>
          </a:bodyPr>
          <a:lstStyle/>
          <a:p>
            <a:r>
              <a:rPr lang="en-US" dirty="0"/>
              <a:t>Runs Test - Runs Up And Down Numerical</a:t>
            </a:r>
          </a:p>
        </p:txBody>
      </p:sp>
      <p:sp>
        <p:nvSpPr>
          <p:cNvPr id="3" name="Content Placeholder 2">
            <a:extLst>
              <a:ext uri="{FF2B5EF4-FFF2-40B4-BE49-F238E27FC236}">
                <a16:creationId xmlns:a16="http://schemas.microsoft.com/office/drawing/2014/main" id="{C387604D-88ED-447D-CB17-9ECDA6A14D11}"/>
              </a:ext>
            </a:extLst>
          </p:cNvPr>
          <p:cNvSpPr>
            <a:spLocks noGrp="1"/>
          </p:cNvSpPr>
          <p:nvPr>
            <p:ph idx="1"/>
          </p:nvPr>
        </p:nvSpPr>
        <p:spPr/>
        <p:txBody>
          <a:bodyPr>
            <a:normAutofit/>
          </a:bodyPr>
          <a:lstStyle/>
          <a:p>
            <a:r>
              <a:rPr lang="en-US" b="1" u="sng" dirty="0"/>
              <a:t>Solution</a:t>
            </a:r>
            <a:r>
              <a:rPr lang="en-US" dirty="0"/>
              <a:t>,</a:t>
            </a:r>
          </a:p>
          <a:p>
            <a:r>
              <a:rPr lang="en-US" dirty="0"/>
              <a:t>Assigning a “+” or “-” in the number based on whether they are followed by a larger or smaller number.</a:t>
            </a:r>
          </a:p>
          <a:p>
            <a:r>
              <a:rPr lang="en-US" dirty="0"/>
              <a:t>The last number is followed by no events so it will neither get a “+ “nor a “-“.</a:t>
            </a:r>
          </a:p>
          <a:p>
            <a:r>
              <a:rPr lang="en-US" dirty="0"/>
              <a:t>The sequence of runs up and runs down is below.</a:t>
            </a:r>
          </a:p>
          <a:p>
            <a:pPr lvl="1"/>
            <a:r>
              <a:rPr lang="en-US" b="1" dirty="0">
                <a:solidFill>
                  <a:srgbClr val="FF0000"/>
                </a:solidFill>
              </a:rPr>
              <a:t>+ + + - + - + - - - + + - + - - + - + - - + - - + - + + - - + + - + - - + + -</a:t>
            </a:r>
          </a:p>
          <a:p>
            <a:r>
              <a:rPr lang="en-US" dirty="0"/>
              <a:t>Total number of runs in this sequence, a=26.</a:t>
            </a:r>
          </a:p>
        </p:txBody>
      </p:sp>
      <p:sp>
        <p:nvSpPr>
          <p:cNvPr id="4" name="Footer Placeholder 3">
            <a:extLst>
              <a:ext uri="{FF2B5EF4-FFF2-40B4-BE49-F238E27FC236}">
                <a16:creationId xmlns:a16="http://schemas.microsoft.com/office/drawing/2014/main" id="{4DFD8381-0083-C0BB-DFCB-A5C92C48690F}"/>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C59FCE6E-6BBF-0D12-5378-01C7B438B146}"/>
              </a:ext>
            </a:extLst>
          </p:cNvPr>
          <p:cNvSpPr>
            <a:spLocks noGrp="1"/>
          </p:cNvSpPr>
          <p:nvPr>
            <p:ph type="sldNum" sz="quarter" idx="12"/>
          </p:nvPr>
        </p:nvSpPr>
        <p:spPr/>
        <p:txBody>
          <a:bodyPr/>
          <a:lstStyle/>
          <a:p>
            <a:fld id="{B64A917B-47FD-40E0-A121-9E586D961AA8}" type="slidenum">
              <a:rPr lang="en-US" smtClean="0"/>
              <a:pPr/>
              <a:t>17</a:t>
            </a:fld>
            <a:endParaRPr lang="en-US" dirty="0"/>
          </a:p>
        </p:txBody>
      </p:sp>
    </p:spTree>
    <p:extLst>
      <p:ext uri="{BB962C8B-B14F-4D97-AF65-F5344CB8AC3E}">
        <p14:creationId xmlns:p14="http://schemas.microsoft.com/office/powerpoint/2010/main" val="1481434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3DD4E-649B-BFF1-C87F-8060338754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1AAB1-4984-F0A0-5E8C-843AFD66BD9E}"/>
              </a:ext>
            </a:extLst>
          </p:cNvPr>
          <p:cNvSpPr>
            <a:spLocks noGrp="1"/>
          </p:cNvSpPr>
          <p:nvPr>
            <p:ph type="title"/>
          </p:nvPr>
        </p:nvSpPr>
        <p:spPr/>
        <p:txBody>
          <a:bodyPr>
            <a:normAutofit fontScale="90000"/>
          </a:bodyPr>
          <a:lstStyle/>
          <a:p>
            <a:r>
              <a:rPr lang="en-US" dirty="0"/>
              <a:t>Runs Test - Runs Up And Down Numerical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79CFEB-7C48-C1F0-578D-0A9ED5931183}"/>
                  </a:ext>
                </a:extLst>
              </p:cNvPr>
              <p:cNvSpPr>
                <a:spLocks noGrp="1"/>
              </p:cNvSpPr>
              <p:nvPr>
                <p:ph idx="1"/>
              </p:nvPr>
            </p:nvSpPr>
            <p:spPr/>
            <p:txBody>
              <a:bodyPr/>
              <a:lstStyle/>
              <a:p>
                <a:r>
                  <a:rPr lang="en-US" dirty="0"/>
                  <a:t>For N=40, the mean and variance is given by</a:t>
                </a:r>
              </a:p>
              <a:p>
                <a:pPr lvl="1"/>
                <a14:m>
                  <m:oMath xmlns:m="http://schemas.openxmlformats.org/officeDocument/2006/math">
                    <m:r>
                      <a:rPr lang="en-US" b="1" i="1">
                        <a:latin typeface="Cambria Math" panose="02040503050406030204" pitchFamily="18" charset="0"/>
                        <a:ea typeface="Cambria Math" panose="02040503050406030204" pitchFamily="18" charset="0"/>
                      </a:rPr>
                      <m:t>𝝁</m:t>
                    </m:r>
                    <m:r>
                      <a:rPr lang="en-US" b="1" i="1" baseline="-25000">
                        <a:latin typeface="Cambria Math" panose="02040503050406030204" pitchFamily="18" charset="0"/>
                        <a:ea typeface="Cambria Math" panose="02040503050406030204" pitchFamily="18" charset="0"/>
                      </a:rPr>
                      <m:t>𝒂</m:t>
                    </m:r>
                    <m:r>
                      <a:rPr lang="en-US" b="1" i="1">
                        <a:latin typeface="Cambria Math" panose="02040503050406030204" pitchFamily="18" charset="0"/>
                        <a:ea typeface="Cambria Math" panose="02040503050406030204" pitchFamily="18" charset="0"/>
                      </a:rPr>
                      <m:t>= </m:t>
                    </m:r>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𝟐</m:t>
                        </m:r>
                        <m:r>
                          <a:rPr lang="en-US" b="1" i="1">
                            <a:latin typeface="Cambria Math" panose="02040503050406030204" pitchFamily="18" charset="0"/>
                            <a:ea typeface="Cambria Math" panose="02040503050406030204" pitchFamily="18" charset="0"/>
                          </a:rPr>
                          <m:t>𝑵</m:t>
                        </m:r>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𝟏</m:t>
                        </m:r>
                        <m:r>
                          <a:rPr lang="en-US" b="1" i="1">
                            <a:latin typeface="Cambria Math" panose="02040503050406030204" pitchFamily="18" charset="0"/>
                            <a:ea typeface="Cambria Math" panose="02040503050406030204" pitchFamily="18" charset="0"/>
                          </a:rPr>
                          <m:t>)</m:t>
                        </m:r>
                      </m:num>
                      <m:den>
                        <m:r>
                          <a:rPr lang="en-US" b="1" i="1">
                            <a:latin typeface="Cambria Math" panose="02040503050406030204" pitchFamily="18" charset="0"/>
                            <a:ea typeface="Cambria Math" panose="02040503050406030204" pitchFamily="18" charset="0"/>
                          </a:rPr>
                          <m:t>𝟑</m:t>
                        </m:r>
                      </m:den>
                    </m:f>
                  </m:oMath>
                </a14:m>
                <a:r>
                  <a:rPr lang="en-US" b="1" dirty="0"/>
                  <a:t> </a:t>
                </a:r>
                <a:r>
                  <a:rPr lang="en-US" dirty="0"/>
                  <a:t>=</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 </m:t>
                    </m:r>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𝟒𝟎</m:t>
                        </m:r>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𝟏</m:t>
                        </m:r>
                        <m:r>
                          <a:rPr lang="en-US" b="1" i="1">
                            <a:latin typeface="Cambria Math" panose="02040503050406030204" pitchFamily="18" charset="0"/>
                            <a:ea typeface="Cambria Math" panose="02040503050406030204" pitchFamily="18" charset="0"/>
                          </a:rPr>
                          <m:t>)</m:t>
                        </m:r>
                      </m:num>
                      <m:den>
                        <m:r>
                          <a:rPr lang="en-US" b="1" i="1">
                            <a:latin typeface="Cambria Math" panose="02040503050406030204" pitchFamily="18" charset="0"/>
                            <a:ea typeface="Cambria Math" panose="02040503050406030204" pitchFamily="18" charset="0"/>
                          </a:rPr>
                          <m:t>𝟑</m:t>
                        </m:r>
                      </m:den>
                    </m:f>
                  </m:oMath>
                </a14:m>
                <a:r>
                  <a:rPr lang="en-US" b="1" dirty="0"/>
                  <a:t> </a:t>
                </a:r>
                <a:r>
                  <a:rPr lang="en-US" dirty="0"/>
                  <a:t>= 26.33</a:t>
                </a:r>
              </a:p>
              <a:p>
                <a:r>
                  <a:rPr lang="en-US" dirty="0"/>
                  <a:t>And,</a:t>
                </a:r>
                <a:endParaRPr lang="en-US" b="1" dirty="0"/>
              </a:p>
              <a:p>
                <a:pPr lvl="1"/>
                <a14:m>
                  <m:oMath xmlns:m="http://schemas.openxmlformats.org/officeDocument/2006/math">
                    <m:r>
                      <a:rPr lang="en-US" b="1" i="1">
                        <a:latin typeface="Cambria Math" panose="02040503050406030204" pitchFamily="18" charset="0"/>
                        <a:ea typeface="Cambria Math" panose="02040503050406030204" pitchFamily="18" charset="0"/>
                      </a:rPr>
                      <m:t>𝝈</m:t>
                    </m:r>
                    <m:r>
                      <a:rPr lang="en-US" b="1" i="1" baseline="-25000">
                        <a:latin typeface="Cambria Math" panose="02040503050406030204" pitchFamily="18" charset="0"/>
                        <a:ea typeface="Cambria Math" panose="02040503050406030204" pitchFamily="18" charset="0"/>
                      </a:rPr>
                      <m:t>𝒂</m:t>
                    </m:r>
                    <m:r>
                      <a:rPr lang="en-US" b="1" i="1" baseline="30000">
                        <a:latin typeface="Cambria Math" panose="02040503050406030204" pitchFamily="18" charset="0"/>
                        <a:ea typeface="Cambria Math" panose="02040503050406030204" pitchFamily="18" charset="0"/>
                      </a:rPr>
                      <m:t>𝟐</m:t>
                    </m:r>
                    <m:r>
                      <a:rPr lang="en-US" b="1" i="1">
                        <a:latin typeface="Cambria Math" panose="02040503050406030204" pitchFamily="18" charset="0"/>
                        <a:ea typeface="Cambria Math" panose="02040503050406030204" pitchFamily="18" charset="0"/>
                      </a:rPr>
                      <m:t>= </m:t>
                    </m:r>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𝟏𝟔</m:t>
                        </m:r>
                        <m:r>
                          <a:rPr lang="en-US" b="1" i="1">
                            <a:latin typeface="Cambria Math" panose="02040503050406030204" pitchFamily="18" charset="0"/>
                            <a:ea typeface="Cambria Math" panose="02040503050406030204" pitchFamily="18" charset="0"/>
                          </a:rPr>
                          <m:t>𝑵</m:t>
                        </m:r>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𝟐𝟗</m:t>
                        </m:r>
                        <m:r>
                          <a:rPr lang="en-US" b="1" i="1">
                            <a:latin typeface="Cambria Math" panose="02040503050406030204" pitchFamily="18" charset="0"/>
                            <a:ea typeface="Cambria Math" panose="02040503050406030204" pitchFamily="18" charset="0"/>
                          </a:rPr>
                          <m:t>)</m:t>
                        </m:r>
                      </m:num>
                      <m:den>
                        <m:r>
                          <a:rPr lang="en-US" b="1" i="1">
                            <a:latin typeface="Cambria Math" panose="02040503050406030204" pitchFamily="18" charset="0"/>
                            <a:ea typeface="Cambria Math" panose="02040503050406030204" pitchFamily="18" charset="0"/>
                          </a:rPr>
                          <m:t>𝟗𝟎</m:t>
                        </m:r>
                      </m:den>
                    </m:f>
                  </m:oMath>
                </a14:m>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 </m:t>
                    </m:r>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𝟏𝟔</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𝟒𝟎</m:t>
                        </m:r>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𝟐𝟗</m:t>
                        </m:r>
                        <m:r>
                          <a:rPr lang="en-US" b="1" i="1">
                            <a:latin typeface="Cambria Math" panose="02040503050406030204" pitchFamily="18" charset="0"/>
                            <a:ea typeface="Cambria Math" panose="02040503050406030204" pitchFamily="18" charset="0"/>
                          </a:rPr>
                          <m:t>)</m:t>
                        </m:r>
                      </m:num>
                      <m:den>
                        <m:r>
                          <a:rPr lang="en-US" b="1" i="1">
                            <a:latin typeface="Cambria Math" panose="02040503050406030204" pitchFamily="18" charset="0"/>
                            <a:ea typeface="Cambria Math" panose="02040503050406030204" pitchFamily="18" charset="0"/>
                          </a:rPr>
                          <m:t>𝟗𝟎</m:t>
                        </m:r>
                      </m:den>
                    </m:f>
                  </m:oMath>
                </a14:m>
                <a:r>
                  <a:rPr lang="en-US" b="1" dirty="0"/>
                  <a:t> </a:t>
                </a:r>
                <a:r>
                  <a:rPr lang="en-US" dirty="0"/>
                  <a:t>= 6.79</a:t>
                </a:r>
              </a:p>
              <a:p>
                <a:r>
                  <a:rPr lang="en-US" dirty="0"/>
                  <a:t>Then, converting it to a standard normal distribution:</a:t>
                </a:r>
              </a:p>
              <a:p>
                <a:pPr lvl="1"/>
                <a14:m>
                  <m:oMath xmlns:m="http://schemas.openxmlformats.org/officeDocument/2006/math">
                    <m:r>
                      <a:rPr lang="en-US" sz="2400" b="1" i="1">
                        <a:latin typeface="Cambria Math" panose="02040503050406030204" pitchFamily="18" charset="0"/>
                        <a:ea typeface="Cambria Math" panose="02040503050406030204" pitchFamily="18" charset="0"/>
                      </a:rPr>
                      <m:t>𝒁</m:t>
                    </m:r>
                    <m:r>
                      <a:rPr lang="en-US" sz="2400" b="1" i="1" baseline="-25000">
                        <a:latin typeface="Cambria Math" panose="02040503050406030204" pitchFamily="18" charset="0"/>
                        <a:ea typeface="Cambria Math" panose="02040503050406030204" pitchFamily="18" charset="0"/>
                      </a:rPr>
                      <m:t>𝟎</m:t>
                    </m:r>
                    <m:r>
                      <a:rPr lang="en-US" sz="2400" b="1" i="1">
                        <a:latin typeface="Cambria Math" panose="02040503050406030204" pitchFamily="18" charset="0"/>
                        <a:ea typeface="Cambria Math" panose="02040503050406030204" pitchFamily="18" charset="0"/>
                      </a:rPr>
                      <m:t>= </m:t>
                    </m:r>
                    <m:f>
                      <m:fPr>
                        <m:ctrlPr>
                          <a:rPr lang="en-US" sz="2400" b="1" i="1">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𝒂</m:t>
                        </m:r>
                        <m:r>
                          <a:rPr lang="en-US" sz="2400" b="1" i="1">
                            <a:latin typeface="Cambria Math" panose="02040503050406030204" pitchFamily="18" charset="0"/>
                            <a:ea typeface="Cambria Math" panose="02040503050406030204" pitchFamily="18" charset="0"/>
                          </a:rPr>
                          <m:t> − </m:t>
                        </m:r>
                        <m:r>
                          <a:rPr lang="en-US" sz="2400" b="1" i="1">
                            <a:latin typeface="Cambria Math" panose="02040503050406030204" pitchFamily="18" charset="0"/>
                            <a:ea typeface="Cambria Math" panose="02040503050406030204" pitchFamily="18" charset="0"/>
                          </a:rPr>
                          <m:t>𝝁</m:t>
                        </m:r>
                        <m:r>
                          <a:rPr lang="en-US" sz="2400" b="1" i="1" baseline="-25000">
                            <a:latin typeface="Cambria Math" panose="02040503050406030204" pitchFamily="18" charset="0"/>
                            <a:ea typeface="Cambria Math" panose="02040503050406030204" pitchFamily="18" charset="0"/>
                          </a:rPr>
                          <m:t>𝒂</m:t>
                        </m:r>
                      </m:num>
                      <m:den>
                        <m:r>
                          <a:rPr lang="en-US" sz="2400" b="1" i="1">
                            <a:latin typeface="Cambria Math" panose="02040503050406030204" pitchFamily="18" charset="0"/>
                            <a:ea typeface="Cambria Math" panose="02040503050406030204" pitchFamily="18" charset="0"/>
                          </a:rPr>
                          <m:t>𝝈</m:t>
                        </m:r>
                        <m:r>
                          <a:rPr lang="en-US" sz="2400" b="1" i="1" baseline="-25000">
                            <a:latin typeface="Cambria Math" panose="02040503050406030204" pitchFamily="18" charset="0"/>
                            <a:ea typeface="Cambria Math" panose="02040503050406030204" pitchFamily="18" charset="0"/>
                          </a:rPr>
                          <m:t>𝒂</m:t>
                        </m:r>
                      </m:den>
                    </m:f>
                  </m:oMath>
                </a14:m>
                <a:r>
                  <a:rPr lang="en-US" dirty="0"/>
                  <a:t> </a:t>
                </a:r>
                <a14:m>
                  <m:oMath xmlns:m="http://schemas.openxmlformats.org/officeDocument/2006/math">
                    <m:r>
                      <a:rPr lang="en-US" sz="2400" b="0" smtClean="0">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 </m:t>
                    </m:r>
                    <m:f>
                      <m:fPr>
                        <m:ctrlPr>
                          <a:rPr lang="en-US" sz="2400" b="1" i="1">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𝟐𝟔</m:t>
                        </m:r>
                        <m:r>
                          <a:rPr lang="en-US" sz="2400" b="1" i="1">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𝟐𝟔</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𝟑𝟑</m:t>
                        </m:r>
                      </m:num>
                      <m:den>
                        <m:rad>
                          <m:radPr>
                            <m:degHide m:val="on"/>
                            <m:ctrlPr>
                              <a:rPr lang="en-US" sz="2400" b="1" i="1" smtClean="0">
                                <a:latin typeface="Cambria Math" panose="02040503050406030204" pitchFamily="18" charset="0"/>
                                <a:ea typeface="Cambria Math" panose="02040503050406030204" pitchFamily="18" charset="0"/>
                              </a:rPr>
                            </m:ctrlPr>
                          </m:radPr>
                          <m:deg/>
                          <m:e>
                            <m:r>
                              <a:rPr lang="en-US" sz="2400" b="1" i="1" smtClean="0">
                                <a:latin typeface="Cambria Math" panose="02040503050406030204" pitchFamily="18" charset="0"/>
                                <a:ea typeface="Cambria Math" panose="02040503050406030204" pitchFamily="18" charset="0"/>
                              </a:rPr>
                              <m:t>𝟔</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𝟕𝟗</m:t>
                            </m:r>
                          </m:e>
                        </m:rad>
                      </m:den>
                    </m:f>
                    <m:r>
                      <a:rPr lang="en-US" sz="2400" b="1" i="1" smtClean="0">
                        <a:latin typeface="Cambria Math" panose="02040503050406030204" pitchFamily="18" charset="0"/>
                        <a:ea typeface="Cambria Math" panose="02040503050406030204" pitchFamily="18" charset="0"/>
                      </a:rPr>
                      <m:t>= </m:t>
                    </m:r>
                    <m:r>
                      <a:rPr lang="en-US" sz="2400" b="1" i="1" baseline="-25000" smtClean="0">
                        <a:latin typeface="Cambria Math" panose="02040503050406030204" pitchFamily="18" charset="0"/>
                        <a:ea typeface="Cambria Math" panose="02040503050406030204" pitchFamily="18" charset="0"/>
                      </a:rPr>
                      <m:t> </m:t>
                    </m:r>
                  </m:oMath>
                </a14:m>
                <a:r>
                  <a:rPr lang="en-US" dirty="0"/>
                  <a:t>-0.13</a:t>
                </a:r>
              </a:p>
            </p:txBody>
          </p:sp>
        </mc:Choice>
        <mc:Fallback xmlns="">
          <p:sp>
            <p:nvSpPr>
              <p:cNvPr id="3" name="Content Placeholder 2">
                <a:extLst>
                  <a:ext uri="{FF2B5EF4-FFF2-40B4-BE49-F238E27FC236}">
                    <a16:creationId xmlns:a16="http://schemas.microsoft.com/office/drawing/2014/main" id="{CC79CFEB-7C48-C1F0-578D-0A9ED5931183}"/>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79EF435-B6F7-C7FF-ECB8-0FA419869BF7}"/>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F30B42B7-15AE-BA8E-212B-45BA26CABEF6}"/>
              </a:ext>
            </a:extLst>
          </p:cNvPr>
          <p:cNvSpPr>
            <a:spLocks noGrp="1"/>
          </p:cNvSpPr>
          <p:nvPr>
            <p:ph type="sldNum" sz="quarter" idx="12"/>
          </p:nvPr>
        </p:nvSpPr>
        <p:spPr/>
        <p:txBody>
          <a:bodyPr/>
          <a:lstStyle/>
          <a:p>
            <a:fld id="{B64A917B-47FD-40E0-A121-9E586D961AA8}" type="slidenum">
              <a:rPr lang="en-US" smtClean="0"/>
              <a:pPr/>
              <a:t>18</a:t>
            </a:fld>
            <a:endParaRPr lang="en-US" dirty="0"/>
          </a:p>
        </p:txBody>
      </p:sp>
    </p:spTree>
    <p:extLst>
      <p:ext uri="{BB962C8B-B14F-4D97-AF65-F5344CB8AC3E}">
        <p14:creationId xmlns:p14="http://schemas.microsoft.com/office/powerpoint/2010/main" val="199566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104E5-D16F-8834-CB00-AF3EE8DC99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2512BD-EE16-CB48-28B4-F1B5DEA5C8CB}"/>
              </a:ext>
            </a:extLst>
          </p:cNvPr>
          <p:cNvSpPr>
            <a:spLocks noGrp="1"/>
          </p:cNvSpPr>
          <p:nvPr>
            <p:ph type="title"/>
          </p:nvPr>
        </p:nvSpPr>
        <p:spPr/>
        <p:txBody>
          <a:bodyPr>
            <a:normAutofit fontScale="90000"/>
          </a:bodyPr>
          <a:lstStyle/>
          <a:p>
            <a:r>
              <a:rPr lang="en-US" dirty="0"/>
              <a:t>Runs Test - Runs Up And Down Numerical</a:t>
            </a:r>
          </a:p>
        </p:txBody>
      </p:sp>
      <p:sp>
        <p:nvSpPr>
          <p:cNvPr id="3" name="Content Placeholder 2">
            <a:extLst>
              <a:ext uri="{FF2B5EF4-FFF2-40B4-BE49-F238E27FC236}">
                <a16:creationId xmlns:a16="http://schemas.microsoft.com/office/drawing/2014/main" id="{476E52F8-BEB9-ED6E-273E-1E53CF1BDFB6}"/>
              </a:ext>
            </a:extLst>
          </p:cNvPr>
          <p:cNvSpPr>
            <a:spLocks noGrp="1"/>
          </p:cNvSpPr>
          <p:nvPr>
            <p:ph idx="1"/>
          </p:nvPr>
        </p:nvSpPr>
        <p:spPr/>
        <p:txBody>
          <a:bodyPr/>
          <a:lstStyle/>
          <a:p>
            <a:r>
              <a:rPr lang="en-US" dirty="0"/>
              <a:t>Now, the critical value , Z</a:t>
            </a:r>
            <a:r>
              <a:rPr lang="en-US" baseline="-25000" dirty="0"/>
              <a:t>α/2</a:t>
            </a:r>
            <a:r>
              <a:rPr lang="en-US" dirty="0"/>
              <a:t> = Z</a:t>
            </a:r>
            <a:r>
              <a:rPr lang="en-US" baseline="-25000" dirty="0"/>
              <a:t>0.025</a:t>
            </a:r>
            <a:r>
              <a:rPr lang="en-US" dirty="0"/>
              <a:t> = 1.96 (from z score table).</a:t>
            </a:r>
          </a:p>
          <a:p>
            <a:r>
              <a:rPr lang="en-US" dirty="0"/>
              <a:t>Since Z</a:t>
            </a:r>
            <a:r>
              <a:rPr lang="en-US" baseline="-25000" dirty="0"/>
              <a:t>0</a:t>
            </a:r>
            <a:r>
              <a:rPr lang="en-US" dirty="0"/>
              <a:t> &gt;=-Z</a:t>
            </a:r>
            <a:r>
              <a:rPr lang="en-US" baseline="-25000" dirty="0"/>
              <a:t>α/2</a:t>
            </a:r>
            <a:r>
              <a:rPr lang="en-US" dirty="0"/>
              <a:t>, and Z</a:t>
            </a:r>
            <a:r>
              <a:rPr lang="en-US" baseline="-25000" dirty="0"/>
              <a:t>0</a:t>
            </a:r>
            <a:r>
              <a:rPr lang="en-US" dirty="0"/>
              <a:t>&lt;=Z</a:t>
            </a:r>
            <a:r>
              <a:rPr lang="en-US" baseline="-25000" dirty="0"/>
              <a:t>α/2</a:t>
            </a:r>
            <a:r>
              <a:rPr lang="en-US" dirty="0"/>
              <a:t> , so the independence of the numbers can’t be rejected on the basis of this test. i.e. null hypothesis of independence can’t be rejected.</a:t>
            </a:r>
          </a:p>
        </p:txBody>
      </p:sp>
      <p:sp>
        <p:nvSpPr>
          <p:cNvPr id="4" name="Footer Placeholder 3">
            <a:extLst>
              <a:ext uri="{FF2B5EF4-FFF2-40B4-BE49-F238E27FC236}">
                <a16:creationId xmlns:a16="http://schemas.microsoft.com/office/drawing/2014/main" id="{6510D6AA-5BC6-13CC-C0ED-D58056D561A4}"/>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28093282-6FA6-197B-1AB6-DFA443FAFDD2}"/>
              </a:ext>
            </a:extLst>
          </p:cNvPr>
          <p:cNvSpPr>
            <a:spLocks noGrp="1"/>
          </p:cNvSpPr>
          <p:nvPr>
            <p:ph type="sldNum" sz="quarter" idx="12"/>
          </p:nvPr>
        </p:nvSpPr>
        <p:spPr/>
        <p:txBody>
          <a:bodyPr/>
          <a:lstStyle/>
          <a:p>
            <a:fld id="{B64A917B-47FD-40E0-A121-9E586D961AA8}" type="slidenum">
              <a:rPr lang="en-US" smtClean="0"/>
              <a:pPr/>
              <a:t>19</a:t>
            </a:fld>
            <a:endParaRPr lang="en-US" dirty="0"/>
          </a:p>
        </p:txBody>
      </p:sp>
    </p:spTree>
    <p:extLst>
      <p:ext uri="{BB962C8B-B14F-4D97-AF65-F5344CB8AC3E}">
        <p14:creationId xmlns:p14="http://schemas.microsoft.com/office/powerpoint/2010/main" val="17114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E04CA-61F5-383E-453B-FF58B06CC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2611E-9634-5EEC-593F-2F40E37844BC}"/>
              </a:ext>
            </a:extLst>
          </p:cNvPr>
          <p:cNvSpPr>
            <a:spLocks noGrp="1"/>
          </p:cNvSpPr>
          <p:nvPr>
            <p:ph type="title"/>
          </p:nvPr>
        </p:nvSpPr>
        <p:spPr>
          <a:xfrm>
            <a:off x="838200" y="365125"/>
            <a:ext cx="10515600" cy="1042761"/>
          </a:xfrm>
        </p:spPr>
        <p:txBody>
          <a:bodyPr>
            <a:normAutofit fontScale="90000"/>
          </a:bodyPr>
          <a:lstStyle/>
          <a:p>
            <a:r>
              <a:rPr lang="en-US" dirty="0"/>
              <a:t>Unit 5: Probability Concept and Random Numbers (7 </a:t>
            </a:r>
            <a:r>
              <a:rPr lang="en-US" dirty="0" err="1"/>
              <a:t>hrs</a:t>
            </a:r>
            <a:r>
              <a:rPr lang="en-US" dirty="0"/>
              <a:t>)</a:t>
            </a:r>
          </a:p>
        </p:txBody>
      </p:sp>
      <p:sp>
        <p:nvSpPr>
          <p:cNvPr id="17" name="Content Placeholder 16">
            <a:extLst>
              <a:ext uri="{FF2B5EF4-FFF2-40B4-BE49-F238E27FC236}">
                <a16:creationId xmlns:a16="http://schemas.microsoft.com/office/drawing/2014/main" id="{380E4C3D-11D2-3727-F9C7-6BF176B21A18}"/>
              </a:ext>
            </a:extLst>
          </p:cNvPr>
          <p:cNvSpPr>
            <a:spLocks noGrp="1"/>
          </p:cNvSpPr>
          <p:nvPr>
            <p:ph idx="1"/>
          </p:nvPr>
        </p:nvSpPr>
        <p:spPr>
          <a:xfrm>
            <a:off x="838200" y="1553029"/>
            <a:ext cx="10515600" cy="4920342"/>
          </a:xfrm>
        </p:spPr>
        <p:txBody>
          <a:bodyPr>
            <a:normAutofit fontScale="85000" lnSpcReduction="20000"/>
          </a:bodyPr>
          <a:lstStyle/>
          <a:p>
            <a:r>
              <a:rPr lang="en-US" dirty="0"/>
              <a:t>5.1 Stochastic System</a:t>
            </a:r>
          </a:p>
          <a:p>
            <a:r>
              <a:rPr lang="en-US" dirty="0"/>
              <a:t>5.2 Discrete and Continuous Probability Function</a:t>
            </a:r>
          </a:p>
          <a:p>
            <a:r>
              <a:rPr lang="en-US" dirty="0"/>
              <a:t>5.3 Random Numbers Versus Pseudo Random Numbers</a:t>
            </a:r>
          </a:p>
          <a:p>
            <a:r>
              <a:rPr lang="en-US" dirty="0"/>
              <a:t>5.4 Properties of Random Numbers</a:t>
            </a:r>
          </a:p>
          <a:p>
            <a:r>
              <a:rPr lang="en-US" dirty="0"/>
              <a:t>5.5 Random Number Generation Techniques</a:t>
            </a:r>
          </a:p>
          <a:p>
            <a:pPr lvl="1"/>
            <a:r>
              <a:rPr lang="en-US" dirty="0"/>
              <a:t>5.5.1 Linear Congruential Generator</a:t>
            </a:r>
          </a:p>
          <a:p>
            <a:pPr lvl="1"/>
            <a:r>
              <a:rPr lang="en-US" dirty="0"/>
              <a:t>5.5.2 Mixed Generator</a:t>
            </a:r>
          </a:p>
          <a:p>
            <a:pPr lvl="1"/>
            <a:r>
              <a:rPr lang="en-US" dirty="0"/>
              <a:t>5.5.3 Additive and Incremental Generator</a:t>
            </a:r>
          </a:p>
          <a:p>
            <a:r>
              <a:rPr lang="en-US" dirty="0"/>
              <a:t>5.6 Test for Randomness</a:t>
            </a:r>
          </a:p>
          <a:p>
            <a:pPr lvl="1"/>
            <a:r>
              <a:rPr lang="en-US" dirty="0"/>
              <a:t>5.6.1 Uniformity Test (KS Test, Chi Square Test)</a:t>
            </a:r>
          </a:p>
          <a:p>
            <a:pPr lvl="1"/>
            <a:r>
              <a:rPr lang="en-US" b="1" dirty="0"/>
              <a:t>5.6.2 Independence Test (Run Test (Above and Below, Up and Down, Lengths of Runs), Test for Auto Correlation, Gap Test, Poker Test)</a:t>
            </a:r>
          </a:p>
        </p:txBody>
      </p:sp>
      <p:sp>
        <p:nvSpPr>
          <p:cNvPr id="4" name="Footer Placeholder 3">
            <a:extLst>
              <a:ext uri="{FF2B5EF4-FFF2-40B4-BE49-F238E27FC236}">
                <a16:creationId xmlns:a16="http://schemas.microsoft.com/office/drawing/2014/main" id="{0000EF4C-801E-F6FC-5A71-809DA6F631DC}"/>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B0A771C6-63B7-4BD9-4DA2-BDC1A4FF8249}"/>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2</a:t>
            </a:fld>
            <a:endParaRPr lang="en-US" dirty="0"/>
          </a:p>
        </p:txBody>
      </p:sp>
    </p:spTree>
    <p:extLst>
      <p:ext uri="{BB962C8B-B14F-4D97-AF65-F5344CB8AC3E}">
        <p14:creationId xmlns:p14="http://schemas.microsoft.com/office/powerpoint/2010/main" val="511352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ECA1F-31DE-40AB-29FF-3BA789B8BC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FE8E79-E192-CD50-ABDE-BACFDB823189}"/>
              </a:ext>
            </a:extLst>
          </p:cNvPr>
          <p:cNvSpPr>
            <a:spLocks noGrp="1"/>
          </p:cNvSpPr>
          <p:nvPr>
            <p:ph type="title"/>
          </p:nvPr>
        </p:nvSpPr>
        <p:spPr/>
        <p:txBody>
          <a:bodyPr>
            <a:normAutofit/>
          </a:bodyPr>
          <a:lstStyle/>
          <a:p>
            <a:r>
              <a:rPr lang="en-US" dirty="0"/>
              <a:t>Runs Test - Runs Up And Down Question</a:t>
            </a:r>
          </a:p>
        </p:txBody>
      </p:sp>
      <p:sp>
        <p:nvSpPr>
          <p:cNvPr id="3" name="Content Placeholder 2">
            <a:extLst>
              <a:ext uri="{FF2B5EF4-FFF2-40B4-BE49-F238E27FC236}">
                <a16:creationId xmlns:a16="http://schemas.microsoft.com/office/drawing/2014/main" id="{7349E27F-5ADD-0918-2870-CAEED68FC830}"/>
              </a:ext>
            </a:extLst>
          </p:cNvPr>
          <p:cNvSpPr>
            <a:spLocks noGrp="1"/>
          </p:cNvSpPr>
          <p:nvPr>
            <p:ph idx="1"/>
          </p:nvPr>
        </p:nvSpPr>
        <p:spPr/>
        <p:txBody>
          <a:bodyPr/>
          <a:lstStyle/>
          <a:p>
            <a:r>
              <a:rPr lang="en-US" dirty="0"/>
              <a:t>Consider the 50 two-digit values.</a:t>
            </a:r>
          </a:p>
          <a:p>
            <a:r>
              <a:rPr lang="en-US" dirty="0"/>
              <a:t>0.34 0.9 0.25 .89 .87 .76 .79 .96 .64 .99 .77 .7 .47 .67 .3 .17 .56 .79 .82 .71 .23 .56 .99 .19 .17 .99 .82 .37 .46 .51 .54 .05 .72 .01 .43 .56 .81 .06 .97 .39 .84 .3 .18 .24 .26 .4 .97 .88 .64</a:t>
            </a:r>
          </a:p>
          <a:p>
            <a:r>
              <a:rPr lang="en-US" dirty="0"/>
              <a:t>Based upon run up and down, determine whether the hypothesis of independence can be rejected, where α = 0.05.</a:t>
            </a:r>
          </a:p>
        </p:txBody>
      </p:sp>
      <p:sp>
        <p:nvSpPr>
          <p:cNvPr id="4" name="Footer Placeholder 3">
            <a:extLst>
              <a:ext uri="{FF2B5EF4-FFF2-40B4-BE49-F238E27FC236}">
                <a16:creationId xmlns:a16="http://schemas.microsoft.com/office/drawing/2014/main" id="{1A457CFA-758C-D931-E3D9-1B2F6D3312A3}"/>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FC7AB0FC-BE7C-DF6F-110B-96B237B248B9}"/>
              </a:ext>
            </a:extLst>
          </p:cNvPr>
          <p:cNvSpPr>
            <a:spLocks noGrp="1"/>
          </p:cNvSpPr>
          <p:nvPr>
            <p:ph type="sldNum" sz="quarter" idx="12"/>
          </p:nvPr>
        </p:nvSpPr>
        <p:spPr/>
        <p:txBody>
          <a:bodyPr/>
          <a:lstStyle/>
          <a:p>
            <a:fld id="{B64A917B-47FD-40E0-A121-9E586D961AA8}" type="slidenum">
              <a:rPr lang="en-US" smtClean="0"/>
              <a:pPr/>
              <a:t>20</a:t>
            </a:fld>
            <a:endParaRPr lang="en-US" dirty="0"/>
          </a:p>
        </p:txBody>
      </p:sp>
    </p:spTree>
    <p:extLst>
      <p:ext uri="{BB962C8B-B14F-4D97-AF65-F5344CB8AC3E}">
        <p14:creationId xmlns:p14="http://schemas.microsoft.com/office/powerpoint/2010/main" val="974323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206F9-7F04-8528-2177-2BDFE93D7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75DDCA-1AC5-907E-47EF-29EBD181FFE8}"/>
              </a:ext>
            </a:extLst>
          </p:cNvPr>
          <p:cNvSpPr>
            <a:spLocks noGrp="1"/>
          </p:cNvSpPr>
          <p:nvPr>
            <p:ph type="title"/>
          </p:nvPr>
        </p:nvSpPr>
        <p:spPr>
          <a:xfrm>
            <a:off x="838200" y="365125"/>
            <a:ext cx="10515600" cy="1042761"/>
          </a:xfrm>
        </p:spPr>
        <p:txBody>
          <a:bodyPr>
            <a:normAutofit fontScale="90000"/>
          </a:bodyPr>
          <a:lstStyle/>
          <a:p>
            <a:r>
              <a:rPr lang="en-US" dirty="0"/>
              <a:t>Runs Test - Runs Above And Below The Mean </a:t>
            </a:r>
          </a:p>
        </p:txBody>
      </p:sp>
      <p:sp>
        <p:nvSpPr>
          <p:cNvPr id="9" name="Content Placeholder 8">
            <a:extLst>
              <a:ext uri="{FF2B5EF4-FFF2-40B4-BE49-F238E27FC236}">
                <a16:creationId xmlns:a16="http://schemas.microsoft.com/office/drawing/2014/main" id="{B422EA19-E1A1-1C51-9310-F6F78AB94783}"/>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649E98F-C00F-8434-BE69-59894EA2155F}"/>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14BDD4AD-502D-E2D9-1BD8-D6DF40A54F4B}"/>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21</a:t>
            </a:fld>
            <a:endParaRPr lang="en-US" dirty="0"/>
          </a:p>
        </p:txBody>
      </p:sp>
    </p:spTree>
    <p:extLst>
      <p:ext uri="{BB962C8B-B14F-4D97-AF65-F5344CB8AC3E}">
        <p14:creationId xmlns:p14="http://schemas.microsoft.com/office/powerpoint/2010/main" val="555155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85207-6E18-CAB3-6CA0-792D97FDA6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5DD2D-B771-A1DB-5DD8-7A8792B1394F}"/>
              </a:ext>
            </a:extLst>
          </p:cNvPr>
          <p:cNvSpPr>
            <a:spLocks noGrp="1"/>
          </p:cNvSpPr>
          <p:nvPr>
            <p:ph type="title"/>
          </p:nvPr>
        </p:nvSpPr>
        <p:spPr/>
        <p:txBody>
          <a:bodyPr>
            <a:normAutofit fontScale="90000"/>
          </a:bodyPr>
          <a:lstStyle/>
          <a:p>
            <a:r>
              <a:rPr lang="en-US" dirty="0"/>
              <a:t>Runs Test - Runs Above And Below The Mean </a:t>
            </a:r>
          </a:p>
        </p:txBody>
      </p:sp>
      <p:sp>
        <p:nvSpPr>
          <p:cNvPr id="3" name="Content Placeholder 2">
            <a:extLst>
              <a:ext uri="{FF2B5EF4-FFF2-40B4-BE49-F238E27FC236}">
                <a16:creationId xmlns:a16="http://schemas.microsoft.com/office/drawing/2014/main" id="{79BBB5B4-692A-AB8C-6605-FC8B717AFE33}"/>
              </a:ext>
            </a:extLst>
          </p:cNvPr>
          <p:cNvSpPr>
            <a:spLocks noGrp="1"/>
          </p:cNvSpPr>
          <p:nvPr>
            <p:ph idx="1"/>
          </p:nvPr>
        </p:nvSpPr>
        <p:spPr/>
        <p:txBody>
          <a:bodyPr/>
          <a:lstStyle/>
          <a:p>
            <a:r>
              <a:rPr lang="en-US" dirty="0"/>
              <a:t>Runs are described with above/below the mean value.</a:t>
            </a:r>
          </a:p>
          <a:p>
            <a:r>
              <a:rPr lang="en-US" dirty="0"/>
              <a:t>A ‘+’ sign is used to indicate above mean and ‘-‘ sign for below the mean.</a:t>
            </a:r>
          </a:p>
          <a:p>
            <a:r>
              <a:rPr lang="en-US" dirty="0"/>
              <a:t>To illustrate the above, consider the sequence of 2-digit random numbers </a:t>
            </a:r>
          </a:p>
          <a:p>
            <a:r>
              <a:rPr lang="en-US" dirty="0"/>
              <a:t>0.40 0.84 0.75 0.18 0.13 0.92 0.57 0.77 0.30 0.71 0.42 0.05 0.78 0.74 0.68 0.03 0.18 0.51 0.10 0.37</a:t>
            </a:r>
          </a:p>
          <a:p>
            <a:endParaRPr lang="en-US" dirty="0"/>
          </a:p>
        </p:txBody>
      </p:sp>
      <p:sp>
        <p:nvSpPr>
          <p:cNvPr id="4" name="Footer Placeholder 3">
            <a:extLst>
              <a:ext uri="{FF2B5EF4-FFF2-40B4-BE49-F238E27FC236}">
                <a16:creationId xmlns:a16="http://schemas.microsoft.com/office/drawing/2014/main" id="{7484663D-9DF4-E6FD-1ED0-F2054B3757C0}"/>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B52C422E-F638-C8BD-99E7-0416C9134CE5}"/>
              </a:ext>
            </a:extLst>
          </p:cNvPr>
          <p:cNvSpPr>
            <a:spLocks noGrp="1"/>
          </p:cNvSpPr>
          <p:nvPr>
            <p:ph type="sldNum" sz="quarter" idx="12"/>
          </p:nvPr>
        </p:nvSpPr>
        <p:spPr/>
        <p:txBody>
          <a:bodyPr/>
          <a:lstStyle/>
          <a:p>
            <a:fld id="{B64A917B-47FD-40E0-A121-9E586D961AA8}" type="slidenum">
              <a:rPr lang="en-US" smtClean="0"/>
              <a:pPr/>
              <a:t>22</a:t>
            </a:fld>
            <a:endParaRPr lang="en-US" dirty="0"/>
          </a:p>
        </p:txBody>
      </p:sp>
    </p:spTree>
    <p:extLst>
      <p:ext uri="{BB962C8B-B14F-4D97-AF65-F5344CB8AC3E}">
        <p14:creationId xmlns:p14="http://schemas.microsoft.com/office/powerpoint/2010/main" val="1283862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4820A-7CD8-7C74-FAE0-0C4CF37A22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5B650-7144-1AC3-3FF6-EBCD16716898}"/>
              </a:ext>
            </a:extLst>
          </p:cNvPr>
          <p:cNvSpPr>
            <a:spLocks noGrp="1"/>
          </p:cNvSpPr>
          <p:nvPr>
            <p:ph type="title"/>
          </p:nvPr>
        </p:nvSpPr>
        <p:spPr/>
        <p:txBody>
          <a:bodyPr>
            <a:normAutofit fontScale="90000"/>
          </a:bodyPr>
          <a:lstStyle/>
          <a:p>
            <a:r>
              <a:rPr lang="en-US" dirty="0"/>
              <a:t>Runs Test - Runs Above And Below The Mean </a:t>
            </a:r>
          </a:p>
        </p:txBody>
      </p:sp>
      <p:sp>
        <p:nvSpPr>
          <p:cNvPr id="3" name="Content Placeholder 2">
            <a:extLst>
              <a:ext uri="{FF2B5EF4-FFF2-40B4-BE49-F238E27FC236}">
                <a16:creationId xmlns:a16="http://schemas.microsoft.com/office/drawing/2014/main" id="{78BCE710-8DCC-08BC-096A-D4A135810578}"/>
              </a:ext>
            </a:extLst>
          </p:cNvPr>
          <p:cNvSpPr>
            <a:spLocks noGrp="1"/>
          </p:cNvSpPr>
          <p:nvPr>
            <p:ph idx="1"/>
          </p:nvPr>
        </p:nvSpPr>
        <p:spPr/>
        <p:txBody>
          <a:bodyPr/>
          <a:lstStyle/>
          <a:p>
            <a:r>
              <a:rPr lang="en-US" dirty="0"/>
              <a:t>Mean = (0.99+0.00)/2 = 0.495</a:t>
            </a:r>
          </a:p>
          <a:p>
            <a:r>
              <a:rPr lang="en-US" dirty="0"/>
              <a:t>The runs above and below mean are marked as </a:t>
            </a:r>
          </a:p>
          <a:p>
            <a:pPr lvl="1"/>
            <a:r>
              <a:rPr lang="en-US" dirty="0"/>
              <a:t>-0.40 +0.84 +0.75 -0.18 -0.13 +0.92 +0.57 +0.77 -0.30 +0.71 -0.42 -0.05 +0.78 +0.74 +0.68 -0.03 -0.18 +0.51 -0.10 -0.3</a:t>
            </a:r>
          </a:p>
          <a:p>
            <a:r>
              <a:rPr lang="en-US" dirty="0"/>
              <a:t>The sequence of ‘+’ and ‘-‘are</a:t>
            </a:r>
          </a:p>
          <a:p>
            <a:pPr lvl="1"/>
            <a:r>
              <a:rPr lang="en-US" b="1" dirty="0">
                <a:solidFill>
                  <a:srgbClr val="FF0000"/>
                </a:solidFill>
              </a:rPr>
              <a:t>-    +    +    -    -    +    +    +    -    +    -    -    +    +    +    -    -    +    -    -</a:t>
            </a:r>
          </a:p>
          <a:p>
            <a:r>
              <a:rPr lang="en-US" dirty="0"/>
              <a:t>There are 11 runs, of which 5 are above mean and 6 runs below mean.</a:t>
            </a:r>
            <a:endParaRPr lang="en-US" b="1" dirty="0">
              <a:solidFill>
                <a:srgbClr val="FF0000"/>
              </a:solidFill>
            </a:endParaRPr>
          </a:p>
        </p:txBody>
      </p:sp>
      <p:sp>
        <p:nvSpPr>
          <p:cNvPr id="4" name="Footer Placeholder 3">
            <a:extLst>
              <a:ext uri="{FF2B5EF4-FFF2-40B4-BE49-F238E27FC236}">
                <a16:creationId xmlns:a16="http://schemas.microsoft.com/office/drawing/2014/main" id="{09E47F92-BC4D-3561-F83E-136C51ED7427}"/>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B9210A9A-3294-4099-0AE8-D21422B31CF7}"/>
              </a:ext>
            </a:extLst>
          </p:cNvPr>
          <p:cNvSpPr>
            <a:spLocks noGrp="1"/>
          </p:cNvSpPr>
          <p:nvPr>
            <p:ph type="sldNum" sz="quarter" idx="12"/>
          </p:nvPr>
        </p:nvSpPr>
        <p:spPr/>
        <p:txBody>
          <a:bodyPr/>
          <a:lstStyle/>
          <a:p>
            <a:fld id="{B64A917B-47FD-40E0-A121-9E586D961AA8}" type="slidenum">
              <a:rPr lang="en-US" smtClean="0"/>
              <a:pPr/>
              <a:t>23</a:t>
            </a:fld>
            <a:endParaRPr lang="en-US" dirty="0"/>
          </a:p>
        </p:txBody>
      </p:sp>
    </p:spTree>
    <p:extLst>
      <p:ext uri="{BB962C8B-B14F-4D97-AF65-F5344CB8AC3E}">
        <p14:creationId xmlns:p14="http://schemas.microsoft.com/office/powerpoint/2010/main" val="20576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8C0D1-2E0A-117A-8F82-D08A1C4F0C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20636-A8BC-21C8-90FD-EDF46686CEB2}"/>
              </a:ext>
            </a:extLst>
          </p:cNvPr>
          <p:cNvSpPr>
            <a:spLocks noGrp="1"/>
          </p:cNvSpPr>
          <p:nvPr>
            <p:ph type="title"/>
          </p:nvPr>
        </p:nvSpPr>
        <p:spPr/>
        <p:txBody>
          <a:bodyPr>
            <a:normAutofit fontScale="90000"/>
          </a:bodyPr>
          <a:lstStyle/>
          <a:p>
            <a:r>
              <a:rPr lang="en-US" dirty="0"/>
              <a:t>Runs Test - Runs Above And Below The Mean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31A8A-F0D3-BC40-8C4B-DB18C7160B48}"/>
                  </a:ext>
                </a:extLst>
              </p:cNvPr>
              <p:cNvSpPr>
                <a:spLocks noGrp="1"/>
              </p:cNvSpPr>
              <p:nvPr>
                <p:ph idx="1"/>
              </p:nvPr>
            </p:nvSpPr>
            <p:spPr/>
            <p:txBody>
              <a:bodyPr/>
              <a:lstStyle/>
              <a:p>
                <a:r>
                  <a:rPr lang="en-US" dirty="0"/>
                  <a:t>Let n</a:t>
                </a:r>
                <a:r>
                  <a:rPr lang="en-US" baseline="-25000" dirty="0"/>
                  <a:t>1</a:t>
                </a:r>
                <a:r>
                  <a:rPr lang="en-US" dirty="0"/>
                  <a:t> → No. of individual observations above mean</a:t>
                </a:r>
              </a:p>
              <a:p>
                <a:r>
                  <a:rPr lang="en-US" dirty="0"/>
                  <a:t>n</a:t>
                </a:r>
                <a:r>
                  <a:rPr lang="en-US" baseline="-25000" dirty="0"/>
                  <a:t>2</a:t>
                </a:r>
                <a:r>
                  <a:rPr lang="en-US" dirty="0"/>
                  <a:t> → No. of individual observations below mean</a:t>
                </a:r>
              </a:p>
              <a:p>
                <a:r>
                  <a:rPr lang="en-US" dirty="0"/>
                  <a:t>b → Total number of runs</a:t>
                </a:r>
              </a:p>
              <a:p>
                <a:r>
                  <a:rPr lang="en-US" dirty="0"/>
                  <a:t>N→ Maximum number of runs, where N = n</a:t>
                </a:r>
                <a:r>
                  <a:rPr lang="en-US" baseline="-25000" dirty="0"/>
                  <a:t>1</a:t>
                </a:r>
                <a:r>
                  <a:rPr lang="en-US" dirty="0"/>
                  <a:t> + n</a:t>
                </a:r>
                <a:r>
                  <a:rPr lang="en-US" baseline="-25000" dirty="0"/>
                  <a:t>2</a:t>
                </a:r>
              </a:p>
              <a:p>
                <a:r>
                  <a:rPr lang="en-US" b="1" dirty="0"/>
                  <a:t>The mean is given by:</a:t>
                </a:r>
              </a:p>
              <a:p>
                <a:pPr lvl="1"/>
                <a:r>
                  <a:rPr lang="en-US" b="1" dirty="0" err="1"/>
                  <a:t>μ</a:t>
                </a:r>
                <a:r>
                  <a:rPr lang="en-US" b="1" baseline="-25000" dirty="0" err="1"/>
                  <a:t>b</a:t>
                </a:r>
                <a:r>
                  <a:rPr lang="en-US" b="1" baseline="-25000" dirty="0"/>
                  <a:t> </a:t>
                </a:r>
                <a:r>
                  <a:rPr lang="en-US" b="1" dirty="0"/>
                  <a:t> = </a:t>
                </a:r>
                <a14:m>
                  <m:oMath xmlns:m="http://schemas.openxmlformats.org/officeDocument/2006/math">
                    <m:f>
                      <m:fPr>
                        <m:ctrlPr>
                          <a:rPr lang="en-US" b="1" i="1">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𝒏</m:t>
                        </m:r>
                        <m:r>
                          <a:rPr lang="en-US" b="1" i="1" baseline="-25000"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𝒏</m:t>
                        </m:r>
                        <m:r>
                          <a:rPr lang="en-US" b="1" i="1" baseline="-25000" smtClean="0">
                            <a:latin typeface="Cambria Math" panose="02040503050406030204" pitchFamily="18" charset="0"/>
                            <a:ea typeface="Cambria Math" panose="02040503050406030204" pitchFamily="18" charset="0"/>
                          </a:rPr>
                          <m:t>𝟐</m:t>
                        </m:r>
                      </m:num>
                      <m:den>
                        <m:r>
                          <a:rPr lang="en-US" b="1" i="1" smtClean="0">
                            <a:latin typeface="Cambria Math" panose="02040503050406030204" pitchFamily="18" charset="0"/>
                            <a:ea typeface="Cambria Math" panose="02040503050406030204" pitchFamily="18" charset="0"/>
                          </a:rPr>
                          <m:t>𝑵</m:t>
                        </m:r>
                      </m:den>
                    </m:f>
                    <m:r>
                      <a:rPr lang="en-US" b="1" i="1" smtClean="0">
                        <a:latin typeface="Cambria Math" panose="02040503050406030204" pitchFamily="18" charset="0"/>
                        <a:ea typeface="Cambria Math" panose="02040503050406030204" pitchFamily="18" charset="0"/>
                      </a:rPr>
                      <m:t>+ </m:t>
                    </m:r>
                    <m:f>
                      <m:fPr>
                        <m:ctrlPr>
                          <a:rPr lang="en-US" b="1" i="1">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𝟏</m:t>
                        </m:r>
                      </m:num>
                      <m:den>
                        <m:r>
                          <a:rPr lang="en-US" b="1" i="1" smtClean="0">
                            <a:latin typeface="Cambria Math" panose="02040503050406030204" pitchFamily="18" charset="0"/>
                            <a:ea typeface="Cambria Math" panose="02040503050406030204" pitchFamily="18" charset="0"/>
                          </a:rPr>
                          <m:t>𝟐</m:t>
                        </m:r>
                      </m:den>
                    </m:f>
                  </m:oMath>
                </a14:m>
                <a:endParaRPr lang="en-US" b="1" dirty="0"/>
              </a:p>
              <a:p>
                <a:r>
                  <a:rPr lang="en-US" b="1" dirty="0"/>
                  <a:t>Variance is given by:</a:t>
                </a:r>
              </a:p>
              <a:p>
                <a:pPr lvl="1"/>
                <a:r>
                  <a:rPr lang="en-US" b="1" dirty="0"/>
                  <a:t>σ</a:t>
                </a:r>
                <a:r>
                  <a:rPr lang="en-US" b="1" baseline="-25000" dirty="0"/>
                  <a:t>b</a:t>
                </a:r>
                <a:r>
                  <a:rPr lang="en-US" b="1" baseline="30000" dirty="0"/>
                  <a:t>2 </a:t>
                </a:r>
                <a:r>
                  <a:rPr lang="en-US" b="1" dirty="0"/>
                  <a:t> = </a:t>
                </a:r>
                <a14:m>
                  <m:oMath xmlns:m="http://schemas.openxmlformats.org/officeDocument/2006/math">
                    <m:f>
                      <m:fPr>
                        <m:ctrlPr>
                          <a:rPr lang="en-US" b="1" i="1">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𝒏</m:t>
                        </m:r>
                        <m:r>
                          <a:rPr lang="en-US" b="1" i="1" baseline="-25000"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𝒏</m:t>
                        </m:r>
                        <m:r>
                          <a:rPr lang="en-US" b="1" i="1" baseline="-25000"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𝒏</m:t>
                        </m:r>
                        <m:r>
                          <a:rPr lang="en-US" b="1" i="1" baseline="-25000"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𝒏</m:t>
                        </m:r>
                        <m:r>
                          <a:rPr lang="en-US" b="1" i="1" baseline="-25000"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𝑵</m:t>
                        </m:r>
                        <m:r>
                          <a:rPr lang="en-US" b="1" i="1" smtClean="0">
                            <a:latin typeface="Cambria Math" panose="02040503050406030204" pitchFamily="18" charset="0"/>
                            <a:ea typeface="Cambria Math" panose="02040503050406030204" pitchFamily="18" charset="0"/>
                          </a:rPr>
                          <m:t>)</m:t>
                        </m:r>
                      </m:num>
                      <m:den>
                        <m:r>
                          <a:rPr lang="en-US" b="1" i="1" smtClean="0">
                            <a:latin typeface="Cambria Math" panose="02040503050406030204" pitchFamily="18" charset="0"/>
                            <a:ea typeface="Cambria Math" panose="02040503050406030204" pitchFamily="18" charset="0"/>
                          </a:rPr>
                          <m:t>𝑵</m:t>
                        </m:r>
                        <m:r>
                          <a:rPr lang="en-US" b="1" i="1" baseline="30000"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den>
                    </m:f>
                  </m:oMath>
                </a14:m>
                <a:r>
                  <a:rPr lang="en-US" b="1" dirty="0"/>
                  <a:t> </a:t>
                </a:r>
              </a:p>
            </p:txBody>
          </p:sp>
        </mc:Choice>
        <mc:Fallback xmlns="">
          <p:sp>
            <p:nvSpPr>
              <p:cNvPr id="3" name="Content Placeholder 2">
                <a:extLst>
                  <a:ext uri="{FF2B5EF4-FFF2-40B4-BE49-F238E27FC236}">
                    <a16:creationId xmlns:a16="http://schemas.microsoft.com/office/drawing/2014/main" id="{6C731A8A-F0D3-BC40-8C4B-DB18C7160B48}"/>
                  </a:ext>
                </a:extLst>
              </p:cNvPr>
              <p:cNvSpPr>
                <a:spLocks noGrp="1" noRot="1" noChangeAspect="1" noMove="1" noResize="1" noEditPoints="1" noAdjustHandles="1" noChangeArrowheads="1" noChangeShapeType="1" noTextEdit="1"/>
              </p:cNvSpPr>
              <p:nvPr>
                <p:ph idx="1"/>
              </p:nvPr>
            </p:nvSpPr>
            <p:spPr>
              <a:blipFill>
                <a:blip r:embed="rId2"/>
                <a:stretch>
                  <a:fillRect l="-812" b="-37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752962-A1BC-06BE-EBE9-FBCABB612E77}"/>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EB20DBAF-EC7C-D925-0BAC-E87E965B8DF8}"/>
              </a:ext>
            </a:extLst>
          </p:cNvPr>
          <p:cNvSpPr>
            <a:spLocks noGrp="1"/>
          </p:cNvSpPr>
          <p:nvPr>
            <p:ph type="sldNum" sz="quarter" idx="12"/>
          </p:nvPr>
        </p:nvSpPr>
        <p:spPr/>
        <p:txBody>
          <a:bodyPr/>
          <a:lstStyle/>
          <a:p>
            <a:fld id="{B64A917B-47FD-40E0-A121-9E586D961AA8}" type="slidenum">
              <a:rPr lang="en-US" smtClean="0"/>
              <a:pPr/>
              <a:t>24</a:t>
            </a:fld>
            <a:endParaRPr lang="en-US" dirty="0"/>
          </a:p>
        </p:txBody>
      </p:sp>
    </p:spTree>
    <p:extLst>
      <p:ext uri="{BB962C8B-B14F-4D97-AF65-F5344CB8AC3E}">
        <p14:creationId xmlns:p14="http://schemas.microsoft.com/office/powerpoint/2010/main" val="3469635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1B658-B8A1-34F1-0554-750A9B191A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4478B6-50C8-CE3C-A224-C68430A7AC92}"/>
              </a:ext>
            </a:extLst>
          </p:cNvPr>
          <p:cNvSpPr>
            <a:spLocks noGrp="1"/>
          </p:cNvSpPr>
          <p:nvPr>
            <p:ph type="title"/>
          </p:nvPr>
        </p:nvSpPr>
        <p:spPr/>
        <p:txBody>
          <a:bodyPr>
            <a:normAutofit fontScale="90000"/>
          </a:bodyPr>
          <a:lstStyle/>
          <a:p>
            <a:r>
              <a:rPr lang="en-US" dirty="0"/>
              <a:t>Runs Test - Runs Above And Below The Mean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F8EDB7-7902-A36A-976F-B2749B1C9F9F}"/>
                  </a:ext>
                </a:extLst>
              </p:cNvPr>
              <p:cNvSpPr>
                <a:spLocks noGrp="1"/>
              </p:cNvSpPr>
              <p:nvPr>
                <p:ph idx="1"/>
              </p:nvPr>
            </p:nvSpPr>
            <p:spPr/>
            <p:txBody>
              <a:bodyPr/>
              <a:lstStyle/>
              <a:p>
                <a:r>
                  <a:rPr lang="en-US" dirty="0"/>
                  <a:t>For either n</a:t>
                </a:r>
                <a:r>
                  <a:rPr lang="en-US" baseline="-25000" dirty="0"/>
                  <a:t>1</a:t>
                </a:r>
                <a:r>
                  <a:rPr lang="en-US" dirty="0"/>
                  <a:t> or n</a:t>
                </a:r>
                <a:r>
                  <a:rPr lang="en-US" baseline="-25000" dirty="0"/>
                  <a:t>2</a:t>
                </a:r>
                <a:r>
                  <a:rPr lang="en-US" dirty="0"/>
                  <a:t> greater than 20, b is approximately normally distributed.</a:t>
                </a:r>
              </a:p>
              <a:p>
                <a:r>
                  <a:rPr lang="en-US" dirty="0"/>
                  <a:t>The test statistic is obtained by subtracting the mean from several runs ‘b’ and dividing by the standard deviation </a:t>
                </a:r>
                <a:r>
                  <a:rPr lang="en-US" dirty="0" err="1"/>
                  <a:t>i.e</a:t>
                </a:r>
                <a:endParaRPr lang="en-US" dirty="0"/>
              </a:p>
              <a:p>
                <a:pPr lvl="1"/>
                <a14:m>
                  <m:oMath xmlns:m="http://schemas.openxmlformats.org/officeDocument/2006/math">
                    <m:r>
                      <a:rPr lang="en-US" sz="2400" b="1" i="1">
                        <a:latin typeface="Cambria Math" panose="02040503050406030204" pitchFamily="18" charset="0"/>
                        <a:ea typeface="Cambria Math" panose="02040503050406030204" pitchFamily="18" charset="0"/>
                      </a:rPr>
                      <m:t>𝒁</m:t>
                    </m:r>
                    <m:r>
                      <a:rPr lang="en-US" sz="2400" b="1" i="1" baseline="-25000">
                        <a:latin typeface="Cambria Math" panose="02040503050406030204" pitchFamily="18" charset="0"/>
                        <a:ea typeface="Cambria Math" panose="02040503050406030204" pitchFamily="18" charset="0"/>
                      </a:rPr>
                      <m:t>𝟎</m:t>
                    </m:r>
                    <m:r>
                      <a:rPr lang="en-US" sz="2400" b="1" i="1">
                        <a:latin typeface="Cambria Math" panose="02040503050406030204" pitchFamily="18" charset="0"/>
                        <a:ea typeface="Cambria Math" panose="02040503050406030204" pitchFamily="18" charset="0"/>
                      </a:rPr>
                      <m:t>=</m:t>
                    </m:r>
                    <m:f>
                      <m:fPr>
                        <m:ctrlPr>
                          <a:rPr lang="en-US" sz="2400" b="1" i="1">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𝒃</m:t>
                        </m:r>
                        <m:r>
                          <a:rPr lang="en-US" sz="2400" b="1" i="1">
                            <a:latin typeface="Cambria Math" panose="02040503050406030204" pitchFamily="18" charset="0"/>
                            <a:ea typeface="Cambria Math" panose="02040503050406030204" pitchFamily="18" charset="0"/>
                          </a:rPr>
                          <m:t> − </m:t>
                        </m:r>
                        <m:r>
                          <a:rPr lang="en-US" sz="2400" b="1" i="1">
                            <a:latin typeface="Cambria Math" panose="02040503050406030204" pitchFamily="18" charset="0"/>
                            <a:ea typeface="Cambria Math" panose="02040503050406030204" pitchFamily="18" charset="0"/>
                          </a:rPr>
                          <m:t>𝝁</m:t>
                        </m:r>
                        <m:r>
                          <a:rPr lang="en-US" sz="2400" b="1" i="1" baseline="-25000" smtClean="0">
                            <a:latin typeface="Cambria Math" panose="02040503050406030204" pitchFamily="18" charset="0"/>
                            <a:ea typeface="Cambria Math" panose="02040503050406030204" pitchFamily="18" charset="0"/>
                          </a:rPr>
                          <m:t>𝒃</m:t>
                        </m:r>
                      </m:num>
                      <m:den>
                        <m:r>
                          <a:rPr lang="en-US" sz="2400" b="1" i="1">
                            <a:latin typeface="Cambria Math" panose="02040503050406030204" pitchFamily="18" charset="0"/>
                            <a:ea typeface="Cambria Math" panose="02040503050406030204" pitchFamily="18" charset="0"/>
                          </a:rPr>
                          <m:t>𝝈</m:t>
                        </m:r>
                        <m:r>
                          <a:rPr lang="en-US" sz="2400" b="1" i="1" baseline="-25000" smtClean="0">
                            <a:latin typeface="Cambria Math" panose="02040503050406030204" pitchFamily="18" charset="0"/>
                            <a:ea typeface="Cambria Math" panose="02040503050406030204" pitchFamily="18" charset="0"/>
                          </a:rPr>
                          <m:t>𝒃</m:t>
                        </m:r>
                      </m:den>
                    </m:f>
                    <m:r>
                      <a:rPr lang="en-US" sz="2400" b="1" i="1" smtClean="0">
                        <a:latin typeface="Cambria Math" panose="02040503050406030204" pitchFamily="18" charset="0"/>
                        <a:ea typeface="Cambria Math" panose="02040503050406030204" pitchFamily="18" charset="0"/>
                      </a:rPr>
                      <m:t>=</m:t>
                    </m:r>
                    <m:r>
                      <a:rPr lang="en-US" sz="2400" b="1" i="1" baseline="-25000" smtClean="0">
                        <a:latin typeface="Cambria Math" panose="02040503050406030204" pitchFamily="18" charset="0"/>
                        <a:ea typeface="Cambria Math" panose="02040503050406030204" pitchFamily="18" charset="0"/>
                      </a:rPr>
                      <m:t> </m:t>
                    </m:r>
                    <m:f>
                      <m:fPr>
                        <m:ctrlPr>
                          <a:rPr lang="en-US" sz="2400" b="1" i="1">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𝒃</m:t>
                        </m:r>
                        <m:r>
                          <a:rPr lang="en-US" sz="2400" b="1" i="1">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 </m:t>
                        </m:r>
                        <m:r>
                          <a:rPr lang="en-US" sz="2400" b="1"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 </m:t>
                        </m:r>
                        <m:f>
                          <m:fPr>
                            <m:ctrlPr>
                              <a:rPr lang="en-US" sz="2400" b="1" i="1">
                                <a:latin typeface="Cambria Math" panose="02040503050406030204" pitchFamily="18" charset="0"/>
                                <a:ea typeface="Cambria Math" panose="02040503050406030204" pitchFamily="18" charset="0"/>
                              </a:rPr>
                            </m:ctrlPr>
                          </m:fPr>
                          <m:num>
                            <m:d>
                              <m:dPr>
                                <m:ctrlPr>
                                  <a:rPr lang="en-US" sz="2400" b="1"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𝟐</m:t>
                                </m:r>
                                <m:r>
                                  <a:rPr lang="en-US" sz="2400" b="1" i="1" smtClean="0">
                                    <a:latin typeface="Cambria Math" panose="02040503050406030204" pitchFamily="18" charset="0"/>
                                    <a:ea typeface="Cambria Math" panose="02040503050406030204" pitchFamily="18" charset="0"/>
                                  </a:rPr>
                                  <m:t>𝒏</m:t>
                                </m:r>
                                <m:r>
                                  <a:rPr lang="en-US" sz="2400" b="1" i="1" baseline="-25000" smtClean="0">
                                    <a:latin typeface="Cambria Math" panose="02040503050406030204" pitchFamily="18" charset="0"/>
                                    <a:ea typeface="Cambria Math" panose="02040503050406030204" pitchFamily="18" charset="0"/>
                                  </a:rPr>
                                  <m:t>𝟏</m:t>
                                </m:r>
                                <m:r>
                                  <a:rPr lang="en-US" sz="2400" b="1" i="1" smtClean="0">
                                    <a:latin typeface="Cambria Math" panose="02040503050406030204" pitchFamily="18" charset="0"/>
                                    <a:ea typeface="Cambria Math" panose="02040503050406030204" pitchFamily="18" charset="0"/>
                                  </a:rPr>
                                  <m:t>𝒏</m:t>
                                </m:r>
                                <m:r>
                                  <a:rPr lang="en-US" sz="2400" b="1" i="1" baseline="-25000" smtClean="0">
                                    <a:latin typeface="Cambria Math" panose="02040503050406030204" pitchFamily="18" charset="0"/>
                                    <a:ea typeface="Cambria Math" panose="02040503050406030204" pitchFamily="18" charset="0"/>
                                  </a:rPr>
                                  <m:t>𝟐</m:t>
                                </m:r>
                              </m:e>
                            </m:d>
                          </m:num>
                          <m:den>
                            <m:r>
                              <a:rPr lang="en-US" sz="2400" b="1" i="1" smtClean="0">
                                <a:latin typeface="Cambria Math" panose="02040503050406030204" pitchFamily="18" charset="0"/>
                                <a:ea typeface="Cambria Math" panose="02040503050406030204" pitchFamily="18" charset="0"/>
                              </a:rPr>
                              <m:t>𝑵</m:t>
                            </m:r>
                          </m:den>
                        </m:f>
                        <m:r>
                          <a:rPr lang="en-US" sz="2400" b="1" i="1" smtClean="0">
                            <a:latin typeface="Cambria Math" panose="02040503050406030204" pitchFamily="18" charset="0"/>
                            <a:ea typeface="Cambria Math" panose="02040503050406030204" pitchFamily="18" charset="0"/>
                          </a:rPr>
                          <m:t> + </m:t>
                        </m:r>
                        <m:f>
                          <m:fPr>
                            <m:ctrlPr>
                              <a:rPr lang="en-US" sz="2400" b="1" i="1" smtClean="0">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𝟏</m:t>
                            </m:r>
                          </m:num>
                          <m:den>
                            <m:r>
                              <a:rPr lang="en-US" sz="2400" b="1" i="1" smtClean="0">
                                <a:latin typeface="Cambria Math" panose="02040503050406030204" pitchFamily="18" charset="0"/>
                                <a:ea typeface="Cambria Math" panose="02040503050406030204" pitchFamily="18" charset="0"/>
                              </a:rPr>
                              <m:t>𝟐</m:t>
                            </m:r>
                          </m:den>
                        </m:f>
                        <m:r>
                          <a:rPr lang="en-US" sz="2400" b="1" i="1" smtClean="0">
                            <a:latin typeface="Cambria Math" panose="02040503050406030204" pitchFamily="18" charset="0"/>
                            <a:ea typeface="Cambria Math" panose="02040503050406030204" pitchFamily="18" charset="0"/>
                          </a:rPr>
                          <m:t> </m:t>
                        </m:r>
                        <m:r>
                          <a:rPr lang="en-US" sz="2400" b="1" i="1">
                            <a:latin typeface="Cambria Math" panose="02040503050406030204" pitchFamily="18" charset="0"/>
                            <a:ea typeface="Cambria Math" panose="02040503050406030204" pitchFamily="18" charset="0"/>
                          </a:rPr>
                          <m:t>]</m:t>
                        </m:r>
                      </m:num>
                      <m:den>
                        <m:rad>
                          <m:radPr>
                            <m:degHide m:val="on"/>
                            <m:ctrlPr>
                              <a:rPr lang="en-US" sz="2400" b="1" i="1" smtClean="0">
                                <a:latin typeface="Cambria Math" panose="02040503050406030204" pitchFamily="18" charset="0"/>
                                <a:ea typeface="Cambria Math" panose="02040503050406030204" pitchFamily="18" charset="0"/>
                              </a:rPr>
                            </m:ctrlPr>
                          </m:radPr>
                          <m:deg/>
                          <m:e>
                            <m:f>
                              <m:fPr>
                                <m:ctrlPr>
                                  <a:rPr lang="en-US" sz="2400" b="1" i="1">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𝟐</m:t>
                                </m:r>
                                <m:r>
                                  <a:rPr lang="en-US" sz="2400" b="1" i="1">
                                    <a:latin typeface="Cambria Math" panose="02040503050406030204" pitchFamily="18" charset="0"/>
                                    <a:ea typeface="Cambria Math" panose="02040503050406030204" pitchFamily="18" charset="0"/>
                                  </a:rPr>
                                  <m:t>𝒏</m:t>
                                </m:r>
                                <m:r>
                                  <a:rPr lang="en-US" sz="2400" b="1" i="1" baseline="-25000">
                                    <a:latin typeface="Cambria Math" panose="02040503050406030204" pitchFamily="18" charset="0"/>
                                    <a:ea typeface="Cambria Math" panose="02040503050406030204" pitchFamily="18" charset="0"/>
                                  </a:rPr>
                                  <m:t>𝟏</m:t>
                                </m:r>
                                <m:r>
                                  <a:rPr lang="en-US" sz="2400" b="1" i="1">
                                    <a:latin typeface="Cambria Math" panose="02040503050406030204" pitchFamily="18" charset="0"/>
                                    <a:ea typeface="Cambria Math" panose="02040503050406030204" pitchFamily="18" charset="0"/>
                                  </a:rPr>
                                  <m:t>𝒏</m:t>
                                </m:r>
                                <m:r>
                                  <a:rPr lang="en-US" sz="2400" b="1" i="1" baseline="-25000">
                                    <a:latin typeface="Cambria Math" panose="02040503050406030204" pitchFamily="18" charset="0"/>
                                    <a:ea typeface="Cambria Math" panose="02040503050406030204" pitchFamily="18" charset="0"/>
                                  </a:rPr>
                                  <m:t>𝟐</m:t>
                                </m:r>
                                <m:r>
                                  <a:rPr lang="en-US" sz="2400" b="1" i="1">
                                    <a:latin typeface="Cambria Math" panose="02040503050406030204" pitchFamily="18" charset="0"/>
                                    <a:ea typeface="Cambria Math" panose="02040503050406030204" pitchFamily="18" charset="0"/>
                                  </a:rPr>
                                  <m:t> ( </m:t>
                                </m:r>
                                <m:r>
                                  <a:rPr lang="en-US" sz="2400" b="1" i="1">
                                    <a:latin typeface="Cambria Math" panose="02040503050406030204" pitchFamily="18" charset="0"/>
                                    <a:ea typeface="Cambria Math" panose="02040503050406030204" pitchFamily="18" charset="0"/>
                                  </a:rPr>
                                  <m:t>𝟐</m:t>
                                </m:r>
                                <m:r>
                                  <a:rPr lang="en-US" sz="2400" b="1" i="1">
                                    <a:latin typeface="Cambria Math" panose="02040503050406030204" pitchFamily="18" charset="0"/>
                                    <a:ea typeface="Cambria Math" panose="02040503050406030204" pitchFamily="18" charset="0"/>
                                  </a:rPr>
                                  <m:t>𝒏</m:t>
                                </m:r>
                                <m:r>
                                  <a:rPr lang="en-US" sz="2400" b="1" i="1" baseline="-25000">
                                    <a:latin typeface="Cambria Math" panose="02040503050406030204" pitchFamily="18" charset="0"/>
                                    <a:ea typeface="Cambria Math" panose="02040503050406030204" pitchFamily="18" charset="0"/>
                                  </a:rPr>
                                  <m:t>𝟏</m:t>
                                </m:r>
                                <m:r>
                                  <a:rPr lang="en-US" sz="2400" b="1" i="1">
                                    <a:latin typeface="Cambria Math" panose="02040503050406030204" pitchFamily="18" charset="0"/>
                                    <a:ea typeface="Cambria Math" panose="02040503050406030204" pitchFamily="18" charset="0"/>
                                  </a:rPr>
                                  <m:t>𝒏</m:t>
                                </m:r>
                                <m:r>
                                  <a:rPr lang="en-US" sz="2400" b="1" i="1" baseline="-25000">
                                    <a:latin typeface="Cambria Math" panose="02040503050406030204" pitchFamily="18" charset="0"/>
                                    <a:ea typeface="Cambria Math" panose="02040503050406030204" pitchFamily="18" charset="0"/>
                                  </a:rPr>
                                  <m:t>𝟐</m:t>
                                </m:r>
                                <m:r>
                                  <a:rPr lang="en-US" sz="2400" b="1" i="1">
                                    <a:latin typeface="Cambria Math" panose="02040503050406030204" pitchFamily="18" charset="0"/>
                                    <a:ea typeface="Cambria Math" panose="02040503050406030204" pitchFamily="18" charset="0"/>
                                  </a:rPr>
                                  <m:t> −</m:t>
                                </m:r>
                                <m:r>
                                  <a:rPr lang="en-US" sz="2400" b="1" i="1">
                                    <a:latin typeface="Cambria Math" panose="02040503050406030204" pitchFamily="18" charset="0"/>
                                    <a:ea typeface="Cambria Math" panose="02040503050406030204" pitchFamily="18" charset="0"/>
                                  </a:rPr>
                                  <m:t>𝑵</m:t>
                                </m:r>
                                <m:r>
                                  <a:rPr lang="en-US" sz="2400" b="1" i="1">
                                    <a:latin typeface="Cambria Math" panose="02040503050406030204" pitchFamily="18" charset="0"/>
                                    <a:ea typeface="Cambria Math" panose="02040503050406030204" pitchFamily="18" charset="0"/>
                                  </a:rPr>
                                  <m:t>)</m:t>
                                </m:r>
                              </m:num>
                              <m:den>
                                <m:r>
                                  <a:rPr lang="en-US" sz="2400" b="1" i="1">
                                    <a:latin typeface="Cambria Math" panose="02040503050406030204" pitchFamily="18" charset="0"/>
                                    <a:ea typeface="Cambria Math" panose="02040503050406030204" pitchFamily="18" charset="0"/>
                                  </a:rPr>
                                  <m:t>𝑵</m:t>
                                </m:r>
                                <m:r>
                                  <a:rPr lang="en-US" sz="2400" b="1" i="1" baseline="30000">
                                    <a:latin typeface="Cambria Math" panose="02040503050406030204" pitchFamily="18" charset="0"/>
                                    <a:ea typeface="Cambria Math" panose="02040503050406030204" pitchFamily="18" charset="0"/>
                                  </a:rPr>
                                  <m:t>𝟐</m:t>
                                </m:r>
                                <m:r>
                                  <a:rPr lang="en-US" sz="2400" b="1" i="1">
                                    <a:latin typeface="Cambria Math" panose="02040503050406030204" pitchFamily="18" charset="0"/>
                                    <a:ea typeface="Cambria Math" panose="02040503050406030204" pitchFamily="18" charset="0"/>
                                  </a:rPr>
                                  <m:t> ( </m:t>
                                </m:r>
                                <m:r>
                                  <a:rPr lang="en-US" sz="2400" b="1" i="1">
                                    <a:latin typeface="Cambria Math" panose="02040503050406030204" pitchFamily="18" charset="0"/>
                                    <a:ea typeface="Cambria Math" panose="02040503050406030204" pitchFamily="18" charset="0"/>
                                  </a:rPr>
                                  <m:t>𝑵</m:t>
                                </m:r>
                                <m:r>
                                  <a:rPr lang="en-US" sz="2400" b="1" i="1">
                                    <a:latin typeface="Cambria Math" panose="02040503050406030204" pitchFamily="18" charset="0"/>
                                    <a:ea typeface="Cambria Math" panose="02040503050406030204" pitchFamily="18" charset="0"/>
                                  </a:rPr>
                                  <m:t> −</m:t>
                                </m:r>
                                <m:r>
                                  <a:rPr lang="en-US" sz="2400" b="1" i="1">
                                    <a:latin typeface="Cambria Math" panose="02040503050406030204" pitchFamily="18" charset="0"/>
                                    <a:ea typeface="Cambria Math" panose="02040503050406030204" pitchFamily="18" charset="0"/>
                                  </a:rPr>
                                  <m:t>𝟏</m:t>
                                </m:r>
                                <m:r>
                                  <a:rPr lang="en-US" sz="2400" b="1" i="1">
                                    <a:latin typeface="Cambria Math" panose="02040503050406030204" pitchFamily="18" charset="0"/>
                                    <a:ea typeface="Cambria Math" panose="02040503050406030204" pitchFamily="18" charset="0"/>
                                  </a:rPr>
                                  <m:t>)</m:t>
                                </m:r>
                              </m:den>
                            </m:f>
                          </m:e>
                        </m:rad>
                      </m:den>
                    </m:f>
                  </m:oMath>
                </a14:m>
                <a:endParaRPr lang="en-US" b="1" dirty="0"/>
              </a:p>
              <a:p>
                <a:r>
                  <a:rPr lang="en-US" dirty="0"/>
                  <a:t>The null hypothesis is accepted when –Z</a:t>
                </a:r>
                <a:r>
                  <a:rPr lang="en-US" baseline="-25000" dirty="0"/>
                  <a:t>α/2</a:t>
                </a:r>
                <a:r>
                  <a:rPr lang="en-US" dirty="0"/>
                  <a:t> ≤ Z</a:t>
                </a:r>
                <a:r>
                  <a:rPr lang="en-US" baseline="-25000" dirty="0"/>
                  <a:t>0</a:t>
                </a:r>
                <a:r>
                  <a:rPr lang="en-US" dirty="0"/>
                  <a:t> ≤ Z</a:t>
                </a:r>
                <a:r>
                  <a:rPr lang="en-US" baseline="-25000" dirty="0"/>
                  <a:t>α/2</a:t>
                </a:r>
                <a:r>
                  <a:rPr lang="en-US" dirty="0"/>
                  <a:t>, where α is the level of significance.</a:t>
                </a:r>
                <a:endParaRPr lang="en-US" b="1" dirty="0"/>
              </a:p>
            </p:txBody>
          </p:sp>
        </mc:Choice>
        <mc:Fallback xmlns="">
          <p:sp>
            <p:nvSpPr>
              <p:cNvPr id="3" name="Content Placeholder 2">
                <a:extLst>
                  <a:ext uri="{FF2B5EF4-FFF2-40B4-BE49-F238E27FC236}">
                    <a16:creationId xmlns:a16="http://schemas.microsoft.com/office/drawing/2014/main" id="{F1F8EDB7-7902-A36A-976F-B2749B1C9F9F}"/>
                  </a:ext>
                </a:extLst>
              </p:cNvPr>
              <p:cNvSpPr>
                <a:spLocks noGrp="1" noRot="1" noChangeAspect="1" noMove="1" noResize="1" noEditPoints="1" noAdjustHandles="1" noChangeArrowheads="1" noChangeShapeType="1" noTextEdit="1"/>
              </p:cNvSpPr>
              <p:nvPr>
                <p:ph idx="1"/>
              </p:nvPr>
            </p:nvSpPr>
            <p:spPr>
              <a:blipFill>
                <a:blip r:embed="rId2"/>
                <a:stretch>
                  <a:fillRect l="-812" r="-1565" b="-111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7431737-8045-4EA3-B729-91E9F94339C9}"/>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658551D1-6852-FC33-7C65-8C980597558D}"/>
              </a:ext>
            </a:extLst>
          </p:cNvPr>
          <p:cNvSpPr>
            <a:spLocks noGrp="1"/>
          </p:cNvSpPr>
          <p:nvPr>
            <p:ph type="sldNum" sz="quarter" idx="12"/>
          </p:nvPr>
        </p:nvSpPr>
        <p:spPr/>
        <p:txBody>
          <a:bodyPr/>
          <a:lstStyle/>
          <a:p>
            <a:fld id="{B64A917B-47FD-40E0-A121-9E586D961AA8}" type="slidenum">
              <a:rPr lang="en-US" smtClean="0"/>
              <a:pPr/>
              <a:t>25</a:t>
            </a:fld>
            <a:endParaRPr lang="en-US" dirty="0"/>
          </a:p>
        </p:txBody>
      </p:sp>
    </p:spTree>
    <p:extLst>
      <p:ext uri="{BB962C8B-B14F-4D97-AF65-F5344CB8AC3E}">
        <p14:creationId xmlns:p14="http://schemas.microsoft.com/office/powerpoint/2010/main" val="3945678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86FD7-A1F5-2BFA-ADA2-C513D961A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7F75A9-8356-9D4D-E880-C70655477AEA}"/>
              </a:ext>
            </a:extLst>
          </p:cNvPr>
          <p:cNvSpPr>
            <a:spLocks noGrp="1"/>
          </p:cNvSpPr>
          <p:nvPr>
            <p:ph type="title"/>
          </p:nvPr>
        </p:nvSpPr>
        <p:spPr/>
        <p:txBody>
          <a:bodyPr>
            <a:normAutofit fontScale="90000"/>
          </a:bodyPr>
          <a:lstStyle/>
          <a:p>
            <a:r>
              <a:rPr lang="en-US" dirty="0"/>
              <a:t>Runs Above And Below The Mean Example </a:t>
            </a:r>
          </a:p>
        </p:txBody>
      </p:sp>
      <p:sp>
        <p:nvSpPr>
          <p:cNvPr id="3" name="Content Placeholder 2">
            <a:extLst>
              <a:ext uri="{FF2B5EF4-FFF2-40B4-BE49-F238E27FC236}">
                <a16:creationId xmlns:a16="http://schemas.microsoft.com/office/drawing/2014/main" id="{FDE3F113-6C65-B839-28E0-A47B983FA616}"/>
              </a:ext>
            </a:extLst>
          </p:cNvPr>
          <p:cNvSpPr>
            <a:spLocks noGrp="1"/>
          </p:cNvSpPr>
          <p:nvPr>
            <p:ph idx="1"/>
          </p:nvPr>
        </p:nvSpPr>
        <p:spPr/>
        <p:txBody>
          <a:bodyPr/>
          <a:lstStyle/>
          <a:p>
            <a:r>
              <a:rPr lang="en-US" dirty="0"/>
              <a:t>Based on runs above and below mean, determine whether the following sequence of 40 numbers is such that the hypothesis of independence can be rejected or accepted where α = 0.05. </a:t>
            </a:r>
          </a:p>
          <a:p>
            <a:r>
              <a:rPr lang="en-US" dirty="0"/>
              <a:t>.41 .68 .89 .94 .74 .91 .55 .62 .36 .27 </a:t>
            </a:r>
          </a:p>
          <a:p>
            <a:r>
              <a:rPr lang="en-US" dirty="0"/>
              <a:t>.19 .72 .76 .08 .54 .02 .01 .36 .16 .28 </a:t>
            </a:r>
          </a:p>
          <a:p>
            <a:r>
              <a:rPr lang="en-US" dirty="0"/>
              <a:t>.18 .01 .95 .69 .18 .47 .23 .32 .82 .53 </a:t>
            </a:r>
          </a:p>
          <a:p>
            <a:r>
              <a:rPr lang="en-US" dirty="0"/>
              <a:t>.31 .42 .73 .04 .83 .45 .13 .57 .63 .29 </a:t>
            </a:r>
          </a:p>
        </p:txBody>
      </p:sp>
      <p:sp>
        <p:nvSpPr>
          <p:cNvPr id="4" name="Footer Placeholder 3">
            <a:extLst>
              <a:ext uri="{FF2B5EF4-FFF2-40B4-BE49-F238E27FC236}">
                <a16:creationId xmlns:a16="http://schemas.microsoft.com/office/drawing/2014/main" id="{63C2B5F9-3D02-F7A8-CBC7-2C4971AB58DD}"/>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556DEBCA-5E20-A0F8-BF55-8F57E29DC47D}"/>
              </a:ext>
            </a:extLst>
          </p:cNvPr>
          <p:cNvSpPr>
            <a:spLocks noGrp="1"/>
          </p:cNvSpPr>
          <p:nvPr>
            <p:ph type="sldNum" sz="quarter" idx="12"/>
          </p:nvPr>
        </p:nvSpPr>
        <p:spPr/>
        <p:txBody>
          <a:bodyPr/>
          <a:lstStyle/>
          <a:p>
            <a:fld id="{B64A917B-47FD-40E0-A121-9E586D961AA8}" type="slidenum">
              <a:rPr lang="en-US" smtClean="0"/>
              <a:pPr/>
              <a:t>26</a:t>
            </a:fld>
            <a:endParaRPr lang="en-US" dirty="0"/>
          </a:p>
        </p:txBody>
      </p:sp>
    </p:spTree>
    <p:extLst>
      <p:ext uri="{BB962C8B-B14F-4D97-AF65-F5344CB8AC3E}">
        <p14:creationId xmlns:p14="http://schemas.microsoft.com/office/powerpoint/2010/main" val="1464657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08BF9-EA44-96FE-A926-65C80E0D3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C2F6C2-ABB6-2BEE-FB81-F8ECAF9A9472}"/>
              </a:ext>
            </a:extLst>
          </p:cNvPr>
          <p:cNvSpPr>
            <a:spLocks noGrp="1"/>
          </p:cNvSpPr>
          <p:nvPr>
            <p:ph type="title"/>
          </p:nvPr>
        </p:nvSpPr>
        <p:spPr/>
        <p:txBody>
          <a:bodyPr>
            <a:normAutofit fontScale="90000"/>
          </a:bodyPr>
          <a:lstStyle/>
          <a:p>
            <a:r>
              <a:rPr lang="en-US" dirty="0"/>
              <a:t>Runs Above And Below The Mean Example </a:t>
            </a:r>
          </a:p>
        </p:txBody>
      </p:sp>
      <p:sp>
        <p:nvSpPr>
          <p:cNvPr id="3" name="Content Placeholder 2">
            <a:extLst>
              <a:ext uri="{FF2B5EF4-FFF2-40B4-BE49-F238E27FC236}">
                <a16:creationId xmlns:a16="http://schemas.microsoft.com/office/drawing/2014/main" id="{46841572-9C3A-DFA5-AB70-4E049E8626F9}"/>
              </a:ext>
            </a:extLst>
          </p:cNvPr>
          <p:cNvSpPr>
            <a:spLocks noGrp="1"/>
          </p:cNvSpPr>
          <p:nvPr>
            <p:ph idx="1"/>
          </p:nvPr>
        </p:nvSpPr>
        <p:spPr/>
        <p:txBody>
          <a:bodyPr/>
          <a:lstStyle/>
          <a:p>
            <a:r>
              <a:rPr lang="en-US" b="1" u="sng" dirty="0"/>
              <a:t>Solution</a:t>
            </a:r>
            <a:r>
              <a:rPr lang="en-US" dirty="0"/>
              <a:t>:</a:t>
            </a:r>
          </a:p>
          <a:p>
            <a:r>
              <a:rPr lang="en-US" dirty="0"/>
              <a:t>Mean= 0.495</a:t>
            </a:r>
          </a:p>
          <a:p>
            <a:r>
              <a:rPr lang="en-US" dirty="0"/>
              <a:t>The sequence of runs above and below mean is as follows:</a:t>
            </a:r>
          </a:p>
          <a:p>
            <a:r>
              <a:rPr lang="en-US" dirty="0"/>
              <a:t>- + + + + + + + - -</a:t>
            </a:r>
          </a:p>
          <a:p>
            <a:r>
              <a:rPr lang="en-US" dirty="0"/>
              <a:t>- + + - + - - - - - </a:t>
            </a:r>
          </a:p>
          <a:p>
            <a:r>
              <a:rPr lang="en-US" dirty="0"/>
              <a:t>- - + + - - - - + +</a:t>
            </a:r>
          </a:p>
          <a:p>
            <a:r>
              <a:rPr lang="en-US" dirty="0"/>
              <a:t>- - + - + - - + + -</a:t>
            </a:r>
          </a:p>
        </p:txBody>
      </p:sp>
      <p:sp>
        <p:nvSpPr>
          <p:cNvPr id="4" name="Footer Placeholder 3">
            <a:extLst>
              <a:ext uri="{FF2B5EF4-FFF2-40B4-BE49-F238E27FC236}">
                <a16:creationId xmlns:a16="http://schemas.microsoft.com/office/drawing/2014/main" id="{2DC7D73D-FE6F-9B5E-5B02-4EE3FD8BEABA}"/>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63C29A1C-46E5-3951-0F5C-FCB23D339588}"/>
              </a:ext>
            </a:extLst>
          </p:cNvPr>
          <p:cNvSpPr>
            <a:spLocks noGrp="1"/>
          </p:cNvSpPr>
          <p:nvPr>
            <p:ph type="sldNum" sz="quarter" idx="12"/>
          </p:nvPr>
        </p:nvSpPr>
        <p:spPr/>
        <p:txBody>
          <a:bodyPr/>
          <a:lstStyle/>
          <a:p>
            <a:fld id="{B64A917B-47FD-40E0-A121-9E586D961AA8}" type="slidenum">
              <a:rPr lang="en-US" smtClean="0"/>
              <a:pPr/>
              <a:t>27</a:t>
            </a:fld>
            <a:endParaRPr lang="en-US" dirty="0"/>
          </a:p>
        </p:txBody>
      </p:sp>
    </p:spTree>
    <p:extLst>
      <p:ext uri="{BB962C8B-B14F-4D97-AF65-F5344CB8AC3E}">
        <p14:creationId xmlns:p14="http://schemas.microsoft.com/office/powerpoint/2010/main" val="59825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8EAF4-D884-0808-2990-B67261CC1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DA5DEE-E40D-6C0D-D131-DA70CC3267CE}"/>
              </a:ext>
            </a:extLst>
          </p:cNvPr>
          <p:cNvSpPr>
            <a:spLocks noGrp="1"/>
          </p:cNvSpPr>
          <p:nvPr>
            <p:ph type="title"/>
          </p:nvPr>
        </p:nvSpPr>
        <p:spPr/>
        <p:txBody>
          <a:bodyPr>
            <a:normAutofit fontScale="90000"/>
          </a:bodyPr>
          <a:lstStyle/>
          <a:p>
            <a:r>
              <a:rPr lang="en-US" dirty="0"/>
              <a:t>Runs Above And Below The Mean Example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E9DE5-9E93-7DE7-FA9F-4FA1449807A7}"/>
                  </a:ext>
                </a:extLst>
              </p:cNvPr>
              <p:cNvSpPr>
                <a:spLocks noGrp="1"/>
              </p:cNvSpPr>
              <p:nvPr>
                <p:ph idx="1"/>
              </p:nvPr>
            </p:nvSpPr>
            <p:spPr/>
            <p:txBody>
              <a:bodyPr>
                <a:normAutofit/>
              </a:bodyPr>
              <a:lstStyle/>
              <a:p>
                <a:r>
                  <a:rPr lang="pt-BR" dirty="0"/>
                  <a:t>n</a:t>
                </a:r>
                <a:r>
                  <a:rPr lang="pt-BR" baseline="-25000" dirty="0"/>
                  <a:t>1</a:t>
                </a:r>
                <a:r>
                  <a:rPr lang="pt-BR" dirty="0"/>
                  <a:t> = 18, n</a:t>
                </a:r>
                <a:r>
                  <a:rPr lang="pt-BR" baseline="-25000" dirty="0"/>
                  <a:t>2</a:t>
                </a:r>
                <a:r>
                  <a:rPr lang="pt-BR" dirty="0"/>
                  <a:t> = 22 </a:t>
                </a:r>
              </a:p>
              <a:p>
                <a:r>
                  <a:rPr lang="pt-BR" dirty="0"/>
                  <a:t>N = n</a:t>
                </a:r>
                <a:r>
                  <a:rPr lang="pt-BR" baseline="-25000" dirty="0"/>
                  <a:t>1</a:t>
                </a:r>
                <a:r>
                  <a:rPr lang="pt-BR" dirty="0"/>
                  <a:t> + n</a:t>
                </a:r>
                <a:r>
                  <a:rPr lang="pt-BR" baseline="-25000" dirty="0"/>
                  <a:t>2</a:t>
                </a:r>
                <a:r>
                  <a:rPr lang="pt-BR" dirty="0"/>
                  <a:t> = 40 </a:t>
                </a:r>
              </a:p>
              <a:p>
                <a:r>
                  <a:rPr lang="pt-BR" dirty="0"/>
                  <a:t>b = 17 </a:t>
                </a:r>
              </a:p>
              <a:p>
                <a:r>
                  <a:rPr lang="pt-BR" b="1" dirty="0"/>
                  <a:t>μ</a:t>
                </a:r>
                <a:r>
                  <a:rPr lang="pt-BR" b="1" baseline="-25000" dirty="0"/>
                  <a:t>b </a:t>
                </a:r>
                <a:r>
                  <a:rPr lang="pt-BR" b="1" dirty="0"/>
                  <a:t>= </a:t>
                </a:r>
                <a14:m>
                  <m:oMath xmlns:m="http://schemas.openxmlformats.org/officeDocument/2006/math">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𝟐</m:t>
                        </m:r>
                        <m:r>
                          <a:rPr lang="en-US" b="1" i="1">
                            <a:latin typeface="Cambria Math" panose="02040503050406030204" pitchFamily="18" charset="0"/>
                            <a:ea typeface="Cambria Math" panose="02040503050406030204" pitchFamily="18" charset="0"/>
                          </a:rPr>
                          <m:t>𝒏</m:t>
                        </m:r>
                        <m:r>
                          <a:rPr lang="en-US" b="1" i="1" baseline="-25000">
                            <a:latin typeface="Cambria Math" panose="02040503050406030204" pitchFamily="18" charset="0"/>
                            <a:ea typeface="Cambria Math" panose="02040503050406030204" pitchFamily="18" charset="0"/>
                          </a:rPr>
                          <m:t>𝟏</m:t>
                        </m:r>
                        <m:r>
                          <a:rPr lang="en-US" b="1" i="1">
                            <a:latin typeface="Cambria Math" panose="02040503050406030204" pitchFamily="18" charset="0"/>
                            <a:ea typeface="Cambria Math" panose="02040503050406030204" pitchFamily="18" charset="0"/>
                          </a:rPr>
                          <m:t>𝒏</m:t>
                        </m:r>
                        <m:r>
                          <a:rPr lang="en-US" b="1" i="1" baseline="-25000">
                            <a:latin typeface="Cambria Math" panose="02040503050406030204" pitchFamily="18" charset="0"/>
                            <a:ea typeface="Cambria Math" panose="02040503050406030204" pitchFamily="18" charset="0"/>
                          </a:rPr>
                          <m:t>𝟐</m:t>
                        </m:r>
                      </m:num>
                      <m:den>
                        <m:r>
                          <a:rPr lang="en-US" b="1" i="1">
                            <a:latin typeface="Cambria Math" panose="02040503050406030204" pitchFamily="18" charset="0"/>
                            <a:ea typeface="Cambria Math" panose="02040503050406030204" pitchFamily="18" charset="0"/>
                          </a:rPr>
                          <m:t>𝑵</m:t>
                        </m:r>
                      </m:den>
                    </m:f>
                    <m:r>
                      <a:rPr lang="en-US" b="1" i="1">
                        <a:latin typeface="Cambria Math" panose="02040503050406030204" pitchFamily="18" charset="0"/>
                        <a:ea typeface="Cambria Math" panose="02040503050406030204" pitchFamily="18" charset="0"/>
                      </a:rPr>
                      <m:t>+ </m:t>
                    </m:r>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𝟏</m:t>
                        </m:r>
                      </m:num>
                      <m:den>
                        <m:r>
                          <a:rPr lang="en-US" b="1" i="1">
                            <a:latin typeface="Cambria Math" panose="02040503050406030204" pitchFamily="18" charset="0"/>
                            <a:ea typeface="Cambria Math" panose="02040503050406030204" pitchFamily="18" charset="0"/>
                          </a:rPr>
                          <m:t>𝟐</m:t>
                        </m:r>
                      </m:den>
                    </m:f>
                  </m:oMath>
                </a14:m>
                <a:r>
                  <a:rPr lang="pt-BR" b="1" dirty="0"/>
                  <a:t> = </a:t>
                </a:r>
                <a14:m>
                  <m:oMath xmlns:m="http://schemas.openxmlformats.org/officeDocument/2006/math">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𝟏𝟖</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𝟐𝟐</m:t>
                        </m:r>
                      </m:num>
                      <m:den>
                        <m:r>
                          <a:rPr lang="en-US" b="1" i="1" smtClean="0">
                            <a:latin typeface="Cambria Math" panose="02040503050406030204" pitchFamily="18" charset="0"/>
                            <a:ea typeface="Cambria Math" panose="02040503050406030204" pitchFamily="18" charset="0"/>
                          </a:rPr>
                          <m:t>𝟒𝟎</m:t>
                        </m:r>
                      </m:den>
                    </m:f>
                    <m:r>
                      <a:rPr lang="en-US" b="1" i="1">
                        <a:latin typeface="Cambria Math" panose="02040503050406030204" pitchFamily="18" charset="0"/>
                        <a:ea typeface="Cambria Math" panose="02040503050406030204" pitchFamily="18" charset="0"/>
                      </a:rPr>
                      <m:t>+ </m:t>
                    </m:r>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𝟏</m:t>
                        </m:r>
                      </m:num>
                      <m:den>
                        <m:r>
                          <a:rPr lang="en-US" b="1" i="1">
                            <a:latin typeface="Cambria Math" panose="02040503050406030204" pitchFamily="18" charset="0"/>
                            <a:ea typeface="Cambria Math" panose="02040503050406030204" pitchFamily="18" charset="0"/>
                          </a:rPr>
                          <m:t>𝟐</m:t>
                        </m:r>
                      </m:den>
                    </m:f>
                  </m:oMath>
                </a14:m>
                <a:r>
                  <a:rPr lang="pt-BR" b="1" dirty="0"/>
                  <a:t> = 20.3</a:t>
                </a:r>
              </a:p>
              <a:p>
                <a:r>
                  <a:rPr lang="pt-BR" b="1" dirty="0"/>
                  <a:t>σ</a:t>
                </a:r>
                <a:r>
                  <a:rPr lang="pt-BR" b="1" baseline="-25000" dirty="0"/>
                  <a:t>b</a:t>
                </a:r>
                <a:r>
                  <a:rPr lang="pt-BR" b="1" baseline="30000" dirty="0"/>
                  <a:t>2 </a:t>
                </a:r>
                <a:r>
                  <a:rPr lang="pt-BR" b="1" dirty="0"/>
                  <a:t>= </a:t>
                </a:r>
                <a14:m>
                  <m:oMath xmlns:m="http://schemas.openxmlformats.org/officeDocument/2006/math">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𝟏𝟖</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𝟐𝟐</m:t>
                        </m:r>
                        <m:r>
                          <a:rPr lang="en-US" b="1" i="1" smtClean="0">
                            <a:latin typeface="Cambria Math" panose="02040503050406030204" pitchFamily="18" charset="0"/>
                            <a:ea typeface="Cambria Math" panose="02040503050406030204" pitchFamily="18" charset="0"/>
                          </a:rPr>
                          <m:t> ( </m:t>
                        </m:r>
                        <m:r>
                          <a:rPr lang="en-US" b="1" i="1">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𝟏𝟖</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𝟐𝟐</m:t>
                        </m:r>
                        <m:r>
                          <a:rPr lang="en-US" b="1" i="1">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𝟒𝟎</m:t>
                        </m:r>
                        <m:r>
                          <a:rPr lang="en-US" b="1" i="1">
                            <a:latin typeface="Cambria Math" panose="02040503050406030204" pitchFamily="18" charset="0"/>
                            <a:ea typeface="Cambria Math" panose="02040503050406030204" pitchFamily="18" charset="0"/>
                          </a:rPr>
                          <m:t>)</m:t>
                        </m:r>
                      </m:num>
                      <m:den>
                        <m:r>
                          <a:rPr lang="en-US" b="1" i="1" smtClean="0">
                            <a:latin typeface="Cambria Math" panose="02040503050406030204" pitchFamily="18" charset="0"/>
                            <a:ea typeface="Cambria Math" panose="02040503050406030204" pitchFamily="18" charset="0"/>
                          </a:rPr>
                          <m:t>𝟒𝟎</m:t>
                        </m:r>
                        <m:r>
                          <a:rPr lang="en-US" b="1" i="1" baseline="30000">
                            <a:latin typeface="Cambria Math" panose="02040503050406030204" pitchFamily="18" charset="0"/>
                            <a:ea typeface="Cambria Math" panose="02040503050406030204" pitchFamily="18" charset="0"/>
                          </a:rPr>
                          <m:t>𝟐</m:t>
                        </m:r>
                        <m:r>
                          <a:rPr lang="en-US" b="1" i="1">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𝟒𝟎</m:t>
                        </m:r>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𝟏</m:t>
                        </m:r>
                        <m:r>
                          <a:rPr lang="en-US" b="1" i="1">
                            <a:latin typeface="Cambria Math" panose="02040503050406030204" pitchFamily="18" charset="0"/>
                            <a:ea typeface="Cambria Math" panose="02040503050406030204" pitchFamily="18" charset="0"/>
                          </a:rPr>
                          <m:t>)</m:t>
                        </m:r>
                      </m:den>
                    </m:f>
                  </m:oMath>
                </a14:m>
                <a:r>
                  <a:rPr lang="pt-BR" b="1" dirty="0"/>
                  <a:t> = 9.54</a:t>
                </a:r>
              </a:p>
              <a:p>
                <a:r>
                  <a:rPr lang="pt-BR" dirty="0"/>
                  <a:t>Since n</a:t>
                </a:r>
                <a:r>
                  <a:rPr lang="pt-BR" baseline="-25000" dirty="0"/>
                  <a:t>2</a:t>
                </a:r>
                <a:r>
                  <a:rPr lang="pt-BR" dirty="0"/>
                  <a:t> &gt; 20, normal approximation is accepted. </a:t>
                </a:r>
                <a:endParaRPr lang="en-US" dirty="0"/>
              </a:p>
            </p:txBody>
          </p:sp>
        </mc:Choice>
        <mc:Fallback xmlns="">
          <p:sp>
            <p:nvSpPr>
              <p:cNvPr id="3" name="Content Placeholder 2">
                <a:extLst>
                  <a:ext uri="{FF2B5EF4-FFF2-40B4-BE49-F238E27FC236}">
                    <a16:creationId xmlns:a16="http://schemas.microsoft.com/office/drawing/2014/main" id="{BE2E9DE5-9E93-7DE7-FA9F-4FA1449807A7}"/>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1CDCAD0-8F7E-2343-4B5A-4A01B3D576F1}"/>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3BC2A7CA-DB8D-75E0-253A-9C69DB6803FF}"/>
              </a:ext>
            </a:extLst>
          </p:cNvPr>
          <p:cNvSpPr>
            <a:spLocks noGrp="1"/>
          </p:cNvSpPr>
          <p:nvPr>
            <p:ph type="sldNum" sz="quarter" idx="12"/>
          </p:nvPr>
        </p:nvSpPr>
        <p:spPr/>
        <p:txBody>
          <a:bodyPr/>
          <a:lstStyle/>
          <a:p>
            <a:fld id="{B64A917B-47FD-40E0-A121-9E586D961AA8}" type="slidenum">
              <a:rPr lang="en-US" smtClean="0"/>
              <a:pPr/>
              <a:t>28</a:t>
            </a:fld>
            <a:endParaRPr lang="en-US" dirty="0"/>
          </a:p>
        </p:txBody>
      </p:sp>
    </p:spTree>
    <p:extLst>
      <p:ext uri="{BB962C8B-B14F-4D97-AF65-F5344CB8AC3E}">
        <p14:creationId xmlns:p14="http://schemas.microsoft.com/office/powerpoint/2010/main" val="3590381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5745E-D984-0DF3-9E0D-E5704181AF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B04C91-9D5D-2864-23BA-5EF392EC038E}"/>
              </a:ext>
            </a:extLst>
          </p:cNvPr>
          <p:cNvSpPr>
            <a:spLocks noGrp="1"/>
          </p:cNvSpPr>
          <p:nvPr>
            <p:ph type="title"/>
          </p:nvPr>
        </p:nvSpPr>
        <p:spPr/>
        <p:txBody>
          <a:bodyPr>
            <a:normAutofit fontScale="90000"/>
          </a:bodyPr>
          <a:lstStyle/>
          <a:p>
            <a:r>
              <a:rPr lang="en-US" dirty="0"/>
              <a:t>Runs Above And Below The Mean Example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6DB7C2-17C2-A162-1558-3307F6831C47}"/>
                  </a:ext>
                </a:extLst>
              </p:cNvPr>
              <p:cNvSpPr>
                <a:spLocks noGrp="1"/>
              </p:cNvSpPr>
              <p:nvPr>
                <p:ph idx="1"/>
              </p:nvPr>
            </p:nvSpPr>
            <p:spPr/>
            <p:txBody>
              <a:bodyPr>
                <a:normAutofit/>
              </a:bodyPr>
              <a:lstStyle/>
              <a:p>
                <a14:m>
                  <m:oMath xmlns:m="http://schemas.openxmlformats.org/officeDocument/2006/math">
                    <m:r>
                      <a:rPr lang="en-US" b="1" i="1" smtClean="0">
                        <a:latin typeface="Cambria Math" panose="02040503050406030204" pitchFamily="18" charset="0"/>
                        <a:ea typeface="Cambria Math" panose="02040503050406030204" pitchFamily="18" charset="0"/>
                      </a:rPr>
                      <m:t>𝒁</m:t>
                    </m:r>
                    <m:r>
                      <a:rPr lang="en-US" b="1" i="1" baseline="-25000">
                        <a:latin typeface="Cambria Math" panose="02040503050406030204" pitchFamily="18" charset="0"/>
                        <a:ea typeface="Cambria Math" panose="02040503050406030204" pitchFamily="18" charset="0"/>
                      </a:rPr>
                      <m:t>𝟎</m:t>
                    </m:r>
                    <m:r>
                      <a:rPr lang="en-US" b="1" i="1">
                        <a:latin typeface="Cambria Math" panose="02040503050406030204" pitchFamily="18" charset="0"/>
                        <a:ea typeface="Cambria Math" panose="02040503050406030204" pitchFamily="18" charset="0"/>
                      </a:rPr>
                      <m:t>=</m:t>
                    </m:r>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𝒃</m:t>
                        </m:r>
                        <m:r>
                          <a:rPr lang="en-US" b="1" i="1">
                            <a:latin typeface="Cambria Math" panose="02040503050406030204" pitchFamily="18" charset="0"/>
                            <a:ea typeface="Cambria Math" panose="02040503050406030204" pitchFamily="18" charset="0"/>
                          </a:rPr>
                          <m:t> − </m:t>
                        </m:r>
                        <m:r>
                          <a:rPr lang="en-US" b="1" i="1">
                            <a:latin typeface="Cambria Math" panose="02040503050406030204" pitchFamily="18" charset="0"/>
                            <a:ea typeface="Cambria Math" panose="02040503050406030204" pitchFamily="18" charset="0"/>
                          </a:rPr>
                          <m:t>𝝁</m:t>
                        </m:r>
                        <m:r>
                          <a:rPr lang="en-US" b="1" i="1" baseline="-25000" smtClean="0">
                            <a:latin typeface="Cambria Math" panose="02040503050406030204" pitchFamily="18" charset="0"/>
                            <a:ea typeface="Cambria Math" panose="02040503050406030204" pitchFamily="18" charset="0"/>
                          </a:rPr>
                          <m:t>𝒃</m:t>
                        </m:r>
                      </m:num>
                      <m:den>
                        <m:r>
                          <a:rPr lang="en-US" b="1" i="1">
                            <a:latin typeface="Cambria Math" panose="02040503050406030204" pitchFamily="18" charset="0"/>
                            <a:ea typeface="Cambria Math" panose="02040503050406030204" pitchFamily="18" charset="0"/>
                          </a:rPr>
                          <m:t>𝝈</m:t>
                        </m:r>
                        <m:r>
                          <a:rPr lang="en-US" b="1" i="1" baseline="-25000" smtClean="0">
                            <a:latin typeface="Cambria Math" panose="02040503050406030204" pitchFamily="18" charset="0"/>
                            <a:ea typeface="Cambria Math" panose="02040503050406030204" pitchFamily="18" charset="0"/>
                          </a:rPr>
                          <m:t>𝒃</m:t>
                        </m:r>
                      </m:den>
                    </m:f>
                  </m:oMath>
                </a14:m>
                <a:r>
                  <a:rPr lang="en-US" dirty="0"/>
                  <a:t> = </a:t>
                </a:r>
                <a14:m>
                  <m:oMath xmlns:m="http://schemas.openxmlformats.org/officeDocument/2006/math">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𝟏𝟕</m:t>
                        </m:r>
                        <m:r>
                          <a:rPr lang="en-US" b="1" i="1">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𝟐𝟎</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num>
                      <m:den>
                        <m:rad>
                          <m:radPr>
                            <m:degHide m:val="on"/>
                            <m:ctrlPr>
                              <a:rPr lang="en-US" b="1" i="1" smtClean="0">
                                <a:latin typeface="Cambria Math" panose="02040503050406030204" pitchFamily="18" charset="0"/>
                                <a:ea typeface="Cambria Math" panose="02040503050406030204" pitchFamily="18" charset="0"/>
                              </a:rPr>
                            </m:ctrlPr>
                          </m:radPr>
                          <m:deg/>
                          <m:e>
                            <m:r>
                              <a:rPr lang="en-US" b="1" i="1" smtClean="0">
                                <a:latin typeface="Cambria Math" panose="02040503050406030204" pitchFamily="18" charset="0"/>
                                <a:ea typeface="Cambria Math" panose="02040503050406030204" pitchFamily="18" charset="0"/>
                              </a:rPr>
                              <m:t>𝟗</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𝟓𝟒</m:t>
                            </m:r>
                          </m:e>
                        </m:rad>
                      </m:den>
                    </m:f>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𝟎𝟕</m:t>
                    </m:r>
                  </m:oMath>
                </a14:m>
                <a:endParaRPr lang="en-US" dirty="0"/>
              </a:p>
              <a:p>
                <a:r>
                  <a:rPr lang="en-US" dirty="0"/>
                  <a:t>Critical value → Z</a:t>
                </a:r>
                <a:r>
                  <a:rPr lang="en-US" baseline="-25000" dirty="0"/>
                  <a:t>α/2</a:t>
                </a:r>
                <a:r>
                  <a:rPr lang="en-US" dirty="0"/>
                  <a:t>→ Z</a:t>
                </a:r>
                <a:r>
                  <a:rPr lang="en-US" baseline="-25000" dirty="0"/>
                  <a:t>0.025</a:t>
                </a:r>
                <a:r>
                  <a:rPr lang="en-US" dirty="0"/>
                  <a:t> = 1.96 (from z - table)</a:t>
                </a:r>
              </a:p>
              <a:p>
                <a:r>
                  <a:rPr lang="en-US" dirty="0"/>
                  <a:t>–Z</a:t>
                </a:r>
                <a:r>
                  <a:rPr lang="en-US" baseline="-25000" dirty="0"/>
                  <a:t>α/2</a:t>
                </a:r>
                <a:r>
                  <a:rPr lang="en-US" dirty="0"/>
                  <a:t> ≤ Z</a:t>
                </a:r>
                <a:r>
                  <a:rPr lang="en-US" baseline="-25000" dirty="0"/>
                  <a:t>0</a:t>
                </a:r>
                <a:r>
                  <a:rPr lang="en-US" dirty="0"/>
                  <a:t> ≤ Z</a:t>
                </a:r>
                <a:r>
                  <a:rPr lang="en-US" baseline="-25000" dirty="0"/>
                  <a:t>α/2</a:t>
                </a:r>
                <a:r>
                  <a:rPr lang="en-US" dirty="0"/>
                  <a:t> → -1.96 ≤ -1.07 ≤ 1.96 (True).</a:t>
                </a:r>
              </a:p>
              <a:p>
                <a:r>
                  <a:rPr lang="en-US" dirty="0"/>
                  <a:t>Therefore. hypothesis of independence cannot be rejected based on this test.</a:t>
                </a:r>
              </a:p>
            </p:txBody>
          </p:sp>
        </mc:Choice>
        <mc:Fallback xmlns="">
          <p:sp>
            <p:nvSpPr>
              <p:cNvPr id="3" name="Content Placeholder 2">
                <a:extLst>
                  <a:ext uri="{FF2B5EF4-FFF2-40B4-BE49-F238E27FC236}">
                    <a16:creationId xmlns:a16="http://schemas.microsoft.com/office/drawing/2014/main" id="{756DB7C2-17C2-A162-1558-3307F6831C47}"/>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103EC26-C9F3-2EC8-73D6-E9022839C436}"/>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984E5084-EF6D-0E6D-B787-C195EFE3A672}"/>
              </a:ext>
            </a:extLst>
          </p:cNvPr>
          <p:cNvSpPr>
            <a:spLocks noGrp="1"/>
          </p:cNvSpPr>
          <p:nvPr>
            <p:ph type="sldNum" sz="quarter" idx="12"/>
          </p:nvPr>
        </p:nvSpPr>
        <p:spPr/>
        <p:txBody>
          <a:bodyPr/>
          <a:lstStyle/>
          <a:p>
            <a:fld id="{B64A917B-47FD-40E0-A121-9E586D961AA8}" type="slidenum">
              <a:rPr lang="en-US" smtClean="0"/>
              <a:pPr/>
              <a:t>29</a:t>
            </a:fld>
            <a:endParaRPr lang="en-US" dirty="0"/>
          </a:p>
        </p:txBody>
      </p:sp>
    </p:spTree>
    <p:extLst>
      <p:ext uri="{BB962C8B-B14F-4D97-AF65-F5344CB8AC3E}">
        <p14:creationId xmlns:p14="http://schemas.microsoft.com/office/powerpoint/2010/main" val="158696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06F22F-71B1-6857-8651-CA67E94B07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6968BE-3D09-B9B3-308E-BF5FFAC97FD1}"/>
              </a:ext>
            </a:extLst>
          </p:cNvPr>
          <p:cNvSpPr>
            <a:spLocks noGrp="1"/>
          </p:cNvSpPr>
          <p:nvPr>
            <p:ph type="title"/>
          </p:nvPr>
        </p:nvSpPr>
        <p:spPr>
          <a:xfrm>
            <a:off x="838200" y="365125"/>
            <a:ext cx="10515600" cy="1042761"/>
          </a:xfrm>
        </p:spPr>
        <p:txBody>
          <a:bodyPr>
            <a:normAutofit/>
          </a:bodyPr>
          <a:lstStyle/>
          <a:p>
            <a:r>
              <a:rPr lang="en-US" dirty="0"/>
              <a:t>Test for Randomness</a:t>
            </a:r>
          </a:p>
        </p:txBody>
      </p:sp>
      <p:sp>
        <p:nvSpPr>
          <p:cNvPr id="3" name="Content Placeholder 2">
            <a:extLst>
              <a:ext uri="{FF2B5EF4-FFF2-40B4-BE49-F238E27FC236}">
                <a16:creationId xmlns:a16="http://schemas.microsoft.com/office/drawing/2014/main" id="{D3B0B727-7946-5507-24D9-8AE6305F6DB3}"/>
              </a:ext>
            </a:extLst>
          </p:cNvPr>
          <p:cNvSpPr>
            <a:spLocks noGrp="1"/>
          </p:cNvSpPr>
          <p:nvPr>
            <p:ph idx="1"/>
          </p:nvPr>
        </p:nvSpPr>
        <p:spPr>
          <a:xfrm>
            <a:off x="838200" y="1553029"/>
            <a:ext cx="10515600" cy="4920342"/>
          </a:xfrm>
        </p:spPr>
        <p:txBody>
          <a:bodyPr>
            <a:normAutofit fontScale="92500" lnSpcReduction="20000"/>
          </a:bodyPr>
          <a:lstStyle/>
          <a:p>
            <a:r>
              <a:rPr lang="en-US" b="1" dirty="0"/>
              <a:t>Uniformity Test </a:t>
            </a:r>
            <a:r>
              <a:rPr lang="en-US" dirty="0"/>
              <a:t>(Frequency Test)</a:t>
            </a:r>
          </a:p>
          <a:p>
            <a:pPr lvl="1"/>
            <a:r>
              <a:rPr lang="en-US" b="1" dirty="0"/>
              <a:t>Kolmogorov-Smirnov test (K-S Test)</a:t>
            </a:r>
            <a:r>
              <a:rPr lang="en-US" dirty="0"/>
              <a:t>: Compares the cumulative distribution function (CDF) of the observed data with the uniform distribution.</a:t>
            </a:r>
            <a:endParaRPr lang="en-US" b="1" dirty="0"/>
          </a:p>
          <a:p>
            <a:pPr lvl="1"/>
            <a:r>
              <a:rPr lang="en-US" b="1" dirty="0"/>
              <a:t>Chi-Square Test</a:t>
            </a:r>
            <a:r>
              <a:rPr lang="en-US" dirty="0"/>
              <a:t>: Compares the observed frequency of numbers falling into bins with the expected frequency.</a:t>
            </a:r>
            <a:endParaRPr lang="en-US" b="1" dirty="0"/>
          </a:p>
          <a:p>
            <a:r>
              <a:rPr lang="en-US" b="1" dirty="0"/>
              <a:t>Independence Test</a:t>
            </a:r>
          </a:p>
          <a:p>
            <a:pPr lvl="1"/>
            <a:r>
              <a:rPr lang="en-US" b="1" dirty="0"/>
              <a:t>Runs Test</a:t>
            </a:r>
            <a:r>
              <a:rPr lang="en-US" dirty="0"/>
              <a:t>: Checks for non-random sequences above or below the mean</a:t>
            </a:r>
          </a:p>
          <a:p>
            <a:pPr lvl="1"/>
            <a:r>
              <a:rPr lang="en-US" b="1" dirty="0"/>
              <a:t>Auto Correlation Test</a:t>
            </a:r>
            <a:r>
              <a:rPr lang="en-US" dirty="0"/>
              <a:t>: Measures correlation between elements at fixed lags</a:t>
            </a:r>
          </a:p>
          <a:p>
            <a:pPr lvl="1"/>
            <a:r>
              <a:rPr lang="en-US" b="1" dirty="0"/>
              <a:t>Gap Test</a:t>
            </a:r>
            <a:r>
              <a:rPr lang="en-US" dirty="0"/>
              <a:t>: Measures the number of values between repetitions of numbers in a certain range.</a:t>
            </a:r>
            <a:endParaRPr lang="en-US" b="1" dirty="0"/>
          </a:p>
          <a:p>
            <a:pPr lvl="1"/>
            <a:r>
              <a:rPr lang="en-US" b="1" dirty="0"/>
              <a:t>Poker Test</a:t>
            </a:r>
          </a:p>
          <a:p>
            <a:pPr lvl="1"/>
            <a:endParaRPr lang="en-US" dirty="0"/>
          </a:p>
        </p:txBody>
      </p:sp>
      <p:sp>
        <p:nvSpPr>
          <p:cNvPr id="79" name="Footer Placeholder 78">
            <a:extLst>
              <a:ext uri="{FF2B5EF4-FFF2-40B4-BE49-F238E27FC236}">
                <a16:creationId xmlns:a16="http://schemas.microsoft.com/office/drawing/2014/main" id="{7E2E1CE3-964D-217F-05DD-C6E04E35FCCB}"/>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C04E4842-944F-C64B-F949-0F4FD0304318}"/>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a:t>
            </a:fld>
            <a:endParaRPr lang="en-US"/>
          </a:p>
        </p:txBody>
      </p:sp>
    </p:spTree>
    <p:extLst>
      <p:ext uri="{BB962C8B-B14F-4D97-AF65-F5344CB8AC3E}">
        <p14:creationId xmlns:p14="http://schemas.microsoft.com/office/powerpoint/2010/main" val="2776024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7B708-D327-6D95-E4A3-CF12851ED5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923FCA-7C76-E999-EE47-A42D8D4693B0}"/>
              </a:ext>
            </a:extLst>
          </p:cNvPr>
          <p:cNvSpPr>
            <a:spLocks noGrp="1"/>
          </p:cNvSpPr>
          <p:nvPr>
            <p:ph type="title"/>
          </p:nvPr>
        </p:nvSpPr>
        <p:spPr>
          <a:xfrm>
            <a:off x="838200" y="365125"/>
            <a:ext cx="10515600" cy="1042761"/>
          </a:xfrm>
        </p:spPr>
        <p:txBody>
          <a:bodyPr>
            <a:noAutofit/>
          </a:bodyPr>
          <a:lstStyle/>
          <a:p>
            <a:r>
              <a:rPr lang="en-US" dirty="0"/>
              <a:t>Runs Test - Length Of Runs</a:t>
            </a:r>
          </a:p>
        </p:txBody>
      </p:sp>
      <p:sp>
        <p:nvSpPr>
          <p:cNvPr id="9" name="Content Placeholder 8">
            <a:extLst>
              <a:ext uri="{FF2B5EF4-FFF2-40B4-BE49-F238E27FC236}">
                <a16:creationId xmlns:a16="http://schemas.microsoft.com/office/drawing/2014/main" id="{06C60B52-4D70-0D8F-88B0-F537916003A0}"/>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C210A9A-95A1-BF75-0854-E8970A6C9D02}"/>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728AC557-A982-E927-7EA8-E0184FBB7FAD}"/>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30</a:t>
            </a:fld>
            <a:endParaRPr lang="en-US" dirty="0"/>
          </a:p>
        </p:txBody>
      </p:sp>
    </p:spTree>
    <p:extLst>
      <p:ext uri="{BB962C8B-B14F-4D97-AF65-F5344CB8AC3E}">
        <p14:creationId xmlns:p14="http://schemas.microsoft.com/office/powerpoint/2010/main" val="2705581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E9558-6497-B720-B862-0CE5B977EB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A968FD-C40A-7EAC-373F-53E827E40723}"/>
              </a:ext>
            </a:extLst>
          </p:cNvPr>
          <p:cNvSpPr>
            <a:spLocks noGrp="1"/>
          </p:cNvSpPr>
          <p:nvPr>
            <p:ph type="title"/>
          </p:nvPr>
        </p:nvSpPr>
        <p:spPr>
          <a:xfrm>
            <a:off x="838200" y="365125"/>
            <a:ext cx="10515600" cy="1042761"/>
          </a:xfrm>
        </p:spPr>
        <p:txBody>
          <a:bodyPr>
            <a:noAutofit/>
          </a:bodyPr>
          <a:lstStyle/>
          <a:p>
            <a:r>
              <a:rPr lang="en-US" dirty="0"/>
              <a:t>Runs Test - Length Of Runs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EFFC498-7E5F-A815-93B2-D575A45E75E5}"/>
                  </a:ext>
                </a:extLst>
              </p:cNvPr>
              <p:cNvSpPr>
                <a:spLocks noGrp="1"/>
              </p:cNvSpPr>
              <p:nvPr>
                <p:ph idx="1"/>
              </p:nvPr>
            </p:nvSpPr>
            <p:spPr/>
            <p:txBody>
              <a:bodyPr/>
              <a:lstStyle/>
              <a:p>
                <a:r>
                  <a:rPr lang="en-US" dirty="0"/>
                  <a:t>Let Y</a:t>
                </a:r>
                <a:r>
                  <a:rPr lang="en-US" baseline="-25000" dirty="0"/>
                  <a:t>i</a:t>
                </a:r>
                <a:r>
                  <a:rPr lang="en-US" dirty="0"/>
                  <a:t> be the number of runs of length i, in a sequence of N numbers. For an independent sequence, </a:t>
                </a:r>
              </a:p>
              <a:p>
                <a:endParaRPr lang="en-US" dirty="0"/>
              </a:p>
              <a:p>
                <a:r>
                  <a:rPr lang="en-US" dirty="0"/>
                  <a:t>The expected value of Y</a:t>
                </a:r>
                <a:r>
                  <a:rPr lang="en-US" baseline="-25000" dirty="0"/>
                  <a:t>i</a:t>
                </a:r>
                <a:r>
                  <a:rPr lang="en-US" dirty="0"/>
                  <a:t> for runs up and down is given by:</a:t>
                </a:r>
              </a:p>
              <a:p>
                <a:r>
                  <a:rPr lang="en-US" dirty="0"/>
                  <a:t>E(Y</a:t>
                </a:r>
                <a:r>
                  <a:rPr lang="en-US" baseline="-25000" dirty="0"/>
                  <a:t>i</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+3</m:t>
                            </m:r>
                          </m:e>
                        </m:d>
                        <m:r>
                          <a:rPr lang="en-US" b="0" i="1" smtClean="0">
                            <a:latin typeface="Cambria Math" panose="02040503050406030204" pitchFamily="18" charset="0"/>
                          </a:rPr>
                          <m:t>!</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baseline="30000" smtClean="0">
                                <a:latin typeface="Cambria Math" panose="02040503050406030204" pitchFamily="18" charset="0"/>
                              </a:rPr>
                              <m:t>2</m:t>
                            </m:r>
                            <m:r>
                              <a:rPr lang="en-US" b="0" i="1" smtClean="0">
                                <a:latin typeface="Cambria Math" panose="02040503050406030204" pitchFamily="18" charset="0"/>
                              </a:rPr>
                              <m:t>+3</m:t>
                            </m:r>
                            <m:r>
                              <a:rPr lang="en-US" b="0" i="1" smtClean="0">
                                <a:latin typeface="Cambria Math" panose="02040503050406030204" pitchFamily="18" charset="0"/>
                              </a:rPr>
                              <m:t>𝑖</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baseline="30000" smtClean="0">
                            <a:latin typeface="Cambria Math" panose="02040503050406030204" pitchFamily="18" charset="0"/>
                          </a:rPr>
                          <m:t>3</m:t>
                        </m:r>
                        <m:r>
                          <a:rPr lang="en-US" b="0" i="1" smtClean="0">
                            <a:latin typeface="Cambria Math" panose="02040503050406030204" pitchFamily="18" charset="0"/>
                          </a:rPr>
                          <m:t>+3</m:t>
                        </m:r>
                        <m:r>
                          <a:rPr lang="en-US" b="0" i="1" smtClean="0">
                            <a:latin typeface="Cambria Math" panose="02040503050406030204" pitchFamily="18" charset="0"/>
                          </a:rPr>
                          <m:t>𝑖</m:t>
                        </m:r>
                        <m:r>
                          <a:rPr lang="en-US" b="0" i="1" baseline="30000"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−4 </m:t>
                        </m:r>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−2</m:t>
                    </m:r>
                  </m:oMath>
                </a14:m>
                <a:endParaRPr lang="en-US" dirty="0"/>
              </a:p>
              <a:p>
                <a:r>
                  <a:rPr lang="en-US" dirty="0"/>
                  <a:t>E(Y</a:t>
                </a:r>
                <a:r>
                  <a:rPr lang="en-US" baseline="-25000" dirty="0"/>
                  <a:t>i</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i</m:t>
                    </m:r>
                    <m:r>
                      <a:rPr lang="en-US" b="0" i="0" smtClean="0">
                        <a:latin typeface="Cambria Math" panose="02040503050406030204" pitchFamily="18" charset="0"/>
                      </a:rPr>
                      <m:t>=</m:t>
                    </m:r>
                    <m:r>
                      <m:rPr>
                        <m:sty m:val="p"/>
                      </m:rPr>
                      <a:rPr lang="en-US" b="0" i="0" smtClean="0">
                        <a:latin typeface="Cambria Math" panose="02040503050406030204" pitchFamily="18" charset="0"/>
                      </a:rPr>
                      <m:t>N</m:t>
                    </m:r>
                    <m:r>
                      <a:rPr lang="en-US" b="0" i="0" smtClean="0">
                        <a:latin typeface="Cambria Math" panose="02040503050406030204" pitchFamily="18" charset="0"/>
                      </a:rPr>
                      <m:t> −1</m:t>
                    </m:r>
                  </m:oMath>
                </a14:m>
                <a:endParaRPr lang="en-US" dirty="0"/>
              </a:p>
            </p:txBody>
          </p:sp>
        </mc:Choice>
        <mc:Fallback xmlns="">
          <p:sp>
            <p:nvSpPr>
              <p:cNvPr id="9" name="Content Placeholder 8">
                <a:extLst>
                  <a:ext uri="{FF2B5EF4-FFF2-40B4-BE49-F238E27FC236}">
                    <a16:creationId xmlns:a16="http://schemas.microsoft.com/office/drawing/2014/main" id="{FEFFC498-7E5F-A815-93B2-D575A45E75E5}"/>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06C2B5F-97B3-80A7-6F6A-D349FD64D8EA}"/>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49677890-F0B3-C5C1-FA1E-EBFF07DD7FF3}"/>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31</a:t>
            </a:fld>
            <a:endParaRPr lang="en-US" dirty="0"/>
          </a:p>
        </p:txBody>
      </p:sp>
    </p:spTree>
    <p:extLst>
      <p:ext uri="{BB962C8B-B14F-4D97-AF65-F5344CB8AC3E}">
        <p14:creationId xmlns:p14="http://schemas.microsoft.com/office/powerpoint/2010/main" val="363939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BB252-EDF1-8B3B-5794-BC771838DE8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62631FA5-CECE-5EAB-DC7F-F4A0C9929DBE}"/>
                  </a:ext>
                </a:extLst>
              </p:cNvPr>
              <p:cNvSpPr>
                <a:spLocks noGrp="1"/>
              </p:cNvSpPr>
              <p:nvPr>
                <p:ph idx="1"/>
              </p:nvPr>
            </p:nvSpPr>
            <p:spPr/>
            <p:txBody>
              <a:bodyPr/>
              <a:lstStyle/>
              <a:p>
                <a:r>
                  <a:rPr lang="en-US" dirty="0"/>
                  <a:t>The expected value of Y</a:t>
                </a:r>
                <a:r>
                  <a:rPr lang="en-US" baseline="-25000" dirty="0"/>
                  <a:t>i</a:t>
                </a:r>
                <a:r>
                  <a:rPr lang="en-US" dirty="0"/>
                  <a:t> for runs above and below mean is given by:</a:t>
                </a:r>
              </a:p>
              <a:p>
                <a:r>
                  <a:rPr lang="en-US" dirty="0"/>
                  <a:t>E(Y</a:t>
                </a:r>
                <a:r>
                  <a:rPr lang="en-US" baseline="-25000" dirty="0"/>
                  <a:t>i</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𝑁𝑤</m:t>
                        </m:r>
                        <m:r>
                          <a:rPr lang="en-US" b="0" i="1" baseline="-25000" smtClean="0">
                            <a:latin typeface="Cambria Math" panose="02040503050406030204" pitchFamily="18" charset="0"/>
                          </a:rPr>
                          <m:t>𝑖</m:t>
                        </m:r>
                      </m:num>
                      <m:den>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N</m:t>
                    </m:r>
                    <m:r>
                      <a:rPr lang="en-US" b="0" i="0" smtClean="0">
                        <a:latin typeface="Cambria Math" panose="02040503050406030204" pitchFamily="18" charset="0"/>
                      </a:rPr>
                      <m:t>&gt;20</m:t>
                    </m:r>
                  </m:oMath>
                </a14:m>
                <a:endParaRPr lang="en-US" dirty="0"/>
              </a:p>
              <a:p>
                <a:pPr lvl="1"/>
                <a:r>
                  <a:rPr lang="en-US" dirty="0"/>
                  <a:t>Where,</a:t>
                </a:r>
              </a:p>
              <a:p>
                <a:pPr marL="0" indent="0">
                  <a:buNone/>
                </a:pPr>
                <a:endParaRPr lang="en-US" dirty="0"/>
              </a:p>
              <a:p>
                <a:pPr lvl="1"/>
                <a:r>
                  <a:rPr lang="en-US" dirty="0"/>
                  <a:t>And E(I), the approximate expected length of a run is given by:</a:t>
                </a:r>
              </a:p>
              <a:p>
                <a:pPr lvl="2"/>
                <a:r>
                  <a:rPr lang="en-US" dirty="0"/>
                  <a:t>E(I)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1</m:t>
                        </m:r>
                      </m:num>
                      <m:den>
                        <m:r>
                          <a:rPr lang="en-US" b="0" i="1" smtClean="0">
                            <a:latin typeface="Cambria Math" panose="02040503050406030204" pitchFamily="18" charset="0"/>
                          </a:rPr>
                          <m:t>𝑛</m:t>
                        </m:r>
                        <m:r>
                          <a:rPr lang="en-US" b="0" i="1" baseline="-25000"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r>
                          <a:rPr lang="en-US" b="0" i="1" baseline="-25000" smtClean="0">
                            <a:latin typeface="Cambria Math" panose="02040503050406030204" pitchFamily="18" charset="0"/>
                          </a:rPr>
                          <m:t>2</m:t>
                        </m:r>
                      </m:num>
                      <m:den>
                        <m:r>
                          <a:rPr lang="en-US" i="1">
                            <a:latin typeface="Cambria Math" panose="02040503050406030204" pitchFamily="18" charset="0"/>
                          </a:rPr>
                          <m:t>𝑛</m:t>
                        </m:r>
                        <m:r>
                          <a:rPr lang="en-US" b="0" i="1" baseline="-25000" smtClean="0">
                            <a:latin typeface="Cambria Math" panose="02040503050406030204" pitchFamily="18" charset="0"/>
                          </a:rPr>
                          <m:t>1</m:t>
                        </m:r>
                      </m:den>
                    </m:f>
                    <m:r>
                      <a:rPr lang="en-US">
                        <a:latin typeface="Cambria Math" panose="02040503050406030204" pitchFamily="18" charset="0"/>
                      </a:rPr>
                      <m:t>,  </m:t>
                    </m:r>
                    <m:r>
                      <m:rPr>
                        <m:sty m:val="p"/>
                      </m:rPr>
                      <a:rPr lang="en-US">
                        <a:latin typeface="Cambria Math" panose="02040503050406030204" pitchFamily="18" charset="0"/>
                      </a:rPr>
                      <m:t>N</m:t>
                    </m:r>
                    <m:r>
                      <a:rPr lang="en-US">
                        <a:latin typeface="Cambria Math" panose="02040503050406030204" pitchFamily="18" charset="0"/>
                      </a:rPr>
                      <m:t>&gt;20</m:t>
                    </m:r>
                  </m:oMath>
                </a14:m>
                <a:endParaRPr lang="en-US" dirty="0"/>
              </a:p>
              <a:p>
                <a:pPr lvl="2"/>
                <a:endParaRPr lang="en-US" dirty="0"/>
              </a:p>
            </p:txBody>
          </p:sp>
        </mc:Choice>
        <mc:Fallback xmlns="">
          <p:sp>
            <p:nvSpPr>
              <p:cNvPr id="9" name="Content Placeholder 8">
                <a:extLst>
                  <a:ext uri="{FF2B5EF4-FFF2-40B4-BE49-F238E27FC236}">
                    <a16:creationId xmlns:a16="http://schemas.microsoft.com/office/drawing/2014/main" id="{62631FA5-CECE-5EAB-DC7F-F4A0C9929DBE}"/>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492804B-A8A9-F6C0-A0D7-237C990A54D2}"/>
              </a:ext>
            </a:extLst>
          </p:cNvPr>
          <p:cNvPicPr>
            <a:picLocks noChangeAspect="1"/>
          </p:cNvPicPr>
          <p:nvPr/>
        </p:nvPicPr>
        <p:blipFill>
          <a:blip r:embed="rId3"/>
          <a:stretch>
            <a:fillRect/>
          </a:stretch>
        </p:blipFill>
        <p:spPr>
          <a:xfrm>
            <a:off x="2305232" y="3429000"/>
            <a:ext cx="4125657" cy="744150"/>
          </a:xfrm>
          <a:prstGeom prst="rect">
            <a:avLst/>
          </a:prstGeom>
        </p:spPr>
      </p:pic>
      <p:sp>
        <p:nvSpPr>
          <p:cNvPr id="2" name="Title 1">
            <a:extLst>
              <a:ext uri="{FF2B5EF4-FFF2-40B4-BE49-F238E27FC236}">
                <a16:creationId xmlns:a16="http://schemas.microsoft.com/office/drawing/2014/main" id="{6F699D23-D4EA-EC92-30CE-2439708713DF}"/>
              </a:ext>
            </a:extLst>
          </p:cNvPr>
          <p:cNvSpPr>
            <a:spLocks noGrp="1"/>
          </p:cNvSpPr>
          <p:nvPr>
            <p:ph type="title"/>
          </p:nvPr>
        </p:nvSpPr>
        <p:spPr>
          <a:xfrm>
            <a:off x="838200" y="365125"/>
            <a:ext cx="10515600" cy="1042761"/>
          </a:xfrm>
        </p:spPr>
        <p:txBody>
          <a:bodyPr>
            <a:noAutofit/>
          </a:bodyPr>
          <a:lstStyle/>
          <a:p>
            <a:r>
              <a:rPr lang="en-US" dirty="0"/>
              <a:t>Runs Test - Length Of Runs</a:t>
            </a:r>
          </a:p>
        </p:txBody>
      </p:sp>
      <p:sp>
        <p:nvSpPr>
          <p:cNvPr id="4" name="Footer Placeholder 3">
            <a:extLst>
              <a:ext uri="{FF2B5EF4-FFF2-40B4-BE49-F238E27FC236}">
                <a16:creationId xmlns:a16="http://schemas.microsoft.com/office/drawing/2014/main" id="{369CF5E9-EB3C-17DD-3FBD-1F5862435A7D}"/>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713AA17E-C428-392F-FC8C-3DA316542834}"/>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32</a:t>
            </a:fld>
            <a:endParaRPr lang="en-US" dirty="0"/>
          </a:p>
        </p:txBody>
      </p:sp>
    </p:spTree>
    <p:extLst>
      <p:ext uri="{BB962C8B-B14F-4D97-AF65-F5344CB8AC3E}">
        <p14:creationId xmlns:p14="http://schemas.microsoft.com/office/powerpoint/2010/main" val="3726679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43BF0-0F46-B5AA-41DD-A37B8E73149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6369663F-E9D4-39BE-F232-3D7FB0EB21A7}"/>
                  </a:ext>
                </a:extLst>
              </p:cNvPr>
              <p:cNvSpPr>
                <a:spLocks noGrp="1"/>
              </p:cNvSpPr>
              <p:nvPr>
                <p:ph idx="1"/>
              </p:nvPr>
            </p:nvSpPr>
            <p:spPr/>
            <p:txBody>
              <a:bodyPr/>
              <a:lstStyle/>
              <a:p>
                <a:r>
                  <a:rPr lang="en-US" dirty="0"/>
                  <a:t>The approximate expected total number of runs (of all lengths) E(A) is given by:</a:t>
                </a:r>
              </a:p>
              <a:p>
                <a:pPr lvl="1"/>
                <a:r>
                  <a:rPr lang="en-US" dirty="0"/>
                  <a:t>E(A)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den>
                    </m:f>
                    <m:r>
                      <a:rPr lang="en-US" b="0" i="0" smtClean="0">
                        <a:latin typeface="Cambria Math" panose="02040503050406030204" pitchFamily="18" charset="0"/>
                      </a:rPr>
                      <m:t>,</m:t>
                    </m:r>
                    <m:r>
                      <a:rPr lang="en-US">
                        <a:latin typeface="Cambria Math" panose="02040503050406030204" pitchFamily="18" charset="0"/>
                      </a:rPr>
                      <m:t>  </m:t>
                    </m:r>
                    <m:r>
                      <m:rPr>
                        <m:sty m:val="p"/>
                      </m:rPr>
                      <a:rPr lang="en-US">
                        <a:latin typeface="Cambria Math" panose="02040503050406030204" pitchFamily="18" charset="0"/>
                      </a:rPr>
                      <m:t>N</m:t>
                    </m:r>
                    <m:r>
                      <a:rPr lang="en-US">
                        <a:latin typeface="Cambria Math" panose="02040503050406030204" pitchFamily="18" charset="0"/>
                      </a:rPr>
                      <m:t>&gt;20</m:t>
                    </m:r>
                  </m:oMath>
                </a14:m>
                <a:endParaRPr lang="en-US" dirty="0"/>
              </a:p>
              <a:p>
                <a:pPr lvl="2"/>
                <a:endParaRPr lang="en-US" dirty="0"/>
              </a:p>
            </p:txBody>
          </p:sp>
        </mc:Choice>
        <mc:Fallback xmlns="">
          <p:sp>
            <p:nvSpPr>
              <p:cNvPr id="9" name="Content Placeholder 8">
                <a:extLst>
                  <a:ext uri="{FF2B5EF4-FFF2-40B4-BE49-F238E27FC236}">
                    <a16:creationId xmlns:a16="http://schemas.microsoft.com/office/drawing/2014/main" id="{6369663F-E9D4-39BE-F232-3D7FB0EB21A7}"/>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6173E2B-D89A-8E59-DB2D-589D3789F2DF}"/>
              </a:ext>
            </a:extLst>
          </p:cNvPr>
          <p:cNvSpPr>
            <a:spLocks noGrp="1"/>
          </p:cNvSpPr>
          <p:nvPr>
            <p:ph type="title"/>
          </p:nvPr>
        </p:nvSpPr>
        <p:spPr>
          <a:xfrm>
            <a:off x="838200" y="365125"/>
            <a:ext cx="10515600" cy="1042761"/>
          </a:xfrm>
        </p:spPr>
        <p:txBody>
          <a:bodyPr>
            <a:noAutofit/>
          </a:bodyPr>
          <a:lstStyle/>
          <a:p>
            <a:r>
              <a:rPr lang="en-US" dirty="0"/>
              <a:t>Runs Test - Length Of Runs</a:t>
            </a:r>
          </a:p>
        </p:txBody>
      </p:sp>
      <p:sp>
        <p:nvSpPr>
          <p:cNvPr id="4" name="Footer Placeholder 3">
            <a:extLst>
              <a:ext uri="{FF2B5EF4-FFF2-40B4-BE49-F238E27FC236}">
                <a16:creationId xmlns:a16="http://schemas.microsoft.com/office/drawing/2014/main" id="{A8BE4A7A-9516-73F0-C7F1-91FD582E3D77}"/>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AFDFC907-6451-F5BD-2E52-90F89A00AF54}"/>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33</a:t>
            </a:fld>
            <a:endParaRPr lang="en-US" dirty="0"/>
          </a:p>
        </p:txBody>
      </p:sp>
      <p:pic>
        <p:nvPicPr>
          <p:cNvPr id="8" name="Picture 7">
            <a:extLst>
              <a:ext uri="{FF2B5EF4-FFF2-40B4-BE49-F238E27FC236}">
                <a16:creationId xmlns:a16="http://schemas.microsoft.com/office/drawing/2014/main" id="{0082DAD5-8DA6-16E9-5843-B9DB3CFBD2E6}"/>
              </a:ext>
            </a:extLst>
          </p:cNvPr>
          <p:cNvPicPr>
            <a:picLocks noChangeAspect="1"/>
          </p:cNvPicPr>
          <p:nvPr/>
        </p:nvPicPr>
        <p:blipFill>
          <a:blip r:embed="rId3"/>
          <a:stretch>
            <a:fillRect/>
          </a:stretch>
        </p:blipFill>
        <p:spPr>
          <a:xfrm>
            <a:off x="1116159" y="3429000"/>
            <a:ext cx="8013784" cy="2960270"/>
          </a:xfrm>
          <a:prstGeom prst="rect">
            <a:avLst/>
          </a:prstGeom>
        </p:spPr>
      </p:pic>
    </p:spTree>
    <p:extLst>
      <p:ext uri="{BB962C8B-B14F-4D97-AF65-F5344CB8AC3E}">
        <p14:creationId xmlns:p14="http://schemas.microsoft.com/office/powerpoint/2010/main" val="4189650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A84D7-9D19-4053-828E-73D9F05CAE72}"/>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3C580D3-3862-79BE-A8CE-F102B73C27B4}"/>
              </a:ext>
            </a:extLst>
          </p:cNvPr>
          <p:cNvSpPr>
            <a:spLocks noGrp="1"/>
          </p:cNvSpPr>
          <p:nvPr>
            <p:ph idx="1"/>
          </p:nvPr>
        </p:nvSpPr>
        <p:spPr/>
        <p:txBody>
          <a:bodyPr>
            <a:normAutofit lnSpcReduction="10000"/>
          </a:bodyPr>
          <a:lstStyle/>
          <a:p>
            <a:r>
              <a:rPr lang="en-US" dirty="0"/>
              <a:t>Given the sequence of numbers, can the hypothesis that the numbers are independent be rejected on the basis of length of runs up and down at α = 0.05?</a:t>
            </a:r>
          </a:p>
          <a:p>
            <a:r>
              <a:rPr lang="en-US" dirty="0"/>
              <a:t>.30 .48 .36 .01 .54 .34 .96 .06 .61 .85</a:t>
            </a:r>
          </a:p>
          <a:p>
            <a:r>
              <a:rPr lang="en-US" dirty="0"/>
              <a:t>.48 .86 .14 .86 .89 .37 .49 .60 .04 .83</a:t>
            </a:r>
          </a:p>
          <a:p>
            <a:r>
              <a:rPr lang="en-US" dirty="0"/>
              <a:t>.42 .83 .37 .21 .90 .89 .91 .79 .57 .99</a:t>
            </a:r>
          </a:p>
          <a:p>
            <a:r>
              <a:rPr lang="en-US" dirty="0"/>
              <a:t>.95 .27 .41 .81 .96 .31 .09 .06 .23 .77</a:t>
            </a:r>
          </a:p>
          <a:p>
            <a:r>
              <a:rPr lang="en-US" dirty="0"/>
              <a:t>.73 .47 .13 .55 .11 .75 .36 .25 .23 .72</a:t>
            </a:r>
          </a:p>
          <a:p>
            <a:r>
              <a:rPr lang="en-US" dirty="0"/>
              <a:t>.60 .84 .70 .30 .26 .38 .05 .19 .73 .44</a:t>
            </a:r>
          </a:p>
        </p:txBody>
      </p:sp>
      <p:sp>
        <p:nvSpPr>
          <p:cNvPr id="2" name="Title 1">
            <a:extLst>
              <a:ext uri="{FF2B5EF4-FFF2-40B4-BE49-F238E27FC236}">
                <a16:creationId xmlns:a16="http://schemas.microsoft.com/office/drawing/2014/main" id="{E884E7FC-DFD9-4EE2-73A7-D59D05C0DFF0}"/>
              </a:ext>
            </a:extLst>
          </p:cNvPr>
          <p:cNvSpPr>
            <a:spLocks noGrp="1"/>
          </p:cNvSpPr>
          <p:nvPr>
            <p:ph type="title"/>
          </p:nvPr>
        </p:nvSpPr>
        <p:spPr>
          <a:xfrm>
            <a:off x="838200" y="365125"/>
            <a:ext cx="10515600" cy="1042761"/>
          </a:xfrm>
        </p:spPr>
        <p:txBody>
          <a:bodyPr>
            <a:noAutofit/>
          </a:bodyPr>
          <a:lstStyle/>
          <a:p>
            <a:r>
              <a:rPr lang="en-US" dirty="0"/>
              <a:t>Length Of Runs Example</a:t>
            </a:r>
          </a:p>
        </p:txBody>
      </p:sp>
      <p:sp>
        <p:nvSpPr>
          <p:cNvPr id="4" name="Footer Placeholder 3">
            <a:extLst>
              <a:ext uri="{FF2B5EF4-FFF2-40B4-BE49-F238E27FC236}">
                <a16:creationId xmlns:a16="http://schemas.microsoft.com/office/drawing/2014/main" id="{1F229DCA-D0CD-B2DB-811E-3FC7580E7E7C}"/>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68FB9881-A9D9-2E3B-21EC-0B5926164A0E}"/>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34</a:t>
            </a:fld>
            <a:endParaRPr lang="en-US" dirty="0"/>
          </a:p>
        </p:txBody>
      </p:sp>
    </p:spTree>
    <p:extLst>
      <p:ext uri="{BB962C8B-B14F-4D97-AF65-F5344CB8AC3E}">
        <p14:creationId xmlns:p14="http://schemas.microsoft.com/office/powerpoint/2010/main" val="4211416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1853B-CE15-114E-7092-06388554879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924E1D3-B357-7DDE-912A-CBBF5C860210}"/>
              </a:ext>
            </a:extLst>
          </p:cNvPr>
          <p:cNvSpPr>
            <a:spLocks noGrp="1"/>
          </p:cNvSpPr>
          <p:nvPr>
            <p:ph idx="1"/>
          </p:nvPr>
        </p:nvSpPr>
        <p:spPr/>
        <p:txBody>
          <a:bodyPr>
            <a:normAutofit lnSpcReduction="10000"/>
          </a:bodyPr>
          <a:lstStyle/>
          <a:p>
            <a:r>
              <a:rPr lang="en-US" b="1" u="sng" dirty="0"/>
              <a:t>Solution</a:t>
            </a:r>
            <a:r>
              <a:rPr lang="en-US" dirty="0"/>
              <a:t>: </a:t>
            </a:r>
          </a:p>
          <a:p>
            <a:r>
              <a:rPr lang="en-US" dirty="0"/>
              <a:t>N = 60</a:t>
            </a:r>
          </a:p>
          <a:p>
            <a:r>
              <a:rPr lang="en-US" dirty="0"/>
              <a:t>The sequence of + and – are as follows</a:t>
            </a:r>
          </a:p>
          <a:p>
            <a:r>
              <a:rPr lang="en-US" dirty="0"/>
              <a:t>+ - - + - + - + + -</a:t>
            </a:r>
          </a:p>
          <a:p>
            <a:r>
              <a:rPr lang="en-US" dirty="0"/>
              <a:t>+ - + + - + + - + -</a:t>
            </a:r>
          </a:p>
          <a:p>
            <a:r>
              <a:rPr lang="en-US" dirty="0"/>
              <a:t>+ - - + - + - - + -</a:t>
            </a:r>
          </a:p>
          <a:p>
            <a:r>
              <a:rPr lang="en-US" dirty="0"/>
              <a:t>- + + + - - - + + -</a:t>
            </a:r>
          </a:p>
          <a:p>
            <a:r>
              <a:rPr lang="en-US" dirty="0"/>
              <a:t>- - + - + - - - + -</a:t>
            </a:r>
          </a:p>
          <a:p>
            <a:r>
              <a:rPr lang="en-US" dirty="0"/>
              <a:t>+ - - - + - + + -</a:t>
            </a:r>
          </a:p>
        </p:txBody>
      </p:sp>
      <p:sp>
        <p:nvSpPr>
          <p:cNvPr id="2" name="Title 1">
            <a:extLst>
              <a:ext uri="{FF2B5EF4-FFF2-40B4-BE49-F238E27FC236}">
                <a16:creationId xmlns:a16="http://schemas.microsoft.com/office/drawing/2014/main" id="{157DB27E-1243-C183-6E2A-D183411F0795}"/>
              </a:ext>
            </a:extLst>
          </p:cNvPr>
          <p:cNvSpPr>
            <a:spLocks noGrp="1"/>
          </p:cNvSpPr>
          <p:nvPr>
            <p:ph type="title"/>
          </p:nvPr>
        </p:nvSpPr>
        <p:spPr>
          <a:xfrm>
            <a:off x="838200" y="365125"/>
            <a:ext cx="10515600" cy="1042761"/>
          </a:xfrm>
        </p:spPr>
        <p:txBody>
          <a:bodyPr>
            <a:noAutofit/>
          </a:bodyPr>
          <a:lstStyle/>
          <a:p>
            <a:r>
              <a:rPr lang="en-US" dirty="0"/>
              <a:t>Length Of Runs Example</a:t>
            </a:r>
          </a:p>
        </p:txBody>
      </p:sp>
      <p:sp>
        <p:nvSpPr>
          <p:cNvPr id="4" name="Footer Placeholder 3">
            <a:extLst>
              <a:ext uri="{FF2B5EF4-FFF2-40B4-BE49-F238E27FC236}">
                <a16:creationId xmlns:a16="http://schemas.microsoft.com/office/drawing/2014/main" id="{1FF8594D-7F0E-9C53-0A55-520124C808A5}"/>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473AA30E-019E-F67C-7B0A-536428D7DF64}"/>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35</a:t>
            </a:fld>
            <a:endParaRPr lang="en-US" dirty="0"/>
          </a:p>
        </p:txBody>
      </p:sp>
    </p:spTree>
    <p:extLst>
      <p:ext uri="{BB962C8B-B14F-4D97-AF65-F5344CB8AC3E}">
        <p14:creationId xmlns:p14="http://schemas.microsoft.com/office/powerpoint/2010/main" val="3400064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A1F8A-E5F7-0AC4-ADAD-C55CB408DDAF}"/>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EACE3B3-48E3-4D29-C615-93B45211DD04}"/>
              </a:ext>
            </a:extLst>
          </p:cNvPr>
          <p:cNvSpPr>
            <a:spLocks noGrp="1"/>
          </p:cNvSpPr>
          <p:nvPr>
            <p:ph idx="1"/>
          </p:nvPr>
        </p:nvSpPr>
        <p:spPr/>
        <p:txBody>
          <a:bodyPr>
            <a:normAutofit/>
          </a:bodyPr>
          <a:lstStyle/>
          <a:p>
            <a:r>
              <a:rPr lang="en-US" dirty="0"/>
              <a:t>The length of runs in the sequence is as follows:</a:t>
            </a:r>
          </a:p>
          <a:p>
            <a:r>
              <a:rPr lang="en-US" dirty="0"/>
              <a:t>1, 2, 1, 1, 1, 1, 2, 1, 1, 1, 2, 1, 2, 1, 1, 1, 1, 2, 1, 1,</a:t>
            </a:r>
          </a:p>
          <a:p>
            <a:r>
              <a:rPr lang="en-US" dirty="0"/>
              <a:t>1, 2, 1, 2, 3, 3, 2, 3, 1, 1, 1, 3, 1, 1, 1, 3, 1, 1, 2, 1</a:t>
            </a:r>
          </a:p>
          <a:p>
            <a:r>
              <a:rPr lang="en-US" dirty="0"/>
              <a:t>Calculate O</a:t>
            </a:r>
            <a:r>
              <a:rPr lang="en-US" baseline="-25000" dirty="0"/>
              <a:t>i</a:t>
            </a:r>
          </a:p>
          <a:p>
            <a:endParaRPr lang="en-US" dirty="0"/>
          </a:p>
        </p:txBody>
      </p:sp>
      <p:sp>
        <p:nvSpPr>
          <p:cNvPr id="2" name="Title 1">
            <a:extLst>
              <a:ext uri="{FF2B5EF4-FFF2-40B4-BE49-F238E27FC236}">
                <a16:creationId xmlns:a16="http://schemas.microsoft.com/office/drawing/2014/main" id="{879E580B-EB20-61A5-97B3-F236905058FF}"/>
              </a:ext>
            </a:extLst>
          </p:cNvPr>
          <p:cNvSpPr>
            <a:spLocks noGrp="1"/>
          </p:cNvSpPr>
          <p:nvPr>
            <p:ph type="title"/>
          </p:nvPr>
        </p:nvSpPr>
        <p:spPr>
          <a:xfrm>
            <a:off x="838200" y="365125"/>
            <a:ext cx="10515600" cy="1042761"/>
          </a:xfrm>
        </p:spPr>
        <p:txBody>
          <a:bodyPr>
            <a:noAutofit/>
          </a:bodyPr>
          <a:lstStyle/>
          <a:p>
            <a:r>
              <a:rPr lang="en-US" dirty="0"/>
              <a:t>Length Of Runs Example</a:t>
            </a:r>
          </a:p>
        </p:txBody>
      </p:sp>
      <p:sp>
        <p:nvSpPr>
          <p:cNvPr id="4" name="Footer Placeholder 3">
            <a:extLst>
              <a:ext uri="{FF2B5EF4-FFF2-40B4-BE49-F238E27FC236}">
                <a16:creationId xmlns:a16="http://schemas.microsoft.com/office/drawing/2014/main" id="{95ACD6AD-E13A-9417-506D-3F5268EA5BD1}"/>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059D163C-1C9D-837C-3B0E-445D6CAF1B81}"/>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36</a:t>
            </a:fld>
            <a:endParaRPr lang="en-US" dirty="0"/>
          </a:p>
        </p:txBody>
      </p:sp>
      <p:graphicFrame>
        <p:nvGraphicFramePr>
          <p:cNvPr id="3" name="Table 2">
            <a:extLst>
              <a:ext uri="{FF2B5EF4-FFF2-40B4-BE49-F238E27FC236}">
                <a16:creationId xmlns:a16="http://schemas.microsoft.com/office/drawing/2014/main" id="{1D88D0F4-AC44-DC9A-6CDF-E172C0C94A44}"/>
              </a:ext>
            </a:extLst>
          </p:cNvPr>
          <p:cNvGraphicFramePr>
            <a:graphicFrameLocks noGrp="1"/>
          </p:cNvGraphicFramePr>
          <p:nvPr>
            <p:extLst>
              <p:ext uri="{D42A27DB-BD31-4B8C-83A1-F6EECF244321}">
                <p14:modId xmlns:p14="http://schemas.microsoft.com/office/powerpoint/2010/main" val="2987824803"/>
              </p:ext>
            </p:extLst>
          </p:nvPr>
        </p:nvGraphicFramePr>
        <p:xfrm>
          <a:off x="1280886" y="3850794"/>
          <a:ext cx="9052560" cy="914400"/>
        </p:xfrm>
        <a:graphic>
          <a:graphicData uri="http://schemas.openxmlformats.org/drawingml/2006/table">
            <a:tbl>
              <a:tblPr bandRow="1">
                <a:tableStyleId>{5C22544A-7EE6-4342-B048-85BDC9FD1C3A}</a:tableStyleId>
              </a:tblPr>
              <a:tblGrid>
                <a:gridCol w="3566160">
                  <a:extLst>
                    <a:ext uri="{9D8B030D-6E8A-4147-A177-3AD203B41FA5}">
                      <a16:colId xmlns:a16="http://schemas.microsoft.com/office/drawing/2014/main" val="3838277449"/>
                    </a:ext>
                  </a:extLst>
                </a:gridCol>
                <a:gridCol w="1371600">
                  <a:extLst>
                    <a:ext uri="{9D8B030D-6E8A-4147-A177-3AD203B41FA5}">
                      <a16:colId xmlns:a16="http://schemas.microsoft.com/office/drawing/2014/main" val="314883429"/>
                    </a:ext>
                  </a:extLst>
                </a:gridCol>
                <a:gridCol w="1371600">
                  <a:extLst>
                    <a:ext uri="{9D8B030D-6E8A-4147-A177-3AD203B41FA5}">
                      <a16:colId xmlns:a16="http://schemas.microsoft.com/office/drawing/2014/main" val="3944849019"/>
                    </a:ext>
                  </a:extLst>
                </a:gridCol>
                <a:gridCol w="1371600">
                  <a:extLst>
                    <a:ext uri="{9D8B030D-6E8A-4147-A177-3AD203B41FA5}">
                      <a16:colId xmlns:a16="http://schemas.microsoft.com/office/drawing/2014/main" val="568208904"/>
                    </a:ext>
                  </a:extLst>
                </a:gridCol>
                <a:gridCol w="1371600">
                  <a:extLst>
                    <a:ext uri="{9D8B030D-6E8A-4147-A177-3AD203B41FA5}">
                      <a16:colId xmlns:a16="http://schemas.microsoft.com/office/drawing/2014/main" val="2750255528"/>
                    </a:ext>
                  </a:extLst>
                </a:gridCol>
              </a:tblGrid>
              <a:tr h="370840">
                <a:tc>
                  <a:txBody>
                    <a:bodyPr/>
                    <a:lstStyle/>
                    <a:p>
                      <a:r>
                        <a:rPr lang="en-US" sz="2400" dirty="0">
                          <a:latin typeface="Nunito" pitchFamily="2" charset="0"/>
                        </a:rPr>
                        <a:t>Run Length,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627063"/>
                  </a:ext>
                </a:extLst>
              </a:tr>
              <a:tr h="370840">
                <a:tc>
                  <a:txBody>
                    <a:bodyPr/>
                    <a:lstStyle/>
                    <a:p>
                      <a:r>
                        <a:rPr lang="en-US" sz="2400" dirty="0">
                          <a:latin typeface="Nunito" pitchFamily="2" charset="0"/>
                        </a:rPr>
                        <a:t>Observed Length, O</a:t>
                      </a:r>
                      <a:r>
                        <a:rPr lang="en-US" sz="2400" baseline="-25000" dirty="0">
                          <a:latin typeface="Nunito" pitchFamily="2"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501133"/>
                  </a:ext>
                </a:extLst>
              </a:tr>
            </a:tbl>
          </a:graphicData>
        </a:graphic>
      </p:graphicFrame>
    </p:spTree>
    <p:extLst>
      <p:ext uri="{BB962C8B-B14F-4D97-AF65-F5344CB8AC3E}">
        <p14:creationId xmlns:p14="http://schemas.microsoft.com/office/powerpoint/2010/main" val="2277134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1E5FE-609B-F3BB-37DC-6D6EC857BDF2}"/>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9EEC995-35C4-531F-CB96-6DC9559AB962}"/>
              </a:ext>
            </a:extLst>
          </p:cNvPr>
          <p:cNvSpPr>
            <a:spLocks noGrp="1"/>
          </p:cNvSpPr>
          <p:nvPr>
            <p:ph idx="1"/>
          </p:nvPr>
        </p:nvSpPr>
        <p:spPr/>
        <p:txBody>
          <a:bodyPr>
            <a:normAutofit/>
          </a:bodyPr>
          <a:lstStyle/>
          <a:p>
            <a:r>
              <a:rPr lang="en-US" dirty="0"/>
              <a:t>The expected value of Yi,</a:t>
            </a:r>
          </a:p>
          <a:p>
            <a:endParaRPr lang="en-US" dirty="0"/>
          </a:p>
        </p:txBody>
      </p:sp>
      <p:sp>
        <p:nvSpPr>
          <p:cNvPr id="2" name="Title 1">
            <a:extLst>
              <a:ext uri="{FF2B5EF4-FFF2-40B4-BE49-F238E27FC236}">
                <a16:creationId xmlns:a16="http://schemas.microsoft.com/office/drawing/2014/main" id="{7C0C0007-1737-FC03-248A-6EF386A22E32}"/>
              </a:ext>
            </a:extLst>
          </p:cNvPr>
          <p:cNvSpPr>
            <a:spLocks noGrp="1"/>
          </p:cNvSpPr>
          <p:nvPr>
            <p:ph type="title"/>
          </p:nvPr>
        </p:nvSpPr>
        <p:spPr>
          <a:xfrm>
            <a:off x="838200" y="365125"/>
            <a:ext cx="10515600" cy="1042761"/>
          </a:xfrm>
        </p:spPr>
        <p:txBody>
          <a:bodyPr>
            <a:noAutofit/>
          </a:bodyPr>
          <a:lstStyle/>
          <a:p>
            <a:r>
              <a:rPr lang="en-US" dirty="0"/>
              <a:t>Length Of Runs Example</a:t>
            </a:r>
          </a:p>
        </p:txBody>
      </p:sp>
      <p:sp>
        <p:nvSpPr>
          <p:cNvPr id="4" name="Footer Placeholder 3">
            <a:extLst>
              <a:ext uri="{FF2B5EF4-FFF2-40B4-BE49-F238E27FC236}">
                <a16:creationId xmlns:a16="http://schemas.microsoft.com/office/drawing/2014/main" id="{971C022F-9CE7-8F31-31E9-386960951EC8}"/>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77E024EC-EF17-7699-3C55-7C8E59EC1C9F}"/>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37</a:t>
            </a:fld>
            <a:endParaRPr lang="en-US" dirty="0"/>
          </a:p>
        </p:txBody>
      </p:sp>
      <p:pic>
        <p:nvPicPr>
          <p:cNvPr id="7" name="Picture 6">
            <a:extLst>
              <a:ext uri="{FF2B5EF4-FFF2-40B4-BE49-F238E27FC236}">
                <a16:creationId xmlns:a16="http://schemas.microsoft.com/office/drawing/2014/main" id="{40EEDA3E-8BC7-A31B-96DC-F926AFC8817C}"/>
              </a:ext>
            </a:extLst>
          </p:cNvPr>
          <p:cNvPicPr>
            <a:picLocks noChangeAspect="1"/>
          </p:cNvPicPr>
          <p:nvPr/>
        </p:nvPicPr>
        <p:blipFill>
          <a:blip r:embed="rId2"/>
          <a:stretch>
            <a:fillRect/>
          </a:stretch>
        </p:blipFill>
        <p:spPr>
          <a:xfrm>
            <a:off x="1191491" y="2115113"/>
            <a:ext cx="7232074" cy="4207192"/>
          </a:xfrm>
          <a:prstGeom prst="rect">
            <a:avLst/>
          </a:prstGeom>
        </p:spPr>
      </p:pic>
    </p:spTree>
    <p:extLst>
      <p:ext uri="{BB962C8B-B14F-4D97-AF65-F5344CB8AC3E}">
        <p14:creationId xmlns:p14="http://schemas.microsoft.com/office/powerpoint/2010/main" val="3145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88228-B580-2A41-9099-DC83B340E2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80F98-556E-C522-6B00-A3E020BD6F85}"/>
              </a:ext>
            </a:extLst>
          </p:cNvPr>
          <p:cNvSpPr>
            <a:spLocks noGrp="1"/>
          </p:cNvSpPr>
          <p:nvPr>
            <p:ph type="title"/>
          </p:nvPr>
        </p:nvSpPr>
        <p:spPr>
          <a:xfrm>
            <a:off x="838200" y="365125"/>
            <a:ext cx="10515600" cy="1042761"/>
          </a:xfrm>
        </p:spPr>
        <p:txBody>
          <a:bodyPr>
            <a:noAutofit/>
          </a:bodyPr>
          <a:lstStyle/>
          <a:p>
            <a:r>
              <a:rPr lang="en-US" dirty="0"/>
              <a:t>Length Of Runs Example</a:t>
            </a:r>
          </a:p>
        </p:txBody>
      </p:sp>
      <p:sp>
        <p:nvSpPr>
          <p:cNvPr id="4" name="Footer Placeholder 3">
            <a:extLst>
              <a:ext uri="{FF2B5EF4-FFF2-40B4-BE49-F238E27FC236}">
                <a16:creationId xmlns:a16="http://schemas.microsoft.com/office/drawing/2014/main" id="{4E726AB9-F1AC-BE36-89D2-DE2C7F181E5B}"/>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0795125C-FDA8-A597-5A92-E4BE7EB9486E}"/>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38</a:t>
            </a:fld>
            <a:endParaRPr lang="en-US" dirty="0"/>
          </a:p>
        </p:txBody>
      </p:sp>
      <p:pic>
        <p:nvPicPr>
          <p:cNvPr id="8" name="Content Placeholder 7">
            <a:extLst>
              <a:ext uri="{FF2B5EF4-FFF2-40B4-BE49-F238E27FC236}">
                <a16:creationId xmlns:a16="http://schemas.microsoft.com/office/drawing/2014/main" id="{A88FFB28-D735-860F-01BE-06FA487D73D8}"/>
              </a:ext>
            </a:extLst>
          </p:cNvPr>
          <p:cNvPicPr>
            <a:picLocks noGrp="1" noChangeAspect="1"/>
          </p:cNvPicPr>
          <p:nvPr>
            <p:ph idx="1"/>
          </p:nvPr>
        </p:nvPicPr>
        <p:blipFill>
          <a:blip r:embed="rId2"/>
          <a:stretch>
            <a:fillRect/>
          </a:stretch>
        </p:blipFill>
        <p:spPr>
          <a:xfrm>
            <a:off x="1080654" y="1666422"/>
            <a:ext cx="4849092" cy="2807370"/>
          </a:xfrm>
          <a:prstGeom prst="rect">
            <a:avLst/>
          </a:prstGeom>
        </p:spPr>
      </p:pic>
    </p:spTree>
    <p:extLst>
      <p:ext uri="{BB962C8B-B14F-4D97-AF65-F5344CB8AC3E}">
        <p14:creationId xmlns:p14="http://schemas.microsoft.com/office/powerpoint/2010/main" val="1165218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E380B-748B-A06D-398D-E9CECC36FB33}"/>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B70B571-BBCE-C918-FE4A-499FD5894696}"/>
              </a:ext>
            </a:extLst>
          </p:cNvPr>
          <p:cNvPicPr>
            <a:picLocks noGrp="1" noChangeAspect="1"/>
          </p:cNvPicPr>
          <p:nvPr>
            <p:ph idx="1"/>
          </p:nvPr>
        </p:nvPicPr>
        <p:blipFill>
          <a:blip r:embed="rId2"/>
          <a:stretch>
            <a:fillRect/>
          </a:stretch>
        </p:blipFill>
        <p:spPr>
          <a:xfrm>
            <a:off x="838200" y="1497941"/>
            <a:ext cx="10624702" cy="4424216"/>
          </a:xfrm>
        </p:spPr>
      </p:pic>
      <p:sp>
        <p:nvSpPr>
          <p:cNvPr id="2" name="Title 1">
            <a:extLst>
              <a:ext uri="{FF2B5EF4-FFF2-40B4-BE49-F238E27FC236}">
                <a16:creationId xmlns:a16="http://schemas.microsoft.com/office/drawing/2014/main" id="{8DA3D2C2-708D-1B4F-1E40-865D9E46F15C}"/>
              </a:ext>
            </a:extLst>
          </p:cNvPr>
          <p:cNvSpPr>
            <a:spLocks noGrp="1"/>
          </p:cNvSpPr>
          <p:nvPr>
            <p:ph type="title"/>
          </p:nvPr>
        </p:nvSpPr>
        <p:spPr>
          <a:xfrm>
            <a:off x="838200" y="365125"/>
            <a:ext cx="10515600" cy="1042761"/>
          </a:xfrm>
        </p:spPr>
        <p:txBody>
          <a:bodyPr>
            <a:noAutofit/>
          </a:bodyPr>
          <a:lstStyle/>
          <a:p>
            <a:r>
              <a:rPr lang="en-US" dirty="0"/>
              <a:t>Length Of Runs Example</a:t>
            </a:r>
          </a:p>
        </p:txBody>
      </p:sp>
      <p:sp>
        <p:nvSpPr>
          <p:cNvPr id="4" name="Footer Placeholder 3">
            <a:extLst>
              <a:ext uri="{FF2B5EF4-FFF2-40B4-BE49-F238E27FC236}">
                <a16:creationId xmlns:a16="http://schemas.microsoft.com/office/drawing/2014/main" id="{157FE657-8F98-5CC3-C8BE-48FF73410A4A}"/>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77FF343F-3DE2-5D48-9A6A-A3A0369374C3}"/>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39</a:t>
            </a:fld>
            <a:endParaRPr lang="en-US" dirty="0"/>
          </a:p>
        </p:txBody>
      </p:sp>
    </p:spTree>
    <p:extLst>
      <p:ext uri="{BB962C8B-B14F-4D97-AF65-F5344CB8AC3E}">
        <p14:creationId xmlns:p14="http://schemas.microsoft.com/office/powerpoint/2010/main" val="120858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AFB5-E2B4-F4D8-9D18-0FFA859223CF}"/>
              </a:ext>
            </a:extLst>
          </p:cNvPr>
          <p:cNvSpPr>
            <a:spLocks noGrp="1"/>
          </p:cNvSpPr>
          <p:nvPr>
            <p:ph type="title"/>
          </p:nvPr>
        </p:nvSpPr>
        <p:spPr/>
        <p:txBody>
          <a:bodyPr/>
          <a:lstStyle/>
          <a:p>
            <a:r>
              <a:rPr lang="en-US" dirty="0"/>
              <a:t>Independence Test</a:t>
            </a:r>
          </a:p>
        </p:txBody>
      </p:sp>
      <p:sp>
        <p:nvSpPr>
          <p:cNvPr id="3" name="Content Placeholder 2">
            <a:extLst>
              <a:ext uri="{FF2B5EF4-FFF2-40B4-BE49-F238E27FC236}">
                <a16:creationId xmlns:a16="http://schemas.microsoft.com/office/drawing/2014/main" id="{70A0C8D8-227C-5DC2-7E9C-1891658806E4}"/>
              </a:ext>
            </a:extLst>
          </p:cNvPr>
          <p:cNvSpPr>
            <a:spLocks noGrp="1"/>
          </p:cNvSpPr>
          <p:nvPr>
            <p:ph idx="1"/>
          </p:nvPr>
        </p:nvSpPr>
        <p:spPr/>
        <p:txBody>
          <a:bodyPr>
            <a:normAutofit/>
          </a:bodyPr>
          <a:lstStyle/>
          <a:p>
            <a:r>
              <a:rPr lang="en-US" dirty="0"/>
              <a:t>Sometime the random number generator passes the K-S test and Chi-square tests for uniformity, but the number generated my not be independent.</a:t>
            </a:r>
          </a:p>
          <a:p>
            <a:r>
              <a:rPr lang="en-US" dirty="0"/>
              <a:t>Hence there is need of independence test.</a:t>
            </a:r>
          </a:p>
          <a:p>
            <a:r>
              <a:rPr lang="en-US" dirty="0"/>
              <a:t>There are many methods to check the independence of generators. </a:t>
            </a:r>
          </a:p>
          <a:p>
            <a:pPr marL="914400" lvl="1" indent="-457200">
              <a:buFont typeface="+mj-lt"/>
              <a:buAutoNum type="arabicPeriod"/>
            </a:pPr>
            <a:r>
              <a:rPr lang="en-US" b="1" dirty="0"/>
              <a:t>Run test</a:t>
            </a:r>
          </a:p>
          <a:p>
            <a:pPr marL="914400" lvl="1" indent="-457200">
              <a:buFont typeface="+mj-lt"/>
              <a:buAutoNum type="arabicPeriod"/>
            </a:pPr>
            <a:r>
              <a:rPr lang="en-US" b="1" dirty="0"/>
              <a:t>Auto correlation test</a:t>
            </a:r>
          </a:p>
          <a:p>
            <a:pPr marL="914400" lvl="1" indent="-457200">
              <a:buFont typeface="+mj-lt"/>
              <a:buAutoNum type="arabicPeriod"/>
            </a:pPr>
            <a:r>
              <a:rPr lang="en-US" b="1" dirty="0"/>
              <a:t>Gap Test</a:t>
            </a:r>
          </a:p>
          <a:p>
            <a:pPr marL="914400" lvl="1" indent="-457200">
              <a:buFont typeface="+mj-lt"/>
              <a:buAutoNum type="arabicPeriod"/>
            </a:pPr>
            <a:r>
              <a:rPr lang="en-US" b="1" dirty="0"/>
              <a:t>Poker Test</a:t>
            </a:r>
          </a:p>
        </p:txBody>
      </p:sp>
      <p:sp>
        <p:nvSpPr>
          <p:cNvPr id="4" name="Footer Placeholder 3">
            <a:extLst>
              <a:ext uri="{FF2B5EF4-FFF2-40B4-BE49-F238E27FC236}">
                <a16:creationId xmlns:a16="http://schemas.microsoft.com/office/drawing/2014/main" id="{27FAA3D9-899E-00B4-65C1-C736E0EA905C}"/>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B8FF7EA8-455F-298F-45FD-06395AF4C15A}"/>
              </a:ext>
            </a:extLst>
          </p:cNvPr>
          <p:cNvSpPr>
            <a:spLocks noGrp="1"/>
          </p:cNvSpPr>
          <p:nvPr>
            <p:ph type="sldNum" sz="quarter" idx="12"/>
          </p:nvPr>
        </p:nvSpPr>
        <p:spPr/>
        <p:txBody>
          <a:bodyPr/>
          <a:lstStyle/>
          <a:p>
            <a:fld id="{B64A917B-47FD-40E0-A121-9E586D961AA8}" type="slidenum">
              <a:rPr lang="en-US" smtClean="0"/>
              <a:pPr/>
              <a:t>4</a:t>
            </a:fld>
            <a:endParaRPr lang="en-US" dirty="0"/>
          </a:p>
        </p:txBody>
      </p:sp>
    </p:spTree>
    <p:extLst>
      <p:ext uri="{BB962C8B-B14F-4D97-AF65-F5344CB8AC3E}">
        <p14:creationId xmlns:p14="http://schemas.microsoft.com/office/powerpoint/2010/main" val="1114992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58FEF-15EC-2D2B-AE6B-86557384FF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B6BCF4-2E69-5DB3-B000-7B1DB8D4E5A4}"/>
              </a:ext>
            </a:extLst>
          </p:cNvPr>
          <p:cNvSpPr>
            <a:spLocks noGrp="1"/>
          </p:cNvSpPr>
          <p:nvPr>
            <p:ph type="title"/>
          </p:nvPr>
        </p:nvSpPr>
        <p:spPr>
          <a:xfrm>
            <a:off x="838200" y="365125"/>
            <a:ext cx="10515600" cy="1042761"/>
          </a:xfrm>
        </p:spPr>
        <p:txBody>
          <a:bodyPr>
            <a:noAutofit/>
          </a:bodyPr>
          <a:lstStyle/>
          <a:p>
            <a:r>
              <a:rPr lang="en-US" dirty="0"/>
              <a:t>Length Of Runs Example</a:t>
            </a:r>
          </a:p>
        </p:txBody>
      </p:sp>
      <p:sp>
        <p:nvSpPr>
          <p:cNvPr id="4" name="Footer Placeholder 3">
            <a:extLst>
              <a:ext uri="{FF2B5EF4-FFF2-40B4-BE49-F238E27FC236}">
                <a16:creationId xmlns:a16="http://schemas.microsoft.com/office/drawing/2014/main" id="{9D79313C-A38C-4B1D-B512-DE04BF3A2F14}"/>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EB918152-E700-7279-1C5E-41E80539750E}"/>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40</a:t>
            </a:fld>
            <a:endParaRPr lang="en-US" dirty="0"/>
          </a:p>
        </p:txBody>
      </p:sp>
      <p:sp>
        <p:nvSpPr>
          <p:cNvPr id="6" name="Content Placeholder 5">
            <a:extLst>
              <a:ext uri="{FF2B5EF4-FFF2-40B4-BE49-F238E27FC236}">
                <a16:creationId xmlns:a16="http://schemas.microsoft.com/office/drawing/2014/main" id="{C2E65979-11C0-24F8-7A2D-6766CA15B4CA}"/>
              </a:ext>
            </a:extLst>
          </p:cNvPr>
          <p:cNvSpPr>
            <a:spLocks noGrp="1"/>
          </p:cNvSpPr>
          <p:nvPr>
            <p:ph idx="1"/>
          </p:nvPr>
        </p:nvSpPr>
        <p:spPr/>
        <p:txBody>
          <a:bodyPr>
            <a:normAutofit lnSpcReduction="10000"/>
          </a:bodyPr>
          <a:lstStyle/>
          <a:p>
            <a:r>
              <a:rPr lang="en-US" dirty="0"/>
              <a:t>Given the sequence of numbers can the hypothesis that the numbers are independent be rejected on the basis of length of runs above and below mean at α = 0.05?</a:t>
            </a:r>
          </a:p>
          <a:p>
            <a:r>
              <a:rPr lang="en-US" dirty="0"/>
              <a:t>.30 .48 .36 .01 .54 .34 .96 .06 .61 .85</a:t>
            </a:r>
          </a:p>
          <a:p>
            <a:r>
              <a:rPr lang="en-US" dirty="0"/>
              <a:t>.48 .86 .14 .86 .89 .37 .49 .60 .04 .83</a:t>
            </a:r>
          </a:p>
          <a:p>
            <a:r>
              <a:rPr lang="en-US" dirty="0"/>
              <a:t>.42 .83 .37 .21 .90 .89 .91 .79 .57 .99</a:t>
            </a:r>
          </a:p>
          <a:p>
            <a:r>
              <a:rPr lang="en-US" dirty="0"/>
              <a:t>.95 .27 .41 .81 .96 .31 .09 .06 .23 .77</a:t>
            </a:r>
          </a:p>
          <a:p>
            <a:r>
              <a:rPr lang="en-US" dirty="0"/>
              <a:t>.73 .47 .13 .55 .11 .75 .36 .25 .23 .72</a:t>
            </a:r>
          </a:p>
          <a:p>
            <a:r>
              <a:rPr lang="en-US" dirty="0"/>
              <a:t>.60 .84 .70 .30 .26 .38 .05 .19 .73 .44</a:t>
            </a:r>
          </a:p>
        </p:txBody>
      </p:sp>
    </p:spTree>
    <p:extLst>
      <p:ext uri="{BB962C8B-B14F-4D97-AF65-F5344CB8AC3E}">
        <p14:creationId xmlns:p14="http://schemas.microsoft.com/office/powerpoint/2010/main" val="3706323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5414C-BB39-5170-9FE5-EC1034068B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28C8E-7B52-865D-120A-DBA6FB6E1311}"/>
              </a:ext>
            </a:extLst>
          </p:cNvPr>
          <p:cNvSpPr>
            <a:spLocks noGrp="1"/>
          </p:cNvSpPr>
          <p:nvPr>
            <p:ph type="title"/>
          </p:nvPr>
        </p:nvSpPr>
        <p:spPr>
          <a:xfrm>
            <a:off x="838200" y="365125"/>
            <a:ext cx="10515600" cy="1042761"/>
          </a:xfrm>
        </p:spPr>
        <p:txBody>
          <a:bodyPr>
            <a:noAutofit/>
          </a:bodyPr>
          <a:lstStyle/>
          <a:p>
            <a:r>
              <a:rPr lang="en-US" dirty="0"/>
              <a:t>Length Of Runs Example</a:t>
            </a:r>
          </a:p>
        </p:txBody>
      </p:sp>
      <p:sp>
        <p:nvSpPr>
          <p:cNvPr id="4" name="Footer Placeholder 3">
            <a:extLst>
              <a:ext uri="{FF2B5EF4-FFF2-40B4-BE49-F238E27FC236}">
                <a16:creationId xmlns:a16="http://schemas.microsoft.com/office/drawing/2014/main" id="{C5DC1866-083D-7807-047F-9349B16E444B}"/>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68D36320-F01A-9753-B9A5-E0667AE92598}"/>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41</a:t>
            </a:fld>
            <a:endParaRPr lang="en-US" dirty="0"/>
          </a:p>
        </p:txBody>
      </p:sp>
      <p:sp>
        <p:nvSpPr>
          <p:cNvPr id="6" name="Content Placeholder 5">
            <a:extLst>
              <a:ext uri="{FF2B5EF4-FFF2-40B4-BE49-F238E27FC236}">
                <a16:creationId xmlns:a16="http://schemas.microsoft.com/office/drawing/2014/main" id="{2459CAF7-0048-F7FC-65A5-D140D768E486}"/>
              </a:ext>
            </a:extLst>
          </p:cNvPr>
          <p:cNvSpPr>
            <a:spLocks noGrp="1"/>
          </p:cNvSpPr>
          <p:nvPr>
            <p:ph idx="1"/>
          </p:nvPr>
        </p:nvSpPr>
        <p:spPr/>
        <p:txBody>
          <a:bodyPr>
            <a:normAutofit fontScale="92500" lnSpcReduction="10000"/>
          </a:bodyPr>
          <a:lstStyle/>
          <a:p>
            <a:r>
              <a:rPr lang="en-US" b="1" u="sng" dirty="0"/>
              <a:t>Solution</a:t>
            </a:r>
            <a:r>
              <a:rPr lang="en-US" dirty="0"/>
              <a:t>,</a:t>
            </a:r>
          </a:p>
          <a:p>
            <a:r>
              <a:rPr lang="en-US" dirty="0"/>
              <a:t>N = 60</a:t>
            </a:r>
          </a:p>
          <a:p>
            <a:r>
              <a:rPr lang="en-US" dirty="0"/>
              <a:t>Mean = (0.99+0.00)/2 = 0.495 </a:t>
            </a:r>
          </a:p>
          <a:p>
            <a:r>
              <a:rPr lang="en-US" dirty="0"/>
              <a:t>The sequence of + and – are as follows:</a:t>
            </a:r>
          </a:p>
          <a:p>
            <a:r>
              <a:rPr lang="en-US" dirty="0"/>
              <a:t>- - - - + - + - + +</a:t>
            </a:r>
          </a:p>
          <a:p>
            <a:r>
              <a:rPr lang="en-US" dirty="0"/>
              <a:t>- + - + + - - + - +</a:t>
            </a:r>
          </a:p>
          <a:p>
            <a:r>
              <a:rPr lang="en-US" dirty="0"/>
              <a:t>- + - - + + + + + +</a:t>
            </a:r>
          </a:p>
          <a:p>
            <a:r>
              <a:rPr lang="en-US" dirty="0"/>
              <a:t>+ - - + + - - - - +</a:t>
            </a:r>
          </a:p>
          <a:p>
            <a:r>
              <a:rPr lang="en-US" dirty="0"/>
              <a:t>+ - - + - + - - - +</a:t>
            </a:r>
          </a:p>
          <a:p>
            <a:r>
              <a:rPr lang="en-US" dirty="0"/>
              <a:t>+ + + - - - - - + -</a:t>
            </a:r>
          </a:p>
        </p:txBody>
      </p:sp>
    </p:spTree>
    <p:extLst>
      <p:ext uri="{BB962C8B-B14F-4D97-AF65-F5344CB8AC3E}">
        <p14:creationId xmlns:p14="http://schemas.microsoft.com/office/powerpoint/2010/main" val="883843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32E09-CEF8-C718-D6BE-51DAC02C8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18CF2A-EB85-CD88-934E-9816B0EB3673}"/>
              </a:ext>
            </a:extLst>
          </p:cNvPr>
          <p:cNvSpPr>
            <a:spLocks noGrp="1"/>
          </p:cNvSpPr>
          <p:nvPr>
            <p:ph type="title"/>
          </p:nvPr>
        </p:nvSpPr>
        <p:spPr>
          <a:xfrm>
            <a:off x="838200" y="365125"/>
            <a:ext cx="10515600" cy="1042761"/>
          </a:xfrm>
        </p:spPr>
        <p:txBody>
          <a:bodyPr>
            <a:noAutofit/>
          </a:bodyPr>
          <a:lstStyle/>
          <a:p>
            <a:r>
              <a:rPr lang="en-US" dirty="0"/>
              <a:t>Length Of Runs Example</a:t>
            </a:r>
          </a:p>
        </p:txBody>
      </p:sp>
      <p:sp>
        <p:nvSpPr>
          <p:cNvPr id="4" name="Footer Placeholder 3">
            <a:extLst>
              <a:ext uri="{FF2B5EF4-FFF2-40B4-BE49-F238E27FC236}">
                <a16:creationId xmlns:a16="http://schemas.microsoft.com/office/drawing/2014/main" id="{62983A78-A20E-50F5-FDBE-2917F8E940D1}"/>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D1E72E8E-4517-641E-C66C-69F12FE10D72}"/>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42</a:t>
            </a:fld>
            <a:endParaRPr lang="en-US" dirty="0"/>
          </a:p>
        </p:txBody>
      </p:sp>
      <p:sp>
        <p:nvSpPr>
          <p:cNvPr id="6" name="Content Placeholder 5">
            <a:extLst>
              <a:ext uri="{FF2B5EF4-FFF2-40B4-BE49-F238E27FC236}">
                <a16:creationId xmlns:a16="http://schemas.microsoft.com/office/drawing/2014/main" id="{0DABB4F4-9D3B-4E36-4545-E2135E7EF579}"/>
              </a:ext>
            </a:extLst>
          </p:cNvPr>
          <p:cNvSpPr>
            <a:spLocks noGrp="1"/>
          </p:cNvSpPr>
          <p:nvPr>
            <p:ph idx="1"/>
          </p:nvPr>
        </p:nvSpPr>
        <p:spPr/>
        <p:txBody>
          <a:bodyPr>
            <a:normAutofit/>
          </a:bodyPr>
          <a:lstStyle/>
          <a:p>
            <a:r>
              <a:rPr lang="en-US" dirty="0"/>
              <a:t>n</a:t>
            </a:r>
            <a:r>
              <a:rPr lang="en-US" baseline="-25000" dirty="0"/>
              <a:t>1</a:t>
            </a:r>
            <a:r>
              <a:rPr lang="en-US" dirty="0"/>
              <a:t> = 28</a:t>
            </a:r>
          </a:p>
          <a:p>
            <a:r>
              <a:rPr lang="en-US" dirty="0"/>
              <a:t>n</a:t>
            </a:r>
            <a:r>
              <a:rPr lang="en-US" baseline="-25000" dirty="0"/>
              <a:t>2</a:t>
            </a:r>
            <a:r>
              <a:rPr lang="en-US" dirty="0"/>
              <a:t> = 32</a:t>
            </a:r>
          </a:p>
          <a:p>
            <a:r>
              <a:rPr lang="en-US" dirty="0"/>
              <a:t>N = n</a:t>
            </a:r>
            <a:r>
              <a:rPr lang="en-US" baseline="-25000" dirty="0"/>
              <a:t>1</a:t>
            </a:r>
            <a:r>
              <a:rPr lang="en-US" dirty="0"/>
              <a:t> + n</a:t>
            </a:r>
            <a:r>
              <a:rPr lang="en-US" baseline="-25000" dirty="0"/>
              <a:t>2</a:t>
            </a:r>
            <a:r>
              <a:rPr lang="en-US" dirty="0"/>
              <a:t> = 60</a:t>
            </a:r>
          </a:p>
          <a:p>
            <a:r>
              <a:rPr lang="en-US" dirty="0"/>
              <a:t>The length of runs in the sequence is as follows:</a:t>
            </a:r>
          </a:p>
          <a:p>
            <a:r>
              <a:rPr lang="en-US" dirty="0"/>
              <a:t>4, 1, 1, 1, 1, 2, 1, 1, 1, 2, 2, 1, 1, 1, 1, 1, 2, 7, 2, 2, 4, 2, 2, 1, 1, 1, 3, 4, 5, 1, 1 </a:t>
            </a:r>
          </a:p>
          <a:p>
            <a:r>
              <a:rPr lang="en-US" dirty="0"/>
              <a:t>Calculate O</a:t>
            </a:r>
            <a:r>
              <a:rPr lang="en-US" baseline="-25000" dirty="0"/>
              <a:t>i</a:t>
            </a:r>
          </a:p>
        </p:txBody>
      </p:sp>
      <p:graphicFrame>
        <p:nvGraphicFramePr>
          <p:cNvPr id="3" name="Table 2">
            <a:extLst>
              <a:ext uri="{FF2B5EF4-FFF2-40B4-BE49-F238E27FC236}">
                <a16:creationId xmlns:a16="http://schemas.microsoft.com/office/drawing/2014/main" id="{C3564A57-49F6-6A39-A090-0A2C8347B71A}"/>
              </a:ext>
            </a:extLst>
          </p:cNvPr>
          <p:cNvGraphicFramePr>
            <a:graphicFrameLocks noGrp="1"/>
          </p:cNvGraphicFramePr>
          <p:nvPr>
            <p:extLst>
              <p:ext uri="{D42A27DB-BD31-4B8C-83A1-F6EECF244321}">
                <p14:modId xmlns:p14="http://schemas.microsoft.com/office/powerpoint/2010/main" val="3592472390"/>
              </p:ext>
            </p:extLst>
          </p:nvPr>
        </p:nvGraphicFramePr>
        <p:xfrm>
          <a:off x="1569720" y="5402503"/>
          <a:ext cx="9052560" cy="914400"/>
        </p:xfrm>
        <a:graphic>
          <a:graphicData uri="http://schemas.openxmlformats.org/drawingml/2006/table">
            <a:tbl>
              <a:tblPr bandRow="1">
                <a:tableStyleId>{5C22544A-7EE6-4342-B048-85BDC9FD1C3A}</a:tableStyleId>
              </a:tblPr>
              <a:tblGrid>
                <a:gridCol w="3566160">
                  <a:extLst>
                    <a:ext uri="{9D8B030D-6E8A-4147-A177-3AD203B41FA5}">
                      <a16:colId xmlns:a16="http://schemas.microsoft.com/office/drawing/2014/main" val="3838277449"/>
                    </a:ext>
                  </a:extLst>
                </a:gridCol>
                <a:gridCol w="1371600">
                  <a:extLst>
                    <a:ext uri="{9D8B030D-6E8A-4147-A177-3AD203B41FA5}">
                      <a16:colId xmlns:a16="http://schemas.microsoft.com/office/drawing/2014/main" val="314883429"/>
                    </a:ext>
                  </a:extLst>
                </a:gridCol>
                <a:gridCol w="1371600">
                  <a:extLst>
                    <a:ext uri="{9D8B030D-6E8A-4147-A177-3AD203B41FA5}">
                      <a16:colId xmlns:a16="http://schemas.microsoft.com/office/drawing/2014/main" val="3944849019"/>
                    </a:ext>
                  </a:extLst>
                </a:gridCol>
                <a:gridCol w="1371600">
                  <a:extLst>
                    <a:ext uri="{9D8B030D-6E8A-4147-A177-3AD203B41FA5}">
                      <a16:colId xmlns:a16="http://schemas.microsoft.com/office/drawing/2014/main" val="568208904"/>
                    </a:ext>
                  </a:extLst>
                </a:gridCol>
                <a:gridCol w="1371600">
                  <a:extLst>
                    <a:ext uri="{9D8B030D-6E8A-4147-A177-3AD203B41FA5}">
                      <a16:colId xmlns:a16="http://schemas.microsoft.com/office/drawing/2014/main" val="2750255528"/>
                    </a:ext>
                  </a:extLst>
                </a:gridCol>
              </a:tblGrid>
              <a:tr h="370840">
                <a:tc>
                  <a:txBody>
                    <a:bodyPr/>
                    <a:lstStyle/>
                    <a:p>
                      <a:r>
                        <a:rPr lang="en-US" sz="2400" dirty="0">
                          <a:latin typeface="Nunito" pitchFamily="2" charset="0"/>
                        </a:rPr>
                        <a:t>Run Length,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&gt;=4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627063"/>
                  </a:ext>
                </a:extLst>
              </a:tr>
              <a:tr h="370840">
                <a:tc>
                  <a:txBody>
                    <a:bodyPr/>
                    <a:lstStyle/>
                    <a:p>
                      <a:r>
                        <a:rPr lang="en-US" sz="2400" dirty="0">
                          <a:latin typeface="Nunito" pitchFamily="2" charset="0"/>
                        </a:rPr>
                        <a:t>Observed Length, O</a:t>
                      </a:r>
                      <a:r>
                        <a:rPr lang="en-US" sz="2400" baseline="-25000" dirty="0">
                          <a:latin typeface="Nunito" pitchFamily="2"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501133"/>
                  </a:ext>
                </a:extLst>
              </a:tr>
            </a:tbl>
          </a:graphicData>
        </a:graphic>
      </p:graphicFrame>
    </p:spTree>
    <p:extLst>
      <p:ext uri="{BB962C8B-B14F-4D97-AF65-F5344CB8AC3E}">
        <p14:creationId xmlns:p14="http://schemas.microsoft.com/office/powerpoint/2010/main" val="374856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D975A-FC96-E993-B439-284F47BD8A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2D6B8-B9A3-121B-22CD-4B08EB05DD14}"/>
              </a:ext>
            </a:extLst>
          </p:cNvPr>
          <p:cNvSpPr>
            <a:spLocks noGrp="1"/>
          </p:cNvSpPr>
          <p:nvPr>
            <p:ph type="title"/>
          </p:nvPr>
        </p:nvSpPr>
        <p:spPr>
          <a:xfrm>
            <a:off x="838200" y="365125"/>
            <a:ext cx="10515600" cy="1042761"/>
          </a:xfrm>
        </p:spPr>
        <p:txBody>
          <a:bodyPr>
            <a:noAutofit/>
          </a:bodyPr>
          <a:lstStyle/>
          <a:p>
            <a:r>
              <a:rPr lang="en-US" dirty="0"/>
              <a:t>Length Of Runs Example</a:t>
            </a:r>
          </a:p>
        </p:txBody>
      </p:sp>
      <p:sp>
        <p:nvSpPr>
          <p:cNvPr id="4" name="Footer Placeholder 3">
            <a:extLst>
              <a:ext uri="{FF2B5EF4-FFF2-40B4-BE49-F238E27FC236}">
                <a16:creationId xmlns:a16="http://schemas.microsoft.com/office/drawing/2014/main" id="{0D196737-FB14-D03C-A6E4-D020A791EA20}"/>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302E9A29-B710-CFC4-94E9-1CE1BF5B0EDD}"/>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43</a:t>
            </a:fld>
            <a:endParaRPr lang="en-US" dirty="0"/>
          </a:p>
        </p:txBody>
      </p:sp>
      <p:pic>
        <p:nvPicPr>
          <p:cNvPr id="8" name="Content Placeholder 7">
            <a:extLst>
              <a:ext uri="{FF2B5EF4-FFF2-40B4-BE49-F238E27FC236}">
                <a16:creationId xmlns:a16="http://schemas.microsoft.com/office/drawing/2014/main" id="{CD832E35-81E9-3DDF-719E-BE47A80E9AF2}"/>
              </a:ext>
            </a:extLst>
          </p:cNvPr>
          <p:cNvPicPr>
            <a:picLocks noGrp="1" noChangeAspect="1"/>
          </p:cNvPicPr>
          <p:nvPr>
            <p:ph idx="1"/>
          </p:nvPr>
        </p:nvPicPr>
        <p:blipFill>
          <a:blip r:embed="rId2"/>
          <a:stretch>
            <a:fillRect/>
          </a:stretch>
        </p:blipFill>
        <p:spPr>
          <a:xfrm>
            <a:off x="987842" y="1514022"/>
            <a:ext cx="6724972" cy="2978200"/>
          </a:xfrm>
        </p:spPr>
      </p:pic>
    </p:spTree>
    <p:extLst>
      <p:ext uri="{BB962C8B-B14F-4D97-AF65-F5344CB8AC3E}">
        <p14:creationId xmlns:p14="http://schemas.microsoft.com/office/powerpoint/2010/main" val="2608113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2D00B-FF15-7EE4-86E7-8EA55B7AB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FB06AD-64D3-89A0-EE45-69BC1219356D}"/>
              </a:ext>
            </a:extLst>
          </p:cNvPr>
          <p:cNvSpPr>
            <a:spLocks noGrp="1"/>
          </p:cNvSpPr>
          <p:nvPr>
            <p:ph type="title"/>
          </p:nvPr>
        </p:nvSpPr>
        <p:spPr>
          <a:xfrm>
            <a:off x="838200" y="365125"/>
            <a:ext cx="10515600" cy="1042761"/>
          </a:xfrm>
        </p:spPr>
        <p:txBody>
          <a:bodyPr>
            <a:noAutofit/>
          </a:bodyPr>
          <a:lstStyle/>
          <a:p>
            <a:r>
              <a:rPr lang="en-US" dirty="0"/>
              <a:t>Length Of Runs Example</a:t>
            </a:r>
          </a:p>
        </p:txBody>
      </p:sp>
      <p:sp>
        <p:nvSpPr>
          <p:cNvPr id="4" name="Footer Placeholder 3">
            <a:extLst>
              <a:ext uri="{FF2B5EF4-FFF2-40B4-BE49-F238E27FC236}">
                <a16:creationId xmlns:a16="http://schemas.microsoft.com/office/drawing/2014/main" id="{61A6FD88-98E5-30D0-A784-008F1759FB14}"/>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C905B3FD-1574-4EC7-91BA-EAA2446C48F0}"/>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44</a:t>
            </a:fld>
            <a:endParaRPr lang="en-US" dirty="0"/>
          </a:p>
        </p:txBody>
      </p:sp>
      <p:pic>
        <p:nvPicPr>
          <p:cNvPr id="10" name="Picture 9">
            <a:extLst>
              <a:ext uri="{FF2B5EF4-FFF2-40B4-BE49-F238E27FC236}">
                <a16:creationId xmlns:a16="http://schemas.microsoft.com/office/drawing/2014/main" id="{725658B4-39B6-C24D-08DA-D2B508585014}"/>
              </a:ext>
            </a:extLst>
          </p:cNvPr>
          <p:cNvPicPr>
            <a:picLocks noChangeAspect="1"/>
          </p:cNvPicPr>
          <p:nvPr/>
        </p:nvPicPr>
        <p:blipFill>
          <a:blip r:embed="rId2"/>
          <a:stretch>
            <a:fillRect/>
          </a:stretch>
        </p:blipFill>
        <p:spPr>
          <a:xfrm>
            <a:off x="838200" y="1250680"/>
            <a:ext cx="6129800" cy="3048852"/>
          </a:xfrm>
          <a:prstGeom prst="rect">
            <a:avLst/>
          </a:prstGeom>
        </p:spPr>
      </p:pic>
    </p:spTree>
    <p:extLst>
      <p:ext uri="{BB962C8B-B14F-4D97-AF65-F5344CB8AC3E}">
        <p14:creationId xmlns:p14="http://schemas.microsoft.com/office/powerpoint/2010/main" val="3309069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1A183-528A-607F-01BC-20527114A0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C6F059-A078-AB43-5FBE-5E61E5156362}"/>
              </a:ext>
            </a:extLst>
          </p:cNvPr>
          <p:cNvSpPr>
            <a:spLocks noGrp="1"/>
          </p:cNvSpPr>
          <p:nvPr>
            <p:ph type="title"/>
          </p:nvPr>
        </p:nvSpPr>
        <p:spPr>
          <a:xfrm>
            <a:off x="838200" y="365125"/>
            <a:ext cx="10515600" cy="1042761"/>
          </a:xfrm>
        </p:spPr>
        <p:txBody>
          <a:bodyPr>
            <a:noAutofit/>
          </a:bodyPr>
          <a:lstStyle/>
          <a:p>
            <a:r>
              <a:rPr lang="en-US" dirty="0"/>
              <a:t>Length Of Runs Example</a:t>
            </a:r>
          </a:p>
        </p:txBody>
      </p:sp>
      <p:sp>
        <p:nvSpPr>
          <p:cNvPr id="4" name="Footer Placeholder 3">
            <a:extLst>
              <a:ext uri="{FF2B5EF4-FFF2-40B4-BE49-F238E27FC236}">
                <a16:creationId xmlns:a16="http://schemas.microsoft.com/office/drawing/2014/main" id="{31071CC3-F523-E726-8DC9-B94501AFC42A}"/>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6951F97B-8A6D-3862-1278-5FA4D207348B}"/>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45</a:t>
            </a:fld>
            <a:endParaRPr lang="en-US" dirty="0"/>
          </a:p>
        </p:txBody>
      </p:sp>
      <p:pic>
        <p:nvPicPr>
          <p:cNvPr id="12" name="Content Placeholder 11">
            <a:extLst>
              <a:ext uri="{FF2B5EF4-FFF2-40B4-BE49-F238E27FC236}">
                <a16:creationId xmlns:a16="http://schemas.microsoft.com/office/drawing/2014/main" id="{B229F00B-22EF-529F-0725-FCFADAE2BEF1}"/>
              </a:ext>
            </a:extLst>
          </p:cNvPr>
          <p:cNvPicPr>
            <a:picLocks noGrp="1" noChangeAspect="1"/>
          </p:cNvPicPr>
          <p:nvPr>
            <p:ph idx="1"/>
          </p:nvPr>
        </p:nvPicPr>
        <p:blipFill>
          <a:blip r:embed="rId2"/>
          <a:stretch>
            <a:fillRect/>
          </a:stretch>
        </p:blipFill>
        <p:spPr>
          <a:xfrm>
            <a:off x="803564" y="1407886"/>
            <a:ext cx="5292436" cy="3029222"/>
          </a:xfrm>
        </p:spPr>
      </p:pic>
    </p:spTree>
    <p:extLst>
      <p:ext uri="{BB962C8B-B14F-4D97-AF65-F5344CB8AC3E}">
        <p14:creationId xmlns:p14="http://schemas.microsoft.com/office/powerpoint/2010/main" val="970956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966DF-CCC5-DE5D-E393-19D5F8B4B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4C4A6E-4A4B-3922-7D5C-49160F0F3370}"/>
              </a:ext>
            </a:extLst>
          </p:cNvPr>
          <p:cNvSpPr>
            <a:spLocks noGrp="1"/>
          </p:cNvSpPr>
          <p:nvPr>
            <p:ph type="title"/>
          </p:nvPr>
        </p:nvSpPr>
        <p:spPr>
          <a:xfrm>
            <a:off x="838200" y="365125"/>
            <a:ext cx="10515600" cy="1042761"/>
          </a:xfrm>
        </p:spPr>
        <p:txBody>
          <a:bodyPr>
            <a:noAutofit/>
          </a:bodyPr>
          <a:lstStyle/>
          <a:p>
            <a:r>
              <a:rPr lang="en-US" dirty="0"/>
              <a:t>Length Of Runs Example</a:t>
            </a:r>
          </a:p>
        </p:txBody>
      </p:sp>
      <p:sp>
        <p:nvSpPr>
          <p:cNvPr id="4" name="Footer Placeholder 3">
            <a:extLst>
              <a:ext uri="{FF2B5EF4-FFF2-40B4-BE49-F238E27FC236}">
                <a16:creationId xmlns:a16="http://schemas.microsoft.com/office/drawing/2014/main" id="{E71ABBD3-40E0-7348-913C-9FE692F90703}"/>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3A73D5F8-CC4E-19E6-4A38-918BB3C31C67}"/>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46</a:t>
            </a:fld>
            <a:endParaRPr lang="en-US" dirty="0"/>
          </a:p>
        </p:txBody>
      </p:sp>
      <p:pic>
        <p:nvPicPr>
          <p:cNvPr id="14" name="Picture 13">
            <a:extLst>
              <a:ext uri="{FF2B5EF4-FFF2-40B4-BE49-F238E27FC236}">
                <a16:creationId xmlns:a16="http://schemas.microsoft.com/office/drawing/2014/main" id="{6A2D9FBE-DD4B-09A0-ECF1-14B31D7E6317}"/>
              </a:ext>
            </a:extLst>
          </p:cNvPr>
          <p:cNvPicPr>
            <a:picLocks noChangeAspect="1"/>
          </p:cNvPicPr>
          <p:nvPr/>
        </p:nvPicPr>
        <p:blipFill>
          <a:blip r:embed="rId2"/>
          <a:stretch>
            <a:fillRect/>
          </a:stretch>
        </p:blipFill>
        <p:spPr>
          <a:xfrm>
            <a:off x="725714" y="1407886"/>
            <a:ext cx="9615104" cy="4800166"/>
          </a:xfrm>
          <a:prstGeom prst="rect">
            <a:avLst/>
          </a:prstGeom>
        </p:spPr>
      </p:pic>
    </p:spTree>
    <p:extLst>
      <p:ext uri="{BB962C8B-B14F-4D97-AF65-F5344CB8AC3E}">
        <p14:creationId xmlns:p14="http://schemas.microsoft.com/office/powerpoint/2010/main" val="3795515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38B96-2B17-F617-ABAF-5FC0BFFCAB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50FC0-0FA1-D468-592A-69C4F9B76E3E}"/>
              </a:ext>
            </a:extLst>
          </p:cNvPr>
          <p:cNvSpPr>
            <a:spLocks noGrp="1"/>
          </p:cNvSpPr>
          <p:nvPr>
            <p:ph type="title"/>
          </p:nvPr>
        </p:nvSpPr>
        <p:spPr>
          <a:xfrm>
            <a:off x="838200" y="365125"/>
            <a:ext cx="10515600" cy="1042761"/>
          </a:xfrm>
        </p:spPr>
        <p:txBody>
          <a:bodyPr>
            <a:noAutofit/>
          </a:bodyPr>
          <a:lstStyle/>
          <a:p>
            <a:r>
              <a:rPr lang="en-US" dirty="0"/>
              <a:t>Auto Correlation Test</a:t>
            </a:r>
          </a:p>
        </p:txBody>
      </p:sp>
      <p:sp>
        <p:nvSpPr>
          <p:cNvPr id="8" name="Content Placeholder 7">
            <a:extLst>
              <a:ext uri="{FF2B5EF4-FFF2-40B4-BE49-F238E27FC236}">
                <a16:creationId xmlns:a16="http://schemas.microsoft.com/office/drawing/2014/main" id="{24518EAC-D194-D9EC-5F7F-22B1AA709019}"/>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121B92D-8560-EC71-AFE1-A62F4EDF4186}"/>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70BDCA30-4F49-71DC-2E86-FF6B6809FDEF}"/>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47</a:t>
            </a:fld>
            <a:endParaRPr lang="en-US" dirty="0"/>
          </a:p>
        </p:txBody>
      </p:sp>
    </p:spTree>
    <p:extLst>
      <p:ext uri="{BB962C8B-B14F-4D97-AF65-F5344CB8AC3E}">
        <p14:creationId xmlns:p14="http://schemas.microsoft.com/office/powerpoint/2010/main" val="969087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777BC-E645-420B-034E-B4390AEBCA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A8B80-7F54-3C00-8E0A-DA75DFBC67F6}"/>
              </a:ext>
            </a:extLst>
          </p:cNvPr>
          <p:cNvSpPr>
            <a:spLocks noGrp="1"/>
          </p:cNvSpPr>
          <p:nvPr>
            <p:ph type="title"/>
          </p:nvPr>
        </p:nvSpPr>
        <p:spPr>
          <a:xfrm>
            <a:off x="838200" y="365125"/>
            <a:ext cx="10515600" cy="1042761"/>
          </a:xfrm>
        </p:spPr>
        <p:txBody>
          <a:bodyPr>
            <a:noAutofit/>
          </a:bodyPr>
          <a:lstStyle/>
          <a:p>
            <a:r>
              <a:rPr lang="en-US" dirty="0"/>
              <a:t>Auto Correlation Test</a:t>
            </a:r>
          </a:p>
        </p:txBody>
      </p:sp>
      <p:sp>
        <p:nvSpPr>
          <p:cNvPr id="8" name="Content Placeholder 7">
            <a:extLst>
              <a:ext uri="{FF2B5EF4-FFF2-40B4-BE49-F238E27FC236}">
                <a16:creationId xmlns:a16="http://schemas.microsoft.com/office/drawing/2014/main" id="{22025DAA-25DA-BD2A-359A-9AEA5AC8F7F7}"/>
              </a:ext>
            </a:extLst>
          </p:cNvPr>
          <p:cNvSpPr>
            <a:spLocks noGrp="1"/>
          </p:cNvSpPr>
          <p:nvPr>
            <p:ph idx="1"/>
          </p:nvPr>
        </p:nvSpPr>
        <p:spPr/>
        <p:txBody>
          <a:bodyPr>
            <a:normAutofit/>
          </a:bodyPr>
          <a:lstStyle/>
          <a:p>
            <a:r>
              <a:rPr lang="en-US" dirty="0"/>
              <a:t>The uniformity test of random numbers is only a necessary test for randomness, not a sufficient one.</a:t>
            </a:r>
          </a:p>
          <a:p>
            <a:r>
              <a:rPr lang="en-US" dirty="0"/>
              <a:t>A sequence of numbers may be perfectly uniform and still not random. </a:t>
            </a:r>
          </a:p>
          <a:p>
            <a:r>
              <a:rPr lang="en-US" dirty="0"/>
              <a:t>For example, the sequence </a:t>
            </a:r>
          </a:p>
          <a:p>
            <a:r>
              <a:rPr lang="en-US" dirty="0"/>
              <a:t>0.1, 0.2, 0.3, 0.4, 0.5, 0.6, 0.7, 0.8, 0.9, 0.1, 0.2, 0.3, …, … </a:t>
            </a:r>
          </a:p>
          <a:p>
            <a:r>
              <a:rPr lang="en-US" dirty="0"/>
              <a:t>would give a perfectly uniform distribution with chi-square value perfectly as zero. </a:t>
            </a:r>
          </a:p>
        </p:txBody>
      </p:sp>
      <p:sp>
        <p:nvSpPr>
          <p:cNvPr id="4" name="Footer Placeholder 3">
            <a:extLst>
              <a:ext uri="{FF2B5EF4-FFF2-40B4-BE49-F238E27FC236}">
                <a16:creationId xmlns:a16="http://schemas.microsoft.com/office/drawing/2014/main" id="{4D0EAB10-E62F-9025-7B9D-2F6CC2FF70CA}"/>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8472E27B-8160-A8EC-01FB-670CFB84E7A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48</a:t>
            </a:fld>
            <a:endParaRPr lang="en-US" dirty="0"/>
          </a:p>
        </p:txBody>
      </p:sp>
    </p:spTree>
    <p:extLst>
      <p:ext uri="{BB962C8B-B14F-4D97-AF65-F5344CB8AC3E}">
        <p14:creationId xmlns:p14="http://schemas.microsoft.com/office/powerpoint/2010/main" val="3682112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E9415-8180-B3A0-6E02-A6CD251A53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D3C708-C0E6-89F4-9050-FFF2A05D9777}"/>
              </a:ext>
            </a:extLst>
          </p:cNvPr>
          <p:cNvSpPr>
            <a:spLocks noGrp="1"/>
          </p:cNvSpPr>
          <p:nvPr>
            <p:ph type="title"/>
          </p:nvPr>
        </p:nvSpPr>
        <p:spPr>
          <a:xfrm>
            <a:off x="838200" y="365125"/>
            <a:ext cx="10515600" cy="1042761"/>
          </a:xfrm>
        </p:spPr>
        <p:txBody>
          <a:bodyPr>
            <a:noAutofit/>
          </a:bodyPr>
          <a:lstStyle/>
          <a:p>
            <a:r>
              <a:rPr lang="en-US" dirty="0"/>
              <a:t>Auto Correlation Test</a:t>
            </a:r>
          </a:p>
        </p:txBody>
      </p:sp>
      <p:sp>
        <p:nvSpPr>
          <p:cNvPr id="8" name="Content Placeholder 7">
            <a:extLst>
              <a:ext uri="{FF2B5EF4-FFF2-40B4-BE49-F238E27FC236}">
                <a16:creationId xmlns:a16="http://schemas.microsoft.com/office/drawing/2014/main" id="{84C531DB-2260-C342-DE5A-4439180D5222}"/>
              </a:ext>
            </a:extLst>
          </p:cNvPr>
          <p:cNvSpPr>
            <a:spLocks noGrp="1"/>
          </p:cNvSpPr>
          <p:nvPr>
            <p:ph idx="1"/>
          </p:nvPr>
        </p:nvSpPr>
        <p:spPr/>
        <p:txBody>
          <a:bodyPr>
            <a:normAutofit/>
          </a:bodyPr>
          <a:lstStyle/>
          <a:p>
            <a:r>
              <a:rPr lang="en-US" dirty="0"/>
              <a:t>But the sequence can be no means be regarded as random.</a:t>
            </a:r>
          </a:p>
          <a:p>
            <a:r>
              <a:rPr lang="en-US" dirty="0"/>
              <a:t>The numbers are not independent as the occurrence of one number say 0.3 decides the next, which is to be 0.4, etc.</a:t>
            </a:r>
          </a:p>
          <a:p>
            <a:r>
              <a:rPr lang="en-US" dirty="0"/>
              <a:t>This defect is called serial autocorrelation of an adjacent pair of numbers.</a:t>
            </a:r>
          </a:p>
        </p:txBody>
      </p:sp>
      <p:sp>
        <p:nvSpPr>
          <p:cNvPr id="4" name="Footer Placeholder 3">
            <a:extLst>
              <a:ext uri="{FF2B5EF4-FFF2-40B4-BE49-F238E27FC236}">
                <a16:creationId xmlns:a16="http://schemas.microsoft.com/office/drawing/2014/main" id="{9BCEE9C0-4AAB-3A28-C068-432C2A7C5685}"/>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9DBCFBDA-0FBC-D6A0-92DE-4B3A583DBCF9}"/>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49</a:t>
            </a:fld>
            <a:endParaRPr lang="en-US" dirty="0"/>
          </a:p>
        </p:txBody>
      </p:sp>
    </p:spTree>
    <p:extLst>
      <p:ext uri="{BB962C8B-B14F-4D97-AF65-F5344CB8AC3E}">
        <p14:creationId xmlns:p14="http://schemas.microsoft.com/office/powerpoint/2010/main" val="20578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DD2C1-BEFF-80C3-5D4C-D99DCB7613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30021-0D16-AC67-B1CE-9D7EBCEE5C3F}"/>
              </a:ext>
            </a:extLst>
          </p:cNvPr>
          <p:cNvSpPr>
            <a:spLocks noGrp="1"/>
          </p:cNvSpPr>
          <p:nvPr>
            <p:ph type="title"/>
          </p:nvPr>
        </p:nvSpPr>
        <p:spPr/>
        <p:txBody>
          <a:bodyPr/>
          <a:lstStyle/>
          <a:p>
            <a:r>
              <a:rPr lang="en-US" dirty="0"/>
              <a:t>Run test</a:t>
            </a:r>
          </a:p>
        </p:txBody>
      </p:sp>
      <p:sp>
        <p:nvSpPr>
          <p:cNvPr id="3" name="Content Placeholder 2">
            <a:extLst>
              <a:ext uri="{FF2B5EF4-FFF2-40B4-BE49-F238E27FC236}">
                <a16:creationId xmlns:a16="http://schemas.microsoft.com/office/drawing/2014/main" id="{14CF19A2-DD21-7C1E-3C26-456727A957EC}"/>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F1221512-9ECF-10D7-06A6-5D52942FBCDE}"/>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D5C485F8-4018-F88F-A5ED-DEFFF283D712}"/>
              </a:ext>
            </a:extLst>
          </p:cNvPr>
          <p:cNvSpPr>
            <a:spLocks noGrp="1"/>
          </p:cNvSpPr>
          <p:nvPr>
            <p:ph type="sldNum" sz="quarter" idx="12"/>
          </p:nvPr>
        </p:nvSpPr>
        <p:spPr/>
        <p:txBody>
          <a:bodyPr/>
          <a:lstStyle/>
          <a:p>
            <a:fld id="{B64A917B-47FD-40E0-A121-9E586D961AA8}" type="slidenum">
              <a:rPr lang="en-US" smtClean="0"/>
              <a:pPr/>
              <a:t>5</a:t>
            </a:fld>
            <a:endParaRPr lang="en-US" dirty="0"/>
          </a:p>
        </p:txBody>
      </p:sp>
    </p:spTree>
    <p:extLst>
      <p:ext uri="{BB962C8B-B14F-4D97-AF65-F5344CB8AC3E}">
        <p14:creationId xmlns:p14="http://schemas.microsoft.com/office/powerpoint/2010/main" val="1090362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7DB0E-D233-733C-B6FA-C6C862750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9D1E6C-A09C-2430-E19F-9EE7AAF28482}"/>
              </a:ext>
            </a:extLst>
          </p:cNvPr>
          <p:cNvSpPr>
            <a:spLocks noGrp="1"/>
          </p:cNvSpPr>
          <p:nvPr>
            <p:ph type="title"/>
          </p:nvPr>
        </p:nvSpPr>
        <p:spPr>
          <a:xfrm>
            <a:off x="838200" y="365125"/>
            <a:ext cx="10515600" cy="1042761"/>
          </a:xfrm>
        </p:spPr>
        <p:txBody>
          <a:bodyPr>
            <a:noAutofit/>
          </a:bodyPr>
          <a:lstStyle/>
          <a:p>
            <a:r>
              <a:rPr lang="en-US" dirty="0"/>
              <a:t>Auto Correlation Test</a:t>
            </a:r>
          </a:p>
        </p:txBody>
      </p:sp>
      <p:sp>
        <p:nvSpPr>
          <p:cNvPr id="8" name="Content Placeholder 7">
            <a:extLst>
              <a:ext uri="{FF2B5EF4-FFF2-40B4-BE49-F238E27FC236}">
                <a16:creationId xmlns:a16="http://schemas.microsoft.com/office/drawing/2014/main" id="{6600D89A-9DF5-B335-0474-374D1E0D4DC8}"/>
              </a:ext>
            </a:extLst>
          </p:cNvPr>
          <p:cNvSpPr>
            <a:spLocks noGrp="1"/>
          </p:cNvSpPr>
          <p:nvPr>
            <p:ph idx="1"/>
          </p:nvPr>
        </p:nvSpPr>
        <p:spPr/>
        <p:txBody>
          <a:bodyPr>
            <a:normAutofit/>
          </a:bodyPr>
          <a:lstStyle/>
          <a:p>
            <a:r>
              <a:rPr lang="en-US" dirty="0"/>
              <a:t>The chi-square test for serial autocorrelation makes use of a 10 * 10 matrix.</a:t>
            </a:r>
          </a:p>
          <a:p>
            <a:r>
              <a:rPr lang="en-US" dirty="0"/>
              <a:t>The 10 class describe in the uniformity test are represented both along the rows and columns.</a:t>
            </a:r>
          </a:p>
          <a:p>
            <a:r>
              <a:rPr lang="en-US" dirty="0"/>
              <a:t>If the classes are to be represented on a bar chart, 100 bars, one for each cell of a matrix will be required.</a:t>
            </a:r>
          </a:p>
          <a:p>
            <a:r>
              <a:rPr lang="en-US" dirty="0"/>
              <a:t>To reduce the number of groups instead of 10 random numbers are divided into a smaller number of a class as 3 or 4. </a:t>
            </a:r>
          </a:p>
        </p:txBody>
      </p:sp>
      <p:sp>
        <p:nvSpPr>
          <p:cNvPr id="4" name="Footer Placeholder 3">
            <a:extLst>
              <a:ext uri="{FF2B5EF4-FFF2-40B4-BE49-F238E27FC236}">
                <a16:creationId xmlns:a16="http://schemas.microsoft.com/office/drawing/2014/main" id="{A48567C7-15B3-F7C8-414C-9D1D4C203E01}"/>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58DD3A5D-5B1F-25CB-9E8B-BD0600ECEFF7}"/>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50</a:t>
            </a:fld>
            <a:endParaRPr lang="en-US" dirty="0"/>
          </a:p>
        </p:txBody>
      </p:sp>
    </p:spTree>
    <p:extLst>
      <p:ext uri="{BB962C8B-B14F-4D97-AF65-F5344CB8AC3E}">
        <p14:creationId xmlns:p14="http://schemas.microsoft.com/office/powerpoint/2010/main" val="1233456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66D80-B181-B6E0-7BDC-D60C6DD6D5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2C5743-F3E5-234E-8D17-C6AB62BEEBA6}"/>
              </a:ext>
            </a:extLst>
          </p:cNvPr>
          <p:cNvSpPr>
            <a:spLocks noGrp="1"/>
          </p:cNvSpPr>
          <p:nvPr>
            <p:ph type="title"/>
          </p:nvPr>
        </p:nvSpPr>
        <p:spPr>
          <a:xfrm>
            <a:off x="838200" y="365125"/>
            <a:ext cx="10515600" cy="1042761"/>
          </a:xfrm>
        </p:spPr>
        <p:txBody>
          <a:bodyPr>
            <a:noAutofit/>
          </a:bodyPr>
          <a:lstStyle/>
          <a:p>
            <a:r>
              <a:rPr lang="en-US" dirty="0"/>
              <a:t>Auto Correlation Test</a:t>
            </a:r>
          </a:p>
        </p:txBody>
      </p:sp>
      <p:sp>
        <p:nvSpPr>
          <p:cNvPr id="8" name="Content Placeholder 7">
            <a:extLst>
              <a:ext uri="{FF2B5EF4-FFF2-40B4-BE49-F238E27FC236}">
                <a16:creationId xmlns:a16="http://schemas.microsoft.com/office/drawing/2014/main" id="{A7179C7F-CB5D-AD2D-D989-D9CFAABBC1A6}"/>
              </a:ext>
            </a:extLst>
          </p:cNvPr>
          <p:cNvSpPr>
            <a:spLocks noGrp="1"/>
          </p:cNvSpPr>
          <p:nvPr>
            <p:ph idx="1"/>
          </p:nvPr>
        </p:nvSpPr>
        <p:spPr/>
        <p:txBody>
          <a:bodyPr>
            <a:normAutofit/>
          </a:bodyPr>
          <a:lstStyle/>
          <a:p>
            <a:r>
              <a:rPr lang="en-US" dirty="0"/>
              <a:t>Three class will be as:</a:t>
            </a:r>
          </a:p>
          <a:p>
            <a:pPr marL="914400" lvl="1" indent="-457200">
              <a:buFont typeface="+mj-lt"/>
              <a:buAutoNum type="arabicPeriod"/>
            </a:pPr>
            <a:r>
              <a:rPr lang="en-US" dirty="0"/>
              <a:t>Less than or equal to 0.33</a:t>
            </a:r>
          </a:p>
          <a:p>
            <a:pPr marL="914400" lvl="1" indent="-457200">
              <a:buFont typeface="+mj-lt"/>
              <a:buAutoNum type="arabicPeriod"/>
            </a:pPr>
            <a:r>
              <a:rPr lang="en-US" dirty="0"/>
              <a:t>Less than or equal to 0.67</a:t>
            </a:r>
          </a:p>
          <a:p>
            <a:pPr marL="914400" lvl="1" indent="-457200">
              <a:buFont typeface="+mj-lt"/>
              <a:buAutoNum type="arabicPeriod"/>
            </a:pPr>
            <a:r>
              <a:rPr lang="en-US" dirty="0"/>
              <a:t>Less than or equal to 1.0</a:t>
            </a:r>
          </a:p>
          <a:p>
            <a:r>
              <a:rPr lang="en-US" dirty="0"/>
              <a:t>With three classes in a row and three classes in a column, there will be 9 cells. </a:t>
            </a:r>
          </a:p>
        </p:txBody>
      </p:sp>
      <p:sp>
        <p:nvSpPr>
          <p:cNvPr id="4" name="Footer Placeholder 3">
            <a:extLst>
              <a:ext uri="{FF2B5EF4-FFF2-40B4-BE49-F238E27FC236}">
                <a16:creationId xmlns:a16="http://schemas.microsoft.com/office/drawing/2014/main" id="{8A97DC1B-56D8-5166-AE48-FEEFCD5E2EFA}"/>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91A89F70-43B6-6406-C36E-AA1694744082}"/>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51</a:t>
            </a:fld>
            <a:endParaRPr lang="en-US" dirty="0"/>
          </a:p>
        </p:txBody>
      </p:sp>
    </p:spTree>
    <p:extLst>
      <p:ext uri="{BB962C8B-B14F-4D97-AF65-F5344CB8AC3E}">
        <p14:creationId xmlns:p14="http://schemas.microsoft.com/office/powerpoint/2010/main" val="3597684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68D1A-BDC4-6DA8-590D-5C04ECE5B8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A32BA-78E1-6287-F8CD-BFD3069D59EA}"/>
              </a:ext>
            </a:extLst>
          </p:cNvPr>
          <p:cNvSpPr>
            <a:spLocks noGrp="1"/>
          </p:cNvSpPr>
          <p:nvPr>
            <p:ph type="title"/>
          </p:nvPr>
        </p:nvSpPr>
        <p:spPr>
          <a:xfrm>
            <a:off x="838200" y="365125"/>
            <a:ext cx="10515600" cy="1042761"/>
          </a:xfrm>
        </p:spPr>
        <p:txBody>
          <a:bodyPr>
            <a:noAutofit/>
          </a:bodyPr>
          <a:lstStyle/>
          <a:p>
            <a:r>
              <a:rPr lang="en-US" dirty="0"/>
              <a:t>Auto Correlation Test Example</a:t>
            </a:r>
          </a:p>
        </p:txBody>
      </p:sp>
      <p:sp>
        <p:nvSpPr>
          <p:cNvPr id="8" name="Content Placeholder 7">
            <a:extLst>
              <a:ext uri="{FF2B5EF4-FFF2-40B4-BE49-F238E27FC236}">
                <a16:creationId xmlns:a16="http://schemas.microsoft.com/office/drawing/2014/main" id="{1692F4BD-6CCE-D7F2-9B7C-3C0D7835301C}"/>
              </a:ext>
            </a:extLst>
          </p:cNvPr>
          <p:cNvSpPr>
            <a:spLocks noGrp="1"/>
          </p:cNvSpPr>
          <p:nvPr>
            <p:ph idx="1"/>
          </p:nvPr>
        </p:nvSpPr>
        <p:spPr/>
        <p:txBody>
          <a:bodyPr>
            <a:normAutofit lnSpcReduction="10000"/>
          </a:bodyPr>
          <a:lstStyle/>
          <a:p>
            <a:r>
              <a:rPr lang="en-US" dirty="0"/>
              <a:t>Let us consider the following random numbers:</a:t>
            </a:r>
          </a:p>
          <a:p>
            <a:r>
              <a:rPr lang="en-US" dirty="0"/>
              <a:t>49, 95, 82, 19, 41, 31, 12, 53, 62, 40, 87, 83,</a:t>
            </a:r>
          </a:p>
          <a:p>
            <a:r>
              <a:rPr lang="en-US" dirty="0"/>
              <a:t>26, 01, 91, 55, 38, 75, 90, 35, 71, 57, 27, 85,</a:t>
            </a:r>
          </a:p>
          <a:p>
            <a:r>
              <a:rPr lang="en-US" dirty="0"/>
              <a:t>52, 08, 35, 57, 88, 38, 77, 86, 29, 18, 09, 96,</a:t>
            </a:r>
          </a:p>
          <a:p>
            <a:r>
              <a:rPr lang="en-US" dirty="0"/>
              <a:t>58, 22, 08, 93, 85, 45, 79, 68, 20, 11, 78, 93,</a:t>
            </a:r>
          </a:p>
          <a:p>
            <a:r>
              <a:rPr lang="en-US" dirty="0"/>
              <a:t>21, 13, 06, 32, 63, 79, 54, 67, 35, 18, 81, 14,</a:t>
            </a:r>
          </a:p>
          <a:p>
            <a:r>
              <a:rPr lang="en-US" dirty="0"/>
              <a:t>62, 13, 76, 74, 76, 45, 29, 36, 80, 78, 95, 25, 52</a:t>
            </a:r>
          </a:p>
          <a:p>
            <a:r>
              <a:rPr lang="en-US" dirty="0"/>
              <a:t>Determine whether the hypothesis of independence can be rejected, where α = 0.05 </a:t>
            </a:r>
          </a:p>
        </p:txBody>
      </p:sp>
      <p:sp>
        <p:nvSpPr>
          <p:cNvPr id="4" name="Footer Placeholder 3">
            <a:extLst>
              <a:ext uri="{FF2B5EF4-FFF2-40B4-BE49-F238E27FC236}">
                <a16:creationId xmlns:a16="http://schemas.microsoft.com/office/drawing/2014/main" id="{BFF45145-5AE3-D33C-94BD-C92E59C94879}"/>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852E77AB-A0C2-CC0E-7E22-558149B9DC83}"/>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52</a:t>
            </a:fld>
            <a:endParaRPr lang="en-US" dirty="0"/>
          </a:p>
        </p:txBody>
      </p:sp>
    </p:spTree>
    <p:extLst>
      <p:ext uri="{BB962C8B-B14F-4D97-AF65-F5344CB8AC3E}">
        <p14:creationId xmlns:p14="http://schemas.microsoft.com/office/powerpoint/2010/main" val="1386525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3D6FE-A90B-A079-A4EC-84DFCC4A5C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ECD5D-AC49-A29B-DBDD-42C83F7824E5}"/>
              </a:ext>
            </a:extLst>
          </p:cNvPr>
          <p:cNvSpPr>
            <a:spLocks noGrp="1"/>
          </p:cNvSpPr>
          <p:nvPr>
            <p:ph type="title"/>
          </p:nvPr>
        </p:nvSpPr>
        <p:spPr>
          <a:xfrm>
            <a:off x="838200" y="365125"/>
            <a:ext cx="10515600" cy="1042761"/>
          </a:xfrm>
        </p:spPr>
        <p:txBody>
          <a:bodyPr>
            <a:noAutofit/>
          </a:bodyPr>
          <a:lstStyle/>
          <a:p>
            <a:r>
              <a:rPr lang="en-US" dirty="0"/>
              <a:t>Auto Correlation Test Example</a:t>
            </a:r>
          </a:p>
        </p:txBody>
      </p:sp>
      <p:sp>
        <p:nvSpPr>
          <p:cNvPr id="8" name="Content Placeholder 7">
            <a:extLst>
              <a:ext uri="{FF2B5EF4-FFF2-40B4-BE49-F238E27FC236}">
                <a16:creationId xmlns:a16="http://schemas.microsoft.com/office/drawing/2014/main" id="{6D41D0DF-21ED-4095-EC3A-C2F56DC79BFB}"/>
              </a:ext>
            </a:extLst>
          </p:cNvPr>
          <p:cNvSpPr>
            <a:spLocks noGrp="1"/>
          </p:cNvSpPr>
          <p:nvPr>
            <p:ph idx="1"/>
          </p:nvPr>
        </p:nvSpPr>
        <p:spPr/>
        <p:txBody>
          <a:bodyPr>
            <a:normAutofit/>
          </a:bodyPr>
          <a:lstStyle/>
          <a:p>
            <a:r>
              <a:rPr lang="en-US" b="1" u="sng" dirty="0"/>
              <a:t>Solution</a:t>
            </a:r>
            <a:r>
              <a:rPr lang="en-US" dirty="0"/>
              <a:t>,</a:t>
            </a:r>
          </a:p>
          <a:p>
            <a:r>
              <a:rPr lang="en-US" dirty="0"/>
              <a:t>These N = 73 random numbers, giving (N-1)=72 pairs, are grouped in 9 classes with expectation E</a:t>
            </a:r>
            <a:r>
              <a:rPr lang="en-US" baseline="-25000" dirty="0"/>
              <a:t>i</a:t>
            </a:r>
            <a:r>
              <a:rPr lang="en-US" dirty="0"/>
              <a:t> = N/n = 72/9 ~ 8</a:t>
            </a:r>
          </a:p>
          <a:p>
            <a:endParaRPr lang="en-US" dirty="0"/>
          </a:p>
        </p:txBody>
      </p:sp>
      <p:sp>
        <p:nvSpPr>
          <p:cNvPr id="4" name="Footer Placeholder 3">
            <a:extLst>
              <a:ext uri="{FF2B5EF4-FFF2-40B4-BE49-F238E27FC236}">
                <a16:creationId xmlns:a16="http://schemas.microsoft.com/office/drawing/2014/main" id="{E3958438-6B8A-6A29-5BAA-520F3169E61D}"/>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7CA7691B-D020-42BD-3A40-1C4728CD5EE6}"/>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53</a:t>
            </a:fld>
            <a:endParaRPr lang="en-US" dirty="0"/>
          </a:p>
        </p:txBody>
      </p:sp>
      <p:pic>
        <p:nvPicPr>
          <p:cNvPr id="6" name="Picture 5">
            <a:extLst>
              <a:ext uri="{FF2B5EF4-FFF2-40B4-BE49-F238E27FC236}">
                <a16:creationId xmlns:a16="http://schemas.microsoft.com/office/drawing/2014/main" id="{39234F93-4611-66B3-A936-1BFE11E16E4B}"/>
              </a:ext>
            </a:extLst>
          </p:cNvPr>
          <p:cNvPicPr>
            <a:picLocks noChangeAspect="1"/>
          </p:cNvPicPr>
          <p:nvPr/>
        </p:nvPicPr>
        <p:blipFill>
          <a:blip r:embed="rId2"/>
          <a:stretch>
            <a:fillRect/>
          </a:stretch>
        </p:blipFill>
        <p:spPr>
          <a:xfrm>
            <a:off x="1414485" y="3195631"/>
            <a:ext cx="9640120" cy="3555780"/>
          </a:xfrm>
          <a:prstGeom prst="rect">
            <a:avLst/>
          </a:prstGeom>
        </p:spPr>
      </p:pic>
    </p:spTree>
    <p:extLst>
      <p:ext uri="{BB962C8B-B14F-4D97-AF65-F5344CB8AC3E}">
        <p14:creationId xmlns:p14="http://schemas.microsoft.com/office/powerpoint/2010/main" val="441820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BE441-ECB7-6D57-EDF9-2B56CA6302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02CF15-A458-19B0-0DB6-A7360ADA1213}"/>
              </a:ext>
            </a:extLst>
          </p:cNvPr>
          <p:cNvSpPr>
            <a:spLocks noGrp="1"/>
          </p:cNvSpPr>
          <p:nvPr>
            <p:ph type="title"/>
          </p:nvPr>
        </p:nvSpPr>
        <p:spPr>
          <a:xfrm>
            <a:off x="838200" y="365125"/>
            <a:ext cx="10515600" cy="1042761"/>
          </a:xfrm>
        </p:spPr>
        <p:txBody>
          <a:bodyPr>
            <a:noAutofit/>
          </a:bodyPr>
          <a:lstStyle/>
          <a:p>
            <a:r>
              <a:rPr lang="en-US" dirty="0"/>
              <a:t>Auto Correlation Test Example</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7E51964F-0356-CC6E-7939-B73F4E7BD088}"/>
                  </a:ext>
                </a:extLst>
              </p:cNvPr>
              <p:cNvSpPr>
                <a:spLocks noGrp="1"/>
              </p:cNvSpPr>
              <p:nvPr>
                <p:ph idx="1"/>
              </p:nvPr>
            </p:nvSpPr>
            <p:spPr/>
            <p:txBody>
              <a:bodyPr>
                <a:normAutofit fontScale="92500" lnSpcReduction="20000"/>
              </a:bodyPr>
              <a:lstStyle/>
              <a:p>
                <a:r>
                  <a:rPr lang="en-US" dirty="0"/>
                  <a:t>From the above table, </a:t>
                </a:r>
              </a:p>
              <a:p>
                <a:r>
                  <a:rPr lang="en-US" dirty="0"/>
                  <a:t>Chi-Square = X</a:t>
                </a:r>
                <a:r>
                  <a:rPr lang="en-US" baseline="-25000" dirty="0"/>
                  <a:t>0</a:t>
                </a:r>
                <a:r>
                  <a:rPr lang="en-US" baseline="30000" dirty="0"/>
                  <a:t>2</a:t>
                </a:r>
                <a:r>
                  <a:rPr lang="en-US" dirty="0"/>
                  <a:t>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 </m:t>
                        </m:r>
                        <m:r>
                          <a:rPr lang="en-US" i="1">
                            <a:latin typeface="Cambria Math" panose="02040503050406030204" pitchFamily="18" charset="0"/>
                          </a:rPr>
                          <m:t>𝑛</m:t>
                        </m:r>
                      </m:sup>
                      <m:e>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𝑂</m:t>
                                </m:r>
                                <m:r>
                                  <a:rPr lang="en-US" i="1" baseline="-25000">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𝐸𝑖</m:t>
                                </m:r>
                              </m:e>
                            </m:d>
                            <m:r>
                              <a:rPr lang="en-US" i="1" baseline="30000">
                                <a:latin typeface="Cambria Math" panose="02040503050406030204" pitchFamily="18" charset="0"/>
                              </a:rPr>
                              <m:t>2</m:t>
                            </m:r>
                          </m:num>
                          <m:den>
                            <m:r>
                              <a:rPr lang="en-US" i="1">
                                <a:latin typeface="Cambria Math" panose="02040503050406030204" pitchFamily="18" charset="0"/>
                              </a:rPr>
                              <m:t>𝐸</m:t>
                            </m:r>
                            <m:r>
                              <a:rPr lang="en-US" i="1" baseline="-25000">
                                <a:latin typeface="Cambria Math" panose="02040503050406030204" pitchFamily="18" charset="0"/>
                              </a:rPr>
                              <m:t>𝑖</m:t>
                            </m:r>
                          </m:den>
                        </m:f>
                      </m:e>
                    </m:nary>
                  </m:oMath>
                </a14:m>
                <a:r>
                  <a:rPr lang="en-US" dirty="0"/>
                  <a:t> = ?</a:t>
                </a:r>
              </a:p>
              <a:p>
                <a:r>
                  <a:rPr lang="en-US" dirty="0"/>
                  <a:t>The observation Oi in different class is determined by taking the pair of random numbers. Pair 0.49 and 0.95 falls in class R1≤0.67 &amp; R2≤1.0, similarly next pair 0.95 and o.82 falls in range R1≤1.0 &amp;R≤1.0 and so on.</a:t>
                </a:r>
              </a:p>
              <a:p>
                <a:r>
                  <a:rPr lang="en-US" dirty="0"/>
                  <a:t>Since the total number of pair is 72. Since there are two random variables, the degree of freedom </a:t>
                </a:r>
                <a:r>
                  <a:rPr lang="en-US" dirty="0" err="1"/>
                  <a:t>df</a:t>
                </a:r>
                <a:r>
                  <a:rPr lang="en-US" dirty="0"/>
                  <a:t> = n-2 = 9-2 = 7.</a:t>
                </a:r>
              </a:p>
              <a:p>
                <a:r>
                  <a:rPr lang="en-US" dirty="0"/>
                  <a:t>The critical value of Chi square for 7 degree of freedom at α=0.05 level of significance is 14.07. since X</a:t>
                </a:r>
                <a:r>
                  <a:rPr lang="en-US" baseline="-25000" dirty="0"/>
                  <a:t>0</a:t>
                </a:r>
                <a:r>
                  <a:rPr lang="en-US" baseline="30000" dirty="0"/>
                  <a:t>2</a:t>
                </a:r>
                <a:r>
                  <a:rPr lang="en-US" dirty="0"/>
                  <a:t> ≤ X</a:t>
                </a:r>
                <a:r>
                  <a:rPr lang="en-US" baseline="30000" dirty="0"/>
                  <a:t>2</a:t>
                </a:r>
                <a:r>
                  <a:rPr lang="en-US" baseline="-25000" dirty="0"/>
                  <a:t>0.05, 7</a:t>
                </a:r>
                <a:r>
                  <a:rPr lang="en-US" dirty="0"/>
                  <a:t> the null hypothesis of independence is not rejected i.e. it can be accepted.</a:t>
                </a:r>
              </a:p>
            </p:txBody>
          </p:sp>
        </mc:Choice>
        <mc:Fallback xmlns="">
          <p:sp>
            <p:nvSpPr>
              <p:cNvPr id="8" name="Content Placeholder 7">
                <a:extLst>
                  <a:ext uri="{FF2B5EF4-FFF2-40B4-BE49-F238E27FC236}">
                    <a16:creationId xmlns:a16="http://schemas.microsoft.com/office/drawing/2014/main" id="{7E51964F-0356-CC6E-7939-B73F4E7BD088}"/>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19EEFE7-ACA1-1573-A046-65EC26C992C7}"/>
              </a:ext>
            </a:extLst>
          </p:cNvPr>
          <p:cNvSpPr>
            <a:spLocks noGrp="1"/>
          </p:cNvSpPr>
          <p:nvPr>
            <p:ph type="ftr" sz="quarter" idx="11"/>
          </p:nvPr>
        </p:nvSpPr>
        <p:spPr>
          <a:xfrm>
            <a:off x="7351486" y="106589"/>
            <a:ext cx="4114800" cy="365125"/>
          </a:xfrm>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FE2E73E2-970C-636D-A861-FCF32B0EFB6A}"/>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54</a:t>
            </a:fld>
            <a:endParaRPr lang="en-US" dirty="0"/>
          </a:p>
        </p:txBody>
      </p:sp>
    </p:spTree>
    <p:extLst>
      <p:ext uri="{BB962C8B-B14F-4D97-AF65-F5344CB8AC3E}">
        <p14:creationId xmlns:p14="http://schemas.microsoft.com/office/powerpoint/2010/main" val="34857759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EB86E-92CA-8425-23CB-1C912DD51BE9}"/>
              </a:ext>
            </a:extLst>
          </p:cNvPr>
          <p:cNvSpPr>
            <a:spLocks noGrp="1"/>
          </p:cNvSpPr>
          <p:nvPr>
            <p:ph type="title"/>
          </p:nvPr>
        </p:nvSpPr>
        <p:spPr>
          <a:xfrm>
            <a:off x="5020988" y="641377"/>
            <a:ext cx="5487841" cy="2540969"/>
          </a:xfrm>
        </p:spPr>
        <p:txBody>
          <a:bodyPr/>
          <a:lstStyle/>
          <a:p>
            <a:r>
              <a:rPr lang="en-US" dirty="0"/>
              <a:t>End of </a:t>
            </a:r>
            <a:br>
              <a:rPr lang="en-US" dirty="0"/>
            </a:br>
            <a:r>
              <a:rPr lang="en-US" dirty="0"/>
              <a:t>Lecture 17</a:t>
            </a:r>
          </a:p>
        </p:txBody>
      </p:sp>
      <p:sp>
        <p:nvSpPr>
          <p:cNvPr id="3" name="Slide Number Placeholder 2">
            <a:extLst>
              <a:ext uri="{FF2B5EF4-FFF2-40B4-BE49-F238E27FC236}">
                <a16:creationId xmlns:a16="http://schemas.microsoft.com/office/drawing/2014/main" id="{00598789-ED0E-CA9B-FF87-C82F586312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55</a:t>
            </a:fld>
            <a:endParaRPr lang="en-US"/>
          </a:p>
        </p:txBody>
      </p:sp>
      <p:sp>
        <p:nvSpPr>
          <p:cNvPr id="2" name="Footer Placeholder 1">
            <a:extLst>
              <a:ext uri="{FF2B5EF4-FFF2-40B4-BE49-F238E27FC236}">
                <a16:creationId xmlns:a16="http://schemas.microsoft.com/office/drawing/2014/main" id="{25032F37-907E-9C2E-C22C-C745CEE55F2A}"/>
              </a:ext>
            </a:extLst>
          </p:cNvPr>
          <p:cNvSpPr>
            <a:spLocks noGrp="1"/>
          </p:cNvSpPr>
          <p:nvPr>
            <p:ph type="ftr" sz="quarter" idx="13"/>
          </p:nvPr>
        </p:nvSpPr>
        <p:spPr>
          <a:xfrm>
            <a:off x="7351486" y="106589"/>
            <a:ext cx="4114800" cy="365125"/>
          </a:xfrm>
        </p:spPr>
        <p:txBody>
          <a:bodyPr/>
          <a:lstStyle/>
          <a:p>
            <a:pPr algn="r"/>
            <a:r>
              <a:rPr lang="en-US"/>
              <a:t>Probability Concept and Random Numbers | Lecture 17</a:t>
            </a:r>
            <a:endParaRPr lang="en-US" dirty="0"/>
          </a:p>
        </p:txBody>
      </p:sp>
    </p:spTree>
    <p:extLst>
      <p:ext uri="{BB962C8B-B14F-4D97-AF65-F5344CB8AC3E}">
        <p14:creationId xmlns:p14="http://schemas.microsoft.com/office/powerpoint/2010/main" val="4119943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BA0-27E2-F622-221D-B1B9F6C313DF}"/>
              </a:ext>
            </a:extLst>
          </p:cNvPr>
          <p:cNvSpPr>
            <a:spLocks noGrp="1"/>
          </p:cNvSpPr>
          <p:nvPr>
            <p:ph type="title"/>
          </p:nvPr>
        </p:nvSpPr>
        <p:spPr>
          <a:xfrm>
            <a:off x="838200" y="1843315"/>
            <a:ext cx="10515600" cy="3817256"/>
          </a:xfrm>
        </p:spPr>
        <p:txBody>
          <a:bodyPr/>
          <a:lstStyle/>
          <a:p>
            <a:r>
              <a:rPr lang="en-US"/>
              <a:t>Simulation Language</a:t>
            </a:r>
            <a:br>
              <a:rPr lang="en-US"/>
            </a:br>
            <a:r>
              <a:rPr lang="en-US"/>
              <a:t>GPSS</a:t>
            </a:r>
            <a:endParaRPr lang="en-US" dirty="0"/>
          </a:p>
        </p:txBody>
      </p:sp>
      <p:sp>
        <p:nvSpPr>
          <p:cNvPr id="4" name="Slide Number Placeholder 3">
            <a:extLst>
              <a:ext uri="{FF2B5EF4-FFF2-40B4-BE49-F238E27FC236}">
                <a16:creationId xmlns:a16="http://schemas.microsoft.com/office/drawing/2014/main" id="{2608AA0D-2DA5-FCAB-B808-83012ED097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56</a:t>
            </a:fld>
            <a:endParaRPr lang="en-US"/>
          </a:p>
        </p:txBody>
      </p:sp>
      <p:sp>
        <p:nvSpPr>
          <p:cNvPr id="3" name="Footer Placeholder 2">
            <a:extLst>
              <a:ext uri="{FF2B5EF4-FFF2-40B4-BE49-F238E27FC236}">
                <a16:creationId xmlns:a16="http://schemas.microsoft.com/office/drawing/2014/main" id="{D1548889-52EA-6797-57CD-59AEF91798C1}"/>
              </a:ext>
            </a:extLst>
          </p:cNvPr>
          <p:cNvSpPr>
            <a:spLocks noGrp="1"/>
          </p:cNvSpPr>
          <p:nvPr>
            <p:ph type="ftr" sz="quarter" idx="14"/>
          </p:nvPr>
        </p:nvSpPr>
        <p:spPr>
          <a:xfrm>
            <a:off x="7351486" y="106589"/>
            <a:ext cx="4114800" cy="365125"/>
          </a:xfrm>
        </p:spPr>
        <p:txBody>
          <a:bodyPr/>
          <a:lstStyle/>
          <a:p>
            <a:pPr algn="r"/>
            <a:r>
              <a:rPr lang="en-US"/>
              <a:t>Probability Concept and Random Numbers | Lecture 17</a:t>
            </a:r>
            <a:endParaRPr lang="en-US" dirty="0"/>
          </a:p>
        </p:txBody>
      </p:sp>
    </p:spTree>
    <p:extLst>
      <p:ext uri="{BB962C8B-B14F-4D97-AF65-F5344CB8AC3E}">
        <p14:creationId xmlns:p14="http://schemas.microsoft.com/office/powerpoint/2010/main" val="169715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DC943-BE7B-C1BF-36FB-88EB2D0E5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BB482-102A-4CEA-ED4A-370C658FDE98}"/>
              </a:ext>
            </a:extLst>
          </p:cNvPr>
          <p:cNvSpPr>
            <a:spLocks noGrp="1"/>
          </p:cNvSpPr>
          <p:nvPr>
            <p:ph type="title"/>
          </p:nvPr>
        </p:nvSpPr>
        <p:spPr/>
        <p:txBody>
          <a:bodyPr/>
          <a:lstStyle/>
          <a:p>
            <a:r>
              <a:rPr lang="en-US" dirty="0"/>
              <a:t>Runs Test</a:t>
            </a:r>
          </a:p>
        </p:txBody>
      </p:sp>
      <p:sp>
        <p:nvSpPr>
          <p:cNvPr id="3" name="Content Placeholder 2">
            <a:extLst>
              <a:ext uri="{FF2B5EF4-FFF2-40B4-BE49-F238E27FC236}">
                <a16:creationId xmlns:a16="http://schemas.microsoft.com/office/drawing/2014/main" id="{8321BA25-DCF3-C4A7-9E6D-7BB32AB1006E}"/>
              </a:ext>
            </a:extLst>
          </p:cNvPr>
          <p:cNvSpPr>
            <a:spLocks noGrp="1"/>
          </p:cNvSpPr>
          <p:nvPr>
            <p:ph idx="1"/>
          </p:nvPr>
        </p:nvSpPr>
        <p:spPr/>
        <p:txBody>
          <a:bodyPr>
            <a:normAutofit/>
          </a:bodyPr>
          <a:lstStyle/>
          <a:p>
            <a:r>
              <a:rPr lang="en-US" dirty="0"/>
              <a:t>Run Test Tests the run up and down or the runs above and below the mean by comparing the actual value to expected value.</a:t>
            </a:r>
          </a:p>
          <a:p>
            <a:r>
              <a:rPr lang="en-US" dirty="0"/>
              <a:t>The run test examines the arrangements of numbers in a sequence to test the hypothesis of independence.</a:t>
            </a:r>
          </a:p>
          <a:p>
            <a:r>
              <a:rPr lang="en-US" b="1" dirty="0">
                <a:solidFill>
                  <a:srgbClr val="FF0000"/>
                </a:solidFill>
              </a:rPr>
              <a:t>A run is defined as a succession of similar events proceeded and followed by a different event. </a:t>
            </a:r>
          </a:p>
          <a:p>
            <a:r>
              <a:rPr lang="en-US" dirty="0"/>
              <a:t>The number of events that occur in the run is called </a:t>
            </a:r>
            <a:r>
              <a:rPr lang="en-US" b="1" dirty="0"/>
              <a:t>Run-Length</a:t>
            </a:r>
            <a:r>
              <a:rPr lang="en-US" dirty="0"/>
              <a:t>.</a:t>
            </a:r>
          </a:p>
        </p:txBody>
      </p:sp>
      <p:sp>
        <p:nvSpPr>
          <p:cNvPr id="4" name="Footer Placeholder 3">
            <a:extLst>
              <a:ext uri="{FF2B5EF4-FFF2-40B4-BE49-F238E27FC236}">
                <a16:creationId xmlns:a16="http://schemas.microsoft.com/office/drawing/2014/main" id="{016CA5A6-B626-4A49-3779-282EB659C9C2}"/>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DBBAF507-65E0-8B80-0D71-BB54E830268B}"/>
              </a:ext>
            </a:extLst>
          </p:cNvPr>
          <p:cNvSpPr>
            <a:spLocks noGrp="1"/>
          </p:cNvSpPr>
          <p:nvPr>
            <p:ph type="sldNum" sz="quarter" idx="12"/>
          </p:nvPr>
        </p:nvSpPr>
        <p:spPr/>
        <p:txBody>
          <a:bodyPr/>
          <a:lstStyle/>
          <a:p>
            <a:fld id="{B64A917B-47FD-40E0-A121-9E586D961AA8}" type="slidenum">
              <a:rPr lang="en-US" smtClean="0"/>
              <a:pPr/>
              <a:t>6</a:t>
            </a:fld>
            <a:endParaRPr lang="en-US" dirty="0"/>
          </a:p>
        </p:txBody>
      </p:sp>
    </p:spTree>
    <p:extLst>
      <p:ext uri="{BB962C8B-B14F-4D97-AF65-F5344CB8AC3E}">
        <p14:creationId xmlns:p14="http://schemas.microsoft.com/office/powerpoint/2010/main" val="408917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267AE-756A-5280-1C21-7D527DEEEA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29FA6-5452-9202-D219-69CA3DFE9222}"/>
              </a:ext>
            </a:extLst>
          </p:cNvPr>
          <p:cNvSpPr>
            <a:spLocks noGrp="1"/>
          </p:cNvSpPr>
          <p:nvPr>
            <p:ph type="title"/>
          </p:nvPr>
        </p:nvSpPr>
        <p:spPr/>
        <p:txBody>
          <a:bodyPr/>
          <a:lstStyle/>
          <a:p>
            <a:r>
              <a:rPr lang="en-US" dirty="0"/>
              <a:t>Runs Test</a:t>
            </a:r>
          </a:p>
        </p:txBody>
      </p:sp>
      <p:sp>
        <p:nvSpPr>
          <p:cNvPr id="3" name="Content Placeholder 2">
            <a:extLst>
              <a:ext uri="{FF2B5EF4-FFF2-40B4-BE49-F238E27FC236}">
                <a16:creationId xmlns:a16="http://schemas.microsoft.com/office/drawing/2014/main" id="{B15EF9F1-0D42-B434-85D3-F9B0DE432D6F}"/>
              </a:ext>
            </a:extLst>
          </p:cNvPr>
          <p:cNvSpPr>
            <a:spLocks noGrp="1"/>
          </p:cNvSpPr>
          <p:nvPr>
            <p:ph idx="1"/>
          </p:nvPr>
        </p:nvSpPr>
        <p:spPr/>
        <p:txBody>
          <a:bodyPr>
            <a:normAutofit/>
          </a:bodyPr>
          <a:lstStyle/>
          <a:p>
            <a:r>
              <a:rPr lang="en-US" dirty="0"/>
              <a:t>Example: Tossing coin</a:t>
            </a:r>
          </a:p>
          <a:p>
            <a:r>
              <a:rPr lang="en-US" dirty="0"/>
              <a:t>Consider the sequence of tossing a coin 10 times:</a:t>
            </a:r>
          </a:p>
          <a:p>
            <a:r>
              <a:rPr lang="en-US" dirty="0"/>
              <a:t>H, T, T, H, H, T, T, T, H, T </a:t>
            </a:r>
          </a:p>
          <a:p>
            <a:endParaRPr lang="en-US" dirty="0"/>
          </a:p>
          <a:p>
            <a:pPr marL="0" indent="0">
              <a:buNone/>
            </a:pPr>
            <a:endParaRPr lang="en-US" dirty="0"/>
          </a:p>
          <a:p>
            <a:r>
              <a:rPr lang="en-US" dirty="0"/>
              <a:t>There are two possible concerns in run tests. They are:</a:t>
            </a:r>
          </a:p>
          <a:p>
            <a:pPr marL="457200" indent="-457200">
              <a:buFont typeface="+mj-lt"/>
              <a:buAutoNum type="arabicPeriod"/>
            </a:pPr>
            <a:r>
              <a:rPr lang="en-US" b="1" dirty="0"/>
              <a:t>Number of runs </a:t>
            </a:r>
            <a:r>
              <a:rPr lang="en-US" dirty="0"/>
              <a:t>- Run-up and down &amp; Runs above and below mean </a:t>
            </a:r>
          </a:p>
          <a:p>
            <a:pPr marL="457200" indent="-457200">
              <a:buFont typeface="+mj-lt"/>
              <a:buAutoNum type="arabicPeriod"/>
            </a:pPr>
            <a:r>
              <a:rPr lang="en-US" b="1" dirty="0"/>
              <a:t>Length of runs</a:t>
            </a:r>
          </a:p>
        </p:txBody>
      </p:sp>
      <p:sp>
        <p:nvSpPr>
          <p:cNvPr id="4" name="Footer Placeholder 3">
            <a:extLst>
              <a:ext uri="{FF2B5EF4-FFF2-40B4-BE49-F238E27FC236}">
                <a16:creationId xmlns:a16="http://schemas.microsoft.com/office/drawing/2014/main" id="{97E14A23-CD9A-27A4-5890-DEC30138ED2E}"/>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2A59AEA3-69E2-6EF4-0ED8-7F09E3820967}"/>
              </a:ext>
            </a:extLst>
          </p:cNvPr>
          <p:cNvSpPr>
            <a:spLocks noGrp="1"/>
          </p:cNvSpPr>
          <p:nvPr>
            <p:ph type="sldNum" sz="quarter" idx="12"/>
          </p:nvPr>
        </p:nvSpPr>
        <p:spPr/>
        <p:txBody>
          <a:bodyPr/>
          <a:lstStyle/>
          <a:p>
            <a:fld id="{B64A917B-47FD-40E0-A121-9E586D961AA8}" type="slidenum">
              <a:rPr lang="en-US" smtClean="0"/>
              <a:pPr/>
              <a:t>7</a:t>
            </a:fld>
            <a:endParaRPr lang="en-US" dirty="0"/>
          </a:p>
        </p:txBody>
      </p:sp>
      <p:graphicFrame>
        <p:nvGraphicFramePr>
          <p:cNvPr id="6" name="Table 5">
            <a:extLst>
              <a:ext uri="{FF2B5EF4-FFF2-40B4-BE49-F238E27FC236}">
                <a16:creationId xmlns:a16="http://schemas.microsoft.com/office/drawing/2014/main" id="{2A507525-F064-BEC3-F81D-047E0DCEB0BA}"/>
              </a:ext>
            </a:extLst>
          </p:cNvPr>
          <p:cNvGraphicFramePr>
            <a:graphicFrameLocks noGrp="1"/>
          </p:cNvGraphicFramePr>
          <p:nvPr>
            <p:extLst>
              <p:ext uri="{D42A27DB-BD31-4B8C-83A1-F6EECF244321}">
                <p14:modId xmlns:p14="http://schemas.microsoft.com/office/powerpoint/2010/main" val="1796006610"/>
              </p:ext>
            </p:extLst>
          </p:nvPr>
        </p:nvGraphicFramePr>
        <p:xfrm>
          <a:off x="8252459" y="1832676"/>
          <a:ext cx="3427153" cy="256032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2928202199"/>
                    </a:ext>
                  </a:extLst>
                </a:gridCol>
                <a:gridCol w="1415473">
                  <a:extLst>
                    <a:ext uri="{9D8B030D-6E8A-4147-A177-3AD203B41FA5}">
                      <a16:colId xmlns:a16="http://schemas.microsoft.com/office/drawing/2014/main" val="1195099900"/>
                    </a:ext>
                  </a:extLst>
                </a:gridCol>
                <a:gridCol w="1097280">
                  <a:extLst>
                    <a:ext uri="{9D8B030D-6E8A-4147-A177-3AD203B41FA5}">
                      <a16:colId xmlns:a16="http://schemas.microsoft.com/office/drawing/2014/main" val="510475529"/>
                    </a:ext>
                  </a:extLst>
                </a:gridCol>
              </a:tblGrid>
              <a:tr h="252834">
                <a:tc>
                  <a:txBody>
                    <a:bodyPr/>
                    <a:lstStyle/>
                    <a:p>
                      <a:r>
                        <a:rPr lang="en-US" dirty="0">
                          <a:latin typeface="Nunito" pitchFamily="2"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Run 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Run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9882537"/>
                  </a:ext>
                </a:extLst>
              </a:tr>
              <a:tr h="252834">
                <a:tc>
                  <a:txBody>
                    <a:bodyPr/>
                    <a:lstStyle/>
                    <a:p>
                      <a:r>
                        <a:rPr lang="en-US" dirty="0">
                          <a:latin typeface="Nunito"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944486"/>
                  </a:ext>
                </a:extLst>
              </a:tr>
              <a:tr h="340027">
                <a:tc>
                  <a:txBody>
                    <a:bodyPr/>
                    <a:lstStyle/>
                    <a:p>
                      <a:r>
                        <a:rPr lang="en-US" dirty="0">
                          <a:latin typeface="Nunito"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T </a:t>
                      </a:r>
                      <a:r>
                        <a:rPr lang="en-US" dirty="0" err="1">
                          <a:latin typeface="Nunito" pitchFamily="2" charset="0"/>
                        </a:rPr>
                        <a:t>T</a:t>
                      </a:r>
                      <a:endParaRPr lang="en-US" dirty="0">
                        <a:latin typeface="Nunito"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185240"/>
                  </a:ext>
                </a:extLst>
              </a:tr>
              <a:tr h="252834">
                <a:tc>
                  <a:txBody>
                    <a:bodyPr/>
                    <a:lstStyle/>
                    <a:p>
                      <a:r>
                        <a:rPr lang="en-US" dirty="0">
                          <a:latin typeface="Nunito"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H </a:t>
                      </a:r>
                      <a:r>
                        <a:rPr lang="en-US" dirty="0" err="1">
                          <a:latin typeface="Nunito" pitchFamily="2" charset="0"/>
                        </a:rPr>
                        <a:t>H</a:t>
                      </a:r>
                      <a:endParaRPr lang="en-US" dirty="0">
                        <a:latin typeface="Nunito"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034105"/>
                  </a:ext>
                </a:extLst>
              </a:tr>
              <a:tr h="252834">
                <a:tc>
                  <a:txBody>
                    <a:bodyPr/>
                    <a:lstStyle/>
                    <a:p>
                      <a:r>
                        <a:rPr lang="en-US" dirty="0">
                          <a:latin typeface="Nunito"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T </a:t>
                      </a:r>
                      <a:r>
                        <a:rPr lang="en-US" dirty="0" err="1">
                          <a:latin typeface="Nunito" pitchFamily="2" charset="0"/>
                        </a:rPr>
                        <a:t>T</a:t>
                      </a:r>
                      <a:r>
                        <a:rPr lang="en-US" dirty="0">
                          <a:latin typeface="Nunito" pitchFamily="2" charset="0"/>
                        </a:rPr>
                        <a:t> </a:t>
                      </a:r>
                      <a:r>
                        <a:rPr lang="en-US" dirty="0" err="1">
                          <a:latin typeface="Nunito" pitchFamily="2" charset="0"/>
                        </a:rPr>
                        <a:t>T</a:t>
                      </a:r>
                      <a:endParaRPr lang="en-US" dirty="0">
                        <a:latin typeface="Nunito"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751765"/>
                  </a:ext>
                </a:extLst>
              </a:tr>
              <a:tr h="252834">
                <a:tc>
                  <a:txBody>
                    <a:bodyPr/>
                    <a:lstStyle/>
                    <a:p>
                      <a:r>
                        <a:rPr lang="en-US" dirty="0">
                          <a:latin typeface="Nunito"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882063"/>
                  </a:ext>
                </a:extLst>
              </a:tr>
              <a:tr h="252834">
                <a:tc>
                  <a:txBody>
                    <a:bodyPr/>
                    <a:lstStyle/>
                    <a:p>
                      <a:r>
                        <a:rPr lang="en-US" dirty="0">
                          <a:latin typeface="Nunito" pitchFamily="2"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Nunito" pitchFamily="2"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720623"/>
                  </a:ext>
                </a:extLst>
              </a:tr>
            </a:tbl>
          </a:graphicData>
        </a:graphic>
      </p:graphicFrame>
    </p:spTree>
    <p:extLst>
      <p:ext uri="{BB962C8B-B14F-4D97-AF65-F5344CB8AC3E}">
        <p14:creationId xmlns:p14="http://schemas.microsoft.com/office/powerpoint/2010/main" val="7022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22215-4CED-D374-304A-50740FAFD1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1D1CE-0CD2-D1B0-8DF5-4E2B01D31144}"/>
              </a:ext>
            </a:extLst>
          </p:cNvPr>
          <p:cNvSpPr>
            <a:spLocks noGrp="1"/>
          </p:cNvSpPr>
          <p:nvPr>
            <p:ph type="title"/>
          </p:nvPr>
        </p:nvSpPr>
        <p:spPr/>
        <p:txBody>
          <a:bodyPr/>
          <a:lstStyle/>
          <a:p>
            <a:r>
              <a:rPr lang="en-US" dirty="0"/>
              <a:t>Runs Test - Runs Up And Down</a:t>
            </a:r>
          </a:p>
        </p:txBody>
      </p:sp>
      <p:sp>
        <p:nvSpPr>
          <p:cNvPr id="3" name="Content Placeholder 2">
            <a:extLst>
              <a:ext uri="{FF2B5EF4-FFF2-40B4-BE49-F238E27FC236}">
                <a16:creationId xmlns:a16="http://schemas.microsoft.com/office/drawing/2014/main" id="{E6CC4B5A-9216-C89D-EF17-5C21C459F8EF}"/>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04AF020A-ADCC-3ED4-F458-23736EBE1EF1}"/>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58888AB3-7AB4-52F5-F117-219A2D3F1484}"/>
              </a:ext>
            </a:extLst>
          </p:cNvPr>
          <p:cNvSpPr>
            <a:spLocks noGrp="1"/>
          </p:cNvSpPr>
          <p:nvPr>
            <p:ph type="sldNum" sz="quarter" idx="12"/>
          </p:nvPr>
        </p:nvSpPr>
        <p:spPr/>
        <p:txBody>
          <a:bodyPr/>
          <a:lstStyle/>
          <a:p>
            <a:fld id="{B64A917B-47FD-40E0-A121-9E586D961AA8}" type="slidenum">
              <a:rPr lang="en-US" smtClean="0"/>
              <a:pPr/>
              <a:t>8</a:t>
            </a:fld>
            <a:endParaRPr lang="en-US" dirty="0"/>
          </a:p>
        </p:txBody>
      </p:sp>
    </p:spTree>
    <p:extLst>
      <p:ext uri="{BB962C8B-B14F-4D97-AF65-F5344CB8AC3E}">
        <p14:creationId xmlns:p14="http://schemas.microsoft.com/office/powerpoint/2010/main" val="1230463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E4C4A-D3A3-CD15-6B16-C56E9A786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4080DB-02D0-F710-7CA0-94867544FD01}"/>
              </a:ext>
            </a:extLst>
          </p:cNvPr>
          <p:cNvSpPr>
            <a:spLocks noGrp="1"/>
          </p:cNvSpPr>
          <p:nvPr>
            <p:ph type="title"/>
          </p:nvPr>
        </p:nvSpPr>
        <p:spPr/>
        <p:txBody>
          <a:bodyPr/>
          <a:lstStyle/>
          <a:p>
            <a:r>
              <a:rPr lang="en-US" dirty="0"/>
              <a:t>Runs Test - Runs Up And Down</a:t>
            </a:r>
          </a:p>
        </p:txBody>
      </p:sp>
      <p:sp>
        <p:nvSpPr>
          <p:cNvPr id="3" name="Content Placeholder 2">
            <a:extLst>
              <a:ext uri="{FF2B5EF4-FFF2-40B4-BE49-F238E27FC236}">
                <a16:creationId xmlns:a16="http://schemas.microsoft.com/office/drawing/2014/main" id="{C933043F-64B8-BF25-AAE7-0709C537A046}"/>
              </a:ext>
            </a:extLst>
          </p:cNvPr>
          <p:cNvSpPr>
            <a:spLocks noGrp="1"/>
          </p:cNvSpPr>
          <p:nvPr>
            <p:ph idx="1"/>
          </p:nvPr>
        </p:nvSpPr>
        <p:spPr/>
        <p:txBody>
          <a:bodyPr>
            <a:normAutofit/>
          </a:bodyPr>
          <a:lstStyle/>
          <a:p>
            <a:pPr marL="457200" indent="-457200">
              <a:buFont typeface="+mj-lt"/>
              <a:buAutoNum type="arabicPeriod"/>
            </a:pPr>
            <a:r>
              <a:rPr lang="en-US" b="1" dirty="0"/>
              <a:t>Up run </a:t>
            </a:r>
            <a:r>
              <a:rPr lang="en-US" dirty="0"/>
              <a:t>- Sequence of numbers each of which is succeeded by a larger number is called as up run.</a:t>
            </a:r>
          </a:p>
          <a:p>
            <a:pPr marL="457200" indent="-457200">
              <a:buFont typeface="+mj-lt"/>
              <a:buAutoNum type="arabicPeriod"/>
            </a:pPr>
            <a:r>
              <a:rPr lang="en-US" b="1" dirty="0"/>
              <a:t>Down run </a:t>
            </a:r>
            <a:r>
              <a:rPr lang="en-US" dirty="0"/>
              <a:t>- Sequence of numbers each of which is succeeded by smaller number is called as down run.</a:t>
            </a:r>
          </a:p>
          <a:p>
            <a:pPr marL="457200" indent="-457200">
              <a:buFont typeface="+mj-lt"/>
              <a:buAutoNum type="arabicPeriod"/>
            </a:pPr>
            <a:r>
              <a:rPr lang="en-US" dirty="0">
                <a:solidFill>
                  <a:srgbClr val="00B050"/>
                </a:solidFill>
              </a:rPr>
              <a:t>If a number is followed by a larger number, then it denoted by ‘+’.</a:t>
            </a:r>
          </a:p>
          <a:p>
            <a:pPr marL="457200" indent="-457200">
              <a:buFont typeface="+mj-lt"/>
              <a:buAutoNum type="arabicPeriod"/>
            </a:pPr>
            <a:r>
              <a:rPr lang="en-US" dirty="0">
                <a:solidFill>
                  <a:srgbClr val="0070C0"/>
                </a:solidFill>
              </a:rPr>
              <a:t>If followed by a smaller number, then by ‘-‘. </a:t>
            </a:r>
            <a:endParaRPr lang="en-US" b="1" dirty="0">
              <a:solidFill>
                <a:srgbClr val="0070C0"/>
              </a:solidFill>
            </a:endParaRPr>
          </a:p>
        </p:txBody>
      </p:sp>
      <p:sp>
        <p:nvSpPr>
          <p:cNvPr id="4" name="Footer Placeholder 3">
            <a:extLst>
              <a:ext uri="{FF2B5EF4-FFF2-40B4-BE49-F238E27FC236}">
                <a16:creationId xmlns:a16="http://schemas.microsoft.com/office/drawing/2014/main" id="{1C06831B-0E01-3BC3-C440-8A2D7D6C11FC}"/>
              </a:ext>
            </a:extLst>
          </p:cNvPr>
          <p:cNvSpPr>
            <a:spLocks noGrp="1"/>
          </p:cNvSpPr>
          <p:nvPr>
            <p:ph type="ftr" sz="quarter" idx="11"/>
          </p:nvPr>
        </p:nvSpPr>
        <p:spPr/>
        <p:txBody>
          <a:bodyPr/>
          <a:lstStyle/>
          <a:p>
            <a:r>
              <a:rPr lang="en-US"/>
              <a:t>Probability Concept and Random Numbers | Lecture 17</a:t>
            </a:r>
            <a:endParaRPr lang="en-US" dirty="0"/>
          </a:p>
        </p:txBody>
      </p:sp>
      <p:sp>
        <p:nvSpPr>
          <p:cNvPr id="5" name="Slide Number Placeholder 4">
            <a:extLst>
              <a:ext uri="{FF2B5EF4-FFF2-40B4-BE49-F238E27FC236}">
                <a16:creationId xmlns:a16="http://schemas.microsoft.com/office/drawing/2014/main" id="{5EA395D0-172F-BAE1-8C99-24F801234E31}"/>
              </a:ext>
            </a:extLst>
          </p:cNvPr>
          <p:cNvSpPr>
            <a:spLocks noGrp="1"/>
          </p:cNvSpPr>
          <p:nvPr>
            <p:ph type="sldNum" sz="quarter" idx="12"/>
          </p:nvPr>
        </p:nvSpPr>
        <p:spPr/>
        <p:txBody>
          <a:bodyPr/>
          <a:lstStyle/>
          <a:p>
            <a:fld id="{B64A917B-47FD-40E0-A121-9E586D961AA8}" type="slidenum">
              <a:rPr lang="en-US" smtClean="0"/>
              <a:pPr/>
              <a:t>9</a:t>
            </a:fld>
            <a:endParaRPr lang="en-US" dirty="0"/>
          </a:p>
        </p:txBody>
      </p:sp>
    </p:spTree>
    <p:extLst>
      <p:ext uri="{BB962C8B-B14F-4D97-AF65-F5344CB8AC3E}">
        <p14:creationId xmlns:p14="http://schemas.microsoft.com/office/powerpoint/2010/main" val="855845515"/>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1194</TotalTime>
  <Words>4103</Words>
  <Application>Microsoft Office PowerPoint</Application>
  <PresentationFormat>Widescreen</PresentationFormat>
  <Paragraphs>427</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Batang</vt:lpstr>
      <vt:lpstr>Arial</vt:lpstr>
      <vt:lpstr>Calibri</vt:lpstr>
      <vt:lpstr>Cambria Math</vt:lpstr>
      <vt:lpstr>Nunito</vt:lpstr>
      <vt:lpstr>Roboto</vt:lpstr>
      <vt:lpstr>2_Office Theme</vt:lpstr>
      <vt:lpstr>PowerPoint Presentation</vt:lpstr>
      <vt:lpstr>Unit 5: Probability Concept and Random Numbers (7 hrs)</vt:lpstr>
      <vt:lpstr>Test for Randomness</vt:lpstr>
      <vt:lpstr>Independence Test</vt:lpstr>
      <vt:lpstr>Run test</vt:lpstr>
      <vt:lpstr>Runs Test</vt:lpstr>
      <vt:lpstr>Runs Test</vt:lpstr>
      <vt:lpstr>Runs Test - Runs Up And Down</vt:lpstr>
      <vt:lpstr>Runs Test - Runs Up And Down</vt:lpstr>
      <vt:lpstr>Runs Test - Runs Up And Down</vt:lpstr>
      <vt:lpstr>Runs Test - Runs Up And Down</vt:lpstr>
      <vt:lpstr>Runs Test - Runs Up And Down</vt:lpstr>
      <vt:lpstr>Runs Test - Runs Up And Down</vt:lpstr>
      <vt:lpstr>Runs Test - Runs Up And Down</vt:lpstr>
      <vt:lpstr>Runs Test - Runs Up And Down</vt:lpstr>
      <vt:lpstr>Runs Test - Runs Up And Down Numerical</vt:lpstr>
      <vt:lpstr>Runs Test - Runs Up And Down Numerical</vt:lpstr>
      <vt:lpstr>Runs Test - Runs Up And Down Numerical</vt:lpstr>
      <vt:lpstr>Runs Test - Runs Up And Down Numerical</vt:lpstr>
      <vt:lpstr>Runs Test - Runs Up And Down Question</vt:lpstr>
      <vt:lpstr>Runs Test - Runs Above And Below The Mean </vt:lpstr>
      <vt:lpstr>Runs Test - Runs Above And Below The Mean </vt:lpstr>
      <vt:lpstr>Runs Test - Runs Above And Below The Mean </vt:lpstr>
      <vt:lpstr>Runs Test - Runs Above And Below The Mean </vt:lpstr>
      <vt:lpstr>Runs Test - Runs Above And Below The Mean </vt:lpstr>
      <vt:lpstr>Runs Above And Below The Mean Example </vt:lpstr>
      <vt:lpstr>Runs Above And Below The Mean Example </vt:lpstr>
      <vt:lpstr>Runs Above And Below The Mean Example </vt:lpstr>
      <vt:lpstr>Runs Above And Below The Mean Example </vt:lpstr>
      <vt:lpstr>Runs Test - Length Of Runs</vt:lpstr>
      <vt:lpstr>Runs Test - Length Of Runs</vt:lpstr>
      <vt:lpstr>Runs Test - Length Of Runs</vt:lpstr>
      <vt:lpstr>Runs Test - Length Of Runs</vt:lpstr>
      <vt:lpstr>Length Of Runs Example</vt:lpstr>
      <vt:lpstr>Length Of Runs Example</vt:lpstr>
      <vt:lpstr>Length Of Runs Example</vt:lpstr>
      <vt:lpstr>Length Of Runs Example</vt:lpstr>
      <vt:lpstr>Length Of Runs Example</vt:lpstr>
      <vt:lpstr>Length Of Runs Example</vt:lpstr>
      <vt:lpstr>Length Of Runs Example</vt:lpstr>
      <vt:lpstr>Length Of Runs Example</vt:lpstr>
      <vt:lpstr>Length Of Runs Example</vt:lpstr>
      <vt:lpstr>Length Of Runs Example</vt:lpstr>
      <vt:lpstr>Length Of Runs Example</vt:lpstr>
      <vt:lpstr>Length Of Runs Example</vt:lpstr>
      <vt:lpstr>Length Of Runs Example</vt:lpstr>
      <vt:lpstr>Auto Correlation Test</vt:lpstr>
      <vt:lpstr>Auto Correlation Test</vt:lpstr>
      <vt:lpstr>Auto Correlation Test</vt:lpstr>
      <vt:lpstr>Auto Correlation Test</vt:lpstr>
      <vt:lpstr>Auto Correlation Test</vt:lpstr>
      <vt:lpstr>Auto Correlation Test Example</vt:lpstr>
      <vt:lpstr>Auto Correlation Test Example</vt:lpstr>
      <vt:lpstr>Auto Correlation Test Example</vt:lpstr>
      <vt:lpstr>End of  Lecture 17</vt:lpstr>
      <vt:lpstr>Simulation Language GPSS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Shiva Kunwar</dc:creator>
  <cp:lastModifiedBy>Shiva Kunwar</cp:lastModifiedBy>
  <cp:revision>122</cp:revision>
  <dcterms:created xsi:type="dcterms:W3CDTF">2024-09-21T07:18:01Z</dcterms:created>
  <dcterms:modified xsi:type="dcterms:W3CDTF">2025-06-17T03:28:30Z</dcterms:modified>
</cp:coreProperties>
</file>