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74"/>
  </p:notesMasterIdLst>
  <p:handoutMasterIdLst>
    <p:handoutMasterId r:id="rId75"/>
  </p:handoutMasterIdLst>
  <p:sldIdLst>
    <p:sldId id="262" r:id="rId2"/>
    <p:sldId id="311" r:id="rId3"/>
    <p:sldId id="351" r:id="rId4"/>
    <p:sldId id="354" r:id="rId5"/>
    <p:sldId id="355" r:id="rId6"/>
    <p:sldId id="356" r:id="rId7"/>
    <p:sldId id="352" r:id="rId8"/>
    <p:sldId id="358" r:id="rId9"/>
    <p:sldId id="359" r:id="rId10"/>
    <p:sldId id="360" r:id="rId11"/>
    <p:sldId id="361" r:id="rId12"/>
    <p:sldId id="364" r:id="rId13"/>
    <p:sldId id="365" r:id="rId14"/>
    <p:sldId id="366" r:id="rId15"/>
    <p:sldId id="367" r:id="rId16"/>
    <p:sldId id="368" r:id="rId17"/>
    <p:sldId id="369" r:id="rId18"/>
    <p:sldId id="370" r:id="rId19"/>
    <p:sldId id="371" r:id="rId20"/>
    <p:sldId id="372" r:id="rId21"/>
    <p:sldId id="357" r:id="rId22"/>
    <p:sldId id="373" r:id="rId23"/>
    <p:sldId id="362" r:id="rId24"/>
    <p:sldId id="378" r:id="rId25"/>
    <p:sldId id="374" r:id="rId26"/>
    <p:sldId id="375" r:id="rId27"/>
    <p:sldId id="376" r:id="rId28"/>
    <p:sldId id="377" r:id="rId29"/>
    <p:sldId id="363" r:id="rId30"/>
    <p:sldId id="391" r:id="rId31"/>
    <p:sldId id="380" r:id="rId32"/>
    <p:sldId id="386" r:id="rId33"/>
    <p:sldId id="388" r:id="rId34"/>
    <p:sldId id="379" r:id="rId35"/>
    <p:sldId id="381" r:id="rId36"/>
    <p:sldId id="390" r:id="rId37"/>
    <p:sldId id="392" r:id="rId38"/>
    <p:sldId id="394" r:id="rId39"/>
    <p:sldId id="395" r:id="rId40"/>
    <p:sldId id="396" r:id="rId41"/>
    <p:sldId id="397" r:id="rId42"/>
    <p:sldId id="398" r:id="rId43"/>
    <p:sldId id="385" r:id="rId44"/>
    <p:sldId id="384" r:id="rId45"/>
    <p:sldId id="400" r:id="rId46"/>
    <p:sldId id="399" r:id="rId47"/>
    <p:sldId id="403" r:id="rId48"/>
    <p:sldId id="402" r:id="rId49"/>
    <p:sldId id="401" r:id="rId50"/>
    <p:sldId id="382" r:id="rId51"/>
    <p:sldId id="405" r:id="rId52"/>
    <p:sldId id="409" r:id="rId53"/>
    <p:sldId id="424" r:id="rId54"/>
    <p:sldId id="425" r:id="rId55"/>
    <p:sldId id="404" r:id="rId56"/>
    <p:sldId id="406" r:id="rId57"/>
    <p:sldId id="407" r:id="rId58"/>
    <p:sldId id="408" r:id="rId59"/>
    <p:sldId id="410" r:id="rId60"/>
    <p:sldId id="421" r:id="rId61"/>
    <p:sldId id="422" r:id="rId62"/>
    <p:sldId id="423" r:id="rId63"/>
    <p:sldId id="411" r:id="rId64"/>
    <p:sldId id="414" r:id="rId65"/>
    <p:sldId id="415" r:id="rId66"/>
    <p:sldId id="416" r:id="rId67"/>
    <p:sldId id="417" r:id="rId68"/>
    <p:sldId id="413" r:id="rId69"/>
    <p:sldId id="419" r:id="rId70"/>
    <p:sldId id="418" r:id="rId71"/>
    <p:sldId id="263" r:id="rId72"/>
    <p:sldId id="264"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60"/>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6/18/2025</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6/18/2025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93" r="24818"/>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0" y="0"/>
            <a:ext cx="12191999" cy="6857999"/>
          </a:xfrm>
          <a:prstGeom prst="rect">
            <a:avLst/>
          </a:prstGeom>
          <a:solidFill>
            <a:schemeClr val="accent5">
              <a:lumMod val="75000"/>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dirty="0"/>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a:t>Discrete System Language | Lecture 18</a:t>
            </a:r>
            <a:endParaRPr lang="en-US" dirty="0"/>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1819714"/>
            <a:ext cx="9144000" cy="2554545"/>
          </a:xfrm>
          <a:prstGeom prst="rect">
            <a:avLst/>
          </a:prstGeom>
          <a:noFill/>
        </p:spPr>
        <p:txBody>
          <a:bodyPr wrap="square" rtlCol="0" anchor="ctr">
            <a:spAutoFit/>
          </a:bodyPr>
          <a:lstStyle/>
          <a:p>
            <a:pPr algn="ctr"/>
            <a:r>
              <a:rPr lang="en-US" sz="8000" dirty="0">
                <a:solidFill>
                  <a:schemeClr val="bg1"/>
                </a:solidFill>
              </a:rPr>
              <a:t>Simulation and Modeling</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sp>
        <p:nvSpPr>
          <p:cNvPr id="7" name="TextBox 6">
            <a:extLst>
              <a:ext uri="{FF2B5EF4-FFF2-40B4-BE49-F238E27FC236}">
                <a16:creationId xmlns:a16="http://schemas.microsoft.com/office/drawing/2014/main" id="{C26B676E-0A05-4491-6D45-8F4B50FCCD44}"/>
              </a:ext>
            </a:extLst>
          </p:cNvPr>
          <p:cNvSpPr txBox="1"/>
          <p:nvPr userDrawn="1"/>
        </p:nvSpPr>
        <p:spPr>
          <a:xfrm>
            <a:off x="1755709" y="4238171"/>
            <a:ext cx="8680582" cy="461665"/>
          </a:xfrm>
          <a:prstGeom prst="rect">
            <a:avLst/>
          </a:prstGeom>
          <a:noFill/>
        </p:spPr>
        <p:txBody>
          <a:bodyPr wrap="none" rtlCol="0">
            <a:spAutoFit/>
          </a:bodyPr>
          <a:lstStyle/>
          <a:p>
            <a:pPr algn="ctr"/>
            <a:r>
              <a:rPr lang="en-US" sz="2400" dirty="0">
                <a:solidFill>
                  <a:schemeClr val="bg1"/>
                </a:solidFill>
                <a:latin typeface="Batang" panose="02030600000101010101" pitchFamily="18" charset="-127"/>
                <a:ea typeface="Batang" panose="02030600000101010101" pitchFamily="18" charset="-127"/>
              </a:rPr>
              <a:t>Understanding, Predicting, and Optimizing the Real World</a:t>
            </a:r>
          </a:p>
        </p:txBody>
      </p:sp>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37F532A0-B8D7-45DA-5FA5-39BC559D79B9}"/>
              </a:ext>
            </a:extLst>
          </p:cNvPr>
          <p:cNvSpPr>
            <a:spLocks noGrp="1"/>
          </p:cNvSpPr>
          <p:nvPr>
            <p:ph type="ftr" sz="quarter" idx="11"/>
          </p:nvPr>
        </p:nvSpPr>
        <p:spPr/>
        <p:txBody>
          <a:bodyPr/>
          <a:lstStyle>
            <a:lvl1pPr algn="r">
              <a:defRPr/>
            </a:lvl1pPr>
          </a:lstStyle>
          <a:p>
            <a:r>
              <a:rPr lang="en-US"/>
              <a:t>Discrete System Language | Lecture 18</a:t>
            </a:r>
            <a:endParaRPr lang="en-US" dirty="0"/>
          </a:p>
        </p:txBody>
      </p:sp>
      <p:sp>
        <p:nvSpPr>
          <p:cNvPr id="9" name="Slide Number Placeholder 8">
            <a:extLst>
              <a:ext uri="{FF2B5EF4-FFF2-40B4-BE49-F238E27FC236}">
                <a16:creationId xmlns:a16="http://schemas.microsoft.com/office/drawing/2014/main" id="{7830CCC4-845F-FD1B-9585-3F3F4F72CCFB}"/>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Footer Placeholder 8">
            <a:extLst>
              <a:ext uri="{FF2B5EF4-FFF2-40B4-BE49-F238E27FC236}">
                <a16:creationId xmlns:a16="http://schemas.microsoft.com/office/drawing/2014/main" id="{2C5F814C-8F5B-5ECF-D212-9E924DADA3C2}"/>
              </a:ext>
            </a:extLst>
          </p:cNvPr>
          <p:cNvSpPr>
            <a:spLocks noGrp="1"/>
          </p:cNvSpPr>
          <p:nvPr>
            <p:ph type="ftr" sz="quarter" idx="11"/>
          </p:nvPr>
        </p:nvSpPr>
        <p:spPr/>
        <p:txBody>
          <a:bodyPr/>
          <a:lstStyle/>
          <a:p>
            <a:pPr algn="r"/>
            <a:r>
              <a:rPr lang="en-US"/>
              <a:t>Discrete System Language | Lecture 18</a:t>
            </a:r>
            <a:endParaRPr lang="en-US" dirty="0"/>
          </a:p>
        </p:txBody>
      </p:sp>
      <p:sp>
        <p:nvSpPr>
          <p:cNvPr id="10" name="Slide Number Placeholder 9">
            <a:extLst>
              <a:ext uri="{FF2B5EF4-FFF2-40B4-BE49-F238E27FC236}">
                <a16:creationId xmlns:a16="http://schemas.microsoft.com/office/drawing/2014/main" id="{DB327A59-CF12-D21D-6359-9C7B7310F6EC}"/>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8D5F05B4-9FE9-89E3-51C3-7798B3D351A0}"/>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sp>
        <p:nvSpPr>
          <p:cNvPr id="14" name="Footer Placeholder 13">
            <a:extLst>
              <a:ext uri="{FF2B5EF4-FFF2-40B4-BE49-F238E27FC236}">
                <a16:creationId xmlns:a16="http://schemas.microsoft.com/office/drawing/2014/main" id="{92305699-A282-E12E-AE1C-1CFB25E2388D}"/>
              </a:ext>
            </a:extLst>
          </p:cNvPr>
          <p:cNvSpPr>
            <a:spLocks noGrp="1"/>
          </p:cNvSpPr>
          <p:nvPr>
            <p:ph type="ftr" sz="quarter" idx="14"/>
          </p:nvPr>
        </p:nvSpPr>
        <p:spPr/>
        <p:txBody>
          <a:bodyPr/>
          <a:lstStyle/>
          <a:p>
            <a:pPr algn="r"/>
            <a:r>
              <a:rPr lang="en-US"/>
              <a:t>Discrete System Language | Lecture 18</a:t>
            </a:r>
            <a:endParaRPr lang="en-US" dirty="0"/>
          </a:p>
        </p:txBody>
      </p:sp>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E1492C2F-2075-E555-862A-03C46103325B}"/>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14">
            <a:extLst>
              <a:ext uri="{FF2B5EF4-FFF2-40B4-BE49-F238E27FC236}">
                <a16:creationId xmlns:a16="http://schemas.microsoft.com/office/drawing/2014/main" id="{37009528-D44A-660D-5354-4CF2C225E685}"/>
              </a:ext>
            </a:extLst>
          </p:cNvPr>
          <p:cNvSpPr>
            <a:spLocks noGrp="1"/>
          </p:cNvSpPr>
          <p:nvPr>
            <p:ph type="ftr" sz="quarter" idx="14"/>
          </p:nvPr>
        </p:nvSpPr>
        <p:spPr/>
        <p:txBody>
          <a:bodyPr/>
          <a:lstStyle/>
          <a:p>
            <a:pPr algn="r"/>
            <a:r>
              <a:rPr lang="en-US"/>
              <a:t>Discrete System Language | Lecture 18</a:t>
            </a:r>
            <a:endParaRPr lang="en-US" dirty="0"/>
          </a:p>
        </p:txBody>
      </p:sp>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3" name="TextBox 2">
            <a:extLst>
              <a:ext uri="{FF2B5EF4-FFF2-40B4-BE49-F238E27FC236}">
                <a16:creationId xmlns:a16="http://schemas.microsoft.com/office/drawing/2014/main" id="{CCDA4383-966E-E500-DADB-3431399413B7}"/>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8ADFE3D7-7A3D-FA0B-3F88-D5B5911E1AC2}"/>
              </a:ext>
            </a:extLst>
          </p:cNvPr>
          <p:cNvSpPr>
            <a:spLocks noGrp="1"/>
          </p:cNvSpPr>
          <p:nvPr>
            <p:ph type="ftr" sz="quarter" idx="11"/>
          </p:nvPr>
        </p:nvSpPr>
        <p:spPr/>
        <p:txBody>
          <a:bodyPr/>
          <a:lstStyle/>
          <a:p>
            <a:pPr algn="r"/>
            <a:r>
              <a:rPr lang="en-US"/>
              <a:t>Discrete System Language | Lecture 18</a:t>
            </a:r>
            <a:endParaRPr lang="en-US" dirty="0"/>
          </a:p>
        </p:txBody>
      </p:sp>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a:xfrm>
            <a:off x="838200" y="6356350"/>
            <a:ext cx="2743200" cy="365125"/>
          </a:xfrm>
          <a:prstGeom prst="rect">
            <a:avLst/>
          </a:prstGeom>
        </p:spPr>
        <p:txBody>
          <a:bodyPr/>
          <a:lstStyle/>
          <a:p>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hlinkClick r:id="rId3"/>
              </a:rPr>
              <a:t>shiva.kunwar@hotmail.com</a:t>
            </a:r>
            <a:br>
              <a:rPr lang="en-US" sz="3000" dirty="0">
                <a:latin typeface="Nunito" pitchFamily="2" charset="0"/>
              </a:rPr>
            </a:br>
            <a:r>
              <a:rPr lang="en-US" sz="3000" dirty="0">
                <a:latin typeface="Nunito" pitchFamily="2" charset="0"/>
              </a:rPr>
              <a:t>+977-9819123654</a:t>
            </a:r>
          </a:p>
        </p:txBody>
      </p:sp>
      <p:sp>
        <p:nvSpPr>
          <p:cNvPr id="6" name="Footer Placeholder 5">
            <a:extLst>
              <a:ext uri="{FF2B5EF4-FFF2-40B4-BE49-F238E27FC236}">
                <a16:creationId xmlns:a16="http://schemas.microsoft.com/office/drawing/2014/main" id="{7A016E68-0017-74AE-E686-7960FA20C452}"/>
              </a:ext>
            </a:extLst>
          </p:cNvPr>
          <p:cNvSpPr>
            <a:spLocks noGrp="1"/>
          </p:cNvSpPr>
          <p:nvPr>
            <p:ph type="ftr" sz="quarter" idx="13"/>
          </p:nvPr>
        </p:nvSpPr>
        <p:spPr/>
        <p:txBody>
          <a:bodyPr/>
          <a:lstStyle/>
          <a:p>
            <a:pPr algn="r"/>
            <a:r>
              <a:rPr lang="en-US"/>
              <a:t>Discrete System Language | Lecture 18</a:t>
            </a:r>
            <a:endParaRPr lang="en-US" dirty="0"/>
          </a:p>
        </p:txBody>
      </p:sp>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sp>
        <p:nvSpPr>
          <p:cNvPr id="5" name="Footer Placeholder 4">
            <a:extLst>
              <a:ext uri="{FF2B5EF4-FFF2-40B4-BE49-F238E27FC236}">
                <a16:creationId xmlns:a16="http://schemas.microsoft.com/office/drawing/2014/main" id="{E9E5FFE2-1F4D-9C49-4E2F-006619EA8CB1}"/>
              </a:ext>
            </a:extLst>
          </p:cNvPr>
          <p:cNvSpPr>
            <a:spLocks noGrp="1"/>
          </p:cNvSpPr>
          <p:nvPr>
            <p:ph type="ftr" sz="quarter" idx="14"/>
          </p:nvPr>
        </p:nvSpPr>
        <p:spPr/>
        <p:txBody>
          <a:bodyPr/>
          <a:lstStyle/>
          <a:p>
            <a:pPr algn="r"/>
            <a:r>
              <a:rPr lang="en-US"/>
              <a:t>Discrete System Language | Lecture 18</a:t>
            </a:r>
            <a:endParaRPr lang="en-US" dirty="0"/>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92034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51486" y="106589"/>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Discrete System Language | Lecture 18</a:t>
            </a:r>
            <a:endParaRPr lang="en-US" dirty="0"/>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solidFill>
            <a:schemeClr val="accent5">
              <a:lumMod val="75000"/>
            </a:schemeClr>
          </a:solidFill>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A9648A-92C6-CA3F-1933-CC154B080A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5143E7-3920-0C7E-95AC-487DEF870A05}"/>
              </a:ext>
            </a:extLst>
          </p:cNvPr>
          <p:cNvSpPr>
            <a:spLocks noGrp="1"/>
          </p:cNvSpPr>
          <p:nvPr>
            <p:ph type="title"/>
          </p:nvPr>
        </p:nvSpPr>
        <p:spPr>
          <a:xfrm>
            <a:off x="838200" y="365125"/>
            <a:ext cx="10515600" cy="1042761"/>
          </a:xfrm>
        </p:spPr>
        <p:txBody>
          <a:bodyPr>
            <a:normAutofit/>
          </a:bodyPr>
          <a:lstStyle/>
          <a:p>
            <a:r>
              <a:rPr lang="en-US" dirty="0"/>
              <a:t>Features of Simulation Software</a:t>
            </a:r>
          </a:p>
        </p:txBody>
      </p:sp>
      <p:sp>
        <p:nvSpPr>
          <p:cNvPr id="3" name="Content Placeholder 2">
            <a:extLst>
              <a:ext uri="{FF2B5EF4-FFF2-40B4-BE49-F238E27FC236}">
                <a16:creationId xmlns:a16="http://schemas.microsoft.com/office/drawing/2014/main" id="{2D3C4561-75EC-09F4-9838-D7C0D95FE251}"/>
              </a:ext>
            </a:extLst>
          </p:cNvPr>
          <p:cNvSpPr>
            <a:spLocks noGrp="1"/>
          </p:cNvSpPr>
          <p:nvPr>
            <p:ph idx="1"/>
          </p:nvPr>
        </p:nvSpPr>
        <p:spPr>
          <a:xfrm>
            <a:off x="838200" y="1553029"/>
            <a:ext cx="10515600" cy="4920342"/>
          </a:xfrm>
        </p:spPr>
        <p:txBody>
          <a:bodyPr>
            <a:normAutofit/>
          </a:bodyPr>
          <a:lstStyle/>
          <a:p>
            <a:pPr marL="457200" indent="-457200">
              <a:buFont typeface="+mj-lt"/>
              <a:buAutoNum type="arabicPeriod" startAt="6"/>
            </a:pPr>
            <a:r>
              <a:rPr lang="en-US" b="1" dirty="0"/>
              <a:t>The Capability of Animation</a:t>
            </a:r>
            <a:r>
              <a:rPr lang="en-US" dirty="0"/>
              <a:t>: The animation capability of the simulation package is one of the main reasons for the popularity of the simulation language. The animation is carried out in two modes, i.e., concurrent mode and playback mode.</a:t>
            </a:r>
          </a:p>
          <a:p>
            <a:pPr marL="457200" indent="-457200">
              <a:buFont typeface="+mj-lt"/>
              <a:buAutoNum type="arabicPeriod" startAt="6"/>
            </a:pPr>
            <a:r>
              <a:rPr lang="en-US" b="1" dirty="0"/>
              <a:t>Report Presentation Capabilities</a:t>
            </a:r>
            <a:r>
              <a:rPr lang="en-US" dirty="0"/>
              <a:t>: The output of the simulation, the model should be well documented and illustrated. The user should be able to get the information of their interest in an easily understandable form. </a:t>
            </a:r>
            <a:endParaRPr lang="en-US" b="1" dirty="0"/>
          </a:p>
        </p:txBody>
      </p:sp>
      <p:sp>
        <p:nvSpPr>
          <p:cNvPr id="79" name="Footer Placeholder 78">
            <a:extLst>
              <a:ext uri="{FF2B5EF4-FFF2-40B4-BE49-F238E27FC236}">
                <a16:creationId xmlns:a16="http://schemas.microsoft.com/office/drawing/2014/main" id="{E7C979D6-4FDD-6E4D-7D0B-6CCE9B26C17D}"/>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A8495C22-E957-9D13-B2AF-EF59E479C4FE}"/>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10</a:t>
            </a:fld>
            <a:endParaRPr lang="en-US"/>
          </a:p>
        </p:txBody>
      </p:sp>
    </p:spTree>
    <p:extLst>
      <p:ext uri="{BB962C8B-B14F-4D97-AF65-F5344CB8AC3E}">
        <p14:creationId xmlns:p14="http://schemas.microsoft.com/office/powerpoint/2010/main" val="27396800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D32D5A-8317-80EA-BA08-5CAE333B22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CC4D75-1CD8-AB7A-E78F-C9687BB487F2}"/>
              </a:ext>
            </a:extLst>
          </p:cNvPr>
          <p:cNvSpPr>
            <a:spLocks noGrp="1"/>
          </p:cNvSpPr>
          <p:nvPr>
            <p:ph type="title"/>
          </p:nvPr>
        </p:nvSpPr>
        <p:spPr>
          <a:xfrm>
            <a:off x="838200" y="365125"/>
            <a:ext cx="10515600" cy="1042761"/>
          </a:xfrm>
        </p:spPr>
        <p:txBody>
          <a:bodyPr>
            <a:normAutofit/>
          </a:bodyPr>
          <a:lstStyle/>
          <a:p>
            <a:r>
              <a:rPr lang="en-US" dirty="0"/>
              <a:t>Types of Simulation Languages</a:t>
            </a:r>
          </a:p>
        </p:txBody>
      </p:sp>
      <p:sp>
        <p:nvSpPr>
          <p:cNvPr id="3" name="Content Placeholder 2">
            <a:extLst>
              <a:ext uri="{FF2B5EF4-FFF2-40B4-BE49-F238E27FC236}">
                <a16:creationId xmlns:a16="http://schemas.microsoft.com/office/drawing/2014/main" id="{2B489370-9E79-AD78-4BF0-FD71C3AC9932}"/>
              </a:ext>
            </a:extLst>
          </p:cNvPr>
          <p:cNvSpPr>
            <a:spLocks noGrp="1"/>
          </p:cNvSpPr>
          <p:nvPr>
            <p:ph idx="1"/>
          </p:nvPr>
        </p:nvSpPr>
        <p:spPr>
          <a:xfrm>
            <a:off x="838200" y="1553029"/>
            <a:ext cx="10515600" cy="4920342"/>
          </a:xfrm>
        </p:spPr>
        <p:txBody>
          <a:bodyPr>
            <a:normAutofit/>
          </a:bodyPr>
          <a:lstStyle/>
          <a:p>
            <a:r>
              <a:rPr lang="en-US" dirty="0"/>
              <a:t>A variety of simulation languages exist and are used by business, researchers, manufacturing and service companies, and consultants.</a:t>
            </a:r>
          </a:p>
          <a:p>
            <a:r>
              <a:rPr lang="en-US" b="1" dirty="0"/>
              <a:t>Continuous system simulation language (CSSLS)</a:t>
            </a:r>
          </a:p>
          <a:p>
            <a:r>
              <a:rPr lang="en-US" b="1" dirty="0"/>
              <a:t>Discrete system simulation language (DSSLS)</a:t>
            </a:r>
          </a:p>
          <a:p>
            <a:r>
              <a:rPr lang="en-US" b="1" dirty="0"/>
              <a:t>Hybrid system simulation language (HSL) </a:t>
            </a:r>
            <a:br>
              <a:rPr lang="en-US" dirty="0"/>
            </a:br>
            <a:r>
              <a:rPr lang="en-US" dirty="0"/>
              <a:t> </a:t>
            </a:r>
          </a:p>
        </p:txBody>
      </p:sp>
      <p:sp>
        <p:nvSpPr>
          <p:cNvPr id="79" name="Footer Placeholder 78">
            <a:extLst>
              <a:ext uri="{FF2B5EF4-FFF2-40B4-BE49-F238E27FC236}">
                <a16:creationId xmlns:a16="http://schemas.microsoft.com/office/drawing/2014/main" id="{BA8B5767-6DD7-18B3-AF4D-76BBB88DFFE6}"/>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946EFD54-2EBF-93DE-8073-996E4EBF394C}"/>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11</a:t>
            </a:fld>
            <a:endParaRPr lang="en-US"/>
          </a:p>
        </p:txBody>
      </p:sp>
    </p:spTree>
    <p:extLst>
      <p:ext uri="{BB962C8B-B14F-4D97-AF65-F5344CB8AC3E}">
        <p14:creationId xmlns:p14="http://schemas.microsoft.com/office/powerpoint/2010/main" val="20311879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147A584-A444-AF82-9CD0-DE0A6C088C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C3049C-A645-65F9-2824-F1BDAFFD1D42}"/>
              </a:ext>
            </a:extLst>
          </p:cNvPr>
          <p:cNvSpPr>
            <a:spLocks noGrp="1"/>
          </p:cNvSpPr>
          <p:nvPr>
            <p:ph type="title"/>
          </p:nvPr>
        </p:nvSpPr>
        <p:spPr>
          <a:xfrm>
            <a:off x="838200" y="365125"/>
            <a:ext cx="10515600" cy="1042761"/>
          </a:xfrm>
        </p:spPr>
        <p:txBody>
          <a:bodyPr>
            <a:normAutofit/>
          </a:bodyPr>
          <a:lstStyle/>
          <a:p>
            <a:r>
              <a:rPr lang="en-US" dirty="0"/>
              <a:t>Continuous System Simulation Language</a:t>
            </a:r>
          </a:p>
        </p:txBody>
      </p:sp>
      <p:sp>
        <p:nvSpPr>
          <p:cNvPr id="3" name="Content Placeholder 2">
            <a:extLst>
              <a:ext uri="{FF2B5EF4-FFF2-40B4-BE49-F238E27FC236}">
                <a16:creationId xmlns:a16="http://schemas.microsoft.com/office/drawing/2014/main" id="{A40E2A5D-D03F-D7C9-5023-F2E6DCA7D7F4}"/>
              </a:ext>
            </a:extLst>
          </p:cNvPr>
          <p:cNvSpPr>
            <a:spLocks noGrp="1"/>
          </p:cNvSpPr>
          <p:nvPr>
            <p:ph idx="1"/>
          </p:nvPr>
        </p:nvSpPr>
        <p:spPr>
          <a:xfrm>
            <a:off x="838200" y="1553029"/>
            <a:ext cx="10515600" cy="4920342"/>
          </a:xfrm>
        </p:spPr>
        <p:txBody>
          <a:bodyPr>
            <a:normAutofit fontScale="92500" lnSpcReduction="10000"/>
          </a:bodyPr>
          <a:lstStyle/>
          <a:p>
            <a:r>
              <a:rPr lang="en-US" dirty="0"/>
              <a:t>Before digital computers come into common use, </a:t>
            </a:r>
            <a:r>
              <a:rPr lang="en-US" b="1" dirty="0"/>
              <a:t>analog computers </a:t>
            </a:r>
            <a:r>
              <a:rPr lang="en-US" dirty="0"/>
              <a:t>were being used for simulating continuous system.</a:t>
            </a:r>
          </a:p>
          <a:p>
            <a:r>
              <a:rPr lang="en-US" dirty="0"/>
              <a:t>The system in an analog computer was represented by the </a:t>
            </a:r>
            <a:r>
              <a:rPr lang="en-US" b="1" dirty="0"/>
              <a:t>block of electronic devices</a:t>
            </a:r>
            <a:r>
              <a:rPr lang="en-US" dirty="0"/>
              <a:t> such as operational amplifier to carry out the required operation.</a:t>
            </a:r>
          </a:p>
          <a:p>
            <a:r>
              <a:rPr lang="en-US" dirty="0"/>
              <a:t>As soon as the </a:t>
            </a:r>
            <a:r>
              <a:rPr lang="en-US" b="1" dirty="0"/>
              <a:t>digital computer </a:t>
            </a:r>
            <a:r>
              <a:rPr lang="en-US" dirty="0"/>
              <a:t>came, it provides many advantages over analog computer like </a:t>
            </a:r>
            <a:r>
              <a:rPr lang="en-US" b="1" dirty="0"/>
              <a:t>greater accuracy</a:t>
            </a:r>
            <a:r>
              <a:rPr lang="en-US" dirty="0"/>
              <a:t>, freedom for scaling, easily stored for reuse etc. </a:t>
            </a:r>
          </a:p>
          <a:p>
            <a:r>
              <a:rPr lang="en-US" dirty="0"/>
              <a:t>Therefore, a special program package were implemented on digital computer to make a digital computer appear like analog computer.</a:t>
            </a:r>
          </a:p>
          <a:p>
            <a:r>
              <a:rPr lang="en-US" dirty="0"/>
              <a:t>This is called a </a:t>
            </a:r>
            <a:r>
              <a:rPr lang="en-US" b="1" dirty="0"/>
              <a:t>digital analog simulators</a:t>
            </a:r>
            <a:r>
              <a:rPr lang="en-US" dirty="0"/>
              <a:t>.</a:t>
            </a:r>
          </a:p>
          <a:p>
            <a:r>
              <a:rPr lang="en-US" dirty="0"/>
              <a:t>Example: DEPI, DEPI-4, DAS, MIDAS, IBM 1130, CSSL, CSMP, etc.</a:t>
            </a:r>
          </a:p>
        </p:txBody>
      </p:sp>
      <p:sp>
        <p:nvSpPr>
          <p:cNvPr id="79" name="Footer Placeholder 78">
            <a:extLst>
              <a:ext uri="{FF2B5EF4-FFF2-40B4-BE49-F238E27FC236}">
                <a16:creationId xmlns:a16="http://schemas.microsoft.com/office/drawing/2014/main" id="{12FEB815-9C8A-0C03-73E6-B66E4A2AC61E}"/>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DDB282D1-B285-EE52-BB32-EE60ED9B9AF6}"/>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12</a:t>
            </a:fld>
            <a:endParaRPr lang="en-US"/>
          </a:p>
        </p:txBody>
      </p:sp>
    </p:spTree>
    <p:extLst>
      <p:ext uri="{BB962C8B-B14F-4D97-AF65-F5344CB8AC3E}">
        <p14:creationId xmlns:p14="http://schemas.microsoft.com/office/powerpoint/2010/main" val="5686726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3139035-A42F-1135-6AC6-2A22170DFF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E0937B-6C1F-0F9D-52EB-50FD1B6DAFF1}"/>
              </a:ext>
            </a:extLst>
          </p:cNvPr>
          <p:cNvSpPr>
            <a:spLocks noGrp="1"/>
          </p:cNvSpPr>
          <p:nvPr>
            <p:ph type="title"/>
          </p:nvPr>
        </p:nvSpPr>
        <p:spPr>
          <a:xfrm>
            <a:off x="838200" y="365125"/>
            <a:ext cx="10515600" cy="1042761"/>
          </a:xfrm>
        </p:spPr>
        <p:txBody>
          <a:bodyPr>
            <a:normAutofit/>
          </a:bodyPr>
          <a:lstStyle/>
          <a:p>
            <a:r>
              <a:rPr lang="en-US" dirty="0"/>
              <a:t>Continuous System Simulation Language</a:t>
            </a:r>
          </a:p>
        </p:txBody>
      </p:sp>
      <p:sp>
        <p:nvSpPr>
          <p:cNvPr id="3" name="Content Placeholder 2">
            <a:extLst>
              <a:ext uri="{FF2B5EF4-FFF2-40B4-BE49-F238E27FC236}">
                <a16:creationId xmlns:a16="http://schemas.microsoft.com/office/drawing/2014/main" id="{B34D7EA9-013F-980F-DDE9-A360F58F7C28}"/>
              </a:ext>
            </a:extLst>
          </p:cNvPr>
          <p:cNvSpPr>
            <a:spLocks noGrp="1"/>
          </p:cNvSpPr>
          <p:nvPr>
            <p:ph idx="1"/>
          </p:nvPr>
        </p:nvSpPr>
        <p:spPr>
          <a:xfrm>
            <a:off x="838200" y="1553029"/>
            <a:ext cx="10515600" cy="4920342"/>
          </a:xfrm>
        </p:spPr>
        <p:txBody>
          <a:bodyPr>
            <a:normAutofit/>
          </a:bodyPr>
          <a:lstStyle/>
          <a:p>
            <a:r>
              <a:rPr lang="en-US" b="1" dirty="0"/>
              <a:t>Types</a:t>
            </a:r>
            <a:r>
              <a:rPr lang="en-US" dirty="0"/>
              <a:t>:</a:t>
            </a:r>
          </a:p>
          <a:p>
            <a:r>
              <a:rPr lang="en-US" b="1" dirty="0"/>
              <a:t>Block Structured Continuous Simulation Language</a:t>
            </a:r>
          </a:p>
          <a:p>
            <a:pPr lvl="1"/>
            <a:r>
              <a:rPr lang="en-US" dirty="0"/>
              <a:t>These are designed to simulate only those system that could be represented as analog block diagrams and thus their application are limited.</a:t>
            </a:r>
          </a:p>
          <a:p>
            <a:pPr lvl="1"/>
            <a:r>
              <a:rPr lang="en-US" dirty="0"/>
              <a:t>It requires user to </a:t>
            </a:r>
            <a:r>
              <a:rPr lang="en-US" b="1" dirty="0"/>
              <a:t>prepare an analog computer type block diagram </a:t>
            </a:r>
            <a:r>
              <a:rPr lang="en-US" dirty="0"/>
              <a:t>and then input this diagram.</a:t>
            </a:r>
          </a:p>
        </p:txBody>
      </p:sp>
      <p:sp>
        <p:nvSpPr>
          <p:cNvPr id="79" name="Footer Placeholder 78">
            <a:extLst>
              <a:ext uri="{FF2B5EF4-FFF2-40B4-BE49-F238E27FC236}">
                <a16:creationId xmlns:a16="http://schemas.microsoft.com/office/drawing/2014/main" id="{0A699DEB-B92F-5E58-A78D-7DF1C4B50BA3}"/>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DEA4E769-611A-0D0D-97F1-980B9D319D9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13</a:t>
            </a:fld>
            <a:endParaRPr lang="en-US"/>
          </a:p>
        </p:txBody>
      </p:sp>
    </p:spTree>
    <p:extLst>
      <p:ext uri="{BB962C8B-B14F-4D97-AF65-F5344CB8AC3E}">
        <p14:creationId xmlns:p14="http://schemas.microsoft.com/office/powerpoint/2010/main" val="19374248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D1F3AC-EE5F-AB21-3AFC-9671B0511C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B0FAE0-4955-5B2A-9050-F131ED3AAEA2}"/>
              </a:ext>
            </a:extLst>
          </p:cNvPr>
          <p:cNvSpPr>
            <a:spLocks noGrp="1"/>
          </p:cNvSpPr>
          <p:nvPr>
            <p:ph type="title"/>
          </p:nvPr>
        </p:nvSpPr>
        <p:spPr>
          <a:xfrm>
            <a:off x="838200" y="365125"/>
            <a:ext cx="10515600" cy="1042761"/>
          </a:xfrm>
        </p:spPr>
        <p:txBody>
          <a:bodyPr>
            <a:normAutofit/>
          </a:bodyPr>
          <a:lstStyle/>
          <a:p>
            <a:r>
              <a:rPr lang="en-US" dirty="0"/>
              <a:t>Continuous System Simulation Language</a:t>
            </a:r>
          </a:p>
        </p:txBody>
      </p:sp>
      <p:sp>
        <p:nvSpPr>
          <p:cNvPr id="3" name="Content Placeholder 2">
            <a:extLst>
              <a:ext uri="{FF2B5EF4-FFF2-40B4-BE49-F238E27FC236}">
                <a16:creationId xmlns:a16="http://schemas.microsoft.com/office/drawing/2014/main" id="{86752DDC-DDBA-0C2D-5D8F-9C02994C43C7}"/>
              </a:ext>
            </a:extLst>
          </p:cNvPr>
          <p:cNvSpPr>
            <a:spLocks noGrp="1"/>
          </p:cNvSpPr>
          <p:nvPr>
            <p:ph idx="1"/>
          </p:nvPr>
        </p:nvSpPr>
        <p:spPr>
          <a:xfrm>
            <a:off x="838200" y="1553029"/>
            <a:ext cx="10515600" cy="4920342"/>
          </a:xfrm>
        </p:spPr>
        <p:txBody>
          <a:bodyPr>
            <a:normAutofit fontScale="85000" lnSpcReduction="10000"/>
          </a:bodyPr>
          <a:lstStyle/>
          <a:p>
            <a:r>
              <a:rPr lang="en-US" b="1" dirty="0"/>
              <a:t>Types</a:t>
            </a:r>
            <a:r>
              <a:rPr lang="en-US" dirty="0"/>
              <a:t>:</a:t>
            </a:r>
          </a:p>
          <a:p>
            <a:r>
              <a:rPr lang="en-US" b="1" dirty="0"/>
              <a:t>Expression Based Language</a:t>
            </a:r>
          </a:p>
          <a:p>
            <a:pPr lvl="1"/>
            <a:r>
              <a:rPr lang="en-US" dirty="0"/>
              <a:t>A block-oriented language is limited because of its small specialized vocabulary.</a:t>
            </a:r>
          </a:p>
          <a:p>
            <a:pPr lvl="1"/>
            <a:r>
              <a:rPr lang="en-US" dirty="0"/>
              <a:t>Since, the system must be represented first in analog block diagram, so this language are suited only for analog system and not the system as set of equations. </a:t>
            </a:r>
          </a:p>
          <a:p>
            <a:pPr lvl="1"/>
            <a:r>
              <a:rPr lang="en-US" dirty="0"/>
              <a:t>Expresssion based language or statement-based language overcome this drawback. </a:t>
            </a:r>
          </a:p>
          <a:p>
            <a:pPr lvl="1"/>
            <a:r>
              <a:rPr lang="en-US" dirty="0"/>
              <a:t>Expression based language do not follow block structure diagram but directly </a:t>
            </a:r>
            <a:r>
              <a:rPr lang="en-US" b="1" dirty="0"/>
              <a:t>implements the differential equation of the model</a:t>
            </a:r>
            <a:r>
              <a:rPr lang="en-US" dirty="0"/>
              <a:t>.</a:t>
            </a:r>
            <a:br>
              <a:rPr lang="en-US" dirty="0"/>
            </a:br>
            <a:br>
              <a:rPr lang="en-US" dirty="0"/>
            </a:br>
            <a:endParaRPr lang="en-US" dirty="0"/>
          </a:p>
        </p:txBody>
      </p:sp>
      <p:sp>
        <p:nvSpPr>
          <p:cNvPr id="79" name="Footer Placeholder 78">
            <a:extLst>
              <a:ext uri="{FF2B5EF4-FFF2-40B4-BE49-F238E27FC236}">
                <a16:creationId xmlns:a16="http://schemas.microsoft.com/office/drawing/2014/main" id="{AF0B969B-9C6C-183E-439A-9CAC06AC3FC3}"/>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D3A96F78-44ED-AB94-1B23-8EB137EB0F2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14</a:t>
            </a:fld>
            <a:endParaRPr lang="en-US"/>
          </a:p>
        </p:txBody>
      </p:sp>
    </p:spTree>
    <p:extLst>
      <p:ext uri="{BB962C8B-B14F-4D97-AF65-F5344CB8AC3E}">
        <p14:creationId xmlns:p14="http://schemas.microsoft.com/office/powerpoint/2010/main" val="2871035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F0052C-D15D-B97F-DFD2-D6FC74499B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F0FF44-FE6F-9905-118E-37657ECD5266}"/>
              </a:ext>
            </a:extLst>
          </p:cNvPr>
          <p:cNvSpPr>
            <a:spLocks noGrp="1"/>
          </p:cNvSpPr>
          <p:nvPr>
            <p:ph type="title"/>
          </p:nvPr>
        </p:nvSpPr>
        <p:spPr>
          <a:xfrm>
            <a:off x="838200" y="365125"/>
            <a:ext cx="10515600" cy="1042761"/>
          </a:xfrm>
        </p:spPr>
        <p:txBody>
          <a:bodyPr>
            <a:normAutofit/>
          </a:bodyPr>
          <a:lstStyle/>
          <a:p>
            <a:r>
              <a:rPr lang="en-US" dirty="0"/>
              <a:t>Discrete System Simulation Language</a:t>
            </a:r>
          </a:p>
        </p:txBody>
      </p:sp>
      <p:sp>
        <p:nvSpPr>
          <p:cNvPr id="3" name="Content Placeholder 2">
            <a:extLst>
              <a:ext uri="{FF2B5EF4-FFF2-40B4-BE49-F238E27FC236}">
                <a16:creationId xmlns:a16="http://schemas.microsoft.com/office/drawing/2014/main" id="{6917DFEF-390B-4E63-B72D-01B1EBCAC093}"/>
              </a:ext>
            </a:extLst>
          </p:cNvPr>
          <p:cNvSpPr>
            <a:spLocks noGrp="1"/>
          </p:cNvSpPr>
          <p:nvPr>
            <p:ph idx="1"/>
          </p:nvPr>
        </p:nvSpPr>
        <p:spPr>
          <a:xfrm>
            <a:off x="838200" y="1553029"/>
            <a:ext cx="10515600" cy="4920342"/>
          </a:xfrm>
        </p:spPr>
        <p:txBody>
          <a:bodyPr>
            <a:normAutofit/>
          </a:bodyPr>
          <a:lstStyle/>
          <a:p>
            <a:r>
              <a:rPr lang="en-US" dirty="0"/>
              <a:t>These languages are used to simulate discrete system and provide the following facilities.</a:t>
            </a:r>
          </a:p>
          <a:p>
            <a:pPr lvl="1"/>
            <a:r>
              <a:rPr lang="en-US" dirty="0"/>
              <a:t>Automatic generation of random number</a:t>
            </a:r>
          </a:p>
          <a:p>
            <a:pPr lvl="1"/>
            <a:r>
              <a:rPr lang="en-US" dirty="0"/>
              <a:t>Automatic data collection</a:t>
            </a:r>
          </a:p>
          <a:p>
            <a:pPr lvl="1"/>
            <a:r>
              <a:rPr lang="en-US" dirty="0"/>
              <a:t>Statistical analyses of data</a:t>
            </a:r>
          </a:p>
          <a:p>
            <a:pPr lvl="1"/>
            <a:r>
              <a:rPr lang="en-US" dirty="0"/>
              <a:t>Reporter generators, etc.</a:t>
            </a:r>
          </a:p>
          <a:p>
            <a:pPr marL="0" indent="0">
              <a:buNone/>
            </a:pPr>
            <a:br>
              <a:rPr lang="en-US" dirty="0"/>
            </a:br>
            <a:endParaRPr lang="en-US" dirty="0"/>
          </a:p>
        </p:txBody>
      </p:sp>
      <p:sp>
        <p:nvSpPr>
          <p:cNvPr id="79" name="Footer Placeholder 78">
            <a:extLst>
              <a:ext uri="{FF2B5EF4-FFF2-40B4-BE49-F238E27FC236}">
                <a16:creationId xmlns:a16="http://schemas.microsoft.com/office/drawing/2014/main" id="{660CA813-A6A9-D1ED-6C38-0B41209103D3}"/>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DA73137C-665A-19B9-A7BD-F0C3257863A8}"/>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15</a:t>
            </a:fld>
            <a:endParaRPr lang="en-US"/>
          </a:p>
        </p:txBody>
      </p:sp>
    </p:spTree>
    <p:extLst>
      <p:ext uri="{BB962C8B-B14F-4D97-AF65-F5344CB8AC3E}">
        <p14:creationId xmlns:p14="http://schemas.microsoft.com/office/powerpoint/2010/main" val="3395626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BF6F85C-48A9-A18A-221F-4438D2B9CB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4227DB-C1EF-9D95-6F46-A9D41681538D}"/>
              </a:ext>
            </a:extLst>
          </p:cNvPr>
          <p:cNvSpPr>
            <a:spLocks noGrp="1"/>
          </p:cNvSpPr>
          <p:nvPr>
            <p:ph type="title"/>
          </p:nvPr>
        </p:nvSpPr>
        <p:spPr>
          <a:xfrm>
            <a:off x="838200" y="365125"/>
            <a:ext cx="10515600" cy="1042761"/>
          </a:xfrm>
        </p:spPr>
        <p:txBody>
          <a:bodyPr>
            <a:normAutofit/>
          </a:bodyPr>
          <a:lstStyle/>
          <a:p>
            <a:r>
              <a:rPr lang="en-US" dirty="0"/>
              <a:t>Discrete System Simulation Language</a:t>
            </a:r>
          </a:p>
        </p:txBody>
      </p:sp>
      <p:sp>
        <p:nvSpPr>
          <p:cNvPr id="3" name="Content Placeholder 2">
            <a:extLst>
              <a:ext uri="{FF2B5EF4-FFF2-40B4-BE49-F238E27FC236}">
                <a16:creationId xmlns:a16="http://schemas.microsoft.com/office/drawing/2014/main" id="{0DEA5349-A25A-956A-055A-5A07A73AF98F}"/>
              </a:ext>
            </a:extLst>
          </p:cNvPr>
          <p:cNvSpPr>
            <a:spLocks noGrp="1"/>
          </p:cNvSpPr>
          <p:nvPr>
            <p:ph idx="1"/>
          </p:nvPr>
        </p:nvSpPr>
        <p:spPr>
          <a:xfrm>
            <a:off x="838200" y="1553029"/>
            <a:ext cx="10515600" cy="4920342"/>
          </a:xfrm>
        </p:spPr>
        <p:txBody>
          <a:bodyPr>
            <a:normAutofit/>
          </a:bodyPr>
          <a:lstStyle/>
          <a:p>
            <a:r>
              <a:rPr lang="en-US" b="1" dirty="0"/>
              <a:t>Types:</a:t>
            </a:r>
          </a:p>
          <a:p>
            <a:r>
              <a:rPr lang="en-US" b="1" dirty="0"/>
              <a:t>Event oriented language</a:t>
            </a:r>
          </a:p>
          <a:p>
            <a:pPr lvl="1"/>
            <a:r>
              <a:rPr lang="en-US" dirty="0"/>
              <a:t>In an event-oriented language each event is represented by an </a:t>
            </a:r>
            <a:r>
              <a:rPr lang="en-US" b="1" dirty="0"/>
              <a:t>instantaneous occurrence in simulated time </a:t>
            </a:r>
            <a:r>
              <a:rPr lang="en-US" dirty="0"/>
              <a:t>and must be </a:t>
            </a:r>
            <a:r>
              <a:rPr lang="en-US" b="1" dirty="0"/>
              <a:t>scheduled to occur in advance </a:t>
            </a:r>
            <a:r>
              <a:rPr lang="en-US" dirty="0"/>
              <a:t>when a proper set of conditions exists.</a:t>
            </a:r>
          </a:p>
          <a:p>
            <a:pPr lvl="1"/>
            <a:r>
              <a:rPr lang="en-US" dirty="0"/>
              <a:t>The system image changes i.e., </a:t>
            </a:r>
            <a:r>
              <a:rPr lang="en-US" b="1" dirty="0"/>
              <a:t>state of system changes at the occurrence of event</a:t>
            </a:r>
            <a:r>
              <a:rPr lang="en-US" dirty="0"/>
              <a:t>.</a:t>
            </a:r>
          </a:p>
          <a:p>
            <a:pPr lvl="1"/>
            <a:r>
              <a:rPr lang="en-US" dirty="0"/>
              <a:t>Example, SIMSCRIPT, GASP</a:t>
            </a:r>
          </a:p>
        </p:txBody>
      </p:sp>
      <p:sp>
        <p:nvSpPr>
          <p:cNvPr id="79" name="Footer Placeholder 78">
            <a:extLst>
              <a:ext uri="{FF2B5EF4-FFF2-40B4-BE49-F238E27FC236}">
                <a16:creationId xmlns:a16="http://schemas.microsoft.com/office/drawing/2014/main" id="{66A7C0A7-0DA9-5F8B-F257-D3072DE5C293}"/>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3C812922-D3C9-7339-41FE-3FAAE34D66C8}"/>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16</a:t>
            </a:fld>
            <a:endParaRPr lang="en-US"/>
          </a:p>
        </p:txBody>
      </p:sp>
    </p:spTree>
    <p:extLst>
      <p:ext uri="{BB962C8B-B14F-4D97-AF65-F5344CB8AC3E}">
        <p14:creationId xmlns:p14="http://schemas.microsoft.com/office/powerpoint/2010/main" val="3678121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95F945-6A96-832D-7278-510BD8A0C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5A793E-D272-DF47-CE1F-AF368BA877BD}"/>
              </a:ext>
            </a:extLst>
          </p:cNvPr>
          <p:cNvSpPr>
            <a:spLocks noGrp="1"/>
          </p:cNvSpPr>
          <p:nvPr>
            <p:ph type="title"/>
          </p:nvPr>
        </p:nvSpPr>
        <p:spPr>
          <a:xfrm>
            <a:off x="838200" y="365125"/>
            <a:ext cx="10515600" cy="1042761"/>
          </a:xfrm>
        </p:spPr>
        <p:txBody>
          <a:bodyPr>
            <a:normAutofit/>
          </a:bodyPr>
          <a:lstStyle/>
          <a:p>
            <a:r>
              <a:rPr lang="en-US" dirty="0"/>
              <a:t>Discrete System Simulation Language</a:t>
            </a:r>
          </a:p>
        </p:txBody>
      </p:sp>
      <p:sp>
        <p:nvSpPr>
          <p:cNvPr id="3" name="Content Placeholder 2">
            <a:extLst>
              <a:ext uri="{FF2B5EF4-FFF2-40B4-BE49-F238E27FC236}">
                <a16:creationId xmlns:a16="http://schemas.microsoft.com/office/drawing/2014/main" id="{F900C27F-A1C4-F1C9-3EFE-9C5EE80EE34F}"/>
              </a:ext>
            </a:extLst>
          </p:cNvPr>
          <p:cNvSpPr>
            <a:spLocks noGrp="1"/>
          </p:cNvSpPr>
          <p:nvPr>
            <p:ph idx="1"/>
          </p:nvPr>
        </p:nvSpPr>
        <p:spPr>
          <a:xfrm>
            <a:off x="838200" y="1553029"/>
            <a:ext cx="10515600" cy="4920342"/>
          </a:xfrm>
        </p:spPr>
        <p:txBody>
          <a:bodyPr>
            <a:normAutofit fontScale="92500"/>
          </a:bodyPr>
          <a:lstStyle/>
          <a:p>
            <a:r>
              <a:rPr lang="en-US" b="1" dirty="0"/>
              <a:t>Types:</a:t>
            </a:r>
          </a:p>
          <a:p>
            <a:r>
              <a:rPr lang="en-US" b="1" dirty="0"/>
              <a:t>Activity oriented language</a:t>
            </a:r>
          </a:p>
          <a:p>
            <a:pPr lvl="1"/>
            <a:r>
              <a:rPr lang="en-US" dirty="0"/>
              <a:t>In an activity-oriented language, the discrete occurrences are </a:t>
            </a:r>
            <a:r>
              <a:rPr lang="en-US" b="1" dirty="0"/>
              <a:t>not scheduled in advance</a:t>
            </a:r>
            <a:r>
              <a:rPr lang="en-US" dirty="0"/>
              <a:t>.</a:t>
            </a:r>
          </a:p>
          <a:p>
            <a:pPr lvl="1"/>
            <a:r>
              <a:rPr lang="en-US" dirty="0"/>
              <a:t>They are created by a program which contains description of the </a:t>
            </a:r>
            <a:r>
              <a:rPr lang="en-US" b="1" dirty="0"/>
              <a:t>conditions under which an activity can take place</a:t>
            </a:r>
            <a:r>
              <a:rPr lang="en-US" dirty="0"/>
              <a:t>.</a:t>
            </a:r>
          </a:p>
          <a:p>
            <a:pPr lvl="1"/>
            <a:r>
              <a:rPr lang="en-US" dirty="0"/>
              <a:t>The activity-oriented language have two components: Test component and action component. Here the event occurrence must be controlled by a cyclic scanning activity program.</a:t>
            </a:r>
          </a:p>
          <a:p>
            <a:pPr lvl="1"/>
            <a:r>
              <a:rPr lang="en-US" dirty="0"/>
              <a:t>Example, MILITRAN</a:t>
            </a:r>
          </a:p>
        </p:txBody>
      </p:sp>
      <p:sp>
        <p:nvSpPr>
          <p:cNvPr id="79" name="Footer Placeholder 78">
            <a:extLst>
              <a:ext uri="{FF2B5EF4-FFF2-40B4-BE49-F238E27FC236}">
                <a16:creationId xmlns:a16="http://schemas.microsoft.com/office/drawing/2014/main" id="{38FA218C-9923-2F19-FF5A-860A724C4903}"/>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DF2B000A-1C6F-DF2D-111E-2EAEE164570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17</a:t>
            </a:fld>
            <a:endParaRPr lang="en-US"/>
          </a:p>
        </p:txBody>
      </p:sp>
    </p:spTree>
    <p:extLst>
      <p:ext uri="{BB962C8B-B14F-4D97-AF65-F5344CB8AC3E}">
        <p14:creationId xmlns:p14="http://schemas.microsoft.com/office/powerpoint/2010/main" val="3217361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2850E60-741B-F8CF-9D72-3A3216EBDE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2124B4-7246-4806-39F5-B1F056F7BEAC}"/>
              </a:ext>
            </a:extLst>
          </p:cNvPr>
          <p:cNvSpPr>
            <a:spLocks noGrp="1"/>
          </p:cNvSpPr>
          <p:nvPr>
            <p:ph type="title"/>
          </p:nvPr>
        </p:nvSpPr>
        <p:spPr>
          <a:xfrm>
            <a:off x="838200" y="365125"/>
            <a:ext cx="10515600" cy="1042761"/>
          </a:xfrm>
        </p:spPr>
        <p:txBody>
          <a:bodyPr>
            <a:normAutofit/>
          </a:bodyPr>
          <a:lstStyle/>
          <a:p>
            <a:r>
              <a:rPr lang="en-US" dirty="0"/>
              <a:t>Discrete System Simulation Language</a:t>
            </a:r>
          </a:p>
        </p:txBody>
      </p:sp>
      <p:sp>
        <p:nvSpPr>
          <p:cNvPr id="3" name="Content Placeholder 2">
            <a:extLst>
              <a:ext uri="{FF2B5EF4-FFF2-40B4-BE49-F238E27FC236}">
                <a16:creationId xmlns:a16="http://schemas.microsoft.com/office/drawing/2014/main" id="{451EBE17-CF5E-E418-4AA0-2B22D52E0363}"/>
              </a:ext>
            </a:extLst>
          </p:cNvPr>
          <p:cNvSpPr>
            <a:spLocks noGrp="1"/>
          </p:cNvSpPr>
          <p:nvPr>
            <p:ph idx="1"/>
          </p:nvPr>
        </p:nvSpPr>
        <p:spPr>
          <a:xfrm>
            <a:off x="838200" y="1553029"/>
            <a:ext cx="10515600" cy="4920342"/>
          </a:xfrm>
        </p:spPr>
        <p:txBody>
          <a:bodyPr>
            <a:normAutofit/>
          </a:bodyPr>
          <a:lstStyle/>
          <a:p>
            <a:r>
              <a:rPr lang="en-US" b="1" dirty="0"/>
              <a:t>Types:</a:t>
            </a:r>
          </a:p>
          <a:p>
            <a:r>
              <a:rPr lang="en-US" b="1" dirty="0"/>
              <a:t>Process oriented languages</a:t>
            </a:r>
          </a:p>
          <a:p>
            <a:pPr lvl="1"/>
            <a:r>
              <a:rPr lang="en-US" dirty="0"/>
              <a:t>Here a </a:t>
            </a:r>
            <a:r>
              <a:rPr lang="en-US" b="1" dirty="0"/>
              <a:t>single process routine, composed of number of segments </a:t>
            </a:r>
            <a:r>
              <a:rPr lang="en-US" dirty="0"/>
              <a:t>describe a sequence of activities.</a:t>
            </a:r>
          </a:p>
          <a:p>
            <a:pPr lvl="1"/>
            <a:r>
              <a:rPr lang="en-US" b="1" dirty="0"/>
              <a:t>Each segment has an independently controlled program</a:t>
            </a:r>
            <a:r>
              <a:rPr lang="en-US" dirty="0"/>
              <a:t>.</a:t>
            </a:r>
          </a:p>
          <a:p>
            <a:pPr lvl="1"/>
            <a:r>
              <a:rPr lang="en-US" dirty="0"/>
              <a:t>On receiving control, only the statement composing the segments are executed, and then control is returned.</a:t>
            </a:r>
          </a:p>
          <a:p>
            <a:pPr lvl="1"/>
            <a:r>
              <a:rPr lang="en-US" dirty="0"/>
              <a:t>Example, ASPOL, SIMUFOR</a:t>
            </a:r>
          </a:p>
        </p:txBody>
      </p:sp>
      <p:sp>
        <p:nvSpPr>
          <p:cNvPr id="79" name="Footer Placeholder 78">
            <a:extLst>
              <a:ext uri="{FF2B5EF4-FFF2-40B4-BE49-F238E27FC236}">
                <a16:creationId xmlns:a16="http://schemas.microsoft.com/office/drawing/2014/main" id="{0466A992-550D-69D6-E3D7-7EB7B4B68305}"/>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F969D9B6-9389-4DD2-CA15-42DEAB438C1F}"/>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18</a:t>
            </a:fld>
            <a:endParaRPr lang="en-US"/>
          </a:p>
        </p:txBody>
      </p:sp>
    </p:spTree>
    <p:extLst>
      <p:ext uri="{BB962C8B-B14F-4D97-AF65-F5344CB8AC3E}">
        <p14:creationId xmlns:p14="http://schemas.microsoft.com/office/powerpoint/2010/main" val="41665947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F90AC7-CBBB-1FD4-7FD7-A9F5F8C7E3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36ACC-E1B6-35AC-AF29-ECC4952B9DC4}"/>
              </a:ext>
            </a:extLst>
          </p:cNvPr>
          <p:cNvSpPr>
            <a:spLocks noGrp="1"/>
          </p:cNvSpPr>
          <p:nvPr>
            <p:ph type="title"/>
          </p:nvPr>
        </p:nvSpPr>
        <p:spPr>
          <a:xfrm>
            <a:off x="838200" y="365125"/>
            <a:ext cx="10515600" cy="1042761"/>
          </a:xfrm>
        </p:spPr>
        <p:txBody>
          <a:bodyPr>
            <a:normAutofit/>
          </a:bodyPr>
          <a:lstStyle/>
          <a:p>
            <a:r>
              <a:rPr lang="en-US" dirty="0"/>
              <a:t>Discrete System Simulation Language</a:t>
            </a:r>
          </a:p>
        </p:txBody>
      </p:sp>
      <p:sp>
        <p:nvSpPr>
          <p:cNvPr id="3" name="Content Placeholder 2">
            <a:extLst>
              <a:ext uri="{FF2B5EF4-FFF2-40B4-BE49-F238E27FC236}">
                <a16:creationId xmlns:a16="http://schemas.microsoft.com/office/drawing/2014/main" id="{AB670D6B-657D-E6E9-2F27-73459D1657F0}"/>
              </a:ext>
            </a:extLst>
          </p:cNvPr>
          <p:cNvSpPr>
            <a:spLocks noGrp="1"/>
          </p:cNvSpPr>
          <p:nvPr>
            <p:ph idx="1"/>
          </p:nvPr>
        </p:nvSpPr>
        <p:spPr>
          <a:xfrm>
            <a:off x="838200" y="1553029"/>
            <a:ext cx="10515600" cy="4920342"/>
          </a:xfrm>
        </p:spPr>
        <p:txBody>
          <a:bodyPr>
            <a:normAutofit/>
          </a:bodyPr>
          <a:lstStyle/>
          <a:p>
            <a:r>
              <a:rPr lang="en-US" b="1" dirty="0"/>
              <a:t>Types:</a:t>
            </a:r>
          </a:p>
          <a:p>
            <a:r>
              <a:rPr lang="en-US" b="1" dirty="0"/>
              <a:t>Transaction flow-oriented languages.</a:t>
            </a:r>
          </a:p>
          <a:p>
            <a:pPr lvl="1"/>
            <a:r>
              <a:rPr lang="en-US" dirty="0"/>
              <a:t>These languages are the </a:t>
            </a:r>
            <a:r>
              <a:rPr lang="en-US" b="1" dirty="0"/>
              <a:t>subcategory of process-oriented </a:t>
            </a:r>
            <a:r>
              <a:rPr lang="en-US" dirty="0"/>
              <a:t>language where flow of activities passes through specially defined block.</a:t>
            </a:r>
          </a:p>
          <a:p>
            <a:pPr lvl="1"/>
            <a:r>
              <a:rPr lang="en-US" dirty="0"/>
              <a:t>System model is represented by a flow chart consisting of language.</a:t>
            </a:r>
          </a:p>
          <a:p>
            <a:pPr lvl="1"/>
            <a:r>
              <a:rPr lang="en-US" dirty="0"/>
              <a:t>The program creates transaction (entities), executes them in the blocks and moves them along the flowchart.</a:t>
            </a:r>
          </a:p>
          <a:p>
            <a:pPr lvl="1"/>
            <a:r>
              <a:rPr lang="en-US" dirty="0"/>
              <a:t>These languages are flowchart oriented; the best-known example is GPSS</a:t>
            </a:r>
          </a:p>
        </p:txBody>
      </p:sp>
      <p:sp>
        <p:nvSpPr>
          <p:cNvPr id="79" name="Footer Placeholder 78">
            <a:extLst>
              <a:ext uri="{FF2B5EF4-FFF2-40B4-BE49-F238E27FC236}">
                <a16:creationId xmlns:a16="http://schemas.microsoft.com/office/drawing/2014/main" id="{E778955A-8A3A-6580-4404-9A849169A4A7}"/>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30A6EEFC-035F-B214-864B-BADAB04040A4}"/>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19</a:t>
            </a:fld>
            <a:endParaRPr lang="en-US"/>
          </a:p>
        </p:txBody>
      </p:sp>
    </p:spTree>
    <p:extLst>
      <p:ext uri="{BB962C8B-B14F-4D97-AF65-F5344CB8AC3E}">
        <p14:creationId xmlns:p14="http://schemas.microsoft.com/office/powerpoint/2010/main" val="1093063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8E04CA-61F5-383E-453B-FF58B06CC6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F2611E-9634-5EEC-593F-2F40E37844BC}"/>
              </a:ext>
            </a:extLst>
          </p:cNvPr>
          <p:cNvSpPr>
            <a:spLocks noGrp="1"/>
          </p:cNvSpPr>
          <p:nvPr>
            <p:ph type="title"/>
          </p:nvPr>
        </p:nvSpPr>
        <p:spPr>
          <a:xfrm>
            <a:off x="838200" y="365125"/>
            <a:ext cx="10515600" cy="1042761"/>
          </a:xfrm>
        </p:spPr>
        <p:txBody>
          <a:bodyPr>
            <a:normAutofit fontScale="90000"/>
          </a:bodyPr>
          <a:lstStyle/>
          <a:p>
            <a:r>
              <a:rPr lang="en-US" dirty="0"/>
              <a:t>Unit 6: Discrete System Languages (6 </a:t>
            </a:r>
            <a:r>
              <a:rPr lang="en-US" dirty="0" err="1"/>
              <a:t>hrs</a:t>
            </a:r>
            <a:r>
              <a:rPr lang="en-US" dirty="0"/>
              <a:t>)</a:t>
            </a:r>
          </a:p>
        </p:txBody>
      </p:sp>
      <p:sp>
        <p:nvSpPr>
          <p:cNvPr id="17" name="Content Placeholder 16">
            <a:extLst>
              <a:ext uri="{FF2B5EF4-FFF2-40B4-BE49-F238E27FC236}">
                <a16:creationId xmlns:a16="http://schemas.microsoft.com/office/drawing/2014/main" id="{380E4C3D-11D2-3727-F9C7-6BF176B21A18}"/>
              </a:ext>
            </a:extLst>
          </p:cNvPr>
          <p:cNvSpPr>
            <a:spLocks noGrp="1"/>
          </p:cNvSpPr>
          <p:nvPr>
            <p:ph idx="1"/>
          </p:nvPr>
        </p:nvSpPr>
        <p:spPr>
          <a:xfrm>
            <a:off x="838200" y="1553029"/>
            <a:ext cx="10515600" cy="4920342"/>
          </a:xfrm>
        </p:spPr>
        <p:txBody>
          <a:bodyPr>
            <a:normAutofit/>
          </a:bodyPr>
          <a:lstStyle/>
          <a:p>
            <a:r>
              <a:rPr lang="en-US" b="1" dirty="0"/>
              <a:t>6.1 Simulation using GPSS</a:t>
            </a:r>
          </a:p>
          <a:p>
            <a:pPr lvl="1"/>
            <a:r>
              <a:rPr lang="en-US" b="1" dirty="0"/>
              <a:t>6.1.1 GPSS problems</a:t>
            </a:r>
          </a:p>
          <a:p>
            <a:r>
              <a:rPr lang="en-US" dirty="0"/>
              <a:t>6.2 Simulation using SIMSCRIPT</a:t>
            </a:r>
          </a:p>
          <a:p>
            <a:pPr lvl="1"/>
            <a:r>
              <a:rPr lang="en-US" dirty="0"/>
              <a:t>6.2.1 Organization of SIMSCRIPT</a:t>
            </a:r>
          </a:p>
          <a:p>
            <a:pPr lvl="1"/>
            <a:r>
              <a:rPr lang="en-US" dirty="0"/>
              <a:t>6.2.2 Programs of SIMSCRIPT</a:t>
            </a:r>
          </a:p>
          <a:p>
            <a:r>
              <a:rPr lang="en-US" b="1" dirty="0"/>
              <a:t>6.3 Other Discrete Simulation Languages</a:t>
            </a:r>
          </a:p>
        </p:txBody>
      </p:sp>
      <p:sp>
        <p:nvSpPr>
          <p:cNvPr id="4" name="Footer Placeholder 3">
            <a:extLst>
              <a:ext uri="{FF2B5EF4-FFF2-40B4-BE49-F238E27FC236}">
                <a16:creationId xmlns:a16="http://schemas.microsoft.com/office/drawing/2014/main" id="{0000EF4C-801E-F6FC-5A71-809DA6F631DC}"/>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B0A771C6-63B7-4BD9-4DA2-BDC1A4FF8249}"/>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2</a:t>
            </a:fld>
            <a:endParaRPr lang="en-US" dirty="0"/>
          </a:p>
        </p:txBody>
      </p:sp>
    </p:spTree>
    <p:extLst>
      <p:ext uri="{BB962C8B-B14F-4D97-AF65-F5344CB8AC3E}">
        <p14:creationId xmlns:p14="http://schemas.microsoft.com/office/powerpoint/2010/main" val="5113524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1DABA3F-A583-855A-DE3C-E24508EE4F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DD2323-6286-22A3-203E-28836A61653F}"/>
              </a:ext>
            </a:extLst>
          </p:cNvPr>
          <p:cNvSpPr>
            <a:spLocks noGrp="1"/>
          </p:cNvSpPr>
          <p:nvPr>
            <p:ph type="title"/>
          </p:nvPr>
        </p:nvSpPr>
        <p:spPr>
          <a:xfrm>
            <a:off x="838200" y="365125"/>
            <a:ext cx="10515600" cy="1042761"/>
          </a:xfrm>
        </p:spPr>
        <p:txBody>
          <a:bodyPr>
            <a:normAutofit/>
          </a:bodyPr>
          <a:lstStyle/>
          <a:p>
            <a:r>
              <a:rPr lang="en-US" dirty="0"/>
              <a:t>Hybrid System Simulation Language</a:t>
            </a:r>
          </a:p>
        </p:txBody>
      </p:sp>
      <p:sp>
        <p:nvSpPr>
          <p:cNvPr id="3" name="Content Placeholder 2">
            <a:extLst>
              <a:ext uri="{FF2B5EF4-FFF2-40B4-BE49-F238E27FC236}">
                <a16:creationId xmlns:a16="http://schemas.microsoft.com/office/drawing/2014/main" id="{D887EFE9-1954-4E58-13A1-892E5B64051E}"/>
              </a:ext>
            </a:extLst>
          </p:cNvPr>
          <p:cNvSpPr>
            <a:spLocks noGrp="1"/>
          </p:cNvSpPr>
          <p:nvPr>
            <p:ph idx="1"/>
          </p:nvPr>
        </p:nvSpPr>
        <p:spPr>
          <a:xfrm>
            <a:off x="838200" y="1553029"/>
            <a:ext cx="10515600" cy="4920342"/>
          </a:xfrm>
        </p:spPr>
        <p:txBody>
          <a:bodyPr>
            <a:normAutofit/>
          </a:bodyPr>
          <a:lstStyle/>
          <a:p>
            <a:r>
              <a:rPr lang="en-US" dirty="0"/>
              <a:t>Some language has been developed which are </a:t>
            </a:r>
            <a:r>
              <a:rPr lang="en-US" b="1" dirty="0"/>
              <a:t>suitable for both discrete as well as continuous models</a:t>
            </a:r>
            <a:r>
              <a:rPr lang="en-US" dirty="0"/>
              <a:t>.</a:t>
            </a:r>
          </a:p>
          <a:p>
            <a:r>
              <a:rPr lang="en-US" dirty="0"/>
              <a:t>This type of language is called hybrid system simulation language or combined simulation language.</a:t>
            </a:r>
          </a:p>
          <a:p>
            <a:r>
              <a:rPr lang="en-US" dirty="0"/>
              <a:t>These are written particularly for system models in which </a:t>
            </a:r>
            <a:r>
              <a:rPr lang="en-US" b="1" dirty="0"/>
              <a:t>some of the variable changes continuously and other variable changes discretely</a:t>
            </a:r>
            <a:r>
              <a:rPr lang="en-US" dirty="0"/>
              <a:t>. </a:t>
            </a:r>
          </a:p>
          <a:p>
            <a:r>
              <a:rPr lang="en-US" dirty="0"/>
              <a:t>Example, GASP IV </a:t>
            </a:r>
            <a:br>
              <a:rPr lang="en-US" dirty="0"/>
            </a:br>
            <a:endParaRPr lang="en-US" dirty="0"/>
          </a:p>
        </p:txBody>
      </p:sp>
      <p:sp>
        <p:nvSpPr>
          <p:cNvPr id="79" name="Footer Placeholder 78">
            <a:extLst>
              <a:ext uri="{FF2B5EF4-FFF2-40B4-BE49-F238E27FC236}">
                <a16:creationId xmlns:a16="http://schemas.microsoft.com/office/drawing/2014/main" id="{E2E3BA2E-4E02-7241-850E-911D122CF622}"/>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4AB05A64-252C-0DF9-5C84-B3325FD6A27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20</a:t>
            </a:fld>
            <a:endParaRPr lang="en-US"/>
          </a:p>
        </p:txBody>
      </p:sp>
    </p:spTree>
    <p:extLst>
      <p:ext uri="{BB962C8B-B14F-4D97-AF65-F5344CB8AC3E}">
        <p14:creationId xmlns:p14="http://schemas.microsoft.com/office/powerpoint/2010/main" val="34053841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3FCB2D-47A6-3BBD-7B6E-F00A184CB7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0692D6-3D50-6E39-3DA8-2D2E1DE3AA19}"/>
              </a:ext>
            </a:extLst>
          </p:cNvPr>
          <p:cNvSpPr>
            <a:spLocks noGrp="1"/>
          </p:cNvSpPr>
          <p:nvPr>
            <p:ph type="title"/>
          </p:nvPr>
        </p:nvSpPr>
        <p:spPr>
          <a:xfrm>
            <a:off x="838200" y="365125"/>
            <a:ext cx="10515600" cy="1042761"/>
          </a:xfrm>
        </p:spPr>
        <p:txBody>
          <a:bodyPr>
            <a:normAutofit/>
          </a:bodyPr>
          <a:lstStyle/>
          <a:p>
            <a:r>
              <a:rPr lang="en-US" dirty="0"/>
              <a:t>GPSS</a:t>
            </a:r>
          </a:p>
        </p:txBody>
      </p:sp>
      <p:sp>
        <p:nvSpPr>
          <p:cNvPr id="3" name="Content Placeholder 2">
            <a:extLst>
              <a:ext uri="{FF2B5EF4-FFF2-40B4-BE49-F238E27FC236}">
                <a16:creationId xmlns:a16="http://schemas.microsoft.com/office/drawing/2014/main" id="{DD2924CD-EDBC-2FEF-E229-BF851B94CA6B}"/>
              </a:ext>
            </a:extLst>
          </p:cNvPr>
          <p:cNvSpPr>
            <a:spLocks noGrp="1"/>
          </p:cNvSpPr>
          <p:nvPr>
            <p:ph idx="1"/>
          </p:nvPr>
        </p:nvSpPr>
        <p:spPr>
          <a:xfrm>
            <a:off x="838200" y="1553029"/>
            <a:ext cx="10515600" cy="4920342"/>
          </a:xfrm>
        </p:spPr>
        <p:txBody>
          <a:bodyPr>
            <a:normAutofit/>
          </a:bodyPr>
          <a:lstStyle/>
          <a:p>
            <a:r>
              <a:rPr lang="en-US" b="1" dirty="0"/>
              <a:t>GPSS (General Purpose Simulation System)</a:t>
            </a:r>
          </a:p>
          <a:p>
            <a:r>
              <a:rPr lang="en-US" dirty="0"/>
              <a:t>One of the earliest DSL was developed by Geoffrey Gordon (1961- 1962).</a:t>
            </a:r>
          </a:p>
          <a:p>
            <a:r>
              <a:rPr lang="en-US" dirty="0"/>
              <a:t>The first release of this language was implemented on the IBM 704, 709 and 7090 computers.</a:t>
            </a:r>
          </a:p>
          <a:p>
            <a:r>
              <a:rPr lang="en-US" dirty="0"/>
              <a:t>Later on, improved and more powerful versions have been developed and implemented, including GPSS 2</a:t>
            </a:r>
            <a:r>
              <a:rPr lang="en-US" baseline="30000" dirty="0"/>
              <a:t>ND</a:t>
            </a:r>
            <a:r>
              <a:rPr lang="en-US" dirty="0"/>
              <a:t> , GPSS 3</a:t>
            </a:r>
            <a:r>
              <a:rPr lang="en-US" baseline="30000" dirty="0"/>
              <a:t>RD</a:t>
            </a:r>
            <a:r>
              <a:rPr lang="en-US" dirty="0"/>
              <a:t> (1965), GPSS 1360 (1967) and GPSS V (The latest version).</a:t>
            </a:r>
          </a:p>
        </p:txBody>
      </p:sp>
      <p:sp>
        <p:nvSpPr>
          <p:cNvPr id="79" name="Footer Placeholder 78">
            <a:extLst>
              <a:ext uri="{FF2B5EF4-FFF2-40B4-BE49-F238E27FC236}">
                <a16:creationId xmlns:a16="http://schemas.microsoft.com/office/drawing/2014/main" id="{291CCE19-CF26-E755-A740-BA5A8B20CE93}"/>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0FA4BA90-BAF4-AD2C-58E0-BC125BF01C1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21</a:t>
            </a:fld>
            <a:endParaRPr lang="en-US"/>
          </a:p>
        </p:txBody>
      </p:sp>
    </p:spTree>
    <p:extLst>
      <p:ext uri="{BB962C8B-B14F-4D97-AF65-F5344CB8AC3E}">
        <p14:creationId xmlns:p14="http://schemas.microsoft.com/office/powerpoint/2010/main" val="537535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0C4816-7737-3CFC-6173-B03361A8D1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D6704D-8AD2-D279-02A7-6F9D5FF0B93B}"/>
              </a:ext>
            </a:extLst>
          </p:cNvPr>
          <p:cNvSpPr>
            <a:spLocks noGrp="1"/>
          </p:cNvSpPr>
          <p:nvPr>
            <p:ph type="title"/>
          </p:nvPr>
        </p:nvSpPr>
        <p:spPr>
          <a:xfrm>
            <a:off x="838200" y="365125"/>
            <a:ext cx="10515600" cy="1042761"/>
          </a:xfrm>
        </p:spPr>
        <p:txBody>
          <a:bodyPr>
            <a:normAutofit/>
          </a:bodyPr>
          <a:lstStyle/>
          <a:p>
            <a:r>
              <a:rPr lang="en-US" dirty="0"/>
              <a:t>GPSS</a:t>
            </a:r>
          </a:p>
        </p:txBody>
      </p:sp>
      <p:sp>
        <p:nvSpPr>
          <p:cNvPr id="3" name="Content Placeholder 2">
            <a:extLst>
              <a:ext uri="{FF2B5EF4-FFF2-40B4-BE49-F238E27FC236}">
                <a16:creationId xmlns:a16="http://schemas.microsoft.com/office/drawing/2014/main" id="{26D2B140-08D3-D123-A0AC-701EBBB191A9}"/>
              </a:ext>
            </a:extLst>
          </p:cNvPr>
          <p:cNvSpPr>
            <a:spLocks noGrp="1"/>
          </p:cNvSpPr>
          <p:nvPr>
            <p:ph idx="1"/>
          </p:nvPr>
        </p:nvSpPr>
        <p:spPr>
          <a:xfrm>
            <a:off x="838200" y="1553029"/>
            <a:ext cx="10515600" cy="4920342"/>
          </a:xfrm>
        </p:spPr>
        <p:txBody>
          <a:bodyPr>
            <a:normAutofit/>
          </a:bodyPr>
          <a:lstStyle/>
          <a:p>
            <a:r>
              <a:rPr lang="en-US" dirty="0"/>
              <a:t>GPSS was designed especially for those analyses who weren’t necessary computer programmer because they </a:t>
            </a:r>
            <a:r>
              <a:rPr lang="en-US" b="1" dirty="0"/>
              <a:t>do not write programs </a:t>
            </a:r>
            <a:r>
              <a:rPr lang="en-US" dirty="0"/>
              <a:t>in the logic as the SIMCRIPT programmer does.</a:t>
            </a:r>
          </a:p>
          <a:p>
            <a:r>
              <a:rPr lang="en-US" dirty="0"/>
              <a:t>Instead, </a:t>
            </a:r>
            <a:r>
              <a:rPr lang="en-US" b="1" dirty="0"/>
              <a:t>they construct a block diagram </a:t>
            </a:r>
            <a:r>
              <a:rPr lang="en-US" dirty="0"/>
              <a:t>– a network of inter-connected blocks, each performing a special simulation-oriented function.</a:t>
            </a:r>
          </a:p>
          <a:p>
            <a:r>
              <a:rPr lang="en-US" dirty="0"/>
              <a:t>GPSS is particularly suited for traffic and queuing system.</a:t>
            </a:r>
            <a:br>
              <a:rPr lang="en-US" dirty="0"/>
            </a:br>
            <a:endParaRPr lang="en-US" dirty="0"/>
          </a:p>
        </p:txBody>
      </p:sp>
      <p:sp>
        <p:nvSpPr>
          <p:cNvPr id="79" name="Footer Placeholder 78">
            <a:extLst>
              <a:ext uri="{FF2B5EF4-FFF2-40B4-BE49-F238E27FC236}">
                <a16:creationId xmlns:a16="http://schemas.microsoft.com/office/drawing/2014/main" id="{CC57E5DD-E1AF-0D3F-29C1-7B2DC64822B0}"/>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5E5C21A4-56AD-186A-F2A8-559DFB5ABD8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22</a:t>
            </a:fld>
            <a:endParaRPr lang="en-US"/>
          </a:p>
        </p:txBody>
      </p:sp>
    </p:spTree>
    <p:extLst>
      <p:ext uri="{BB962C8B-B14F-4D97-AF65-F5344CB8AC3E}">
        <p14:creationId xmlns:p14="http://schemas.microsoft.com/office/powerpoint/2010/main" val="13977959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16270E-3B1A-B964-B991-30D0C43905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0AF76C-AAC1-3A28-9AC5-9FAD1C65BCB8}"/>
              </a:ext>
            </a:extLst>
          </p:cNvPr>
          <p:cNvSpPr>
            <a:spLocks noGrp="1"/>
          </p:cNvSpPr>
          <p:nvPr>
            <p:ph type="title"/>
          </p:nvPr>
        </p:nvSpPr>
        <p:spPr>
          <a:xfrm>
            <a:off x="838200" y="365125"/>
            <a:ext cx="10515600" cy="1042761"/>
          </a:xfrm>
        </p:spPr>
        <p:txBody>
          <a:bodyPr>
            <a:normAutofit/>
          </a:bodyPr>
          <a:lstStyle/>
          <a:p>
            <a:r>
              <a:rPr lang="en-US" dirty="0"/>
              <a:t>GPSS</a:t>
            </a:r>
          </a:p>
        </p:txBody>
      </p:sp>
      <p:sp>
        <p:nvSpPr>
          <p:cNvPr id="3" name="Content Placeholder 2">
            <a:extLst>
              <a:ext uri="{FF2B5EF4-FFF2-40B4-BE49-F238E27FC236}">
                <a16:creationId xmlns:a16="http://schemas.microsoft.com/office/drawing/2014/main" id="{F2667C6D-F8C5-0302-B2CF-07F8CDB0EE5E}"/>
              </a:ext>
            </a:extLst>
          </p:cNvPr>
          <p:cNvSpPr>
            <a:spLocks noGrp="1"/>
          </p:cNvSpPr>
          <p:nvPr>
            <p:ph idx="1"/>
          </p:nvPr>
        </p:nvSpPr>
        <p:spPr>
          <a:xfrm>
            <a:off x="838200" y="1553029"/>
            <a:ext cx="10515600" cy="4920342"/>
          </a:xfrm>
        </p:spPr>
        <p:txBody>
          <a:bodyPr>
            <a:normAutofit/>
          </a:bodyPr>
          <a:lstStyle/>
          <a:p>
            <a:r>
              <a:rPr lang="en-US" dirty="0"/>
              <a:t>It is used to simulate the queuing system that consists of </a:t>
            </a:r>
            <a:r>
              <a:rPr lang="en-US" b="1" dirty="0"/>
              <a:t>customer entities interacting</a:t>
            </a:r>
            <a:r>
              <a:rPr lang="en-US" dirty="0"/>
              <a:t> and completing a system of constraint resources.</a:t>
            </a:r>
          </a:p>
          <a:p>
            <a:r>
              <a:rPr lang="en-US" dirty="0"/>
              <a:t>The </a:t>
            </a:r>
            <a:r>
              <a:rPr lang="en-US" b="1" dirty="0"/>
              <a:t>resources are structured as a network </a:t>
            </a:r>
            <a:r>
              <a:rPr lang="en-US" dirty="0"/>
              <a:t>of blocks that entities are entered and used to perform various task in the sudden amount of simulated time. </a:t>
            </a:r>
          </a:p>
        </p:txBody>
      </p:sp>
      <p:sp>
        <p:nvSpPr>
          <p:cNvPr id="79" name="Footer Placeholder 78">
            <a:extLst>
              <a:ext uri="{FF2B5EF4-FFF2-40B4-BE49-F238E27FC236}">
                <a16:creationId xmlns:a16="http://schemas.microsoft.com/office/drawing/2014/main" id="{3E74094A-2649-77BD-5E1E-E42989129513}"/>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27E81C97-9545-4A32-5C4F-5FC93180AFFE}"/>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23</a:t>
            </a:fld>
            <a:endParaRPr lang="en-US"/>
          </a:p>
        </p:txBody>
      </p:sp>
    </p:spTree>
    <p:extLst>
      <p:ext uri="{BB962C8B-B14F-4D97-AF65-F5344CB8AC3E}">
        <p14:creationId xmlns:p14="http://schemas.microsoft.com/office/powerpoint/2010/main" val="20775499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2BAF269-2C29-CFD2-70AC-DBA9BBC1A7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AE035-FD05-370C-95F5-7B85BF14B119}"/>
              </a:ext>
            </a:extLst>
          </p:cNvPr>
          <p:cNvSpPr>
            <a:spLocks noGrp="1"/>
          </p:cNvSpPr>
          <p:nvPr>
            <p:ph type="title"/>
          </p:nvPr>
        </p:nvSpPr>
        <p:spPr>
          <a:xfrm>
            <a:off x="838200" y="365125"/>
            <a:ext cx="10515600" cy="1042761"/>
          </a:xfrm>
        </p:spPr>
        <p:txBody>
          <a:bodyPr>
            <a:normAutofit/>
          </a:bodyPr>
          <a:lstStyle/>
          <a:p>
            <a:r>
              <a:rPr lang="en-US" dirty="0"/>
              <a:t>GPSS</a:t>
            </a:r>
          </a:p>
        </p:txBody>
      </p:sp>
      <p:sp>
        <p:nvSpPr>
          <p:cNvPr id="3" name="Content Placeholder 2">
            <a:extLst>
              <a:ext uri="{FF2B5EF4-FFF2-40B4-BE49-F238E27FC236}">
                <a16:creationId xmlns:a16="http://schemas.microsoft.com/office/drawing/2014/main" id="{D40A4216-41A2-6838-BE9C-B0760A5DCDF3}"/>
              </a:ext>
            </a:extLst>
          </p:cNvPr>
          <p:cNvSpPr>
            <a:spLocks noGrp="1"/>
          </p:cNvSpPr>
          <p:nvPr>
            <p:ph idx="1"/>
          </p:nvPr>
        </p:nvSpPr>
        <p:spPr>
          <a:xfrm>
            <a:off x="838200" y="1553029"/>
            <a:ext cx="10515600" cy="4920342"/>
          </a:xfrm>
        </p:spPr>
        <p:txBody>
          <a:bodyPr>
            <a:normAutofit/>
          </a:bodyPr>
          <a:lstStyle/>
          <a:p>
            <a:r>
              <a:rPr lang="en-US" dirty="0"/>
              <a:t>As entities move through these networks, which have been organized to represent a real-world system, </a:t>
            </a:r>
            <a:r>
              <a:rPr lang="en-US" b="1" dirty="0"/>
              <a:t>statistics are collected </a:t>
            </a:r>
            <a:r>
              <a:rPr lang="en-US" dirty="0"/>
              <a:t>and used to determine if the system contains </a:t>
            </a:r>
            <a:r>
              <a:rPr lang="en-US" b="1" dirty="0"/>
              <a:t>bottleneck</a:t>
            </a:r>
            <a:r>
              <a:rPr lang="en-US" dirty="0"/>
              <a:t>, </a:t>
            </a:r>
            <a:r>
              <a:rPr lang="en-US" b="1" dirty="0"/>
              <a:t>is over- </a:t>
            </a:r>
            <a:r>
              <a:rPr lang="en-US" dirty="0"/>
              <a:t>or </a:t>
            </a:r>
            <a:r>
              <a:rPr lang="en-US" b="1" dirty="0"/>
              <a:t>under-utilization</a:t>
            </a:r>
            <a:r>
              <a:rPr lang="en-US" dirty="0"/>
              <a:t> or </a:t>
            </a:r>
            <a:r>
              <a:rPr lang="en-US" b="1" dirty="0"/>
              <a:t>exhibits</a:t>
            </a:r>
            <a:r>
              <a:rPr lang="en-US" dirty="0"/>
              <a:t> other characteristics. </a:t>
            </a:r>
          </a:p>
          <a:p>
            <a:r>
              <a:rPr lang="en-US" dirty="0"/>
              <a:t>Output data is made available for the analyst at the end of the production run.</a:t>
            </a:r>
          </a:p>
        </p:txBody>
      </p:sp>
      <p:sp>
        <p:nvSpPr>
          <p:cNvPr id="79" name="Footer Placeholder 78">
            <a:extLst>
              <a:ext uri="{FF2B5EF4-FFF2-40B4-BE49-F238E27FC236}">
                <a16:creationId xmlns:a16="http://schemas.microsoft.com/office/drawing/2014/main" id="{24BE4BFB-B6A9-488D-A978-0C025C0EE101}"/>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C1A86B9F-130B-AFD7-BB7C-A9AF799300BB}"/>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24</a:t>
            </a:fld>
            <a:endParaRPr lang="en-US"/>
          </a:p>
        </p:txBody>
      </p:sp>
    </p:spTree>
    <p:extLst>
      <p:ext uri="{BB962C8B-B14F-4D97-AF65-F5344CB8AC3E}">
        <p14:creationId xmlns:p14="http://schemas.microsoft.com/office/powerpoint/2010/main" val="26301679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8A4587B-41E7-AD14-0B2A-F5E4866599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9530A7-BEB4-FA15-017C-0A9CA73812CA}"/>
              </a:ext>
            </a:extLst>
          </p:cNvPr>
          <p:cNvSpPr>
            <a:spLocks noGrp="1"/>
          </p:cNvSpPr>
          <p:nvPr>
            <p:ph type="title"/>
          </p:nvPr>
        </p:nvSpPr>
        <p:spPr>
          <a:xfrm>
            <a:off x="838200" y="365125"/>
            <a:ext cx="10515600" cy="1042761"/>
          </a:xfrm>
        </p:spPr>
        <p:txBody>
          <a:bodyPr>
            <a:normAutofit/>
          </a:bodyPr>
          <a:lstStyle/>
          <a:p>
            <a:r>
              <a:rPr lang="en-US" dirty="0"/>
              <a:t>Characteristics of GPSS</a:t>
            </a:r>
          </a:p>
        </p:txBody>
      </p:sp>
      <p:sp>
        <p:nvSpPr>
          <p:cNvPr id="3" name="Content Placeholder 2">
            <a:extLst>
              <a:ext uri="{FF2B5EF4-FFF2-40B4-BE49-F238E27FC236}">
                <a16:creationId xmlns:a16="http://schemas.microsoft.com/office/drawing/2014/main" id="{6BFB3DCF-E574-886A-4241-3A616460C451}"/>
              </a:ext>
            </a:extLst>
          </p:cNvPr>
          <p:cNvSpPr>
            <a:spLocks noGrp="1"/>
          </p:cNvSpPr>
          <p:nvPr>
            <p:ph idx="1"/>
          </p:nvPr>
        </p:nvSpPr>
        <p:spPr>
          <a:xfrm>
            <a:off x="838200" y="1553029"/>
            <a:ext cx="10515600" cy="4920342"/>
          </a:xfrm>
        </p:spPr>
        <p:txBody>
          <a:bodyPr>
            <a:normAutofit lnSpcReduction="10000"/>
          </a:bodyPr>
          <a:lstStyle/>
          <a:p>
            <a:r>
              <a:rPr lang="en-US" dirty="0"/>
              <a:t>Designed for analyst not programmers</a:t>
            </a:r>
          </a:p>
          <a:p>
            <a:r>
              <a:rPr lang="en-US" dirty="0"/>
              <a:t>GPSS is described as block diagram in which </a:t>
            </a:r>
            <a:r>
              <a:rPr lang="en-US" b="1" dirty="0"/>
              <a:t>the block represents the activities</a:t>
            </a:r>
            <a:r>
              <a:rPr lang="en-US" dirty="0"/>
              <a:t>, and the </a:t>
            </a:r>
            <a:r>
              <a:rPr lang="en-US" b="1" dirty="0"/>
              <a:t>lines joining the block indicates the sequence </a:t>
            </a:r>
            <a:r>
              <a:rPr lang="en-US" dirty="0"/>
              <a:t>in which the activities can be executed.</a:t>
            </a:r>
          </a:p>
          <a:p>
            <a:r>
              <a:rPr lang="en-US" dirty="0"/>
              <a:t>GPSS V is a set of 48 different block types which perform some specific task.</a:t>
            </a:r>
          </a:p>
          <a:p>
            <a:r>
              <a:rPr lang="en-US" dirty="0"/>
              <a:t>Machine efficiency is poor because GPSS interprets system.</a:t>
            </a:r>
          </a:p>
          <a:p>
            <a:r>
              <a:rPr lang="en-US" dirty="0"/>
              <a:t>Restricted to simple queuing problems. </a:t>
            </a:r>
            <a:br>
              <a:rPr lang="en-US" dirty="0"/>
            </a:br>
            <a:endParaRPr lang="en-US" dirty="0"/>
          </a:p>
        </p:txBody>
      </p:sp>
      <p:sp>
        <p:nvSpPr>
          <p:cNvPr id="79" name="Footer Placeholder 78">
            <a:extLst>
              <a:ext uri="{FF2B5EF4-FFF2-40B4-BE49-F238E27FC236}">
                <a16:creationId xmlns:a16="http://schemas.microsoft.com/office/drawing/2014/main" id="{A43BA0DA-64CF-6C85-443E-2F871154FE9D}"/>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8B4240A7-37F8-D609-E6B6-FBF1C3F8972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25</a:t>
            </a:fld>
            <a:endParaRPr lang="en-US"/>
          </a:p>
        </p:txBody>
      </p:sp>
    </p:spTree>
    <p:extLst>
      <p:ext uri="{BB962C8B-B14F-4D97-AF65-F5344CB8AC3E}">
        <p14:creationId xmlns:p14="http://schemas.microsoft.com/office/powerpoint/2010/main" val="3174930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8A5AA9-AD1A-FFCD-0D2D-7A5DA899B1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04E21-D964-4137-F749-DD457A3687B9}"/>
              </a:ext>
            </a:extLst>
          </p:cNvPr>
          <p:cNvSpPr>
            <a:spLocks noGrp="1"/>
          </p:cNvSpPr>
          <p:nvPr>
            <p:ph type="title"/>
          </p:nvPr>
        </p:nvSpPr>
        <p:spPr>
          <a:xfrm>
            <a:off x="838200" y="365125"/>
            <a:ext cx="10515600" cy="1042761"/>
          </a:xfrm>
        </p:spPr>
        <p:txBody>
          <a:bodyPr>
            <a:normAutofit/>
          </a:bodyPr>
          <a:lstStyle/>
          <a:p>
            <a:r>
              <a:rPr lang="en-US" dirty="0"/>
              <a:t>GPSS Block Diagram</a:t>
            </a:r>
          </a:p>
        </p:txBody>
      </p:sp>
      <p:sp>
        <p:nvSpPr>
          <p:cNvPr id="3" name="Content Placeholder 2">
            <a:extLst>
              <a:ext uri="{FF2B5EF4-FFF2-40B4-BE49-F238E27FC236}">
                <a16:creationId xmlns:a16="http://schemas.microsoft.com/office/drawing/2014/main" id="{79DA2493-0F9F-6603-F587-1C7591F6E0B7}"/>
              </a:ext>
            </a:extLst>
          </p:cNvPr>
          <p:cNvSpPr>
            <a:spLocks noGrp="1"/>
          </p:cNvSpPr>
          <p:nvPr>
            <p:ph idx="1"/>
          </p:nvPr>
        </p:nvSpPr>
        <p:spPr>
          <a:xfrm>
            <a:off x="838200" y="1553029"/>
            <a:ext cx="10515600" cy="4920342"/>
          </a:xfrm>
        </p:spPr>
        <p:txBody>
          <a:bodyPr>
            <a:normAutofit fontScale="92500" lnSpcReduction="10000"/>
          </a:bodyPr>
          <a:lstStyle/>
          <a:p>
            <a:r>
              <a:rPr lang="en-US" dirty="0"/>
              <a:t>The development of a simulation model in GPSS is a </a:t>
            </a:r>
            <a:r>
              <a:rPr lang="en-US" b="1" dirty="0"/>
              <a:t>block-by-block construction</a:t>
            </a:r>
            <a:r>
              <a:rPr lang="en-US" dirty="0"/>
              <a:t>. A </a:t>
            </a:r>
            <a:r>
              <a:rPr lang="en-US" b="1" dirty="0"/>
              <a:t>set of standard block </a:t>
            </a:r>
            <a:r>
              <a:rPr lang="en-US" dirty="0"/>
              <a:t>is arranged in the form of a block diagram that represents the </a:t>
            </a:r>
            <a:r>
              <a:rPr lang="en-US" b="1" dirty="0"/>
              <a:t>flow of entities </a:t>
            </a:r>
            <a:r>
              <a:rPr lang="en-US" dirty="0"/>
              <a:t>(transaction) through the various paths of the system. Each block represents a step in the action of the system and links, joining the blocks, represent the sequence of events that can occur.</a:t>
            </a:r>
          </a:p>
          <a:p>
            <a:r>
              <a:rPr lang="en-US" dirty="0">
                <a:solidFill>
                  <a:srgbClr val="FF0000"/>
                </a:solidFill>
              </a:rPr>
              <a:t>To build a block diagram, it is essential to have a completed description of the system</a:t>
            </a:r>
            <a:r>
              <a:rPr lang="en-US" dirty="0"/>
              <a:t>. The meanings of the blocks used in the system must be clearly defined. Each block must be assigned the block time, i.e. the time which the execution of the block will take </a:t>
            </a:r>
            <a:br>
              <a:rPr lang="en-US" dirty="0"/>
            </a:br>
            <a:endParaRPr lang="en-US" dirty="0"/>
          </a:p>
        </p:txBody>
      </p:sp>
      <p:sp>
        <p:nvSpPr>
          <p:cNvPr id="79" name="Footer Placeholder 78">
            <a:extLst>
              <a:ext uri="{FF2B5EF4-FFF2-40B4-BE49-F238E27FC236}">
                <a16:creationId xmlns:a16="http://schemas.microsoft.com/office/drawing/2014/main" id="{BF337F56-51F9-D490-E9DB-046F4FDD9E09}"/>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2559187C-5315-12F9-2ECD-3CCCB1ED1FC4}"/>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26</a:t>
            </a:fld>
            <a:endParaRPr lang="en-US"/>
          </a:p>
        </p:txBody>
      </p:sp>
    </p:spTree>
    <p:extLst>
      <p:ext uri="{BB962C8B-B14F-4D97-AF65-F5344CB8AC3E}">
        <p14:creationId xmlns:p14="http://schemas.microsoft.com/office/powerpoint/2010/main" val="41858311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E7F341-E1EC-F171-592B-F16680E344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E4021A-535C-B02F-69DD-7E3CA5D9E914}"/>
              </a:ext>
            </a:extLst>
          </p:cNvPr>
          <p:cNvSpPr>
            <a:spLocks noGrp="1"/>
          </p:cNvSpPr>
          <p:nvPr>
            <p:ph type="title"/>
          </p:nvPr>
        </p:nvSpPr>
        <p:spPr>
          <a:xfrm>
            <a:off x="838200" y="365125"/>
            <a:ext cx="10515600" cy="1042761"/>
          </a:xfrm>
        </p:spPr>
        <p:txBody>
          <a:bodyPr>
            <a:normAutofit/>
          </a:bodyPr>
          <a:lstStyle/>
          <a:p>
            <a:r>
              <a:rPr lang="en-US" dirty="0"/>
              <a:t>GPSS Block Diagram</a:t>
            </a:r>
          </a:p>
        </p:txBody>
      </p:sp>
      <p:sp>
        <p:nvSpPr>
          <p:cNvPr id="3" name="Content Placeholder 2">
            <a:extLst>
              <a:ext uri="{FF2B5EF4-FFF2-40B4-BE49-F238E27FC236}">
                <a16:creationId xmlns:a16="http://schemas.microsoft.com/office/drawing/2014/main" id="{C47188D1-1E35-571C-B2D1-0C7BF55D1791}"/>
              </a:ext>
            </a:extLst>
          </p:cNvPr>
          <p:cNvSpPr>
            <a:spLocks noGrp="1"/>
          </p:cNvSpPr>
          <p:nvPr>
            <p:ph idx="1"/>
          </p:nvPr>
        </p:nvSpPr>
        <p:spPr>
          <a:xfrm>
            <a:off x="838200" y="1553029"/>
            <a:ext cx="10515600" cy="4920342"/>
          </a:xfrm>
        </p:spPr>
        <p:txBody>
          <a:bodyPr>
            <a:normAutofit fontScale="92500" lnSpcReduction="10000"/>
          </a:bodyPr>
          <a:lstStyle/>
          <a:p>
            <a:r>
              <a:rPr lang="en-US" dirty="0"/>
              <a:t>A set of block types have been designed, which can be used in the construction of a block diagram.</a:t>
            </a:r>
          </a:p>
          <a:p>
            <a:r>
              <a:rPr lang="en-US" dirty="0"/>
              <a:t>Each block type can be used any number of times in a block diagram, but the total number of blocks should not exceed 2047.</a:t>
            </a:r>
          </a:p>
          <a:p>
            <a:r>
              <a:rPr lang="en-US" dirty="0"/>
              <a:t>On the completion of the block diagram, each block is assigned a number, between 1 and 2047, automatically called the block number or block identification number or location.</a:t>
            </a:r>
          </a:p>
          <a:p>
            <a:r>
              <a:rPr lang="en-US" dirty="0"/>
              <a:t>The system to be simulated in GPSS is described as a block diagram in which block represents activities and lines joining the block indicate the sequence in which the activity can be executed.</a:t>
            </a:r>
          </a:p>
        </p:txBody>
      </p:sp>
      <p:sp>
        <p:nvSpPr>
          <p:cNvPr id="79" name="Footer Placeholder 78">
            <a:extLst>
              <a:ext uri="{FF2B5EF4-FFF2-40B4-BE49-F238E27FC236}">
                <a16:creationId xmlns:a16="http://schemas.microsoft.com/office/drawing/2014/main" id="{291839C0-07F5-44EF-E5AA-C7DC74D864BB}"/>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843AF7DA-FAC0-F3FA-FC3A-56EC0E52713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27</a:t>
            </a:fld>
            <a:endParaRPr lang="en-US"/>
          </a:p>
        </p:txBody>
      </p:sp>
    </p:spTree>
    <p:extLst>
      <p:ext uri="{BB962C8B-B14F-4D97-AF65-F5344CB8AC3E}">
        <p14:creationId xmlns:p14="http://schemas.microsoft.com/office/powerpoint/2010/main" val="4050596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99EB58-8E87-340C-B0C9-107BEF8F3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4E688B-8A68-A12F-8E73-4F829222F047}"/>
              </a:ext>
            </a:extLst>
          </p:cNvPr>
          <p:cNvSpPr>
            <a:spLocks noGrp="1"/>
          </p:cNvSpPr>
          <p:nvPr>
            <p:ph type="title"/>
          </p:nvPr>
        </p:nvSpPr>
        <p:spPr>
          <a:xfrm>
            <a:off x="838200" y="365125"/>
            <a:ext cx="10515600" cy="1042761"/>
          </a:xfrm>
        </p:spPr>
        <p:txBody>
          <a:bodyPr>
            <a:normAutofit/>
          </a:bodyPr>
          <a:lstStyle/>
          <a:p>
            <a:r>
              <a:rPr lang="en-US" dirty="0"/>
              <a:t>GPSS Block Diagram</a:t>
            </a:r>
          </a:p>
        </p:txBody>
      </p:sp>
      <p:sp>
        <p:nvSpPr>
          <p:cNvPr id="3" name="Content Placeholder 2">
            <a:extLst>
              <a:ext uri="{FF2B5EF4-FFF2-40B4-BE49-F238E27FC236}">
                <a16:creationId xmlns:a16="http://schemas.microsoft.com/office/drawing/2014/main" id="{F6CC2EE1-41D9-82A3-A359-ABE9CE67B5B7}"/>
              </a:ext>
            </a:extLst>
          </p:cNvPr>
          <p:cNvSpPr>
            <a:spLocks noGrp="1"/>
          </p:cNvSpPr>
          <p:nvPr>
            <p:ph idx="1"/>
          </p:nvPr>
        </p:nvSpPr>
        <p:spPr>
          <a:xfrm>
            <a:off x="838200" y="1553029"/>
            <a:ext cx="10515600" cy="4920342"/>
          </a:xfrm>
        </p:spPr>
        <p:txBody>
          <a:bodyPr>
            <a:normAutofit/>
          </a:bodyPr>
          <a:lstStyle/>
          <a:p>
            <a:r>
              <a:rPr lang="en-US" dirty="0"/>
              <a:t>Each block performs a simulated oriented function.</a:t>
            </a:r>
          </a:p>
          <a:p>
            <a:r>
              <a:rPr lang="en-US" dirty="0"/>
              <a:t>GPSS V provides a set of 48 different blocks, each of which can be used repeatedly.</a:t>
            </a:r>
          </a:p>
          <a:p>
            <a:r>
              <a:rPr lang="en-US" b="1" dirty="0"/>
              <a:t>Each block has a name and specific task to perform</a:t>
            </a:r>
            <a:r>
              <a:rPr lang="en-US" dirty="0"/>
              <a:t>.</a:t>
            </a:r>
          </a:p>
          <a:p>
            <a:r>
              <a:rPr lang="en-US" b="1" dirty="0"/>
              <a:t>Each block type has a no. of data field </a:t>
            </a:r>
            <a:r>
              <a:rPr lang="en-US" dirty="0"/>
              <a:t>such as A, B, C, and so on.</a:t>
            </a:r>
          </a:p>
          <a:p>
            <a:r>
              <a:rPr lang="en-US" dirty="0"/>
              <a:t>The entities of the system being simulated are called as transaction.</a:t>
            </a:r>
          </a:p>
          <a:p>
            <a:r>
              <a:rPr lang="en-US" dirty="0"/>
              <a:t>Eg; costumer in a queuing system, message in communication system</a:t>
            </a:r>
          </a:p>
        </p:txBody>
      </p:sp>
      <p:sp>
        <p:nvSpPr>
          <p:cNvPr id="79" name="Footer Placeholder 78">
            <a:extLst>
              <a:ext uri="{FF2B5EF4-FFF2-40B4-BE49-F238E27FC236}">
                <a16:creationId xmlns:a16="http://schemas.microsoft.com/office/drawing/2014/main" id="{5BF64408-8D9E-B38A-4BC9-414CD25F27A1}"/>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D6FD49F5-BE02-728E-5528-77AA730B0A1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28</a:t>
            </a:fld>
            <a:endParaRPr lang="en-US"/>
          </a:p>
        </p:txBody>
      </p:sp>
    </p:spTree>
    <p:extLst>
      <p:ext uri="{BB962C8B-B14F-4D97-AF65-F5344CB8AC3E}">
        <p14:creationId xmlns:p14="http://schemas.microsoft.com/office/powerpoint/2010/main" val="10755147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2F706B-0965-5F3C-F91E-5B2A2CD6EE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5F895D-FFE0-B683-DE1F-6567F401F659}"/>
              </a:ext>
            </a:extLst>
          </p:cNvPr>
          <p:cNvSpPr>
            <a:spLocks noGrp="1"/>
          </p:cNvSpPr>
          <p:nvPr>
            <p:ph type="title"/>
          </p:nvPr>
        </p:nvSpPr>
        <p:spPr>
          <a:xfrm>
            <a:off x="838200" y="365125"/>
            <a:ext cx="10515600" cy="1042761"/>
          </a:xfrm>
        </p:spPr>
        <p:txBody>
          <a:bodyPr>
            <a:normAutofit/>
          </a:bodyPr>
          <a:lstStyle/>
          <a:p>
            <a:r>
              <a:rPr lang="en-US" dirty="0"/>
              <a:t>GPSS Blocks</a:t>
            </a:r>
          </a:p>
        </p:txBody>
      </p:sp>
      <p:pic>
        <p:nvPicPr>
          <p:cNvPr id="6" name="Content Placeholder 5">
            <a:extLst>
              <a:ext uri="{FF2B5EF4-FFF2-40B4-BE49-F238E27FC236}">
                <a16:creationId xmlns:a16="http://schemas.microsoft.com/office/drawing/2014/main" id="{ECEBF4F6-08A4-C641-3516-1E3F18EC6F94}"/>
              </a:ext>
            </a:extLst>
          </p:cNvPr>
          <p:cNvPicPr>
            <a:picLocks noGrp="1" noChangeAspect="1"/>
          </p:cNvPicPr>
          <p:nvPr>
            <p:ph idx="1"/>
          </p:nvPr>
        </p:nvPicPr>
        <p:blipFill>
          <a:blip r:embed="rId2"/>
          <a:stretch>
            <a:fillRect/>
          </a:stretch>
        </p:blipFill>
        <p:spPr>
          <a:xfrm>
            <a:off x="2726324" y="1552575"/>
            <a:ext cx="6739352" cy="4921250"/>
          </a:xfrm>
        </p:spPr>
      </p:pic>
      <p:sp>
        <p:nvSpPr>
          <p:cNvPr id="79" name="Footer Placeholder 78">
            <a:extLst>
              <a:ext uri="{FF2B5EF4-FFF2-40B4-BE49-F238E27FC236}">
                <a16:creationId xmlns:a16="http://schemas.microsoft.com/office/drawing/2014/main" id="{6B48514E-2C10-2D55-9FBE-297173E46826}"/>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E5C680CF-9332-F48C-EB0D-6AD8EC83C96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29</a:t>
            </a:fld>
            <a:endParaRPr lang="en-US"/>
          </a:p>
        </p:txBody>
      </p:sp>
    </p:spTree>
    <p:extLst>
      <p:ext uri="{BB962C8B-B14F-4D97-AF65-F5344CB8AC3E}">
        <p14:creationId xmlns:p14="http://schemas.microsoft.com/office/powerpoint/2010/main" val="304276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184A2F1-B36B-6A91-905F-F36F7010E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35102-57B9-EE15-501A-2D5540C1D995}"/>
              </a:ext>
            </a:extLst>
          </p:cNvPr>
          <p:cNvSpPr>
            <a:spLocks noGrp="1"/>
          </p:cNvSpPr>
          <p:nvPr>
            <p:ph type="title"/>
          </p:nvPr>
        </p:nvSpPr>
        <p:spPr>
          <a:xfrm>
            <a:off x="838200" y="365125"/>
            <a:ext cx="10515600" cy="1042761"/>
          </a:xfrm>
        </p:spPr>
        <p:txBody>
          <a:bodyPr>
            <a:normAutofit/>
          </a:bodyPr>
          <a:lstStyle/>
          <a:p>
            <a:r>
              <a:rPr lang="en-US"/>
              <a:t>Simulation Language</a:t>
            </a:r>
            <a:endParaRPr lang="en-US" dirty="0"/>
          </a:p>
        </p:txBody>
      </p:sp>
      <p:sp>
        <p:nvSpPr>
          <p:cNvPr id="3" name="Content Placeholder 2">
            <a:extLst>
              <a:ext uri="{FF2B5EF4-FFF2-40B4-BE49-F238E27FC236}">
                <a16:creationId xmlns:a16="http://schemas.microsoft.com/office/drawing/2014/main" id="{6C5088C4-ED6C-E28F-44A4-058314BC7611}"/>
              </a:ext>
            </a:extLst>
          </p:cNvPr>
          <p:cNvSpPr>
            <a:spLocks noGrp="1"/>
          </p:cNvSpPr>
          <p:nvPr>
            <p:ph idx="1"/>
          </p:nvPr>
        </p:nvSpPr>
        <p:spPr>
          <a:xfrm>
            <a:off x="838200" y="1553029"/>
            <a:ext cx="10515600" cy="4920342"/>
          </a:xfrm>
        </p:spPr>
        <p:txBody>
          <a:bodyPr>
            <a:normAutofit lnSpcReduction="10000"/>
          </a:bodyPr>
          <a:lstStyle/>
          <a:p>
            <a:r>
              <a:rPr lang="en-US" dirty="0"/>
              <a:t>Simulation languages are versatile and serve a general purpose, enabling various </a:t>
            </a:r>
            <a:r>
              <a:rPr lang="en-US" b="1" dirty="0"/>
              <a:t>modeling operations </a:t>
            </a:r>
            <a:r>
              <a:rPr lang="en-US" dirty="0"/>
              <a:t>through different classes of simulation software.</a:t>
            </a:r>
          </a:p>
          <a:p>
            <a:r>
              <a:rPr lang="en-US" dirty="0"/>
              <a:t>These languages are similar to FORTRAN, C#, VB.NET, and Java, while also incorporating specific features to enhance the modeling process.</a:t>
            </a:r>
          </a:p>
          <a:p>
            <a:r>
              <a:rPr lang="en-US" dirty="0"/>
              <a:t>Some examples of modern simulation languages are GPSS/H, GPSS/PC, SLX and SIMSCRIPT III.</a:t>
            </a:r>
          </a:p>
          <a:p>
            <a:r>
              <a:rPr lang="en-US" dirty="0"/>
              <a:t>Simulation language exists for </a:t>
            </a:r>
            <a:r>
              <a:rPr lang="en-US" b="1" dirty="0"/>
              <a:t>discrete</a:t>
            </a:r>
            <a:r>
              <a:rPr lang="en-US" dirty="0"/>
              <a:t>, </a:t>
            </a:r>
            <a:r>
              <a:rPr lang="en-US" b="1" dirty="0"/>
              <a:t>continuous</a:t>
            </a:r>
            <a:r>
              <a:rPr lang="en-US" dirty="0"/>
              <a:t>, and </a:t>
            </a:r>
            <a:r>
              <a:rPr lang="en-US" b="1" dirty="0"/>
              <a:t>agent</a:t>
            </a:r>
            <a:r>
              <a:rPr lang="en-US" dirty="0"/>
              <a:t>-based modelling paradigms.</a:t>
            </a:r>
          </a:p>
        </p:txBody>
      </p:sp>
      <p:sp>
        <p:nvSpPr>
          <p:cNvPr id="79" name="Footer Placeholder 78">
            <a:extLst>
              <a:ext uri="{FF2B5EF4-FFF2-40B4-BE49-F238E27FC236}">
                <a16:creationId xmlns:a16="http://schemas.microsoft.com/office/drawing/2014/main" id="{983E7C7C-D720-9BA4-E08C-6EF5D1DBB2E3}"/>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4B3D2C2B-D52E-1B4F-5E4A-1A6E8C49812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a:t>
            </a:fld>
            <a:endParaRPr lang="en-US"/>
          </a:p>
        </p:txBody>
      </p:sp>
    </p:spTree>
    <p:extLst>
      <p:ext uri="{BB962C8B-B14F-4D97-AF65-F5344CB8AC3E}">
        <p14:creationId xmlns:p14="http://schemas.microsoft.com/office/powerpoint/2010/main" val="2649272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BE65F3-E077-C117-C34F-87FC4A387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75EA22-140A-F1CD-62B7-72C670CAF75F}"/>
              </a:ext>
            </a:extLst>
          </p:cNvPr>
          <p:cNvSpPr>
            <a:spLocks noGrp="1"/>
          </p:cNvSpPr>
          <p:nvPr>
            <p:ph type="title"/>
          </p:nvPr>
        </p:nvSpPr>
        <p:spPr>
          <a:xfrm>
            <a:off x="838200" y="384629"/>
            <a:ext cx="10515600" cy="1042761"/>
          </a:xfrm>
        </p:spPr>
        <p:txBody>
          <a:bodyPr>
            <a:normAutofit/>
          </a:bodyPr>
          <a:lstStyle/>
          <a:p>
            <a:r>
              <a:rPr lang="en-US" dirty="0"/>
              <a:t>Characteristics of the Blocks</a:t>
            </a:r>
          </a:p>
        </p:txBody>
      </p:sp>
      <p:sp>
        <p:nvSpPr>
          <p:cNvPr id="79" name="Footer Placeholder 78">
            <a:extLst>
              <a:ext uri="{FF2B5EF4-FFF2-40B4-BE49-F238E27FC236}">
                <a16:creationId xmlns:a16="http://schemas.microsoft.com/office/drawing/2014/main" id="{DF37766A-0356-3EA4-F2D2-793102338B98}"/>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7706B273-097D-1B07-D7F2-C2BA569F5B7D}"/>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30</a:t>
            </a:fld>
            <a:endParaRPr lang="en-US"/>
          </a:p>
        </p:txBody>
      </p:sp>
      <p:sp>
        <p:nvSpPr>
          <p:cNvPr id="4" name="Content Placeholder 3">
            <a:extLst>
              <a:ext uri="{FF2B5EF4-FFF2-40B4-BE49-F238E27FC236}">
                <a16:creationId xmlns:a16="http://schemas.microsoft.com/office/drawing/2014/main" id="{0FB4E134-FD3C-15B0-64EE-0C9BD9A1A438}"/>
              </a:ext>
            </a:extLst>
          </p:cNvPr>
          <p:cNvSpPr>
            <a:spLocks noGrp="1"/>
          </p:cNvSpPr>
          <p:nvPr>
            <p:ph idx="1"/>
          </p:nvPr>
        </p:nvSpPr>
        <p:spPr/>
        <p:txBody>
          <a:bodyPr>
            <a:normAutofit/>
          </a:bodyPr>
          <a:lstStyle/>
          <a:p>
            <a:r>
              <a:rPr lang="en-US" b="1" dirty="0"/>
              <a:t>Transactions</a:t>
            </a:r>
          </a:p>
          <a:p>
            <a:r>
              <a:rPr lang="en-US" b="1" dirty="0"/>
              <a:t>Block/Action Time</a:t>
            </a:r>
          </a:p>
          <a:p>
            <a:r>
              <a:rPr lang="en-US" b="1" dirty="0"/>
              <a:t>Succession of Events</a:t>
            </a:r>
          </a:p>
          <a:p>
            <a:r>
              <a:rPr lang="en-US" b="1" dirty="0"/>
              <a:t>Selection Factor/ Choice of path</a:t>
            </a:r>
          </a:p>
          <a:p>
            <a:r>
              <a:rPr lang="en-US" b="1" dirty="0"/>
              <a:t>Items of equipment</a:t>
            </a:r>
          </a:p>
          <a:p>
            <a:r>
              <a:rPr lang="en-US" dirty="0"/>
              <a:t>(Please refer notes for this section)</a:t>
            </a:r>
          </a:p>
        </p:txBody>
      </p:sp>
    </p:spTree>
    <p:extLst>
      <p:ext uri="{BB962C8B-B14F-4D97-AF65-F5344CB8AC3E}">
        <p14:creationId xmlns:p14="http://schemas.microsoft.com/office/powerpoint/2010/main" val="3498043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F82077-B183-D08C-6FDA-0D4D2CAE05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D80654-8A9E-ABF7-7CD1-C9959B39FDC9}"/>
              </a:ext>
            </a:extLst>
          </p:cNvPr>
          <p:cNvSpPr>
            <a:spLocks noGrp="1"/>
          </p:cNvSpPr>
          <p:nvPr>
            <p:ph type="title"/>
          </p:nvPr>
        </p:nvSpPr>
        <p:spPr>
          <a:xfrm>
            <a:off x="838200" y="365125"/>
            <a:ext cx="10515600" cy="1042761"/>
          </a:xfrm>
        </p:spPr>
        <p:txBody>
          <a:bodyPr>
            <a:normAutofit/>
          </a:bodyPr>
          <a:lstStyle/>
          <a:p>
            <a:r>
              <a:rPr lang="en-US" dirty="0"/>
              <a:t>GPSS Blocks - GENERATE</a:t>
            </a:r>
          </a:p>
        </p:txBody>
      </p:sp>
      <p:sp>
        <p:nvSpPr>
          <p:cNvPr id="79" name="Footer Placeholder 78">
            <a:extLst>
              <a:ext uri="{FF2B5EF4-FFF2-40B4-BE49-F238E27FC236}">
                <a16:creationId xmlns:a16="http://schemas.microsoft.com/office/drawing/2014/main" id="{5E8F6DC9-ED94-6399-CCE3-AE117A6C0517}"/>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0BB49A5F-16DC-5893-86A0-52F70D01DAF8}"/>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31</a:t>
            </a:fld>
            <a:endParaRPr lang="en-US"/>
          </a:p>
        </p:txBody>
      </p:sp>
      <p:sp>
        <p:nvSpPr>
          <p:cNvPr id="4" name="Content Placeholder 3">
            <a:extLst>
              <a:ext uri="{FF2B5EF4-FFF2-40B4-BE49-F238E27FC236}">
                <a16:creationId xmlns:a16="http://schemas.microsoft.com/office/drawing/2014/main" id="{A7D950C7-B716-8F03-0C5E-FCFF17A72601}"/>
              </a:ext>
            </a:extLst>
          </p:cNvPr>
          <p:cNvSpPr>
            <a:spLocks noGrp="1"/>
          </p:cNvSpPr>
          <p:nvPr>
            <p:ph idx="1"/>
          </p:nvPr>
        </p:nvSpPr>
        <p:spPr/>
        <p:txBody>
          <a:bodyPr>
            <a:normAutofit fontScale="92500"/>
          </a:bodyPr>
          <a:lstStyle/>
          <a:p>
            <a:r>
              <a:rPr lang="en-US" dirty="0"/>
              <a:t>Create transaction and place on future event chain for the simulation.</a:t>
            </a:r>
          </a:p>
          <a:p>
            <a:r>
              <a:rPr lang="en-US" dirty="0"/>
              <a:t> Eg: </a:t>
            </a:r>
            <a:r>
              <a:rPr lang="en-US" b="1" dirty="0"/>
              <a:t>GENERATE A, B, C, D, E, F, G, H, I</a:t>
            </a:r>
          </a:p>
          <a:p>
            <a:pPr lvl="1"/>
            <a:r>
              <a:rPr lang="en-US" dirty="0"/>
              <a:t>A is Mean inter-arrival time</a:t>
            </a:r>
          </a:p>
          <a:p>
            <a:pPr lvl="1"/>
            <a:r>
              <a:rPr lang="en-US" dirty="0"/>
              <a:t>B is modifier of the mean (optional)</a:t>
            </a:r>
          </a:p>
          <a:p>
            <a:pPr lvl="1"/>
            <a:r>
              <a:rPr lang="en-US" dirty="0"/>
              <a:t>C is delay-time or offset (optional)</a:t>
            </a:r>
          </a:p>
          <a:p>
            <a:pPr lvl="1"/>
            <a:r>
              <a:rPr lang="en-US" dirty="0"/>
              <a:t>D is creation limit (optional)</a:t>
            </a:r>
          </a:p>
          <a:p>
            <a:pPr lvl="1"/>
            <a:r>
              <a:rPr lang="en-US" dirty="0"/>
              <a:t>E is priority-level (optional)</a:t>
            </a:r>
          </a:p>
          <a:p>
            <a:pPr lvl="1"/>
            <a:r>
              <a:rPr lang="en-US" dirty="0"/>
              <a:t>F through I specify the number of parameters</a:t>
            </a:r>
          </a:p>
          <a:p>
            <a:pPr lvl="1"/>
            <a:r>
              <a:rPr lang="en-US" dirty="0"/>
              <a:t>GENERATE 0.1 means a transaction enter the simulation every tenth of a time unit.</a:t>
            </a:r>
          </a:p>
        </p:txBody>
      </p:sp>
      <p:pic>
        <p:nvPicPr>
          <p:cNvPr id="6" name="Picture 5">
            <a:extLst>
              <a:ext uri="{FF2B5EF4-FFF2-40B4-BE49-F238E27FC236}">
                <a16:creationId xmlns:a16="http://schemas.microsoft.com/office/drawing/2014/main" id="{6C075D8A-08C4-1AF0-9D95-718DF0A8B0D6}"/>
              </a:ext>
            </a:extLst>
          </p:cNvPr>
          <p:cNvPicPr>
            <a:picLocks noChangeAspect="1"/>
          </p:cNvPicPr>
          <p:nvPr/>
        </p:nvPicPr>
        <p:blipFill>
          <a:blip r:embed="rId2"/>
          <a:stretch>
            <a:fillRect/>
          </a:stretch>
        </p:blipFill>
        <p:spPr>
          <a:xfrm>
            <a:off x="8952321" y="595952"/>
            <a:ext cx="2088294" cy="1070470"/>
          </a:xfrm>
          <a:prstGeom prst="rect">
            <a:avLst/>
          </a:prstGeom>
        </p:spPr>
      </p:pic>
    </p:spTree>
    <p:extLst>
      <p:ext uri="{BB962C8B-B14F-4D97-AF65-F5344CB8AC3E}">
        <p14:creationId xmlns:p14="http://schemas.microsoft.com/office/powerpoint/2010/main" val="18809480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109F0E-B995-9B65-0E6D-08989FCED6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A35439-8A13-E7E0-92A0-CFD92F49453E}"/>
              </a:ext>
            </a:extLst>
          </p:cNvPr>
          <p:cNvSpPr>
            <a:spLocks noGrp="1"/>
          </p:cNvSpPr>
          <p:nvPr>
            <p:ph type="title"/>
          </p:nvPr>
        </p:nvSpPr>
        <p:spPr>
          <a:xfrm>
            <a:off x="838200" y="365125"/>
            <a:ext cx="10515600" cy="1042761"/>
          </a:xfrm>
        </p:spPr>
        <p:txBody>
          <a:bodyPr>
            <a:normAutofit/>
          </a:bodyPr>
          <a:lstStyle/>
          <a:p>
            <a:r>
              <a:rPr lang="en-US" dirty="0"/>
              <a:t>GPSS Blocks - GENERATE</a:t>
            </a:r>
          </a:p>
        </p:txBody>
      </p:sp>
      <p:sp>
        <p:nvSpPr>
          <p:cNvPr id="79" name="Footer Placeholder 78">
            <a:extLst>
              <a:ext uri="{FF2B5EF4-FFF2-40B4-BE49-F238E27FC236}">
                <a16:creationId xmlns:a16="http://schemas.microsoft.com/office/drawing/2014/main" id="{FF330040-FBAD-571B-1B89-0C484BEAD46D}"/>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1FD4994B-D83D-7953-D03F-6C486188F270}"/>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32</a:t>
            </a:fld>
            <a:endParaRPr lang="en-US"/>
          </a:p>
        </p:txBody>
      </p:sp>
      <p:sp>
        <p:nvSpPr>
          <p:cNvPr id="4" name="Content Placeholder 3">
            <a:extLst>
              <a:ext uri="{FF2B5EF4-FFF2-40B4-BE49-F238E27FC236}">
                <a16:creationId xmlns:a16="http://schemas.microsoft.com/office/drawing/2014/main" id="{A6E147C3-AD28-24A7-6F2A-67E8C637641C}"/>
              </a:ext>
            </a:extLst>
          </p:cNvPr>
          <p:cNvSpPr>
            <a:spLocks noGrp="1"/>
          </p:cNvSpPr>
          <p:nvPr>
            <p:ph idx="1"/>
          </p:nvPr>
        </p:nvSpPr>
        <p:spPr/>
        <p:txBody>
          <a:bodyPr>
            <a:normAutofit/>
          </a:bodyPr>
          <a:lstStyle/>
          <a:p>
            <a:r>
              <a:rPr lang="en-US" b="1" dirty="0"/>
              <a:t>GENERATE 4</a:t>
            </a:r>
          </a:p>
          <a:p>
            <a:pPr lvl="1"/>
            <a:r>
              <a:rPr lang="en-US" dirty="0"/>
              <a:t>An entity is generated every 4 time-unit.</a:t>
            </a:r>
          </a:p>
          <a:p>
            <a:pPr lvl="1"/>
            <a:r>
              <a:rPr lang="en-US" dirty="0"/>
              <a:t>Since no B argument is present, generation will occur at precisely 4 time-unit intervals.</a:t>
            </a:r>
          </a:p>
          <a:p>
            <a:pPr lvl="1"/>
            <a:r>
              <a:rPr lang="en-US" dirty="0"/>
              <a:t>The lack of a C variable implies this generation process will begin at time 0 .</a:t>
            </a:r>
          </a:p>
          <a:p>
            <a:pPr lvl="1"/>
            <a:r>
              <a:rPr lang="en-US" dirty="0"/>
              <a:t>Since no D argument is present, this statement will continue generating entities until the simulation is concluded.</a:t>
            </a:r>
          </a:p>
        </p:txBody>
      </p:sp>
      <p:pic>
        <p:nvPicPr>
          <p:cNvPr id="3" name="Picture 2">
            <a:extLst>
              <a:ext uri="{FF2B5EF4-FFF2-40B4-BE49-F238E27FC236}">
                <a16:creationId xmlns:a16="http://schemas.microsoft.com/office/drawing/2014/main" id="{F289732C-2830-1CD7-A4F4-A64AC634068D}"/>
              </a:ext>
            </a:extLst>
          </p:cNvPr>
          <p:cNvPicPr>
            <a:picLocks noChangeAspect="1"/>
          </p:cNvPicPr>
          <p:nvPr/>
        </p:nvPicPr>
        <p:blipFill>
          <a:blip r:embed="rId2"/>
          <a:stretch>
            <a:fillRect/>
          </a:stretch>
        </p:blipFill>
        <p:spPr>
          <a:xfrm>
            <a:off x="8952321" y="595952"/>
            <a:ext cx="2088294" cy="1070470"/>
          </a:xfrm>
          <a:prstGeom prst="rect">
            <a:avLst/>
          </a:prstGeom>
        </p:spPr>
      </p:pic>
    </p:spTree>
    <p:extLst>
      <p:ext uri="{BB962C8B-B14F-4D97-AF65-F5344CB8AC3E}">
        <p14:creationId xmlns:p14="http://schemas.microsoft.com/office/powerpoint/2010/main" val="1085535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84D8FC-1DD7-363F-8A57-9AC8D0ACBC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8E10DC-AE91-2F7F-B547-5B343C35FEB2}"/>
              </a:ext>
            </a:extLst>
          </p:cNvPr>
          <p:cNvSpPr>
            <a:spLocks noGrp="1"/>
          </p:cNvSpPr>
          <p:nvPr>
            <p:ph type="title"/>
          </p:nvPr>
        </p:nvSpPr>
        <p:spPr>
          <a:xfrm>
            <a:off x="838200" y="365125"/>
            <a:ext cx="10515600" cy="1042761"/>
          </a:xfrm>
        </p:spPr>
        <p:txBody>
          <a:bodyPr>
            <a:normAutofit/>
          </a:bodyPr>
          <a:lstStyle/>
          <a:p>
            <a:r>
              <a:rPr lang="en-US" dirty="0"/>
              <a:t>GPSS Blocks - GENERATE</a:t>
            </a:r>
          </a:p>
        </p:txBody>
      </p:sp>
      <p:sp>
        <p:nvSpPr>
          <p:cNvPr id="79" name="Footer Placeholder 78">
            <a:extLst>
              <a:ext uri="{FF2B5EF4-FFF2-40B4-BE49-F238E27FC236}">
                <a16:creationId xmlns:a16="http://schemas.microsoft.com/office/drawing/2014/main" id="{34EACD72-8DB2-F138-3EFF-14FB08B43D94}"/>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A5EFAA8D-2A88-232F-5F7F-0CE756D36377}"/>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33</a:t>
            </a:fld>
            <a:endParaRPr lang="en-US"/>
          </a:p>
        </p:txBody>
      </p:sp>
      <p:sp>
        <p:nvSpPr>
          <p:cNvPr id="4" name="Content Placeholder 3">
            <a:extLst>
              <a:ext uri="{FF2B5EF4-FFF2-40B4-BE49-F238E27FC236}">
                <a16:creationId xmlns:a16="http://schemas.microsoft.com/office/drawing/2014/main" id="{EA4D2216-6F51-0AED-25CA-C004FE8E054C}"/>
              </a:ext>
            </a:extLst>
          </p:cNvPr>
          <p:cNvSpPr>
            <a:spLocks noGrp="1"/>
          </p:cNvSpPr>
          <p:nvPr>
            <p:ph idx="1"/>
          </p:nvPr>
        </p:nvSpPr>
        <p:spPr/>
        <p:txBody>
          <a:bodyPr>
            <a:normAutofit fontScale="92500" lnSpcReduction="20000"/>
          </a:bodyPr>
          <a:lstStyle/>
          <a:p>
            <a:r>
              <a:rPr lang="en-US" b="1" dirty="0"/>
              <a:t>GENERATE 4, 3</a:t>
            </a:r>
          </a:p>
          <a:p>
            <a:pPr lvl="1"/>
            <a:r>
              <a:rPr lang="en-US" dirty="0"/>
              <a:t>Entities Are generated every 4 ± 3 time-units. The generation times will be distributed uniformly from 1 to 7 time-units.</a:t>
            </a:r>
          </a:p>
          <a:p>
            <a:r>
              <a:rPr lang="en-US" b="1" dirty="0"/>
              <a:t>GENERATE 4, 3, 2 </a:t>
            </a:r>
          </a:p>
          <a:p>
            <a:pPr lvl="1"/>
            <a:r>
              <a:rPr lang="en-US" dirty="0"/>
              <a:t>Entities are generated at intervals of 1 to 7 time-units uniformly distributed, beginning at time 2 for the duration of the simulation.</a:t>
            </a:r>
          </a:p>
          <a:p>
            <a:r>
              <a:rPr lang="en-US" b="1" dirty="0"/>
              <a:t>GENERATE 4, 3, 2, 5</a:t>
            </a:r>
          </a:p>
          <a:p>
            <a:pPr lvl="1"/>
            <a:r>
              <a:rPr lang="en-US" dirty="0"/>
              <a:t>A total of 5 entities are generated at intervals 1 to 7 time-units uniformly distributed beginning at time 2.</a:t>
            </a:r>
          </a:p>
          <a:p>
            <a:r>
              <a:rPr lang="en-US" b="1" dirty="0"/>
              <a:t>GENERATE , , 2, 5</a:t>
            </a:r>
          </a:p>
          <a:p>
            <a:pPr lvl="1"/>
            <a:r>
              <a:rPr lang="en-US" dirty="0"/>
              <a:t>Five entities are generated at time 2.</a:t>
            </a:r>
          </a:p>
        </p:txBody>
      </p:sp>
      <p:pic>
        <p:nvPicPr>
          <p:cNvPr id="3" name="Picture 2">
            <a:extLst>
              <a:ext uri="{FF2B5EF4-FFF2-40B4-BE49-F238E27FC236}">
                <a16:creationId xmlns:a16="http://schemas.microsoft.com/office/drawing/2014/main" id="{DEF2D3E6-4639-14AF-205A-346B9B1168C4}"/>
              </a:ext>
            </a:extLst>
          </p:cNvPr>
          <p:cNvPicPr>
            <a:picLocks noChangeAspect="1"/>
          </p:cNvPicPr>
          <p:nvPr/>
        </p:nvPicPr>
        <p:blipFill>
          <a:blip r:embed="rId2"/>
          <a:stretch>
            <a:fillRect/>
          </a:stretch>
        </p:blipFill>
        <p:spPr>
          <a:xfrm>
            <a:off x="8952321" y="595952"/>
            <a:ext cx="2088294" cy="1070470"/>
          </a:xfrm>
          <a:prstGeom prst="rect">
            <a:avLst/>
          </a:prstGeom>
        </p:spPr>
      </p:pic>
    </p:spTree>
    <p:extLst>
      <p:ext uri="{BB962C8B-B14F-4D97-AF65-F5344CB8AC3E}">
        <p14:creationId xmlns:p14="http://schemas.microsoft.com/office/powerpoint/2010/main" val="10382014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D40D3EA-FC11-013C-808B-C7DACF646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AABBC2-347C-7716-C802-EF31C8A3AC90}"/>
              </a:ext>
            </a:extLst>
          </p:cNvPr>
          <p:cNvSpPr>
            <a:spLocks noGrp="1"/>
          </p:cNvSpPr>
          <p:nvPr>
            <p:ph type="title"/>
          </p:nvPr>
        </p:nvSpPr>
        <p:spPr>
          <a:xfrm>
            <a:off x="838200" y="365125"/>
            <a:ext cx="10515600" cy="1042761"/>
          </a:xfrm>
        </p:spPr>
        <p:txBody>
          <a:bodyPr>
            <a:normAutofit/>
          </a:bodyPr>
          <a:lstStyle/>
          <a:p>
            <a:r>
              <a:rPr lang="en-US" dirty="0"/>
              <a:t>GPSS Blocks - TERMINATE</a:t>
            </a:r>
          </a:p>
        </p:txBody>
      </p:sp>
      <p:sp>
        <p:nvSpPr>
          <p:cNvPr id="79" name="Footer Placeholder 78">
            <a:extLst>
              <a:ext uri="{FF2B5EF4-FFF2-40B4-BE49-F238E27FC236}">
                <a16:creationId xmlns:a16="http://schemas.microsoft.com/office/drawing/2014/main" id="{B2858AF1-6E24-8096-69C8-AE87859796AE}"/>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4DC7C9C2-F743-F945-4018-E7D049DA3B56}"/>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34</a:t>
            </a:fld>
            <a:endParaRPr lang="en-US"/>
          </a:p>
        </p:txBody>
      </p:sp>
      <p:sp>
        <p:nvSpPr>
          <p:cNvPr id="4" name="Content Placeholder 3">
            <a:extLst>
              <a:ext uri="{FF2B5EF4-FFF2-40B4-BE49-F238E27FC236}">
                <a16:creationId xmlns:a16="http://schemas.microsoft.com/office/drawing/2014/main" id="{12F2F4F8-DB8E-4D0E-2BFB-7CA87FAF393A}"/>
              </a:ext>
            </a:extLst>
          </p:cNvPr>
          <p:cNvSpPr>
            <a:spLocks noGrp="1"/>
          </p:cNvSpPr>
          <p:nvPr>
            <p:ph idx="1"/>
          </p:nvPr>
        </p:nvSpPr>
        <p:spPr/>
        <p:txBody>
          <a:bodyPr>
            <a:normAutofit/>
          </a:bodyPr>
          <a:lstStyle/>
          <a:p>
            <a:r>
              <a:rPr lang="en-US" dirty="0"/>
              <a:t>Removes transaction from the simulation and reduces the termination count.</a:t>
            </a:r>
          </a:p>
          <a:p>
            <a:r>
              <a:rPr lang="en-US" dirty="0"/>
              <a:t>Eg: </a:t>
            </a:r>
            <a:r>
              <a:rPr lang="en-US" b="1" dirty="0"/>
              <a:t>TERMINATE A</a:t>
            </a:r>
          </a:p>
          <a:p>
            <a:pPr lvl="1"/>
            <a:r>
              <a:rPr lang="en-US" dirty="0"/>
              <a:t>Termination count decrement. Default is 0.</a:t>
            </a:r>
          </a:p>
          <a:p>
            <a:pPr lvl="1"/>
            <a:r>
              <a:rPr lang="en-US" dirty="0"/>
              <a:t>TERMINATE 1 means the transaction is removed from the simulation and the termination count of the simulation which is set by a START  command is decremented by 1.</a:t>
            </a:r>
          </a:p>
          <a:p>
            <a:pPr lvl="1"/>
            <a:r>
              <a:rPr lang="en-US" dirty="0"/>
              <a:t>TERMINATE 0 means the entity is removed but the START is not decremented.</a:t>
            </a:r>
          </a:p>
          <a:p>
            <a:endParaRPr lang="en-US" dirty="0"/>
          </a:p>
        </p:txBody>
      </p:sp>
      <p:pic>
        <p:nvPicPr>
          <p:cNvPr id="6" name="Picture 5">
            <a:extLst>
              <a:ext uri="{FF2B5EF4-FFF2-40B4-BE49-F238E27FC236}">
                <a16:creationId xmlns:a16="http://schemas.microsoft.com/office/drawing/2014/main" id="{6E2BD147-4F53-6DCA-9724-0C0FECDC417B}"/>
              </a:ext>
            </a:extLst>
          </p:cNvPr>
          <p:cNvPicPr>
            <a:picLocks noChangeAspect="1"/>
          </p:cNvPicPr>
          <p:nvPr/>
        </p:nvPicPr>
        <p:blipFill>
          <a:blip r:embed="rId2"/>
          <a:stretch>
            <a:fillRect/>
          </a:stretch>
        </p:blipFill>
        <p:spPr>
          <a:xfrm>
            <a:off x="8956385" y="553083"/>
            <a:ext cx="1614633" cy="1189730"/>
          </a:xfrm>
          <a:prstGeom prst="rect">
            <a:avLst/>
          </a:prstGeom>
        </p:spPr>
      </p:pic>
    </p:spTree>
    <p:extLst>
      <p:ext uri="{BB962C8B-B14F-4D97-AF65-F5344CB8AC3E}">
        <p14:creationId xmlns:p14="http://schemas.microsoft.com/office/powerpoint/2010/main" val="13011986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90E7D1-75AE-BDBB-24B0-F537CF711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105FCC-83B8-993E-E465-1AE2353B94B3}"/>
              </a:ext>
            </a:extLst>
          </p:cNvPr>
          <p:cNvSpPr>
            <a:spLocks noGrp="1"/>
          </p:cNvSpPr>
          <p:nvPr>
            <p:ph type="title"/>
          </p:nvPr>
        </p:nvSpPr>
        <p:spPr>
          <a:xfrm>
            <a:off x="838200" y="365125"/>
            <a:ext cx="10515600" cy="1042761"/>
          </a:xfrm>
        </p:spPr>
        <p:txBody>
          <a:bodyPr>
            <a:normAutofit/>
          </a:bodyPr>
          <a:lstStyle/>
          <a:p>
            <a:r>
              <a:rPr lang="en-US" dirty="0"/>
              <a:t>GPSS Blocks - ADVANCE</a:t>
            </a:r>
          </a:p>
        </p:txBody>
      </p:sp>
      <p:sp>
        <p:nvSpPr>
          <p:cNvPr id="79" name="Footer Placeholder 78">
            <a:extLst>
              <a:ext uri="{FF2B5EF4-FFF2-40B4-BE49-F238E27FC236}">
                <a16:creationId xmlns:a16="http://schemas.microsoft.com/office/drawing/2014/main" id="{9CE651CD-0CC5-F923-0EA9-AAB38972CF33}"/>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95547EA5-B54E-5C1C-96B1-5F90E41F777F}"/>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35</a:t>
            </a:fld>
            <a:endParaRPr lang="en-US"/>
          </a:p>
        </p:txBody>
      </p:sp>
      <p:sp>
        <p:nvSpPr>
          <p:cNvPr id="4" name="Content Placeholder 3">
            <a:extLst>
              <a:ext uri="{FF2B5EF4-FFF2-40B4-BE49-F238E27FC236}">
                <a16:creationId xmlns:a16="http://schemas.microsoft.com/office/drawing/2014/main" id="{4B242089-9530-5A07-77AE-74F57528BD0A}"/>
              </a:ext>
            </a:extLst>
          </p:cNvPr>
          <p:cNvSpPr>
            <a:spLocks noGrp="1"/>
          </p:cNvSpPr>
          <p:nvPr>
            <p:ph idx="1"/>
          </p:nvPr>
        </p:nvSpPr>
        <p:spPr/>
        <p:txBody>
          <a:bodyPr/>
          <a:lstStyle/>
          <a:p>
            <a:r>
              <a:rPr lang="en-US" dirty="0"/>
              <a:t>ADVANCE block delays the progress of a transaction form a specified amount of simulated time.</a:t>
            </a:r>
          </a:p>
          <a:p>
            <a:r>
              <a:rPr lang="en-US" dirty="0"/>
              <a:t>The program computes an interval of time called an action time for each transaction as it enters an ‘ADVANCE’ blocks and transaction remain at this block up to that action time.</a:t>
            </a:r>
          </a:p>
          <a:p>
            <a:r>
              <a:rPr lang="en-US" dirty="0"/>
              <a:t>Eg: </a:t>
            </a:r>
            <a:r>
              <a:rPr lang="en-US" b="1" dirty="0"/>
              <a:t>ADVANCE A, B</a:t>
            </a:r>
          </a:p>
          <a:p>
            <a:pPr lvl="1"/>
            <a:r>
              <a:rPr lang="en-US" dirty="0"/>
              <a:t>A is mean time and B is modifier of the mean (optional)</a:t>
            </a:r>
          </a:p>
        </p:txBody>
      </p:sp>
      <p:pic>
        <p:nvPicPr>
          <p:cNvPr id="6" name="Picture 5">
            <a:extLst>
              <a:ext uri="{FF2B5EF4-FFF2-40B4-BE49-F238E27FC236}">
                <a16:creationId xmlns:a16="http://schemas.microsoft.com/office/drawing/2014/main" id="{FF1B6C36-DF74-7D93-CF08-9FB652741057}"/>
              </a:ext>
            </a:extLst>
          </p:cNvPr>
          <p:cNvPicPr>
            <a:picLocks noChangeAspect="1"/>
          </p:cNvPicPr>
          <p:nvPr/>
        </p:nvPicPr>
        <p:blipFill>
          <a:blip r:embed="rId2"/>
          <a:stretch>
            <a:fillRect/>
          </a:stretch>
        </p:blipFill>
        <p:spPr>
          <a:xfrm>
            <a:off x="8880174" y="524504"/>
            <a:ext cx="1718553" cy="1176666"/>
          </a:xfrm>
          <a:prstGeom prst="rect">
            <a:avLst/>
          </a:prstGeom>
        </p:spPr>
      </p:pic>
    </p:spTree>
    <p:extLst>
      <p:ext uri="{BB962C8B-B14F-4D97-AF65-F5344CB8AC3E}">
        <p14:creationId xmlns:p14="http://schemas.microsoft.com/office/powerpoint/2010/main" val="3943655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C7FC7C-6893-C5C4-3329-4C5819571C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46D492-7187-5874-6D50-8FD3EC080046}"/>
              </a:ext>
            </a:extLst>
          </p:cNvPr>
          <p:cNvSpPr>
            <a:spLocks noGrp="1"/>
          </p:cNvSpPr>
          <p:nvPr>
            <p:ph type="title"/>
          </p:nvPr>
        </p:nvSpPr>
        <p:spPr>
          <a:xfrm>
            <a:off x="838200" y="365125"/>
            <a:ext cx="10515600" cy="1042761"/>
          </a:xfrm>
        </p:spPr>
        <p:txBody>
          <a:bodyPr>
            <a:normAutofit/>
          </a:bodyPr>
          <a:lstStyle/>
          <a:p>
            <a:r>
              <a:rPr lang="en-US" dirty="0"/>
              <a:t>Storage and Facilities</a:t>
            </a:r>
          </a:p>
        </p:txBody>
      </p:sp>
      <p:sp>
        <p:nvSpPr>
          <p:cNvPr id="79" name="Footer Placeholder 78">
            <a:extLst>
              <a:ext uri="{FF2B5EF4-FFF2-40B4-BE49-F238E27FC236}">
                <a16:creationId xmlns:a16="http://schemas.microsoft.com/office/drawing/2014/main" id="{99ECC717-2A5E-087E-BF36-A3E8753EC768}"/>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0A3CF14F-FDFA-D6B3-CD77-C8258B7EF16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36</a:t>
            </a:fld>
            <a:endParaRPr lang="en-US"/>
          </a:p>
        </p:txBody>
      </p:sp>
      <p:sp>
        <p:nvSpPr>
          <p:cNvPr id="4" name="Content Placeholder 3">
            <a:extLst>
              <a:ext uri="{FF2B5EF4-FFF2-40B4-BE49-F238E27FC236}">
                <a16:creationId xmlns:a16="http://schemas.microsoft.com/office/drawing/2014/main" id="{55D68165-6DF6-43BA-2F3E-84A380E76BB5}"/>
              </a:ext>
            </a:extLst>
          </p:cNvPr>
          <p:cNvSpPr>
            <a:spLocks noGrp="1"/>
          </p:cNvSpPr>
          <p:nvPr>
            <p:ph idx="1"/>
          </p:nvPr>
        </p:nvSpPr>
        <p:spPr/>
        <p:txBody>
          <a:bodyPr>
            <a:normAutofit lnSpcReduction="10000"/>
          </a:bodyPr>
          <a:lstStyle/>
          <a:p>
            <a:r>
              <a:rPr lang="en-US" dirty="0"/>
              <a:t>Item of equipment can be classified into storage and facilities, depending upon the capacity for handling the transactions.</a:t>
            </a:r>
          </a:p>
          <a:p>
            <a:r>
              <a:rPr lang="en-US" dirty="0"/>
              <a:t>An item of equipment, which can </a:t>
            </a:r>
            <a:r>
              <a:rPr lang="en-US" b="1" dirty="0"/>
              <a:t>handle only one transaction </a:t>
            </a:r>
            <a:r>
              <a:rPr lang="en-US" dirty="0"/>
              <a:t>at a time, is called a </a:t>
            </a:r>
            <a:r>
              <a:rPr lang="en-US" b="1" dirty="0"/>
              <a:t>facility</a:t>
            </a:r>
            <a:r>
              <a:rPr lang="en-US" dirty="0"/>
              <a:t> while the items of equipment, which can </a:t>
            </a:r>
            <a:r>
              <a:rPr lang="en-US" b="1" dirty="0"/>
              <a:t>handle a large number of transactions</a:t>
            </a:r>
            <a:r>
              <a:rPr lang="en-US" dirty="0"/>
              <a:t> at the same time is called </a:t>
            </a:r>
            <a:r>
              <a:rPr lang="en-US" b="1" dirty="0"/>
              <a:t>storage</a:t>
            </a:r>
            <a:r>
              <a:rPr lang="en-US" dirty="0"/>
              <a:t>.</a:t>
            </a:r>
          </a:p>
          <a:p>
            <a:r>
              <a:rPr lang="en-US" dirty="0"/>
              <a:t>Example: In communication system, message is transaction, switch(pass only one message) is facility while trunk(collection of wire carrying several messages simultaneously) is storage. </a:t>
            </a:r>
            <a:br>
              <a:rPr lang="en-US" dirty="0"/>
            </a:br>
            <a:endParaRPr lang="en-US" dirty="0"/>
          </a:p>
        </p:txBody>
      </p:sp>
    </p:spTree>
    <p:extLst>
      <p:ext uri="{BB962C8B-B14F-4D97-AF65-F5344CB8AC3E}">
        <p14:creationId xmlns:p14="http://schemas.microsoft.com/office/powerpoint/2010/main" val="2067138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C723C2-3CE3-ED90-55CC-C3970717E9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058D5C-EE36-F335-F2B2-54C9271DD6C3}"/>
              </a:ext>
            </a:extLst>
          </p:cNvPr>
          <p:cNvSpPr>
            <a:spLocks noGrp="1"/>
          </p:cNvSpPr>
          <p:nvPr>
            <p:ph type="title"/>
          </p:nvPr>
        </p:nvSpPr>
        <p:spPr>
          <a:xfrm>
            <a:off x="838200" y="365125"/>
            <a:ext cx="10515600" cy="1042761"/>
          </a:xfrm>
        </p:spPr>
        <p:txBody>
          <a:bodyPr>
            <a:normAutofit/>
          </a:bodyPr>
          <a:lstStyle/>
          <a:p>
            <a:r>
              <a:rPr lang="en-US" dirty="0"/>
              <a:t>Storage and Facilities</a:t>
            </a:r>
          </a:p>
        </p:txBody>
      </p:sp>
      <p:sp>
        <p:nvSpPr>
          <p:cNvPr id="79" name="Footer Placeholder 78">
            <a:extLst>
              <a:ext uri="{FF2B5EF4-FFF2-40B4-BE49-F238E27FC236}">
                <a16:creationId xmlns:a16="http://schemas.microsoft.com/office/drawing/2014/main" id="{BB39BB43-B57D-1BAE-B555-5F39C2DA977C}"/>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A3E2755B-2CB0-8ED3-F507-10C2FC94099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37</a:t>
            </a:fld>
            <a:endParaRPr lang="en-US"/>
          </a:p>
        </p:txBody>
      </p:sp>
      <p:sp>
        <p:nvSpPr>
          <p:cNvPr id="4" name="Content Placeholder 3">
            <a:extLst>
              <a:ext uri="{FF2B5EF4-FFF2-40B4-BE49-F238E27FC236}">
                <a16:creationId xmlns:a16="http://schemas.microsoft.com/office/drawing/2014/main" id="{1B0F25CE-DCBC-4CBD-444C-DE1C882C5616}"/>
              </a:ext>
            </a:extLst>
          </p:cNvPr>
          <p:cNvSpPr>
            <a:spLocks noGrp="1"/>
          </p:cNvSpPr>
          <p:nvPr>
            <p:ph idx="1"/>
          </p:nvPr>
        </p:nvSpPr>
        <p:spPr/>
        <p:txBody>
          <a:bodyPr>
            <a:normAutofit/>
          </a:bodyPr>
          <a:lstStyle/>
          <a:p>
            <a:r>
              <a:rPr lang="en-US" dirty="0"/>
              <a:t>In SEIZE, RELEASE, ENTER, LEAVE blocks, field ‘A’ indicates which facility or storage is intended</a:t>
            </a:r>
          </a:p>
          <a:p>
            <a:r>
              <a:rPr lang="en-US" dirty="0"/>
              <a:t>SEIZE block allows the transaction to engage a facility if it is available</a:t>
            </a:r>
          </a:p>
          <a:p>
            <a:r>
              <a:rPr lang="en-US" dirty="0"/>
              <a:t>RELEASE block allows the transaction to disengage the facility</a:t>
            </a:r>
          </a:p>
          <a:p>
            <a:r>
              <a:rPr lang="en-US" dirty="0"/>
              <a:t>Eg: </a:t>
            </a:r>
            <a:r>
              <a:rPr lang="en-US" b="1" dirty="0"/>
              <a:t>SEIZE A</a:t>
            </a:r>
          </a:p>
          <a:p>
            <a:r>
              <a:rPr lang="en-US" b="1" dirty="0"/>
              <a:t>RELEASE A</a:t>
            </a:r>
          </a:p>
          <a:p>
            <a:pPr lvl="1"/>
            <a:r>
              <a:rPr lang="en-US" dirty="0"/>
              <a:t>A can be a number or a symbolic name for the facility.</a:t>
            </a:r>
            <a:br>
              <a:rPr lang="en-US" dirty="0"/>
            </a:br>
            <a:endParaRPr lang="en-US" dirty="0"/>
          </a:p>
        </p:txBody>
      </p:sp>
      <p:pic>
        <p:nvPicPr>
          <p:cNvPr id="3" name="Picture 2">
            <a:extLst>
              <a:ext uri="{FF2B5EF4-FFF2-40B4-BE49-F238E27FC236}">
                <a16:creationId xmlns:a16="http://schemas.microsoft.com/office/drawing/2014/main" id="{D602622E-B737-D153-0BF6-45DFCE07E577}"/>
              </a:ext>
            </a:extLst>
          </p:cNvPr>
          <p:cNvPicPr>
            <a:picLocks noChangeAspect="1"/>
          </p:cNvPicPr>
          <p:nvPr/>
        </p:nvPicPr>
        <p:blipFill>
          <a:blip r:embed="rId2"/>
          <a:stretch>
            <a:fillRect/>
          </a:stretch>
        </p:blipFill>
        <p:spPr>
          <a:xfrm>
            <a:off x="8465128" y="609930"/>
            <a:ext cx="1424838" cy="818224"/>
          </a:xfrm>
          <a:prstGeom prst="rect">
            <a:avLst/>
          </a:prstGeom>
        </p:spPr>
      </p:pic>
      <p:pic>
        <p:nvPicPr>
          <p:cNvPr id="6" name="Picture 5">
            <a:extLst>
              <a:ext uri="{FF2B5EF4-FFF2-40B4-BE49-F238E27FC236}">
                <a16:creationId xmlns:a16="http://schemas.microsoft.com/office/drawing/2014/main" id="{2B6D7224-FF19-F8FF-182E-ED2DFC4D1B5F}"/>
              </a:ext>
            </a:extLst>
          </p:cNvPr>
          <p:cNvPicPr>
            <a:picLocks noChangeAspect="1"/>
          </p:cNvPicPr>
          <p:nvPr/>
        </p:nvPicPr>
        <p:blipFill>
          <a:blip r:embed="rId3"/>
          <a:stretch>
            <a:fillRect/>
          </a:stretch>
        </p:blipFill>
        <p:spPr>
          <a:xfrm>
            <a:off x="10131275" y="571825"/>
            <a:ext cx="1424837" cy="857668"/>
          </a:xfrm>
          <a:prstGeom prst="rect">
            <a:avLst/>
          </a:prstGeom>
        </p:spPr>
      </p:pic>
    </p:spTree>
    <p:extLst>
      <p:ext uri="{BB962C8B-B14F-4D97-AF65-F5344CB8AC3E}">
        <p14:creationId xmlns:p14="http://schemas.microsoft.com/office/powerpoint/2010/main" val="379333552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AE48DEC-6699-C392-2990-C72D77D7AD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266D38-6653-66E2-2EA3-20FABD6BA725}"/>
              </a:ext>
            </a:extLst>
          </p:cNvPr>
          <p:cNvSpPr>
            <a:spLocks noGrp="1"/>
          </p:cNvSpPr>
          <p:nvPr>
            <p:ph type="title"/>
          </p:nvPr>
        </p:nvSpPr>
        <p:spPr>
          <a:xfrm>
            <a:off x="838200" y="365125"/>
            <a:ext cx="10515600" cy="1042761"/>
          </a:xfrm>
        </p:spPr>
        <p:txBody>
          <a:bodyPr>
            <a:normAutofit/>
          </a:bodyPr>
          <a:lstStyle/>
          <a:p>
            <a:r>
              <a:rPr lang="en-US" dirty="0"/>
              <a:t>Storage and Facilities</a:t>
            </a:r>
          </a:p>
        </p:txBody>
      </p:sp>
      <p:sp>
        <p:nvSpPr>
          <p:cNvPr id="79" name="Footer Placeholder 78">
            <a:extLst>
              <a:ext uri="{FF2B5EF4-FFF2-40B4-BE49-F238E27FC236}">
                <a16:creationId xmlns:a16="http://schemas.microsoft.com/office/drawing/2014/main" id="{47913871-C4C1-6F42-EF24-BE40BB6583D4}"/>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E3FF53F0-9AAF-4FC4-611C-5306D01E7BD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38</a:t>
            </a:fld>
            <a:endParaRPr lang="en-US"/>
          </a:p>
        </p:txBody>
      </p:sp>
      <p:sp>
        <p:nvSpPr>
          <p:cNvPr id="4" name="Content Placeholder 3">
            <a:extLst>
              <a:ext uri="{FF2B5EF4-FFF2-40B4-BE49-F238E27FC236}">
                <a16:creationId xmlns:a16="http://schemas.microsoft.com/office/drawing/2014/main" id="{2B77DC87-163D-5985-D54E-0D35D652CF48}"/>
              </a:ext>
            </a:extLst>
          </p:cNvPr>
          <p:cNvSpPr>
            <a:spLocks noGrp="1"/>
          </p:cNvSpPr>
          <p:nvPr>
            <p:ph idx="1"/>
          </p:nvPr>
        </p:nvSpPr>
        <p:spPr/>
        <p:txBody>
          <a:bodyPr>
            <a:normAutofit/>
          </a:bodyPr>
          <a:lstStyle/>
          <a:p>
            <a:r>
              <a:rPr lang="en-US" dirty="0"/>
              <a:t>Facility or Storage may be reference by either a number or a symbolic name. Following two GPSS statements cause a facility (server) named TELLER (representing a bank teller) to become busy and then idle.</a:t>
            </a:r>
          </a:p>
          <a:p>
            <a:r>
              <a:rPr lang="en-US" b="1" dirty="0"/>
              <a:t>SEIZE TELLER</a:t>
            </a:r>
            <a:br>
              <a:rPr lang="en-US" b="1" dirty="0"/>
            </a:br>
            <a:r>
              <a:rPr lang="en-US" b="1" dirty="0"/>
              <a:t>RELEASE TELLER</a:t>
            </a:r>
          </a:p>
          <a:p>
            <a:r>
              <a:rPr lang="en-US" dirty="0"/>
              <a:t>One of the key pieces of information that can be obtained from GPSS simulation is the average utilization of the facilities. This statistic is computed automatically by GPSS and included in the standard output .</a:t>
            </a:r>
          </a:p>
        </p:txBody>
      </p:sp>
      <p:pic>
        <p:nvPicPr>
          <p:cNvPr id="3" name="Picture 2">
            <a:extLst>
              <a:ext uri="{FF2B5EF4-FFF2-40B4-BE49-F238E27FC236}">
                <a16:creationId xmlns:a16="http://schemas.microsoft.com/office/drawing/2014/main" id="{847DEAE3-B87F-0592-FE4D-A2F79EF99CF8}"/>
              </a:ext>
            </a:extLst>
          </p:cNvPr>
          <p:cNvPicPr>
            <a:picLocks noChangeAspect="1"/>
          </p:cNvPicPr>
          <p:nvPr/>
        </p:nvPicPr>
        <p:blipFill>
          <a:blip r:embed="rId2"/>
          <a:stretch>
            <a:fillRect/>
          </a:stretch>
        </p:blipFill>
        <p:spPr>
          <a:xfrm>
            <a:off x="8465128" y="609930"/>
            <a:ext cx="1424838" cy="818224"/>
          </a:xfrm>
          <a:prstGeom prst="rect">
            <a:avLst/>
          </a:prstGeom>
        </p:spPr>
      </p:pic>
      <p:pic>
        <p:nvPicPr>
          <p:cNvPr id="7" name="Picture 6">
            <a:extLst>
              <a:ext uri="{FF2B5EF4-FFF2-40B4-BE49-F238E27FC236}">
                <a16:creationId xmlns:a16="http://schemas.microsoft.com/office/drawing/2014/main" id="{32D1DD14-9297-D13D-1AD0-655B60FC2F51}"/>
              </a:ext>
            </a:extLst>
          </p:cNvPr>
          <p:cNvPicPr>
            <a:picLocks noChangeAspect="1"/>
          </p:cNvPicPr>
          <p:nvPr/>
        </p:nvPicPr>
        <p:blipFill>
          <a:blip r:embed="rId3"/>
          <a:stretch>
            <a:fillRect/>
          </a:stretch>
        </p:blipFill>
        <p:spPr>
          <a:xfrm>
            <a:off x="10131275" y="571825"/>
            <a:ext cx="1424837" cy="857668"/>
          </a:xfrm>
          <a:prstGeom prst="rect">
            <a:avLst/>
          </a:prstGeom>
        </p:spPr>
      </p:pic>
    </p:spTree>
    <p:extLst>
      <p:ext uri="{BB962C8B-B14F-4D97-AF65-F5344CB8AC3E}">
        <p14:creationId xmlns:p14="http://schemas.microsoft.com/office/powerpoint/2010/main" val="41266898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D50FD5-FEF2-DFD5-7ADA-99B86C2668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2974DE-99E8-5793-E425-9C714F072DEF}"/>
              </a:ext>
            </a:extLst>
          </p:cNvPr>
          <p:cNvSpPr>
            <a:spLocks noGrp="1"/>
          </p:cNvSpPr>
          <p:nvPr>
            <p:ph type="title"/>
          </p:nvPr>
        </p:nvSpPr>
        <p:spPr>
          <a:xfrm>
            <a:off x="838200" y="365125"/>
            <a:ext cx="10515600" cy="1042761"/>
          </a:xfrm>
        </p:spPr>
        <p:txBody>
          <a:bodyPr>
            <a:normAutofit/>
          </a:bodyPr>
          <a:lstStyle/>
          <a:p>
            <a:r>
              <a:rPr lang="en-US" dirty="0"/>
              <a:t>Control Cards</a:t>
            </a:r>
          </a:p>
        </p:txBody>
      </p:sp>
      <p:sp>
        <p:nvSpPr>
          <p:cNvPr id="79" name="Footer Placeholder 78">
            <a:extLst>
              <a:ext uri="{FF2B5EF4-FFF2-40B4-BE49-F238E27FC236}">
                <a16:creationId xmlns:a16="http://schemas.microsoft.com/office/drawing/2014/main" id="{C0396F90-E2B9-5CA0-BDAF-3C13090EA73B}"/>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18F83FAF-AC57-5EEE-2CA2-41A86D69AB4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39</a:t>
            </a:fld>
            <a:endParaRPr lang="en-US"/>
          </a:p>
        </p:txBody>
      </p:sp>
      <p:sp>
        <p:nvSpPr>
          <p:cNvPr id="4" name="Content Placeholder 3">
            <a:extLst>
              <a:ext uri="{FF2B5EF4-FFF2-40B4-BE49-F238E27FC236}">
                <a16:creationId xmlns:a16="http://schemas.microsoft.com/office/drawing/2014/main" id="{60BB4CE3-791F-BB89-0DFB-1626329E0224}"/>
              </a:ext>
            </a:extLst>
          </p:cNvPr>
          <p:cNvSpPr>
            <a:spLocks noGrp="1"/>
          </p:cNvSpPr>
          <p:nvPr>
            <p:ph idx="1"/>
          </p:nvPr>
        </p:nvSpPr>
        <p:spPr/>
        <p:txBody>
          <a:bodyPr>
            <a:normAutofit/>
          </a:bodyPr>
          <a:lstStyle/>
          <a:p>
            <a:r>
              <a:rPr lang="en-US" dirty="0"/>
              <a:t>To execute even a minimal GPSS program, several control cards (statements) are required such as SIMULATE, START, END, etc.</a:t>
            </a:r>
          </a:p>
          <a:p>
            <a:endParaRPr lang="en-US" dirty="0"/>
          </a:p>
          <a:p>
            <a:r>
              <a:rPr lang="en-US" dirty="0">
                <a:solidFill>
                  <a:srgbClr val="FF0000"/>
                </a:solidFill>
              </a:rPr>
              <a:t>The SIMULATE control card must appear if a GPSS model is to be executed. </a:t>
            </a:r>
            <a:r>
              <a:rPr lang="en-US" dirty="0"/>
              <a:t>If SIMULATE is not used the program is translated and checked for syntax errors and then immediately terminated and thus you cannot view the output results.</a:t>
            </a:r>
          </a:p>
        </p:txBody>
      </p:sp>
    </p:spTree>
    <p:extLst>
      <p:ext uri="{BB962C8B-B14F-4D97-AF65-F5344CB8AC3E}">
        <p14:creationId xmlns:p14="http://schemas.microsoft.com/office/powerpoint/2010/main" val="132286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885617-E7AC-C541-710E-3A9F7C0588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9C8244-AF7C-D36B-E77B-FFE205F16085}"/>
              </a:ext>
            </a:extLst>
          </p:cNvPr>
          <p:cNvSpPr>
            <a:spLocks noGrp="1"/>
          </p:cNvSpPr>
          <p:nvPr>
            <p:ph type="title"/>
          </p:nvPr>
        </p:nvSpPr>
        <p:spPr>
          <a:xfrm>
            <a:off x="838200" y="365125"/>
            <a:ext cx="10515600" cy="1042761"/>
          </a:xfrm>
        </p:spPr>
        <p:txBody>
          <a:bodyPr>
            <a:normAutofit/>
          </a:bodyPr>
          <a:lstStyle/>
          <a:p>
            <a:r>
              <a:rPr lang="en-US" dirty="0"/>
              <a:t>Features of Simulation Language</a:t>
            </a:r>
          </a:p>
        </p:txBody>
      </p:sp>
      <p:sp>
        <p:nvSpPr>
          <p:cNvPr id="3" name="Content Placeholder 2">
            <a:extLst>
              <a:ext uri="{FF2B5EF4-FFF2-40B4-BE49-F238E27FC236}">
                <a16:creationId xmlns:a16="http://schemas.microsoft.com/office/drawing/2014/main" id="{2FE1A8DC-748F-6E76-A5B2-92C31A18176C}"/>
              </a:ext>
            </a:extLst>
          </p:cNvPr>
          <p:cNvSpPr>
            <a:spLocks noGrp="1"/>
          </p:cNvSpPr>
          <p:nvPr>
            <p:ph idx="1"/>
          </p:nvPr>
        </p:nvSpPr>
        <p:spPr>
          <a:xfrm>
            <a:off x="838200" y="1553029"/>
            <a:ext cx="10515600" cy="4920342"/>
          </a:xfrm>
        </p:spPr>
        <p:txBody>
          <a:bodyPr>
            <a:normAutofit lnSpcReduction="10000"/>
          </a:bodyPr>
          <a:lstStyle/>
          <a:p>
            <a:r>
              <a:rPr lang="en-US" dirty="0"/>
              <a:t>Most simulation languages should have the following features:</a:t>
            </a:r>
          </a:p>
          <a:p>
            <a:pPr marL="457200" indent="-457200">
              <a:buFont typeface="+mj-lt"/>
              <a:buAutoNum type="arabicPeriod"/>
            </a:pPr>
            <a:r>
              <a:rPr lang="en-US" dirty="0"/>
              <a:t>Simulation clock or a mechanism for </a:t>
            </a:r>
            <a:r>
              <a:rPr lang="en-US" b="1" dirty="0"/>
              <a:t>advancing simulated time</a:t>
            </a:r>
            <a:r>
              <a:rPr lang="en-US" dirty="0"/>
              <a:t>.</a:t>
            </a:r>
          </a:p>
          <a:p>
            <a:pPr marL="457200" indent="-457200">
              <a:buFont typeface="+mj-lt"/>
              <a:buAutoNum type="arabicPeriod"/>
            </a:pPr>
            <a:r>
              <a:rPr lang="en-US" dirty="0"/>
              <a:t>Methods to </a:t>
            </a:r>
            <a:r>
              <a:rPr lang="en-US" b="1" dirty="0"/>
              <a:t>schedule the accuracy </a:t>
            </a:r>
            <a:r>
              <a:rPr lang="en-US" dirty="0"/>
              <a:t>of the event.</a:t>
            </a:r>
          </a:p>
          <a:p>
            <a:pPr marL="457200" indent="-457200">
              <a:buFont typeface="+mj-lt"/>
              <a:buAutoNum type="arabicPeriod"/>
            </a:pPr>
            <a:r>
              <a:rPr lang="en-US" dirty="0"/>
              <a:t>Tools to collect and </a:t>
            </a:r>
            <a:r>
              <a:rPr lang="en-US" b="1" dirty="0"/>
              <a:t>analyze statistics </a:t>
            </a:r>
            <a:r>
              <a:rPr lang="en-US" dirty="0"/>
              <a:t>concerning the use of various resources and entities.</a:t>
            </a:r>
          </a:p>
          <a:p>
            <a:pPr marL="457200" indent="-457200">
              <a:buFont typeface="+mj-lt"/>
              <a:buAutoNum type="arabicPeriod"/>
            </a:pPr>
            <a:r>
              <a:rPr lang="en-US" dirty="0"/>
              <a:t>Tools for </a:t>
            </a:r>
            <a:r>
              <a:rPr lang="en-US" b="1" dirty="0"/>
              <a:t>reporting</a:t>
            </a:r>
            <a:r>
              <a:rPr lang="en-US" dirty="0"/>
              <a:t> the result.</a:t>
            </a:r>
          </a:p>
          <a:p>
            <a:pPr marL="457200" indent="-457200">
              <a:buFont typeface="+mj-lt"/>
              <a:buAutoNum type="arabicPeriod"/>
            </a:pPr>
            <a:r>
              <a:rPr lang="en-US" b="1" dirty="0"/>
              <a:t>Debugging</a:t>
            </a:r>
            <a:r>
              <a:rPr lang="en-US" dirty="0"/>
              <a:t> and error detection facilities.</a:t>
            </a:r>
          </a:p>
          <a:p>
            <a:pPr marL="457200" indent="-457200">
              <a:buFont typeface="+mj-lt"/>
              <a:buAutoNum type="arabicPeriod"/>
            </a:pPr>
            <a:r>
              <a:rPr lang="en-US" b="1" dirty="0"/>
              <a:t>Random number generator </a:t>
            </a:r>
            <a:r>
              <a:rPr lang="en-US" dirty="0"/>
              <a:t>and related set of tools.</a:t>
            </a:r>
          </a:p>
          <a:p>
            <a:pPr marL="457200" indent="-457200">
              <a:buFont typeface="+mj-lt"/>
              <a:buAutoNum type="arabicPeriod"/>
            </a:pPr>
            <a:r>
              <a:rPr lang="en-US" dirty="0"/>
              <a:t>The General framework for model creation. </a:t>
            </a:r>
          </a:p>
        </p:txBody>
      </p:sp>
      <p:sp>
        <p:nvSpPr>
          <p:cNvPr id="79" name="Footer Placeholder 78">
            <a:extLst>
              <a:ext uri="{FF2B5EF4-FFF2-40B4-BE49-F238E27FC236}">
                <a16:creationId xmlns:a16="http://schemas.microsoft.com/office/drawing/2014/main" id="{1B6EFE59-E642-D70B-4D58-B3B0840E3800}"/>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611FF668-0396-6B26-54D2-3F96317C230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a:t>
            </a:fld>
            <a:endParaRPr lang="en-US"/>
          </a:p>
        </p:txBody>
      </p:sp>
    </p:spTree>
    <p:extLst>
      <p:ext uri="{BB962C8B-B14F-4D97-AF65-F5344CB8AC3E}">
        <p14:creationId xmlns:p14="http://schemas.microsoft.com/office/powerpoint/2010/main" val="404410632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7654DA7-F042-22F4-A09A-5E2F7BBA7D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EF53F7-C6C5-17BA-D969-A2A8992EC049}"/>
              </a:ext>
            </a:extLst>
          </p:cNvPr>
          <p:cNvSpPr>
            <a:spLocks noGrp="1"/>
          </p:cNvSpPr>
          <p:nvPr>
            <p:ph type="title"/>
          </p:nvPr>
        </p:nvSpPr>
        <p:spPr>
          <a:xfrm>
            <a:off x="838200" y="365125"/>
            <a:ext cx="10515600" cy="1042761"/>
          </a:xfrm>
        </p:spPr>
        <p:txBody>
          <a:bodyPr>
            <a:normAutofit/>
          </a:bodyPr>
          <a:lstStyle/>
          <a:p>
            <a:r>
              <a:rPr lang="en-US" dirty="0"/>
              <a:t>Control Cards</a:t>
            </a:r>
          </a:p>
        </p:txBody>
      </p:sp>
      <p:sp>
        <p:nvSpPr>
          <p:cNvPr id="79" name="Footer Placeholder 78">
            <a:extLst>
              <a:ext uri="{FF2B5EF4-FFF2-40B4-BE49-F238E27FC236}">
                <a16:creationId xmlns:a16="http://schemas.microsoft.com/office/drawing/2014/main" id="{39D301E9-A4FE-928A-1722-43F1E35F745F}"/>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0E230431-0E97-8230-8131-D14433E7729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40</a:t>
            </a:fld>
            <a:endParaRPr lang="en-US"/>
          </a:p>
        </p:txBody>
      </p:sp>
      <p:sp>
        <p:nvSpPr>
          <p:cNvPr id="4" name="Content Placeholder 3">
            <a:extLst>
              <a:ext uri="{FF2B5EF4-FFF2-40B4-BE49-F238E27FC236}">
                <a16:creationId xmlns:a16="http://schemas.microsoft.com/office/drawing/2014/main" id="{E9332775-CA21-0B2C-A2BB-AA6F81329A24}"/>
              </a:ext>
            </a:extLst>
          </p:cNvPr>
          <p:cNvSpPr>
            <a:spLocks noGrp="1"/>
          </p:cNvSpPr>
          <p:nvPr>
            <p:ph idx="1"/>
          </p:nvPr>
        </p:nvSpPr>
        <p:spPr/>
        <p:txBody>
          <a:bodyPr>
            <a:normAutofit/>
          </a:bodyPr>
          <a:lstStyle/>
          <a:p>
            <a:r>
              <a:rPr lang="en-US" dirty="0"/>
              <a:t>The START control card signifies the end of a model description and then initiates the execution of the model, if a SIMULATE statement is present.</a:t>
            </a:r>
          </a:p>
          <a:p>
            <a:r>
              <a:rPr lang="en-US" dirty="0"/>
              <a:t>Eg: </a:t>
            </a:r>
            <a:r>
              <a:rPr lang="en-US" b="1" dirty="0"/>
              <a:t>START A, B, C</a:t>
            </a:r>
          </a:p>
          <a:p>
            <a:pPr lvl="1"/>
            <a:r>
              <a:rPr lang="en-US" b="1" dirty="0"/>
              <a:t> </a:t>
            </a:r>
            <a:r>
              <a:rPr lang="en-US" dirty="0"/>
              <a:t>A is termination counter which is decremented when transaction enters the TERMINATE block with nonzero value.</a:t>
            </a:r>
          </a:p>
          <a:p>
            <a:pPr lvl="1"/>
            <a:r>
              <a:rPr lang="en-US" dirty="0">
                <a:solidFill>
                  <a:srgbClr val="FF0000"/>
                </a:solidFill>
              </a:rPr>
              <a:t>Simulation stops when the value of the counter is less than or equal to zero.</a:t>
            </a:r>
          </a:p>
          <a:p>
            <a:pPr lvl="1"/>
            <a:r>
              <a:rPr lang="en-US" dirty="0"/>
              <a:t>B is the statistics to print out at the end of simulation run for reports</a:t>
            </a:r>
          </a:p>
          <a:p>
            <a:pPr lvl="1"/>
            <a:r>
              <a:rPr lang="en-US" dirty="0"/>
              <a:t>C is not used and kept for compatibility with older dialects of GPSS</a:t>
            </a:r>
          </a:p>
        </p:txBody>
      </p:sp>
    </p:spTree>
    <p:extLst>
      <p:ext uri="{BB962C8B-B14F-4D97-AF65-F5344CB8AC3E}">
        <p14:creationId xmlns:p14="http://schemas.microsoft.com/office/powerpoint/2010/main" val="17682949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5BDD94-B7BA-6D8C-29C5-C6E03C78A9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84B678-7344-9B79-5DFA-A6D96DD472F7}"/>
              </a:ext>
            </a:extLst>
          </p:cNvPr>
          <p:cNvSpPr>
            <a:spLocks noGrp="1"/>
          </p:cNvSpPr>
          <p:nvPr>
            <p:ph type="title"/>
          </p:nvPr>
        </p:nvSpPr>
        <p:spPr>
          <a:xfrm>
            <a:off x="838200" y="365125"/>
            <a:ext cx="10515600" cy="1042761"/>
          </a:xfrm>
        </p:spPr>
        <p:txBody>
          <a:bodyPr>
            <a:normAutofit/>
          </a:bodyPr>
          <a:lstStyle/>
          <a:p>
            <a:r>
              <a:rPr lang="en-US" dirty="0"/>
              <a:t>Control Cards</a:t>
            </a:r>
          </a:p>
        </p:txBody>
      </p:sp>
      <p:sp>
        <p:nvSpPr>
          <p:cNvPr id="79" name="Footer Placeholder 78">
            <a:extLst>
              <a:ext uri="{FF2B5EF4-FFF2-40B4-BE49-F238E27FC236}">
                <a16:creationId xmlns:a16="http://schemas.microsoft.com/office/drawing/2014/main" id="{919D12F4-AFBD-00FD-2B77-41C690992DDE}"/>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3E17E876-BD97-09FD-6440-59221C7043B4}"/>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41</a:t>
            </a:fld>
            <a:endParaRPr lang="en-US"/>
          </a:p>
        </p:txBody>
      </p:sp>
      <p:sp>
        <p:nvSpPr>
          <p:cNvPr id="4" name="Content Placeholder 3">
            <a:extLst>
              <a:ext uri="{FF2B5EF4-FFF2-40B4-BE49-F238E27FC236}">
                <a16:creationId xmlns:a16="http://schemas.microsoft.com/office/drawing/2014/main" id="{89E69687-8367-6E6F-BD67-371B907298AC}"/>
              </a:ext>
            </a:extLst>
          </p:cNvPr>
          <p:cNvSpPr>
            <a:spLocks noGrp="1"/>
          </p:cNvSpPr>
          <p:nvPr>
            <p:ph idx="1"/>
          </p:nvPr>
        </p:nvSpPr>
        <p:spPr/>
        <p:txBody>
          <a:bodyPr>
            <a:normAutofit/>
          </a:bodyPr>
          <a:lstStyle/>
          <a:p>
            <a:r>
              <a:rPr lang="en-US" b="1" dirty="0"/>
              <a:t>START 250</a:t>
            </a:r>
          </a:p>
          <a:p>
            <a:pPr lvl="1"/>
            <a:r>
              <a:rPr lang="en-US" dirty="0"/>
              <a:t>The GPSS statement is simulated until the start count which is initially set to 250 reaches to 0.</a:t>
            </a:r>
          </a:p>
          <a:p>
            <a:r>
              <a:rPr lang="en-US" b="1" dirty="0"/>
              <a:t>START 10, NP</a:t>
            </a:r>
          </a:p>
          <a:p>
            <a:pPr lvl="1"/>
            <a:r>
              <a:rPr lang="en-US" dirty="0"/>
              <a:t>The model is simulated until the start count reaches 0 from an initial value of 10. No statistics are printed.</a:t>
            </a:r>
          </a:p>
        </p:txBody>
      </p:sp>
    </p:spTree>
    <p:extLst>
      <p:ext uri="{BB962C8B-B14F-4D97-AF65-F5344CB8AC3E}">
        <p14:creationId xmlns:p14="http://schemas.microsoft.com/office/powerpoint/2010/main" val="3745922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59CF29-1358-6BCA-2E09-8C29E40E99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C7C9B2-84E6-2EC2-24F7-8346E9038DBE}"/>
              </a:ext>
            </a:extLst>
          </p:cNvPr>
          <p:cNvSpPr>
            <a:spLocks noGrp="1"/>
          </p:cNvSpPr>
          <p:nvPr>
            <p:ph type="title"/>
          </p:nvPr>
        </p:nvSpPr>
        <p:spPr>
          <a:xfrm>
            <a:off x="838200" y="365125"/>
            <a:ext cx="10515600" cy="1042761"/>
          </a:xfrm>
        </p:spPr>
        <p:txBody>
          <a:bodyPr>
            <a:normAutofit/>
          </a:bodyPr>
          <a:lstStyle/>
          <a:p>
            <a:r>
              <a:rPr lang="en-US" dirty="0"/>
              <a:t>Control Cards</a:t>
            </a:r>
          </a:p>
        </p:txBody>
      </p:sp>
      <p:sp>
        <p:nvSpPr>
          <p:cNvPr id="79" name="Footer Placeholder 78">
            <a:extLst>
              <a:ext uri="{FF2B5EF4-FFF2-40B4-BE49-F238E27FC236}">
                <a16:creationId xmlns:a16="http://schemas.microsoft.com/office/drawing/2014/main" id="{9C88E462-7194-41B0-39A0-695D570D6C18}"/>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EF160820-F221-227B-CD0B-2FC6E38E332D}"/>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42</a:t>
            </a:fld>
            <a:endParaRPr lang="en-US"/>
          </a:p>
        </p:txBody>
      </p:sp>
      <p:sp>
        <p:nvSpPr>
          <p:cNvPr id="4" name="Content Placeholder 3">
            <a:extLst>
              <a:ext uri="{FF2B5EF4-FFF2-40B4-BE49-F238E27FC236}">
                <a16:creationId xmlns:a16="http://schemas.microsoft.com/office/drawing/2014/main" id="{0CE32930-5BB7-FE91-D644-9511D4331D25}"/>
              </a:ext>
            </a:extLst>
          </p:cNvPr>
          <p:cNvSpPr>
            <a:spLocks noGrp="1"/>
          </p:cNvSpPr>
          <p:nvPr>
            <p:ph idx="1"/>
          </p:nvPr>
        </p:nvSpPr>
        <p:spPr/>
        <p:txBody>
          <a:bodyPr>
            <a:normAutofit/>
          </a:bodyPr>
          <a:lstStyle/>
          <a:p>
            <a:r>
              <a:rPr lang="en-US" dirty="0"/>
              <a:t>In many situations, it is desirable to execute a simulation program and then make a minor changes to the program and execute the program again. GPSS provides two control statements for repeating execution </a:t>
            </a:r>
          </a:p>
          <a:p>
            <a:endParaRPr lang="en-US" dirty="0"/>
          </a:p>
          <a:p>
            <a:r>
              <a:rPr lang="en-US" b="1" dirty="0"/>
              <a:t>RESET</a:t>
            </a:r>
            <a:r>
              <a:rPr lang="en-US" dirty="0"/>
              <a:t> is used to restart the execution of a model while retaining all entities in queues facilities and storages .</a:t>
            </a:r>
          </a:p>
          <a:p>
            <a:r>
              <a:rPr lang="en-US" b="1" dirty="0"/>
              <a:t>CLEAR</a:t>
            </a:r>
            <a:r>
              <a:rPr lang="en-US" dirty="0"/>
              <a:t> restarts the computation of all statistics. </a:t>
            </a:r>
          </a:p>
        </p:txBody>
      </p:sp>
    </p:spTree>
    <p:extLst>
      <p:ext uri="{BB962C8B-B14F-4D97-AF65-F5344CB8AC3E}">
        <p14:creationId xmlns:p14="http://schemas.microsoft.com/office/powerpoint/2010/main" val="1652211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469172-2D01-CEDD-55A4-C31E38E81B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F08A8E-7EEA-5590-C7F6-73A88B8D8183}"/>
              </a:ext>
            </a:extLst>
          </p:cNvPr>
          <p:cNvSpPr>
            <a:spLocks noGrp="1"/>
          </p:cNvSpPr>
          <p:nvPr>
            <p:ph type="title"/>
          </p:nvPr>
        </p:nvSpPr>
        <p:spPr>
          <a:xfrm>
            <a:off x="838200" y="365125"/>
            <a:ext cx="10515600" cy="1042761"/>
          </a:xfrm>
        </p:spPr>
        <p:txBody>
          <a:bodyPr>
            <a:normAutofit/>
          </a:bodyPr>
          <a:lstStyle/>
          <a:p>
            <a:r>
              <a:rPr lang="en-US" dirty="0"/>
              <a:t>Entities</a:t>
            </a:r>
          </a:p>
        </p:txBody>
      </p:sp>
      <p:sp>
        <p:nvSpPr>
          <p:cNvPr id="79" name="Footer Placeholder 78">
            <a:extLst>
              <a:ext uri="{FF2B5EF4-FFF2-40B4-BE49-F238E27FC236}">
                <a16:creationId xmlns:a16="http://schemas.microsoft.com/office/drawing/2014/main" id="{10B539B7-0024-BC50-2BBB-77FC70842B62}"/>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8F658909-E4BB-7AC5-A1FB-922291315640}"/>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43</a:t>
            </a:fld>
            <a:endParaRPr lang="en-US"/>
          </a:p>
        </p:txBody>
      </p:sp>
      <p:sp>
        <p:nvSpPr>
          <p:cNvPr id="4" name="Content Placeholder 3">
            <a:extLst>
              <a:ext uri="{FF2B5EF4-FFF2-40B4-BE49-F238E27FC236}">
                <a16:creationId xmlns:a16="http://schemas.microsoft.com/office/drawing/2014/main" id="{2CCFA5B0-5582-EF1A-5701-80EA54A750CF}"/>
              </a:ext>
            </a:extLst>
          </p:cNvPr>
          <p:cNvSpPr>
            <a:spLocks noGrp="1"/>
          </p:cNvSpPr>
          <p:nvPr>
            <p:ph idx="1"/>
          </p:nvPr>
        </p:nvSpPr>
        <p:spPr/>
        <p:txBody>
          <a:bodyPr>
            <a:normAutofit fontScale="92500" lnSpcReduction="10000"/>
          </a:bodyPr>
          <a:lstStyle/>
          <a:p>
            <a:r>
              <a:rPr lang="en-US" dirty="0"/>
              <a:t>Transaction entities:</a:t>
            </a:r>
          </a:p>
          <a:p>
            <a:pPr lvl="1"/>
            <a:r>
              <a:rPr lang="en-US" b="1" dirty="0"/>
              <a:t>GENERATE</a:t>
            </a:r>
            <a:r>
              <a:rPr lang="en-US" dirty="0"/>
              <a:t>, </a:t>
            </a:r>
            <a:r>
              <a:rPr lang="en-US" b="1" dirty="0"/>
              <a:t>SPLIT</a:t>
            </a:r>
            <a:r>
              <a:rPr lang="en-US" dirty="0"/>
              <a:t>, </a:t>
            </a:r>
            <a:r>
              <a:rPr lang="en-US" b="1" dirty="0"/>
              <a:t>TRANSFER</a:t>
            </a:r>
            <a:r>
              <a:rPr lang="en-US" dirty="0"/>
              <a:t>, </a:t>
            </a:r>
            <a:r>
              <a:rPr lang="en-US" b="1" dirty="0"/>
              <a:t>TERMINATE</a:t>
            </a:r>
          </a:p>
          <a:p>
            <a:r>
              <a:rPr lang="en-US" dirty="0"/>
              <a:t>Facilities entities:</a:t>
            </a:r>
          </a:p>
          <a:p>
            <a:pPr lvl="1"/>
            <a:r>
              <a:rPr lang="en-US" b="1" dirty="0"/>
              <a:t>SEIZE</a:t>
            </a:r>
            <a:r>
              <a:rPr lang="en-US" dirty="0"/>
              <a:t>, </a:t>
            </a:r>
            <a:r>
              <a:rPr lang="en-US" b="1" dirty="0"/>
              <a:t>RELEASE</a:t>
            </a:r>
          </a:p>
          <a:p>
            <a:r>
              <a:rPr lang="en-US" dirty="0"/>
              <a:t>Queue entities:</a:t>
            </a:r>
          </a:p>
          <a:p>
            <a:pPr lvl="1"/>
            <a:r>
              <a:rPr lang="en-US" b="1" dirty="0"/>
              <a:t>QUEUE</a:t>
            </a:r>
            <a:r>
              <a:rPr lang="en-US" dirty="0"/>
              <a:t>, </a:t>
            </a:r>
            <a:r>
              <a:rPr lang="en-US" b="1" dirty="0"/>
              <a:t>DEPART</a:t>
            </a:r>
          </a:p>
          <a:p>
            <a:r>
              <a:rPr lang="en-US" dirty="0"/>
              <a:t>Storage entities:</a:t>
            </a:r>
          </a:p>
          <a:p>
            <a:pPr lvl="1"/>
            <a:r>
              <a:rPr lang="en-US" b="1" dirty="0"/>
              <a:t>ENTER</a:t>
            </a:r>
            <a:r>
              <a:rPr lang="en-US" dirty="0"/>
              <a:t>, </a:t>
            </a:r>
            <a:r>
              <a:rPr lang="en-US" b="1" dirty="0"/>
              <a:t>LEAVE</a:t>
            </a:r>
          </a:p>
          <a:p>
            <a:r>
              <a:rPr lang="en-US" dirty="0"/>
              <a:t>Gathering Statistics</a:t>
            </a:r>
          </a:p>
          <a:p>
            <a:pPr lvl="1"/>
            <a:r>
              <a:rPr lang="en-US" b="1" dirty="0"/>
              <a:t>QUEUE</a:t>
            </a:r>
            <a:r>
              <a:rPr lang="en-US" dirty="0"/>
              <a:t>, </a:t>
            </a:r>
            <a:r>
              <a:rPr lang="en-US" b="1" dirty="0"/>
              <a:t>DEPART</a:t>
            </a:r>
            <a:r>
              <a:rPr lang="en-US" dirty="0"/>
              <a:t>, </a:t>
            </a:r>
            <a:r>
              <a:rPr lang="en-US" b="1" dirty="0"/>
              <a:t>MARK</a:t>
            </a:r>
            <a:r>
              <a:rPr lang="en-US" dirty="0"/>
              <a:t>, </a:t>
            </a:r>
            <a:r>
              <a:rPr lang="en-US" b="1" dirty="0"/>
              <a:t>TABULATE</a:t>
            </a:r>
          </a:p>
          <a:p>
            <a:pPr lvl="1"/>
            <a:endParaRPr lang="en-US" dirty="0"/>
          </a:p>
        </p:txBody>
      </p:sp>
    </p:spTree>
    <p:extLst>
      <p:ext uri="{BB962C8B-B14F-4D97-AF65-F5344CB8AC3E}">
        <p14:creationId xmlns:p14="http://schemas.microsoft.com/office/powerpoint/2010/main" val="381988116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B27FD19-C237-848E-A3EB-40D5374DEB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77964-C2A9-4A3B-31A0-344AC5D24FB2}"/>
              </a:ext>
            </a:extLst>
          </p:cNvPr>
          <p:cNvSpPr>
            <a:spLocks noGrp="1"/>
          </p:cNvSpPr>
          <p:nvPr>
            <p:ph type="title"/>
          </p:nvPr>
        </p:nvSpPr>
        <p:spPr>
          <a:xfrm>
            <a:off x="838200" y="365125"/>
            <a:ext cx="10515600" cy="1042761"/>
          </a:xfrm>
        </p:spPr>
        <p:txBody>
          <a:bodyPr>
            <a:normAutofit/>
          </a:bodyPr>
          <a:lstStyle/>
          <a:p>
            <a:r>
              <a:rPr lang="en-US" dirty="0"/>
              <a:t>GPSS Simulation Example 1</a:t>
            </a:r>
          </a:p>
        </p:txBody>
      </p:sp>
      <p:sp>
        <p:nvSpPr>
          <p:cNvPr id="79" name="Footer Placeholder 78">
            <a:extLst>
              <a:ext uri="{FF2B5EF4-FFF2-40B4-BE49-F238E27FC236}">
                <a16:creationId xmlns:a16="http://schemas.microsoft.com/office/drawing/2014/main" id="{D3D290D5-0E5A-76C6-5721-61C665D6FD6C}"/>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A72D9844-2EDA-968D-20E4-93840370369F}"/>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44</a:t>
            </a:fld>
            <a:endParaRPr lang="en-US"/>
          </a:p>
        </p:txBody>
      </p:sp>
      <p:sp>
        <p:nvSpPr>
          <p:cNvPr id="4" name="Content Placeholder 3">
            <a:extLst>
              <a:ext uri="{FF2B5EF4-FFF2-40B4-BE49-F238E27FC236}">
                <a16:creationId xmlns:a16="http://schemas.microsoft.com/office/drawing/2014/main" id="{0E6399A4-BCF3-1408-EACB-314E8D2D2708}"/>
              </a:ext>
            </a:extLst>
          </p:cNvPr>
          <p:cNvSpPr>
            <a:spLocks noGrp="1"/>
          </p:cNvSpPr>
          <p:nvPr>
            <p:ph idx="1"/>
          </p:nvPr>
        </p:nvSpPr>
        <p:spPr/>
        <p:txBody>
          <a:bodyPr>
            <a:normAutofit fontScale="92500" lnSpcReduction="10000"/>
          </a:bodyPr>
          <a:lstStyle/>
          <a:p>
            <a:r>
              <a:rPr lang="en-US" dirty="0"/>
              <a:t>We are assuming the following set of parameters to write a GPSS simulation program for drive thru model of a restaurant.</a:t>
            </a:r>
          </a:p>
          <a:p>
            <a:pPr marL="457200" indent="-457200">
              <a:buFont typeface="+mj-lt"/>
              <a:buAutoNum type="arabicPeriod"/>
            </a:pPr>
            <a:r>
              <a:rPr lang="en-US" dirty="0"/>
              <a:t>Customer arrival rate, from 3 to 5 minutes.</a:t>
            </a:r>
          </a:p>
          <a:p>
            <a:pPr marL="457200" indent="-457200">
              <a:buFont typeface="+mj-lt"/>
              <a:buAutoNum type="arabicPeriod"/>
            </a:pPr>
            <a:r>
              <a:rPr lang="en-US" dirty="0"/>
              <a:t>Time required to drive from main entrance to drive thru window (facility ) = 1 minute </a:t>
            </a:r>
          </a:p>
          <a:p>
            <a:pPr marL="457200" indent="-457200">
              <a:buFont typeface="+mj-lt"/>
              <a:buAutoNum type="arabicPeriod"/>
            </a:pPr>
            <a:r>
              <a:rPr lang="en-US" dirty="0"/>
              <a:t>Order processing rate - from 1 to 7 minutes per customer uniformly distributed.</a:t>
            </a:r>
          </a:p>
          <a:p>
            <a:pPr marL="457200" indent="-457200">
              <a:buFont typeface="+mj-lt"/>
              <a:buAutoNum type="arabicPeriod"/>
            </a:pPr>
            <a:r>
              <a:rPr lang="en-US" dirty="0"/>
              <a:t>Length of simulation (simulation termination) 250 customers. </a:t>
            </a:r>
          </a:p>
          <a:p>
            <a:r>
              <a:rPr lang="en-US" dirty="0"/>
              <a:t>Based upon these parameters, we can equate one GPSS time unit with one minute of simulation time.</a:t>
            </a:r>
          </a:p>
        </p:txBody>
      </p:sp>
    </p:spTree>
    <p:extLst>
      <p:ext uri="{BB962C8B-B14F-4D97-AF65-F5344CB8AC3E}">
        <p14:creationId xmlns:p14="http://schemas.microsoft.com/office/powerpoint/2010/main" val="41172378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D5FD46-44A8-E260-E0B6-A8C11E511A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226A16-3BB8-21EA-5B1C-F43237A91A88}"/>
              </a:ext>
            </a:extLst>
          </p:cNvPr>
          <p:cNvSpPr>
            <a:spLocks noGrp="1"/>
          </p:cNvSpPr>
          <p:nvPr>
            <p:ph type="title"/>
          </p:nvPr>
        </p:nvSpPr>
        <p:spPr>
          <a:xfrm>
            <a:off x="838200" y="365125"/>
            <a:ext cx="10515600" cy="1042761"/>
          </a:xfrm>
        </p:spPr>
        <p:txBody>
          <a:bodyPr>
            <a:normAutofit/>
          </a:bodyPr>
          <a:lstStyle/>
          <a:p>
            <a:r>
              <a:rPr lang="en-US" dirty="0"/>
              <a:t>GPSS Simulation Solution 1</a:t>
            </a:r>
          </a:p>
        </p:txBody>
      </p:sp>
      <p:sp>
        <p:nvSpPr>
          <p:cNvPr id="79" name="Footer Placeholder 78">
            <a:extLst>
              <a:ext uri="{FF2B5EF4-FFF2-40B4-BE49-F238E27FC236}">
                <a16:creationId xmlns:a16="http://schemas.microsoft.com/office/drawing/2014/main" id="{A5D833A4-B2AD-BE8F-B72C-E1CEF094647C}"/>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30EEB9D9-0204-F0CD-9688-873F9FDA4A4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45</a:t>
            </a:fld>
            <a:endParaRPr lang="en-US"/>
          </a:p>
        </p:txBody>
      </p:sp>
      <p:sp>
        <p:nvSpPr>
          <p:cNvPr id="4" name="Content Placeholder 3">
            <a:extLst>
              <a:ext uri="{FF2B5EF4-FFF2-40B4-BE49-F238E27FC236}">
                <a16:creationId xmlns:a16="http://schemas.microsoft.com/office/drawing/2014/main" id="{9C71A561-6E53-1868-D9DC-0AB7C85BBAE9}"/>
              </a:ext>
            </a:extLst>
          </p:cNvPr>
          <p:cNvSpPr>
            <a:spLocks noGrp="1"/>
          </p:cNvSpPr>
          <p:nvPr>
            <p:ph idx="1"/>
          </p:nvPr>
        </p:nvSpPr>
        <p:spPr/>
        <p:txBody>
          <a:bodyPr>
            <a:normAutofit lnSpcReduction="10000"/>
          </a:bodyPr>
          <a:lstStyle/>
          <a:p>
            <a:pPr marL="0" indent="0">
              <a:buNone/>
            </a:pPr>
            <a:r>
              <a:rPr lang="en-US" b="1" dirty="0"/>
              <a:t>SIMULATE</a:t>
            </a:r>
            <a:r>
              <a:rPr lang="en-US" dirty="0"/>
              <a:t>			Begin simulation</a:t>
            </a:r>
          </a:p>
          <a:p>
            <a:pPr marL="0" indent="0">
              <a:buNone/>
            </a:pPr>
            <a:r>
              <a:rPr lang="en-US" b="1" dirty="0"/>
              <a:t>GENERATE 4, 1</a:t>
            </a:r>
            <a:r>
              <a:rPr lang="en-US" dirty="0"/>
              <a:t>		Customer arrival rate 3 to 5 min.</a:t>
            </a:r>
          </a:p>
          <a:p>
            <a:pPr marL="0" indent="0">
              <a:buNone/>
            </a:pPr>
            <a:r>
              <a:rPr lang="en-US" b="1" dirty="0"/>
              <a:t>ADVANCE 1</a:t>
            </a:r>
            <a:r>
              <a:rPr lang="en-US" dirty="0"/>
              <a:t>			Customer drive to window = 1 min.</a:t>
            </a:r>
          </a:p>
          <a:p>
            <a:pPr marL="0" indent="0">
              <a:buNone/>
            </a:pPr>
            <a:r>
              <a:rPr lang="en-US" b="1" dirty="0"/>
              <a:t>SEIZE WINDO</a:t>
            </a:r>
            <a:r>
              <a:rPr lang="en-US" dirty="0"/>
              <a:t>		Customer reaches at window.</a:t>
            </a:r>
          </a:p>
          <a:p>
            <a:pPr marL="0" indent="0">
              <a:buNone/>
            </a:pPr>
            <a:r>
              <a:rPr lang="en-US" b="1" dirty="0"/>
              <a:t>ADVANCE 4, 3</a:t>
            </a:r>
            <a:r>
              <a:rPr lang="en-US" dirty="0"/>
              <a:t>		Customer order is processed (1 to 7 min).</a:t>
            </a:r>
          </a:p>
          <a:p>
            <a:pPr marL="0" indent="0">
              <a:buNone/>
            </a:pPr>
            <a:r>
              <a:rPr lang="en-US" b="1" dirty="0"/>
              <a:t>RELEASE WINDO</a:t>
            </a:r>
            <a:r>
              <a:rPr lang="en-US" dirty="0"/>
              <a:t>		Customer departs from windows after service.</a:t>
            </a:r>
          </a:p>
          <a:p>
            <a:pPr marL="0" indent="0">
              <a:buNone/>
            </a:pPr>
            <a:r>
              <a:rPr lang="en-US" b="1" dirty="0"/>
              <a:t>TERMINATE 1</a:t>
            </a:r>
            <a:r>
              <a:rPr lang="en-US" dirty="0"/>
              <a:t>		Remove customer from the system</a:t>
            </a:r>
          </a:p>
          <a:p>
            <a:pPr marL="0" indent="0">
              <a:buNone/>
            </a:pPr>
            <a:r>
              <a:rPr lang="en-US" dirty="0"/>
              <a:t>* Termination condition</a:t>
            </a:r>
          </a:p>
          <a:p>
            <a:pPr marL="0" indent="0">
              <a:buNone/>
            </a:pPr>
            <a:r>
              <a:rPr lang="en-US" b="1" dirty="0"/>
              <a:t>START 250</a:t>
            </a:r>
            <a:r>
              <a:rPr lang="en-US" dirty="0"/>
              <a:t>		Process 250 customers.</a:t>
            </a:r>
          </a:p>
          <a:p>
            <a:pPr marL="0" indent="0">
              <a:buNone/>
            </a:pPr>
            <a:endParaRPr lang="en-US" dirty="0"/>
          </a:p>
        </p:txBody>
      </p:sp>
    </p:spTree>
    <p:extLst>
      <p:ext uri="{BB962C8B-B14F-4D97-AF65-F5344CB8AC3E}">
        <p14:creationId xmlns:p14="http://schemas.microsoft.com/office/powerpoint/2010/main" val="32587960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AFB806E-FBC7-87A8-CDE3-556A0BA7F0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3B2539-08D2-63A9-571A-C2CB408EA367}"/>
              </a:ext>
            </a:extLst>
          </p:cNvPr>
          <p:cNvSpPr>
            <a:spLocks noGrp="1"/>
          </p:cNvSpPr>
          <p:nvPr>
            <p:ph type="title"/>
          </p:nvPr>
        </p:nvSpPr>
        <p:spPr>
          <a:xfrm>
            <a:off x="838200" y="365125"/>
            <a:ext cx="10515600" cy="1042761"/>
          </a:xfrm>
        </p:spPr>
        <p:txBody>
          <a:bodyPr>
            <a:normAutofit/>
          </a:bodyPr>
          <a:lstStyle/>
          <a:p>
            <a:r>
              <a:rPr lang="en-US" dirty="0"/>
              <a:t>QUEUE and DEPART</a:t>
            </a:r>
          </a:p>
        </p:txBody>
      </p:sp>
      <p:sp>
        <p:nvSpPr>
          <p:cNvPr id="79" name="Footer Placeholder 78">
            <a:extLst>
              <a:ext uri="{FF2B5EF4-FFF2-40B4-BE49-F238E27FC236}">
                <a16:creationId xmlns:a16="http://schemas.microsoft.com/office/drawing/2014/main" id="{B75FD782-D77C-4DCB-FAC0-441246338232}"/>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1119A9E8-0ED7-DA96-647C-8532B911A81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46</a:t>
            </a:fld>
            <a:endParaRPr lang="en-US"/>
          </a:p>
        </p:txBody>
      </p:sp>
      <p:sp>
        <p:nvSpPr>
          <p:cNvPr id="4" name="Content Placeholder 3">
            <a:extLst>
              <a:ext uri="{FF2B5EF4-FFF2-40B4-BE49-F238E27FC236}">
                <a16:creationId xmlns:a16="http://schemas.microsoft.com/office/drawing/2014/main" id="{060B381E-E756-A2AE-B706-AF72EA5C4A33}"/>
              </a:ext>
            </a:extLst>
          </p:cNvPr>
          <p:cNvSpPr>
            <a:spLocks noGrp="1"/>
          </p:cNvSpPr>
          <p:nvPr>
            <p:ph idx="1"/>
          </p:nvPr>
        </p:nvSpPr>
        <p:spPr/>
        <p:txBody>
          <a:bodyPr>
            <a:normAutofit/>
          </a:bodyPr>
          <a:lstStyle/>
          <a:p>
            <a:r>
              <a:rPr lang="en-US" dirty="0"/>
              <a:t>GPSS contains features that provide extensive queueing statistics.</a:t>
            </a:r>
          </a:p>
          <a:p>
            <a:r>
              <a:rPr lang="en-US" dirty="0"/>
              <a:t>The bookkeeping mechanism for a queue is activated whenever an entity executes a QUEUE statement.</a:t>
            </a:r>
          </a:p>
          <a:p>
            <a:r>
              <a:rPr lang="en-US" dirty="0"/>
              <a:t>The departure of an entity from a queue is indicated by execution of DEPART statement .</a:t>
            </a:r>
          </a:p>
          <a:p>
            <a:r>
              <a:rPr lang="en-US" dirty="0"/>
              <a:t>Eg: </a:t>
            </a:r>
            <a:r>
              <a:rPr lang="en-US" b="1" dirty="0"/>
              <a:t>QUEUE A, B</a:t>
            </a:r>
          </a:p>
          <a:p>
            <a:pPr lvl="1"/>
            <a:r>
              <a:rPr lang="en-US" b="1" dirty="0"/>
              <a:t>DEPART A, B</a:t>
            </a:r>
          </a:p>
          <a:p>
            <a:pPr lvl="1"/>
            <a:r>
              <a:rPr lang="en-US" dirty="0"/>
              <a:t>A is the queue name</a:t>
            </a:r>
          </a:p>
          <a:p>
            <a:pPr lvl="1"/>
            <a:r>
              <a:rPr lang="en-US" dirty="0"/>
              <a:t>B is the number of entities entering or departing the queue.</a:t>
            </a:r>
          </a:p>
        </p:txBody>
      </p:sp>
      <p:pic>
        <p:nvPicPr>
          <p:cNvPr id="6" name="Picture 5">
            <a:extLst>
              <a:ext uri="{FF2B5EF4-FFF2-40B4-BE49-F238E27FC236}">
                <a16:creationId xmlns:a16="http://schemas.microsoft.com/office/drawing/2014/main" id="{E0F5660E-32A7-61BB-691A-D05F9D74CED7}"/>
              </a:ext>
            </a:extLst>
          </p:cNvPr>
          <p:cNvPicPr>
            <a:picLocks noChangeAspect="1"/>
          </p:cNvPicPr>
          <p:nvPr/>
        </p:nvPicPr>
        <p:blipFill>
          <a:blip r:embed="rId2"/>
          <a:stretch>
            <a:fillRect/>
          </a:stretch>
        </p:blipFill>
        <p:spPr>
          <a:xfrm>
            <a:off x="8179263" y="610241"/>
            <a:ext cx="1739281" cy="942788"/>
          </a:xfrm>
          <a:prstGeom prst="rect">
            <a:avLst/>
          </a:prstGeom>
        </p:spPr>
      </p:pic>
      <p:pic>
        <p:nvPicPr>
          <p:cNvPr id="8" name="Picture 7">
            <a:extLst>
              <a:ext uri="{FF2B5EF4-FFF2-40B4-BE49-F238E27FC236}">
                <a16:creationId xmlns:a16="http://schemas.microsoft.com/office/drawing/2014/main" id="{FF69375E-1593-CE7B-15DF-427E2BE4CFDD}"/>
              </a:ext>
            </a:extLst>
          </p:cNvPr>
          <p:cNvPicPr>
            <a:picLocks noChangeAspect="1"/>
          </p:cNvPicPr>
          <p:nvPr/>
        </p:nvPicPr>
        <p:blipFill>
          <a:blip r:embed="rId3"/>
          <a:stretch>
            <a:fillRect/>
          </a:stretch>
        </p:blipFill>
        <p:spPr>
          <a:xfrm>
            <a:off x="10112224" y="600715"/>
            <a:ext cx="1775502" cy="952314"/>
          </a:xfrm>
          <a:prstGeom prst="rect">
            <a:avLst/>
          </a:prstGeom>
        </p:spPr>
      </p:pic>
    </p:spTree>
    <p:extLst>
      <p:ext uri="{BB962C8B-B14F-4D97-AF65-F5344CB8AC3E}">
        <p14:creationId xmlns:p14="http://schemas.microsoft.com/office/powerpoint/2010/main" val="28335667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09C89E1-DC39-E3A8-8C9B-3AA9CF4DB2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DB1DD4-DF84-C4A7-5E6B-325C85E7ED41}"/>
              </a:ext>
            </a:extLst>
          </p:cNvPr>
          <p:cNvSpPr>
            <a:spLocks noGrp="1"/>
          </p:cNvSpPr>
          <p:nvPr>
            <p:ph type="title"/>
          </p:nvPr>
        </p:nvSpPr>
        <p:spPr>
          <a:xfrm>
            <a:off x="838200" y="365125"/>
            <a:ext cx="10515600" cy="1042761"/>
          </a:xfrm>
        </p:spPr>
        <p:txBody>
          <a:bodyPr>
            <a:normAutofit/>
          </a:bodyPr>
          <a:lstStyle/>
          <a:p>
            <a:r>
              <a:rPr lang="en-US" dirty="0"/>
              <a:t>QUEUE and DEPART</a:t>
            </a:r>
          </a:p>
        </p:txBody>
      </p:sp>
      <p:sp>
        <p:nvSpPr>
          <p:cNvPr id="79" name="Footer Placeholder 78">
            <a:extLst>
              <a:ext uri="{FF2B5EF4-FFF2-40B4-BE49-F238E27FC236}">
                <a16:creationId xmlns:a16="http://schemas.microsoft.com/office/drawing/2014/main" id="{0103BE2E-7E66-E177-E1F0-BC6B74822842}"/>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9069107D-2421-BD76-E963-792F34285696}"/>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47</a:t>
            </a:fld>
            <a:endParaRPr lang="en-US"/>
          </a:p>
        </p:txBody>
      </p:sp>
      <p:sp>
        <p:nvSpPr>
          <p:cNvPr id="4" name="Content Placeholder 3">
            <a:extLst>
              <a:ext uri="{FF2B5EF4-FFF2-40B4-BE49-F238E27FC236}">
                <a16:creationId xmlns:a16="http://schemas.microsoft.com/office/drawing/2014/main" id="{BAC1DED5-83DE-DAE7-3E59-FCB70DD1CEFD}"/>
              </a:ext>
            </a:extLst>
          </p:cNvPr>
          <p:cNvSpPr>
            <a:spLocks noGrp="1"/>
          </p:cNvSpPr>
          <p:nvPr>
            <p:ph idx="1"/>
          </p:nvPr>
        </p:nvSpPr>
        <p:spPr/>
        <p:txBody>
          <a:bodyPr>
            <a:normAutofit lnSpcReduction="10000"/>
          </a:bodyPr>
          <a:lstStyle/>
          <a:p>
            <a:r>
              <a:rPr lang="en-US" dirty="0"/>
              <a:t>If queuing statistics for the facility TELLER are desired, the following sequence should appear in the program.</a:t>
            </a:r>
          </a:p>
          <a:p>
            <a:r>
              <a:rPr lang="en-US" b="1" dirty="0"/>
              <a:t>QUEUE WINDO</a:t>
            </a:r>
          </a:p>
          <a:p>
            <a:r>
              <a:rPr lang="en-US" b="1" dirty="0"/>
              <a:t>SEIZE TELLER</a:t>
            </a:r>
            <a:br>
              <a:rPr lang="en-US" b="1" dirty="0"/>
            </a:br>
            <a:r>
              <a:rPr lang="en-US" b="1" dirty="0"/>
              <a:t>DEPART WINDO</a:t>
            </a:r>
          </a:p>
          <a:p>
            <a:pPr lvl="1"/>
            <a:r>
              <a:rPr lang="en-US" dirty="0"/>
              <a:t>or</a:t>
            </a:r>
          </a:p>
          <a:p>
            <a:r>
              <a:rPr lang="en-US" b="1" dirty="0"/>
              <a:t>QUEUE 1</a:t>
            </a:r>
          </a:p>
          <a:p>
            <a:r>
              <a:rPr lang="en-US" b="1" dirty="0"/>
              <a:t>SEIZE TELLER</a:t>
            </a:r>
          </a:p>
          <a:p>
            <a:r>
              <a:rPr lang="en-US" b="1" dirty="0"/>
              <a:t>DEPART 1</a:t>
            </a:r>
          </a:p>
        </p:txBody>
      </p:sp>
      <p:pic>
        <p:nvPicPr>
          <p:cNvPr id="3" name="Picture 2">
            <a:extLst>
              <a:ext uri="{FF2B5EF4-FFF2-40B4-BE49-F238E27FC236}">
                <a16:creationId xmlns:a16="http://schemas.microsoft.com/office/drawing/2014/main" id="{28BCCBF0-D108-C6D6-97E1-ABD4F4A5F6CC}"/>
              </a:ext>
            </a:extLst>
          </p:cNvPr>
          <p:cNvPicPr>
            <a:picLocks noChangeAspect="1"/>
          </p:cNvPicPr>
          <p:nvPr/>
        </p:nvPicPr>
        <p:blipFill>
          <a:blip r:embed="rId2"/>
          <a:stretch>
            <a:fillRect/>
          </a:stretch>
        </p:blipFill>
        <p:spPr>
          <a:xfrm>
            <a:off x="8179263" y="610241"/>
            <a:ext cx="1739281" cy="942788"/>
          </a:xfrm>
          <a:prstGeom prst="rect">
            <a:avLst/>
          </a:prstGeom>
        </p:spPr>
      </p:pic>
      <p:pic>
        <p:nvPicPr>
          <p:cNvPr id="7" name="Picture 6">
            <a:extLst>
              <a:ext uri="{FF2B5EF4-FFF2-40B4-BE49-F238E27FC236}">
                <a16:creationId xmlns:a16="http://schemas.microsoft.com/office/drawing/2014/main" id="{0A96789F-949E-4E6D-CC03-1F4FF41F987E}"/>
              </a:ext>
            </a:extLst>
          </p:cNvPr>
          <p:cNvPicPr>
            <a:picLocks noChangeAspect="1"/>
          </p:cNvPicPr>
          <p:nvPr/>
        </p:nvPicPr>
        <p:blipFill>
          <a:blip r:embed="rId3"/>
          <a:stretch>
            <a:fillRect/>
          </a:stretch>
        </p:blipFill>
        <p:spPr>
          <a:xfrm>
            <a:off x="10112224" y="600715"/>
            <a:ext cx="1775502" cy="952314"/>
          </a:xfrm>
          <a:prstGeom prst="rect">
            <a:avLst/>
          </a:prstGeom>
        </p:spPr>
      </p:pic>
    </p:spTree>
    <p:extLst>
      <p:ext uri="{BB962C8B-B14F-4D97-AF65-F5344CB8AC3E}">
        <p14:creationId xmlns:p14="http://schemas.microsoft.com/office/powerpoint/2010/main" val="6520132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C49EC4-52E0-92D6-C0EC-ABACAF010A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A4E1B-4935-8D13-6117-87B4533DF50E}"/>
              </a:ext>
            </a:extLst>
          </p:cNvPr>
          <p:cNvSpPr>
            <a:spLocks noGrp="1"/>
          </p:cNvSpPr>
          <p:nvPr>
            <p:ph type="title"/>
          </p:nvPr>
        </p:nvSpPr>
        <p:spPr>
          <a:xfrm>
            <a:off x="838200" y="365125"/>
            <a:ext cx="10515600" cy="1042761"/>
          </a:xfrm>
        </p:spPr>
        <p:txBody>
          <a:bodyPr>
            <a:normAutofit/>
          </a:bodyPr>
          <a:lstStyle/>
          <a:p>
            <a:r>
              <a:rPr lang="en-US" dirty="0"/>
              <a:t>GPSS Simulation Example 2</a:t>
            </a:r>
          </a:p>
        </p:txBody>
      </p:sp>
      <p:sp>
        <p:nvSpPr>
          <p:cNvPr id="79" name="Footer Placeholder 78">
            <a:extLst>
              <a:ext uri="{FF2B5EF4-FFF2-40B4-BE49-F238E27FC236}">
                <a16:creationId xmlns:a16="http://schemas.microsoft.com/office/drawing/2014/main" id="{A4958FA3-3708-E273-97C9-0D14241F623A}"/>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442D7DBE-9384-D695-7478-AABE87AE12F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48</a:t>
            </a:fld>
            <a:endParaRPr lang="en-US"/>
          </a:p>
        </p:txBody>
      </p:sp>
      <p:sp>
        <p:nvSpPr>
          <p:cNvPr id="4" name="Content Placeholder 3">
            <a:extLst>
              <a:ext uri="{FF2B5EF4-FFF2-40B4-BE49-F238E27FC236}">
                <a16:creationId xmlns:a16="http://schemas.microsoft.com/office/drawing/2014/main" id="{C97A5F4C-4A08-16A4-4134-A9F2DBCD1422}"/>
              </a:ext>
            </a:extLst>
          </p:cNvPr>
          <p:cNvSpPr>
            <a:spLocks noGrp="1"/>
          </p:cNvSpPr>
          <p:nvPr>
            <p:ph idx="1"/>
          </p:nvPr>
        </p:nvSpPr>
        <p:spPr/>
        <p:txBody>
          <a:bodyPr>
            <a:normAutofit lnSpcReduction="10000"/>
          </a:bodyPr>
          <a:lstStyle/>
          <a:p>
            <a:r>
              <a:rPr lang="en-US" dirty="0"/>
              <a:t>We are assuming the following set of parameters to write a GPSS simulation program for drive-in-window model.</a:t>
            </a:r>
          </a:p>
          <a:p>
            <a:pPr marL="457200" indent="-457200">
              <a:buFont typeface="+mj-lt"/>
              <a:buAutoNum type="arabicPeriod"/>
            </a:pPr>
            <a:r>
              <a:rPr lang="en-US" dirty="0"/>
              <a:t>Customer arrival rate, from 1 to 3 minutes.</a:t>
            </a:r>
          </a:p>
          <a:p>
            <a:pPr marL="457200" indent="-457200">
              <a:buFont typeface="+mj-lt"/>
              <a:buAutoNum type="arabicPeriod"/>
            </a:pPr>
            <a:r>
              <a:rPr lang="en-US" dirty="0"/>
              <a:t>Time required to drive from main entrance to drive-in-window (QUEUE) = 1 minute </a:t>
            </a:r>
          </a:p>
          <a:p>
            <a:pPr marL="457200" indent="-457200">
              <a:buFont typeface="+mj-lt"/>
              <a:buAutoNum type="arabicPeriod"/>
            </a:pPr>
            <a:r>
              <a:rPr lang="en-US" dirty="0"/>
              <a:t>Teller processing rate - from 1 to 5 minutes per customer</a:t>
            </a:r>
          </a:p>
          <a:p>
            <a:pPr marL="457200" indent="-457200">
              <a:buFont typeface="+mj-lt"/>
              <a:buAutoNum type="arabicPeriod"/>
            </a:pPr>
            <a:r>
              <a:rPr lang="en-US" dirty="0"/>
              <a:t>Length of simulation (simulation termination) 250 customers. </a:t>
            </a:r>
          </a:p>
          <a:p>
            <a:r>
              <a:rPr lang="en-US" dirty="0"/>
              <a:t>Based upon these parameters, we can equate one GPSS time unit with one minute of simulation time.</a:t>
            </a:r>
          </a:p>
        </p:txBody>
      </p:sp>
    </p:spTree>
    <p:extLst>
      <p:ext uri="{BB962C8B-B14F-4D97-AF65-F5344CB8AC3E}">
        <p14:creationId xmlns:p14="http://schemas.microsoft.com/office/powerpoint/2010/main" val="10497709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92F5AB6-FAF4-5A93-C5FA-099DB02F7F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CF978B-97BF-1DCC-D81C-4D6C59C386C7}"/>
              </a:ext>
            </a:extLst>
          </p:cNvPr>
          <p:cNvSpPr>
            <a:spLocks noGrp="1"/>
          </p:cNvSpPr>
          <p:nvPr>
            <p:ph type="title"/>
          </p:nvPr>
        </p:nvSpPr>
        <p:spPr>
          <a:xfrm>
            <a:off x="838200" y="365125"/>
            <a:ext cx="10515600" cy="1042761"/>
          </a:xfrm>
        </p:spPr>
        <p:txBody>
          <a:bodyPr>
            <a:normAutofit/>
          </a:bodyPr>
          <a:lstStyle/>
          <a:p>
            <a:r>
              <a:rPr lang="en-US" dirty="0"/>
              <a:t>GPSS Simulation Solution 2</a:t>
            </a:r>
          </a:p>
        </p:txBody>
      </p:sp>
      <p:sp>
        <p:nvSpPr>
          <p:cNvPr id="79" name="Footer Placeholder 78">
            <a:extLst>
              <a:ext uri="{FF2B5EF4-FFF2-40B4-BE49-F238E27FC236}">
                <a16:creationId xmlns:a16="http://schemas.microsoft.com/office/drawing/2014/main" id="{BC98602C-B9A1-98F8-524D-7782E0871849}"/>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92B82269-8D52-429C-6CAD-D53A285DA6F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49</a:t>
            </a:fld>
            <a:endParaRPr lang="en-US"/>
          </a:p>
        </p:txBody>
      </p:sp>
      <p:sp>
        <p:nvSpPr>
          <p:cNvPr id="4" name="Content Placeholder 3">
            <a:extLst>
              <a:ext uri="{FF2B5EF4-FFF2-40B4-BE49-F238E27FC236}">
                <a16:creationId xmlns:a16="http://schemas.microsoft.com/office/drawing/2014/main" id="{ADFD75CD-899F-8AC7-1A6A-B440A4EECC5A}"/>
              </a:ext>
            </a:extLst>
          </p:cNvPr>
          <p:cNvSpPr>
            <a:spLocks noGrp="1"/>
          </p:cNvSpPr>
          <p:nvPr>
            <p:ph idx="1"/>
          </p:nvPr>
        </p:nvSpPr>
        <p:spPr/>
        <p:txBody>
          <a:bodyPr>
            <a:normAutofit fontScale="92500" lnSpcReduction="10000"/>
          </a:bodyPr>
          <a:lstStyle/>
          <a:p>
            <a:r>
              <a:rPr lang="en-US" b="1" dirty="0"/>
              <a:t>SIMULATE</a:t>
            </a:r>
          </a:p>
          <a:p>
            <a:r>
              <a:rPr lang="en-US" b="1" dirty="0"/>
              <a:t>GENERATE 2, 1</a:t>
            </a:r>
          </a:p>
          <a:p>
            <a:r>
              <a:rPr lang="en-US" b="1" dirty="0"/>
              <a:t>ADVANCE 1</a:t>
            </a:r>
          </a:p>
          <a:p>
            <a:r>
              <a:rPr lang="en-US" b="1" dirty="0"/>
              <a:t>QUEUE WINDO</a:t>
            </a:r>
          </a:p>
          <a:p>
            <a:r>
              <a:rPr lang="en-US" b="1" dirty="0"/>
              <a:t>SEIZE TELLER</a:t>
            </a:r>
          </a:p>
          <a:p>
            <a:r>
              <a:rPr lang="en-US" b="1" dirty="0"/>
              <a:t>DEPART WINDO</a:t>
            </a:r>
          </a:p>
          <a:p>
            <a:r>
              <a:rPr lang="en-US" b="1" dirty="0"/>
              <a:t>ADVANCE 3, 2</a:t>
            </a:r>
          </a:p>
          <a:p>
            <a:r>
              <a:rPr lang="en-US" b="1" dirty="0"/>
              <a:t>RELEASE TELLER</a:t>
            </a:r>
          </a:p>
          <a:p>
            <a:r>
              <a:rPr lang="en-US" b="1" dirty="0"/>
              <a:t>TERMINATE 1</a:t>
            </a:r>
          </a:p>
          <a:p>
            <a:r>
              <a:rPr lang="en-US" b="1" dirty="0"/>
              <a:t>START 250</a:t>
            </a:r>
          </a:p>
        </p:txBody>
      </p:sp>
    </p:spTree>
    <p:extLst>
      <p:ext uri="{BB962C8B-B14F-4D97-AF65-F5344CB8AC3E}">
        <p14:creationId xmlns:p14="http://schemas.microsoft.com/office/powerpoint/2010/main" val="872691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F6BB132-7B05-F19F-4EA0-E210224D89F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C29020-980C-EC95-AF9F-58E5AAAEF909}"/>
              </a:ext>
            </a:extLst>
          </p:cNvPr>
          <p:cNvSpPr>
            <a:spLocks noGrp="1"/>
          </p:cNvSpPr>
          <p:nvPr>
            <p:ph type="title"/>
          </p:nvPr>
        </p:nvSpPr>
        <p:spPr>
          <a:xfrm>
            <a:off x="838200" y="365125"/>
            <a:ext cx="10515600" cy="1042761"/>
          </a:xfrm>
        </p:spPr>
        <p:txBody>
          <a:bodyPr>
            <a:normAutofit/>
          </a:bodyPr>
          <a:lstStyle/>
          <a:p>
            <a:r>
              <a:rPr lang="en-US" dirty="0"/>
              <a:t>Working on Simulation Language</a:t>
            </a:r>
          </a:p>
        </p:txBody>
      </p:sp>
      <p:sp>
        <p:nvSpPr>
          <p:cNvPr id="3" name="Content Placeholder 2">
            <a:extLst>
              <a:ext uri="{FF2B5EF4-FFF2-40B4-BE49-F238E27FC236}">
                <a16:creationId xmlns:a16="http://schemas.microsoft.com/office/drawing/2014/main" id="{71FCB7C3-CEFC-D243-9E97-F4FB640CD327}"/>
              </a:ext>
            </a:extLst>
          </p:cNvPr>
          <p:cNvSpPr>
            <a:spLocks noGrp="1"/>
          </p:cNvSpPr>
          <p:nvPr>
            <p:ph idx="1"/>
          </p:nvPr>
        </p:nvSpPr>
        <p:spPr>
          <a:xfrm>
            <a:off x="838200" y="1553029"/>
            <a:ext cx="10515600" cy="4920342"/>
          </a:xfrm>
        </p:spPr>
        <p:txBody>
          <a:bodyPr>
            <a:normAutofit/>
          </a:bodyPr>
          <a:lstStyle/>
          <a:p>
            <a:r>
              <a:rPr lang="en-US" dirty="0"/>
              <a:t>Most discrete event simulation languages model a system by </a:t>
            </a:r>
            <a:r>
              <a:rPr lang="en-US" b="1" dirty="0"/>
              <a:t>updating</a:t>
            </a:r>
            <a:r>
              <a:rPr lang="en-US" dirty="0"/>
              <a:t> the simulation </a:t>
            </a:r>
            <a:r>
              <a:rPr lang="en-US" b="1" dirty="0"/>
              <a:t>clock to </a:t>
            </a:r>
            <a:r>
              <a:rPr lang="en-US" dirty="0"/>
              <a:t>the time that the </a:t>
            </a:r>
            <a:r>
              <a:rPr lang="en-US" b="1" dirty="0"/>
              <a:t>next event </a:t>
            </a:r>
            <a:r>
              <a:rPr lang="en-US" dirty="0"/>
              <a:t>is scheduled to occur. </a:t>
            </a:r>
          </a:p>
          <a:p>
            <a:r>
              <a:rPr lang="en-US" dirty="0"/>
              <a:t>Events and their scheduled times of occurrence are maintained automatically on one of two order lists,</a:t>
            </a:r>
          </a:p>
          <a:p>
            <a:pPr lvl="1"/>
            <a:r>
              <a:rPr lang="en-US" b="1" dirty="0"/>
              <a:t>current event chain</a:t>
            </a:r>
            <a:r>
              <a:rPr lang="en-US" dirty="0"/>
              <a:t>: this keeps a list of all events that will occur at the present clock time.</a:t>
            </a:r>
          </a:p>
          <a:p>
            <a:pPr lvl="1"/>
            <a:r>
              <a:rPr lang="en-US" b="1" dirty="0"/>
              <a:t>future event chain</a:t>
            </a:r>
            <a:r>
              <a:rPr lang="en-US" dirty="0"/>
              <a:t>: this is a record of all events that can occur at some point in the future.</a:t>
            </a:r>
          </a:p>
        </p:txBody>
      </p:sp>
      <p:sp>
        <p:nvSpPr>
          <p:cNvPr id="79" name="Footer Placeholder 78">
            <a:extLst>
              <a:ext uri="{FF2B5EF4-FFF2-40B4-BE49-F238E27FC236}">
                <a16:creationId xmlns:a16="http://schemas.microsoft.com/office/drawing/2014/main" id="{A5FC15F7-AD8E-C0DA-83BB-8A80116D6D7F}"/>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66A80915-5DC2-9F80-8930-BDC92613A48D}"/>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a:t>
            </a:fld>
            <a:endParaRPr lang="en-US"/>
          </a:p>
        </p:txBody>
      </p:sp>
    </p:spTree>
    <p:extLst>
      <p:ext uri="{BB962C8B-B14F-4D97-AF65-F5344CB8AC3E}">
        <p14:creationId xmlns:p14="http://schemas.microsoft.com/office/powerpoint/2010/main" val="36490389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CFAAD97-ECA5-AB6C-0BD0-1621865B32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5D7176-2188-D75D-B0D4-5F45D36F1CD9}"/>
              </a:ext>
            </a:extLst>
          </p:cNvPr>
          <p:cNvSpPr>
            <a:spLocks noGrp="1"/>
          </p:cNvSpPr>
          <p:nvPr>
            <p:ph type="title"/>
          </p:nvPr>
        </p:nvSpPr>
        <p:spPr>
          <a:xfrm>
            <a:off x="838200" y="365125"/>
            <a:ext cx="10515600" cy="1042761"/>
          </a:xfrm>
        </p:spPr>
        <p:txBody>
          <a:bodyPr>
            <a:normAutofit/>
          </a:bodyPr>
          <a:lstStyle/>
          <a:p>
            <a:r>
              <a:rPr lang="en-US" dirty="0"/>
              <a:t>GPSS Blocks - TRANSFER</a:t>
            </a:r>
          </a:p>
        </p:txBody>
      </p:sp>
      <p:sp>
        <p:nvSpPr>
          <p:cNvPr id="79" name="Footer Placeholder 78">
            <a:extLst>
              <a:ext uri="{FF2B5EF4-FFF2-40B4-BE49-F238E27FC236}">
                <a16:creationId xmlns:a16="http://schemas.microsoft.com/office/drawing/2014/main" id="{0A79A70E-01BC-F279-9122-74C978749924}"/>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11C39C45-63B3-8473-F811-7D8F0CD82464}"/>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50</a:t>
            </a:fld>
            <a:endParaRPr lang="en-US"/>
          </a:p>
        </p:txBody>
      </p:sp>
      <p:sp>
        <p:nvSpPr>
          <p:cNvPr id="4" name="Content Placeholder 3">
            <a:extLst>
              <a:ext uri="{FF2B5EF4-FFF2-40B4-BE49-F238E27FC236}">
                <a16:creationId xmlns:a16="http://schemas.microsoft.com/office/drawing/2014/main" id="{0CD9C369-E958-7F8B-B1EB-1DE3066C7F39}"/>
              </a:ext>
            </a:extLst>
          </p:cNvPr>
          <p:cNvSpPr>
            <a:spLocks noGrp="1"/>
          </p:cNvSpPr>
          <p:nvPr>
            <p:ph idx="1"/>
          </p:nvPr>
        </p:nvSpPr>
        <p:spPr/>
        <p:txBody>
          <a:bodyPr>
            <a:normAutofit/>
          </a:bodyPr>
          <a:lstStyle/>
          <a:p>
            <a:r>
              <a:rPr lang="en-US" dirty="0"/>
              <a:t>The ‘TRANSFER’ block allows some location other than the next sequential location to be selected i.e. when there is choice of activities, we use this block by stating the condition for the choice.</a:t>
            </a:r>
          </a:p>
          <a:p>
            <a:r>
              <a:rPr lang="en-US" dirty="0"/>
              <a:t>The choice is normally between 2 blocks refer to as next block ‘A’ and ‘B’.</a:t>
            </a:r>
          </a:p>
          <a:p>
            <a:r>
              <a:rPr lang="en-US" dirty="0"/>
              <a:t>Eg: </a:t>
            </a:r>
            <a:r>
              <a:rPr lang="en-US" b="1" dirty="0"/>
              <a:t>TRANSFER A, B, C</a:t>
            </a:r>
          </a:p>
          <a:p>
            <a:pPr lvl="1"/>
            <a:r>
              <a:rPr lang="en-US" dirty="0"/>
              <a:t>A is selection factor, B and C blocks are exit1 and exit2 respectively.</a:t>
            </a:r>
          </a:p>
          <a:p>
            <a:pPr lvl="1"/>
            <a:r>
              <a:rPr lang="en-US" dirty="0"/>
              <a:t>TRANSFER 0.1, ACC, REJ means 10% go to location REJ(exit2) and 90% to ACC(exit1).</a:t>
            </a:r>
            <a:br>
              <a:rPr lang="en-US" dirty="0"/>
            </a:br>
            <a:endParaRPr lang="en-US" dirty="0"/>
          </a:p>
        </p:txBody>
      </p:sp>
      <p:pic>
        <p:nvPicPr>
          <p:cNvPr id="6" name="Picture 5">
            <a:extLst>
              <a:ext uri="{FF2B5EF4-FFF2-40B4-BE49-F238E27FC236}">
                <a16:creationId xmlns:a16="http://schemas.microsoft.com/office/drawing/2014/main" id="{D818FE23-BC25-C335-A41E-D768BA9AE9C7}"/>
              </a:ext>
            </a:extLst>
          </p:cNvPr>
          <p:cNvPicPr>
            <a:picLocks noChangeAspect="1"/>
          </p:cNvPicPr>
          <p:nvPr/>
        </p:nvPicPr>
        <p:blipFill>
          <a:blip r:embed="rId2"/>
          <a:stretch>
            <a:fillRect/>
          </a:stretch>
        </p:blipFill>
        <p:spPr>
          <a:xfrm>
            <a:off x="8946859" y="524504"/>
            <a:ext cx="1554886" cy="1218261"/>
          </a:xfrm>
          <a:prstGeom prst="rect">
            <a:avLst/>
          </a:prstGeom>
        </p:spPr>
      </p:pic>
      <p:sp>
        <p:nvSpPr>
          <p:cNvPr id="3" name="TextBox 2">
            <a:extLst>
              <a:ext uri="{FF2B5EF4-FFF2-40B4-BE49-F238E27FC236}">
                <a16:creationId xmlns:a16="http://schemas.microsoft.com/office/drawing/2014/main" id="{724D097C-410D-E681-E190-3C6A4F69F6A5}"/>
              </a:ext>
            </a:extLst>
          </p:cNvPr>
          <p:cNvSpPr txBox="1"/>
          <p:nvPr/>
        </p:nvSpPr>
        <p:spPr>
          <a:xfrm>
            <a:off x="9201061" y="827705"/>
            <a:ext cx="888385" cy="369332"/>
          </a:xfrm>
          <a:prstGeom prst="rect">
            <a:avLst/>
          </a:prstGeom>
          <a:noFill/>
        </p:spPr>
        <p:txBody>
          <a:bodyPr wrap="none" rtlCol="0">
            <a:spAutoFit/>
          </a:bodyPr>
          <a:lstStyle/>
          <a:p>
            <a:r>
              <a:rPr lang="en-US" dirty="0">
                <a:latin typeface="Nunito" pitchFamily="2" charset="0"/>
              </a:rPr>
              <a:t>A, B, C</a:t>
            </a:r>
          </a:p>
        </p:txBody>
      </p:sp>
    </p:spTree>
    <p:extLst>
      <p:ext uri="{BB962C8B-B14F-4D97-AF65-F5344CB8AC3E}">
        <p14:creationId xmlns:p14="http://schemas.microsoft.com/office/powerpoint/2010/main" val="25871357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BE9BDE-6E94-327D-223E-F16D3E5FE8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BE344C-2A38-7446-565A-E642BBB6861A}"/>
              </a:ext>
            </a:extLst>
          </p:cNvPr>
          <p:cNvSpPr>
            <a:spLocks noGrp="1"/>
          </p:cNvSpPr>
          <p:nvPr>
            <p:ph type="title"/>
          </p:nvPr>
        </p:nvSpPr>
        <p:spPr>
          <a:xfrm>
            <a:off x="838200" y="365125"/>
            <a:ext cx="10515600" cy="1042761"/>
          </a:xfrm>
        </p:spPr>
        <p:txBody>
          <a:bodyPr>
            <a:normAutofit/>
          </a:bodyPr>
          <a:lstStyle/>
          <a:p>
            <a:r>
              <a:rPr lang="en-US" dirty="0"/>
              <a:t>GPSS Simulation Example 3</a:t>
            </a:r>
          </a:p>
        </p:txBody>
      </p:sp>
      <p:sp>
        <p:nvSpPr>
          <p:cNvPr id="79" name="Footer Placeholder 78">
            <a:extLst>
              <a:ext uri="{FF2B5EF4-FFF2-40B4-BE49-F238E27FC236}">
                <a16:creationId xmlns:a16="http://schemas.microsoft.com/office/drawing/2014/main" id="{DFA09080-62E8-821A-BBED-49CF8141900C}"/>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CB6D6A5F-9FAD-3456-2849-6D9D1317779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51</a:t>
            </a:fld>
            <a:endParaRPr lang="en-US"/>
          </a:p>
        </p:txBody>
      </p:sp>
      <p:sp>
        <p:nvSpPr>
          <p:cNvPr id="4" name="Content Placeholder 3">
            <a:extLst>
              <a:ext uri="{FF2B5EF4-FFF2-40B4-BE49-F238E27FC236}">
                <a16:creationId xmlns:a16="http://schemas.microsoft.com/office/drawing/2014/main" id="{85B03B34-2732-E764-4005-00BA899067CC}"/>
              </a:ext>
            </a:extLst>
          </p:cNvPr>
          <p:cNvSpPr>
            <a:spLocks noGrp="1"/>
          </p:cNvSpPr>
          <p:nvPr>
            <p:ph idx="1"/>
          </p:nvPr>
        </p:nvSpPr>
        <p:spPr/>
        <p:txBody>
          <a:bodyPr>
            <a:normAutofit lnSpcReduction="10000"/>
          </a:bodyPr>
          <a:lstStyle/>
          <a:p>
            <a:r>
              <a:rPr lang="en-US" dirty="0"/>
              <a:t>In a manufacturing shop, a machine tools turns out parts at the rate of one every five minutes. </a:t>
            </a:r>
          </a:p>
          <a:p>
            <a:r>
              <a:rPr lang="en-US" dirty="0"/>
              <a:t>As they are finished the posts go to inspector, who takes 4±3 minutes to examine each part and rejects 10% of parts. </a:t>
            </a:r>
          </a:p>
          <a:p>
            <a:r>
              <a:rPr lang="en-US" dirty="0"/>
              <a:t>Each part will be represented by one transaction and time unit selected for problem will be one minute. </a:t>
            </a:r>
          </a:p>
          <a:p>
            <a:r>
              <a:rPr lang="en-US" dirty="0"/>
              <a:t>Simulate for 1000 parts to leave the system. Generate GPSS block diagram and code for the above system.</a:t>
            </a:r>
            <a:br>
              <a:rPr lang="en-US" dirty="0"/>
            </a:br>
            <a:endParaRPr lang="en-US" dirty="0"/>
          </a:p>
        </p:txBody>
      </p:sp>
    </p:spTree>
    <p:extLst>
      <p:ext uri="{BB962C8B-B14F-4D97-AF65-F5344CB8AC3E}">
        <p14:creationId xmlns:p14="http://schemas.microsoft.com/office/powerpoint/2010/main" val="286263542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5F24684-867D-C793-3666-F91891D58F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7E4CD0-60B0-1097-9F83-4B6F4703F020}"/>
              </a:ext>
            </a:extLst>
          </p:cNvPr>
          <p:cNvSpPr>
            <a:spLocks noGrp="1"/>
          </p:cNvSpPr>
          <p:nvPr>
            <p:ph type="title"/>
          </p:nvPr>
        </p:nvSpPr>
        <p:spPr>
          <a:xfrm>
            <a:off x="838200" y="365125"/>
            <a:ext cx="10515600" cy="1042761"/>
          </a:xfrm>
        </p:spPr>
        <p:txBody>
          <a:bodyPr>
            <a:normAutofit/>
          </a:bodyPr>
          <a:lstStyle/>
          <a:p>
            <a:r>
              <a:rPr lang="en-US" dirty="0"/>
              <a:t>GPSS Simulation Solution 3</a:t>
            </a:r>
          </a:p>
        </p:txBody>
      </p:sp>
      <p:sp>
        <p:nvSpPr>
          <p:cNvPr id="79" name="Footer Placeholder 78">
            <a:extLst>
              <a:ext uri="{FF2B5EF4-FFF2-40B4-BE49-F238E27FC236}">
                <a16:creationId xmlns:a16="http://schemas.microsoft.com/office/drawing/2014/main" id="{DA656208-08E8-4AA1-734B-CE3866C4576E}"/>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1DBB8C61-A9C7-C049-9508-623367A45730}"/>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52</a:t>
            </a:fld>
            <a:endParaRPr lang="en-US"/>
          </a:p>
        </p:txBody>
      </p:sp>
      <p:sp>
        <p:nvSpPr>
          <p:cNvPr id="4" name="Content Placeholder 3">
            <a:extLst>
              <a:ext uri="{FF2B5EF4-FFF2-40B4-BE49-F238E27FC236}">
                <a16:creationId xmlns:a16="http://schemas.microsoft.com/office/drawing/2014/main" id="{B4125956-BBFA-8B3C-8512-9948C16B71B8}"/>
              </a:ext>
            </a:extLst>
          </p:cNvPr>
          <p:cNvSpPr>
            <a:spLocks noGrp="1"/>
          </p:cNvSpPr>
          <p:nvPr>
            <p:ph idx="1"/>
          </p:nvPr>
        </p:nvSpPr>
        <p:spPr/>
        <p:txBody>
          <a:bodyPr>
            <a:normAutofit/>
          </a:bodyPr>
          <a:lstStyle/>
          <a:p>
            <a:r>
              <a:rPr lang="en-US" b="1" dirty="0"/>
              <a:t>SIMULATE</a:t>
            </a:r>
          </a:p>
          <a:p>
            <a:r>
              <a:rPr lang="en-US" b="1" dirty="0"/>
              <a:t>GENERATE 5</a:t>
            </a:r>
          </a:p>
          <a:p>
            <a:r>
              <a:rPr lang="en-US" b="1" dirty="0"/>
              <a:t>ADVANCE 4, 3</a:t>
            </a:r>
          </a:p>
          <a:p>
            <a:r>
              <a:rPr lang="en-US" b="1" dirty="0"/>
              <a:t>TRANSFER 0.1, ACC, REJ</a:t>
            </a:r>
          </a:p>
          <a:p>
            <a:r>
              <a:rPr lang="en-US" b="1" dirty="0"/>
              <a:t>ACC TERMINATE 1</a:t>
            </a:r>
          </a:p>
          <a:p>
            <a:r>
              <a:rPr lang="en-US" b="1" dirty="0"/>
              <a:t>REJ TERMINATE 1</a:t>
            </a:r>
          </a:p>
          <a:p>
            <a:r>
              <a:rPr lang="en-US" b="1" dirty="0"/>
              <a:t>START 1000</a:t>
            </a:r>
            <a:endParaRPr lang="en-US" dirty="0"/>
          </a:p>
        </p:txBody>
      </p:sp>
      <p:pic>
        <p:nvPicPr>
          <p:cNvPr id="6" name="Picture 5">
            <a:extLst>
              <a:ext uri="{FF2B5EF4-FFF2-40B4-BE49-F238E27FC236}">
                <a16:creationId xmlns:a16="http://schemas.microsoft.com/office/drawing/2014/main" id="{62898886-5785-AD3F-48FE-4FF20F81FC9B}"/>
              </a:ext>
            </a:extLst>
          </p:cNvPr>
          <p:cNvPicPr>
            <a:picLocks noChangeAspect="1"/>
          </p:cNvPicPr>
          <p:nvPr/>
        </p:nvPicPr>
        <p:blipFill>
          <a:blip r:embed="rId2"/>
          <a:stretch>
            <a:fillRect/>
          </a:stretch>
        </p:blipFill>
        <p:spPr>
          <a:xfrm>
            <a:off x="6096000" y="1407886"/>
            <a:ext cx="3009900" cy="4648200"/>
          </a:xfrm>
          <a:prstGeom prst="rect">
            <a:avLst/>
          </a:prstGeom>
        </p:spPr>
      </p:pic>
    </p:spTree>
    <p:extLst>
      <p:ext uri="{BB962C8B-B14F-4D97-AF65-F5344CB8AC3E}">
        <p14:creationId xmlns:p14="http://schemas.microsoft.com/office/powerpoint/2010/main" val="217409311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D7D6D3F-47C3-8930-18F8-FDA1856D8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5FE26EC-FEE8-67A5-7C9F-E4AD2B417239}"/>
              </a:ext>
            </a:extLst>
          </p:cNvPr>
          <p:cNvSpPr>
            <a:spLocks noGrp="1"/>
          </p:cNvSpPr>
          <p:nvPr>
            <p:ph type="title"/>
          </p:nvPr>
        </p:nvSpPr>
        <p:spPr>
          <a:xfrm>
            <a:off x="838200" y="365125"/>
            <a:ext cx="10515600" cy="1042761"/>
          </a:xfrm>
        </p:spPr>
        <p:txBody>
          <a:bodyPr>
            <a:normAutofit/>
          </a:bodyPr>
          <a:lstStyle/>
          <a:p>
            <a:r>
              <a:rPr lang="en-US" dirty="0"/>
              <a:t>GPSS Simulation Example 4</a:t>
            </a:r>
          </a:p>
        </p:txBody>
      </p:sp>
      <p:sp>
        <p:nvSpPr>
          <p:cNvPr id="79" name="Footer Placeholder 78">
            <a:extLst>
              <a:ext uri="{FF2B5EF4-FFF2-40B4-BE49-F238E27FC236}">
                <a16:creationId xmlns:a16="http://schemas.microsoft.com/office/drawing/2014/main" id="{A2174F2E-7510-AF89-4457-2D7775DE2B0A}"/>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4F036CB8-8748-522C-7B5D-2171AE31CE08}"/>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53</a:t>
            </a:fld>
            <a:endParaRPr lang="en-US"/>
          </a:p>
        </p:txBody>
      </p:sp>
      <p:sp>
        <p:nvSpPr>
          <p:cNvPr id="4" name="Content Placeholder 3">
            <a:extLst>
              <a:ext uri="{FF2B5EF4-FFF2-40B4-BE49-F238E27FC236}">
                <a16:creationId xmlns:a16="http://schemas.microsoft.com/office/drawing/2014/main" id="{5ECEA0A3-CC92-084E-24B8-85CB47D7567B}"/>
              </a:ext>
            </a:extLst>
          </p:cNvPr>
          <p:cNvSpPr>
            <a:spLocks noGrp="1"/>
          </p:cNvSpPr>
          <p:nvPr>
            <p:ph idx="1"/>
          </p:nvPr>
        </p:nvSpPr>
        <p:spPr/>
        <p:txBody>
          <a:bodyPr>
            <a:normAutofit lnSpcReduction="10000"/>
          </a:bodyPr>
          <a:lstStyle/>
          <a:p>
            <a:r>
              <a:rPr lang="en-US" dirty="0"/>
              <a:t>In a manufacturing shop, a machine tools turns out parts at the rate of one every five minutes. </a:t>
            </a:r>
          </a:p>
          <a:p>
            <a:r>
              <a:rPr lang="en-US" dirty="0"/>
              <a:t>As they are finished the posts go to inspector, who takes 4±3 minutes to examine each part and rejects 10% of parts. </a:t>
            </a:r>
          </a:p>
          <a:p>
            <a:r>
              <a:rPr lang="en-US" dirty="0"/>
              <a:t>Each part will be represented by one transaction and time unit selected for problem will be one minute. </a:t>
            </a:r>
          </a:p>
          <a:p>
            <a:r>
              <a:rPr lang="en-US" dirty="0"/>
              <a:t>Simulate for 1000 parts to leave the system </a:t>
            </a:r>
            <a:r>
              <a:rPr lang="en-US" dirty="0" err="1"/>
              <a:t>assuimg</a:t>
            </a:r>
            <a:r>
              <a:rPr lang="en-US" dirty="0"/>
              <a:t> that there is only one inspector.</a:t>
            </a:r>
            <a:br>
              <a:rPr lang="en-US" dirty="0"/>
            </a:br>
            <a:endParaRPr lang="en-US" dirty="0"/>
          </a:p>
        </p:txBody>
      </p:sp>
    </p:spTree>
    <p:extLst>
      <p:ext uri="{BB962C8B-B14F-4D97-AF65-F5344CB8AC3E}">
        <p14:creationId xmlns:p14="http://schemas.microsoft.com/office/powerpoint/2010/main" val="37504301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6750C02-9EC6-81A0-EBA8-1F9759F93E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F37B3E-F039-CBCD-EBC6-183896BD49AA}"/>
              </a:ext>
            </a:extLst>
          </p:cNvPr>
          <p:cNvSpPr>
            <a:spLocks noGrp="1"/>
          </p:cNvSpPr>
          <p:nvPr>
            <p:ph type="title"/>
          </p:nvPr>
        </p:nvSpPr>
        <p:spPr>
          <a:xfrm>
            <a:off x="838200" y="365125"/>
            <a:ext cx="10515600" cy="1042761"/>
          </a:xfrm>
        </p:spPr>
        <p:txBody>
          <a:bodyPr>
            <a:normAutofit/>
          </a:bodyPr>
          <a:lstStyle/>
          <a:p>
            <a:r>
              <a:rPr lang="en-US" dirty="0"/>
              <a:t>GPSS Simulation Solution 4</a:t>
            </a:r>
          </a:p>
        </p:txBody>
      </p:sp>
      <p:sp>
        <p:nvSpPr>
          <p:cNvPr id="79" name="Footer Placeholder 78">
            <a:extLst>
              <a:ext uri="{FF2B5EF4-FFF2-40B4-BE49-F238E27FC236}">
                <a16:creationId xmlns:a16="http://schemas.microsoft.com/office/drawing/2014/main" id="{D340F3C7-EE06-50F0-7553-5CE0F5202915}"/>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94139CA6-FD1E-9386-0FA9-D356FE771D40}"/>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54</a:t>
            </a:fld>
            <a:endParaRPr lang="en-US"/>
          </a:p>
        </p:txBody>
      </p:sp>
      <p:sp>
        <p:nvSpPr>
          <p:cNvPr id="4" name="Content Placeholder 3">
            <a:extLst>
              <a:ext uri="{FF2B5EF4-FFF2-40B4-BE49-F238E27FC236}">
                <a16:creationId xmlns:a16="http://schemas.microsoft.com/office/drawing/2014/main" id="{3C3333F6-6EC5-ACC1-A017-35BFD84865E0}"/>
              </a:ext>
            </a:extLst>
          </p:cNvPr>
          <p:cNvSpPr>
            <a:spLocks noGrp="1"/>
          </p:cNvSpPr>
          <p:nvPr>
            <p:ph idx="1"/>
          </p:nvPr>
        </p:nvSpPr>
        <p:spPr/>
        <p:txBody>
          <a:bodyPr>
            <a:normAutofit lnSpcReduction="10000"/>
          </a:bodyPr>
          <a:lstStyle/>
          <a:p>
            <a:r>
              <a:rPr lang="en-US" b="1" dirty="0"/>
              <a:t>SIMULATE</a:t>
            </a:r>
          </a:p>
          <a:p>
            <a:r>
              <a:rPr lang="en-US" b="1" dirty="0"/>
              <a:t>GENERATE 5</a:t>
            </a:r>
          </a:p>
          <a:p>
            <a:r>
              <a:rPr lang="en-US" b="1" dirty="0"/>
              <a:t>SEIZE </a:t>
            </a:r>
            <a:r>
              <a:rPr lang="en-US" b="1" dirty="0" err="1"/>
              <a:t>insp</a:t>
            </a:r>
            <a:endParaRPr lang="en-US" b="1" dirty="0"/>
          </a:p>
          <a:p>
            <a:r>
              <a:rPr lang="en-US" b="1" dirty="0"/>
              <a:t>ADVANCE 4, 3</a:t>
            </a:r>
          </a:p>
          <a:p>
            <a:r>
              <a:rPr lang="en-US" b="1" dirty="0"/>
              <a:t>RELEASE </a:t>
            </a:r>
            <a:r>
              <a:rPr lang="en-US" b="1" dirty="0" err="1"/>
              <a:t>insp</a:t>
            </a:r>
            <a:endParaRPr lang="en-US" b="1" dirty="0"/>
          </a:p>
          <a:p>
            <a:r>
              <a:rPr lang="en-US" b="1" dirty="0"/>
              <a:t>TRANSFER 0.1, ACC, REJ</a:t>
            </a:r>
          </a:p>
          <a:p>
            <a:r>
              <a:rPr lang="en-US" b="1" dirty="0"/>
              <a:t>ACC TERMINATE 1</a:t>
            </a:r>
          </a:p>
          <a:p>
            <a:r>
              <a:rPr lang="en-US" b="1" dirty="0"/>
              <a:t>REJ TERMINATE 1</a:t>
            </a:r>
          </a:p>
          <a:p>
            <a:r>
              <a:rPr lang="en-US" b="1" dirty="0"/>
              <a:t>START 1000</a:t>
            </a:r>
            <a:endParaRPr lang="en-US" dirty="0"/>
          </a:p>
        </p:txBody>
      </p:sp>
      <p:pic>
        <p:nvPicPr>
          <p:cNvPr id="6" name="Picture 5">
            <a:extLst>
              <a:ext uri="{FF2B5EF4-FFF2-40B4-BE49-F238E27FC236}">
                <a16:creationId xmlns:a16="http://schemas.microsoft.com/office/drawing/2014/main" id="{8BE4BC08-04B7-3E4A-98AF-75119F820690}"/>
              </a:ext>
            </a:extLst>
          </p:cNvPr>
          <p:cNvPicPr>
            <a:picLocks noChangeAspect="1"/>
          </p:cNvPicPr>
          <p:nvPr/>
        </p:nvPicPr>
        <p:blipFill>
          <a:blip r:embed="rId2"/>
          <a:stretch>
            <a:fillRect/>
          </a:stretch>
        </p:blipFill>
        <p:spPr>
          <a:xfrm>
            <a:off x="5805487" y="1553029"/>
            <a:ext cx="3603399" cy="4736313"/>
          </a:xfrm>
          <a:prstGeom prst="rect">
            <a:avLst/>
          </a:prstGeom>
        </p:spPr>
      </p:pic>
      <p:sp>
        <p:nvSpPr>
          <p:cNvPr id="3" name="Rectangle 2">
            <a:extLst>
              <a:ext uri="{FF2B5EF4-FFF2-40B4-BE49-F238E27FC236}">
                <a16:creationId xmlns:a16="http://schemas.microsoft.com/office/drawing/2014/main" id="{F8340E45-9019-BFDF-6229-42ACC445B31A}"/>
              </a:ext>
            </a:extLst>
          </p:cNvPr>
          <p:cNvSpPr/>
          <p:nvPr/>
        </p:nvSpPr>
        <p:spPr>
          <a:xfrm>
            <a:off x="5805487" y="1407887"/>
            <a:ext cx="3811650" cy="499854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0932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DCE891A-B99F-6FC0-164A-BEAB3D6AEA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CEB534-95F7-0430-3ED0-4023B236FA93}"/>
              </a:ext>
            </a:extLst>
          </p:cNvPr>
          <p:cNvSpPr>
            <a:spLocks noGrp="1"/>
          </p:cNvSpPr>
          <p:nvPr>
            <p:ph type="title"/>
          </p:nvPr>
        </p:nvSpPr>
        <p:spPr>
          <a:xfrm>
            <a:off x="838200" y="365125"/>
            <a:ext cx="10515600" cy="1042761"/>
          </a:xfrm>
        </p:spPr>
        <p:txBody>
          <a:bodyPr>
            <a:normAutofit/>
          </a:bodyPr>
          <a:lstStyle/>
          <a:p>
            <a:r>
              <a:rPr lang="en-US" dirty="0"/>
              <a:t>STORAGE</a:t>
            </a:r>
          </a:p>
        </p:txBody>
      </p:sp>
      <p:sp>
        <p:nvSpPr>
          <p:cNvPr id="79" name="Footer Placeholder 78">
            <a:extLst>
              <a:ext uri="{FF2B5EF4-FFF2-40B4-BE49-F238E27FC236}">
                <a16:creationId xmlns:a16="http://schemas.microsoft.com/office/drawing/2014/main" id="{4BB468BA-A515-B4C3-EC3E-73009F34C098}"/>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3728B5AB-4E2F-8EC0-322B-CBA5371B396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55</a:t>
            </a:fld>
            <a:endParaRPr lang="en-US"/>
          </a:p>
        </p:txBody>
      </p:sp>
      <p:sp>
        <p:nvSpPr>
          <p:cNvPr id="4" name="Content Placeholder 3">
            <a:extLst>
              <a:ext uri="{FF2B5EF4-FFF2-40B4-BE49-F238E27FC236}">
                <a16:creationId xmlns:a16="http://schemas.microsoft.com/office/drawing/2014/main" id="{E2315C65-FE33-DCCB-16D2-1683F6B6F220}"/>
              </a:ext>
            </a:extLst>
          </p:cNvPr>
          <p:cNvSpPr>
            <a:spLocks noGrp="1"/>
          </p:cNvSpPr>
          <p:nvPr>
            <p:ph idx="1"/>
          </p:nvPr>
        </p:nvSpPr>
        <p:spPr/>
        <p:txBody>
          <a:bodyPr>
            <a:normAutofit/>
          </a:bodyPr>
          <a:lstStyle/>
          <a:p>
            <a:r>
              <a:rPr lang="en-US" dirty="0"/>
              <a:t>To describe an activity involving multiple entities, a storage is used.</a:t>
            </a:r>
          </a:p>
          <a:p>
            <a:r>
              <a:rPr lang="en-US" dirty="0"/>
              <a:t>The size of storage may be varied using a </a:t>
            </a:r>
            <a:r>
              <a:rPr lang="en-US" b="1" dirty="0"/>
              <a:t>RESET</a:t>
            </a:r>
            <a:r>
              <a:rPr lang="en-US" dirty="0"/>
              <a:t> or </a:t>
            </a:r>
            <a:r>
              <a:rPr lang="en-US" b="1" dirty="0"/>
              <a:t>CLEAR</a:t>
            </a:r>
            <a:r>
              <a:rPr lang="en-US" dirty="0"/>
              <a:t> control bars.</a:t>
            </a:r>
          </a:p>
          <a:p>
            <a:r>
              <a:rPr lang="en-US" dirty="0"/>
              <a:t>Unlike facilities, storage must be explicitly defined. The format of </a:t>
            </a:r>
            <a:r>
              <a:rPr lang="en-US" b="1" dirty="0"/>
              <a:t>STORAGE</a:t>
            </a:r>
            <a:r>
              <a:rPr lang="en-US" dirty="0"/>
              <a:t> statement is as </a:t>
            </a:r>
          </a:p>
          <a:p>
            <a:r>
              <a:rPr lang="en-US" dirty="0"/>
              <a:t>LABEL STORAGE A</a:t>
            </a:r>
          </a:p>
          <a:p>
            <a:pPr lvl="1"/>
            <a:r>
              <a:rPr lang="en-US" dirty="0"/>
              <a:t>LABEL is the name of the storage</a:t>
            </a:r>
          </a:p>
          <a:p>
            <a:pPr lvl="1"/>
            <a:r>
              <a:rPr lang="en-US" dirty="0"/>
              <a:t>A is the size of the storage</a:t>
            </a:r>
          </a:p>
        </p:txBody>
      </p:sp>
    </p:spTree>
    <p:extLst>
      <p:ext uri="{BB962C8B-B14F-4D97-AF65-F5344CB8AC3E}">
        <p14:creationId xmlns:p14="http://schemas.microsoft.com/office/powerpoint/2010/main" val="27954877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3843AF-2DCA-D099-8F63-4FDE8088F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002F1E-2051-3AE0-3282-180622554452}"/>
              </a:ext>
            </a:extLst>
          </p:cNvPr>
          <p:cNvSpPr>
            <a:spLocks noGrp="1"/>
          </p:cNvSpPr>
          <p:nvPr>
            <p:ph type="title"/>
          </p:nvPr>
        </p:nvSpPr>
        <p:spPr>
          <a:xfrm>
            <a:off x="838200" y="365125"/>
            <a:ext cx="10515600" cy="1042761"/>
          </a:xfrm>
        </p:spPr>
        <p:txBody>
          <a:bodyPr>
            <a:normAutofit/>
          </a:bodyPr>
          <a:lstStyle/>
          <a:p>
            <a:r>
              <a:rPr lang="en-US" dirty="0"/>
              <a:t>STORAGE</a:t>
            </a:r>
          </a:p>
        </p:txBody>
      </p:sp>
      <p:sp>
        <p:nvSpPr>
          <p:cNvPr id="79" name="Footer Placeholder 78">
            <a:extLst>
              <a:ext uri="{FF2B5EF4-FFF2-40B4-BE49-F238E27FC236}">
                <a16:creationId xmlns:a16="http://schemas.microsoft.com/office/drawing/2014/main" id="{3A3C2522-3831-A7AD-EF04-3D363D5B3FAD}"/>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09AF393E-07E9-E27A-F381-157D38CB3874}"/>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56</a:t>
            </a:fld>
            <a:endParaRPr lang="en-US"/>
          </a:p>
        </p:txBody>
      </p:sp>
      <p:sp>
        <p:nvSpPr>
          <p:cNvPr id="4" name="Content Placeholder 3">
            <a:extLst>
              <a:ext uri="{FF2B5EF4-FFF2-40B4-BE49-F238E27FC236}">
                <a16:creationId xmlns:a16="http://schemas.microsoft.com/office/drawing/2014/main" id="{E22B71BC-BA55-BBCB-6DE1-529FD01184CD}"/>
              </a:ext>
            </a:extLst>
          </p:cNvPr>
          <p:cNvSpPr>
            <a:spLocks noGrp="1"/>
          </p:cNvSpPr>
          <p:nvPr>
            <p:ph idx="1"/>
          </p:nvPr>
        </p:nvSpPr>
        <p:spPr/>
        <p:txBody>
          <a:bodyPr>
            <a:normAutofit/>
          </a:bodyPr>
          <a:lstStyle/>
          <a:p>
            <a:r>
              <a:rPr lang="en-US" dirty="0"/>
              <a:t>The statements permitting entities to enter and leave stories are </a:t>
            </a:r>
            <a:r>
              <a:rPr lang="en-US" b="1" dirty="0"/>
              <a:t>ENTER</a:t>
            </a:r>
            <a:r>
              <a:rPr lang="en-US" dirty="0"/>
              <a:t> and </a:t>
            </a:r>
            <a:r>
              <a:rPr lang="en-US" b="1" dirty="0"/>
              <a:t>LEAVE</a:t>
            </a:r>
            <a:r>
              <a:rPr lang="en-US" dirty="0"/>
              <a:t> respectively. Their formats are as follows:</a:t>
            </a:r>
          </a:p>
          <a:p>
            <a:r>
              <a:rPr lang="en-US" b="1" dirty="0"/>
              <a:t>ENTER A, B</a:t>
            </a:r>
          </a:p>
          <a:p>
            <a:r>
              <a:rPr lang="en-US" b="1" dirty="0"/>
              <a:t>LEAVE A, B</a:t>
            </a:r>
          </a:p>
          <a:p>
            <a:pPr lvl="1"/>
            <a:r>
              <a:rPr lang="en-US" dirty="0"/>
              <a:t>A is the storage name</a:t>
            </a:r>
          </a:p>
          <a:p>
            <a:pPr lvl="1"/>
            <a:r>
              <a:rPr lang="en-US" dirty="0"/>
              <a:t>B is the number of units of storage to be occupied or released. Default 1.</a:t>
            </a:r>
          </a:p>
        </p:txBody>
      </p:sp>
    </p:spTree>
    <p:extLst>
      <p:ext uri="{BB962C8B-B14F-4D97-AF65-F5344CB8AC3E}">
        <p14:creationId xmlns:p14="http://schemas.microsoft.com/office/powerpoint/2010/main" val="18687942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4E17C4-32E1-31FA-2A4C-F07232FCB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591342-529D-9BFE-A301-0DA2C44602C1}"/>
              </a:ext>
            </a:extLst>
          </p:cNvPr>
          <p:cNvSpPr>
            <a:spLocks noGrp="1"/>
          </p:cNvSpPr>
          <p:nvPr>
            <p:ph type="title"/>
          </p:nvPr>
        </p:nvSpPr>
        <p:spPr>
          <a:xfrm>
            <a:off x="838200" y="365125"/>
            <a:ext cx="10515600" cy="1042761"/>
          </a:xfrm>
        </p:spPr>
        <p:txBody>
          <a:bodyPr>
            <a:normAutofit/>
          </a:bodyPr>
          <a:lstStyle/>
          <a:p>
            <a:r>
              <a:rPr lang="en-US" dirty="0"/>
              <a:t>STORAGE</a:t>
            </a:r>
          </a:p>
        </p:txBody>
      </p:sp>
      <p:sp>
        <p:nvSpPr>
          <p:cNvPr id="79" name="Footer Placeholder 78">
            <a:extLst>
              <a:ext uri="{FF2B5EF4-FFF2-40B4-BE49-F238E27FC236}">
                <a16:creationId xmlns:a16="http://schemas.microsoft.com/office/drawing/2014/main" id="{BFBD1DD9-1CBB-1F19-E4B4-C0245C92D35F}"/>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3FD39949-7080-C344-8537-5C4EF779ED7C}"/>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57</a:t>
            </a:fld>
            <a:endParaRPr lang="en-US"/>
          </a:p>
        </p:txBody>
      </p:sp>
      <p:sp>
        <p:nvSpPr>
          <p:cNvPr id="4" name="Content Placeholder 3">
            <a:extLst>
              <a:ext uri="{FF2B5EF4-FFF2-40B4-BE49-F238E27FC236}">
                <a16:creationId xmlns:a16="http://schemas.microsoft.com/office/drawing/2014/main" id="{35B6950F-9A86-7BA9-64ED-752CA225C3DA}"/>
              </a:ext>
            </a:extLst>
          </p:cNvPr>
          <p:cNvSpPr>
            <a:spLocks noGrp="1"/>
          </p:cNvSpPr>
          <p:nvPr>
            <p:ph idx="1"/>
          </p:nvPr>
        </p:nvSpPr>
        <p:spPr/>
        <p:txBody>
          <a:bodyPr>
            <a:normAutofit/>
          </a:bodyPr>
          <a:lstStyle/>
          <a:p>
            <a:r>
              <a:rPr lang="en-US" dirty="0"/>
              <a:t>When an entity attempts to enter the storage, it requests the number of storage units specified in the B argument of ENTER statement. If insufficient unit of storage are available, the entity is blocked until a sufficient number of units are free.</a:t>
            </a:r>
          </a:p>
          <a:p>
            <a:r>
              <a:rPr lang="en-US" dirty="0"/>
              <a:t>When an entity leaves a storage, the number of units indicated by the B argument of the LEAVE statement are freed.</a:t>
            </a:r>
          </a:p>
        </p:txBody>
      </p:sp>
    </p:spTree>
    <p:extLst>
      <p:ext uri="{BB962C8B-B14F-4D97-AF65-F5344CB8AC3E}">
        <p14:creationId xmlns:p14="http://schemas.microsoft.com/office/powerpoint/2010/main" val="4105737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615A85-1750-CB0F-089D-A6CBE3A5E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DA8C68-E83D-9DE1-0E7B-E1FA0BC3118D}"/>
              </a:ext>
            </a:extLst>
          </p:cNvPr>
          <p:cNvSpPr>
            <a:spLocks noGrp="1"/>
          </p:cNvSpPr>
          <p:nvPr>
            <p:ph type="title"/>
          </p:nvPr>
        </p:nvSpPr>
        <p:spPr>
          <a:xfrm>
            <a:off x="838200" y="365125"/>
            <a:ext cx="10515600" cy="1042761"/>
          </a:xfrm>
        </p:spPr>
        <p:txBody>
          <a:bodyPr>
            <a:normAutofit/>
          </a:bodyPr>
          <a:lstStyle/>
          <a:p>
            <a:r>
              <a:rPr lang="en-US" dirty="0"/>
              <a:t>STORAGE</a:t>
            </a:r>
          </a:p>
        </p:txBody>
      </p:sp>
      <p:sp>
        <p:nvSpPr>
          <p:cNvPr id="79" name="Footer Placeholder 78">
            <a:extLst>
              <a:ext uri="{FF2B5EF4-FFF2-40B4-BE49-F238E27FC236}">
                <a16:creationId xmlns:a16="http://schemas.microsoft.com/office/drawing/2014/main" id="{45BD0A5F-B1CE-DBFB-8A3C-25EE1FB5AD60}"/>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1CE53E7F-613D-FB1F-54CE-71EF425386A4}"/>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58</a:t>
            </a:fld>
            <a:endParaRPr lang="en-US"/>
          </a:p>
        </p:txBody>
      </p:sp>
      <p:sp>
        <p:nvSpPr>
          <p:cNvPr id="4" name="Content Placeholder 3">
            <a:extLst>
              <a:ext uri="{FF2B5EF4-FFF2-40B4-BE49-F238E27FC236}">
                <a16:creationId xmlns:a16="http://schemas.microsoft.com/office/drawing/2014/main" id="{6B3F835B-FE17-AF1D-4622-7597DB1397AB}"/>
              </a:ext>
            </a:extLst>
          </p:cNvPr>
          <p:cNvSpPr>
            <a:spLocks noGrp="1"/>
          </p:cNvSpPr>
          <p:nvPr>
            <p:ph idx="1"/>
          </p:nvPr>
        </p:nvSpPr>
        <p:spPr/>
        <p:txBody>
          <a:bodyPr>
            <a:normAutofit/>
          </a:bodyPr>
          <a:lstStyle/>
          <a:p>
            <a:r>
              <a:rPr lang="en-US" dirty="0"/>
              <a:t>Eg: </a:t>
            </a:r>
          </a:p>
          <a:p>
            <a:r>
              <a:rPr lang="en-US" b="1" dirty="0"/>
              <a:t>SEATS STORAGE 100</a:t>
            </a:r>
          </a:p>
          <a:p>
            <a:pPr lvl="1"/>
            <a:r>
              <a:rPr lang="en-US" dirty="0"/>
              <a:t>A storage name SEATS of size 100 is defined.</a:t>
            </a:r>
          </a:p>
          <a:p>
            <a:r>
              <a:rPr lang="en-US" b="1" dirty="0"/>
              <a:t>ENTER SEATS</a:t>
            </a:r>
          </a:p>
          <a:p>
            <a:pPr lvl="1"/>
            <a:r>
              <a:rPr lang="en-US" dirty="0"/>
              <a:t>If there is available storage, an entity occupies 1 unit in the storage.</a:t>
            </a:r>
          </a:p>
          <a:p>
            <a:r>
              <a:rPr lang="en-US" b="1" dirty="0"/>
              <a:t>LEAVE SEATS</a:t>
            </a:r>
          </a:p>
          <a:p>
            <a:pPr lvl="1"/>
            <a:r>
              <a:rPr lang="en-US" dirty="0"/>
              <a:t>An entity leaves the storage SEATS freeing 1 unit.</a:t>
            </a:r>
          </a:p>
        </p:txBody>
      </p:sp>
    </p:spTree>
    <p:extLst>
      <p:ext uri="{BB962C8B-B14F-4D97-AF65-F5344CB8AC3E}">
        <p14:creationId xmlns:p14="http://schemas.microsoft.com/office/powerpoint/2010/main" val="119142354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B8EBD9A-2BC9-C4BE-AD25-81A9828702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BE097C-C2C3-31C1-E110-182D1BC7AF96}"/>
              </a:ext>
            </a:extLst>
          </p:cNvPr>
          <p:cNvSpPr>
            <a:spLocks noGrp="1"/>
          </p:cNvSpPr>
          <p:nvPr>
            <p:ph type="title"/>
          </p:nvPr>
        </p:nvSpPr>
        <p:spPr>
          <a:xfrm>
            <a:off x="838200" y="365125"/>
            <a:ext cx="10515600" cy="1042761"/>
          </a:xfrm>
        </p:spPr>
        <p:txBody>
          <a:bodyPr>
            <a:normAutofit/>
          </a:bodyPr>
          <a:lstStyle/>
          <a:p>
            <a:r>
              <a:rPr lang="en-US" dirty="0"/>
              <a:t>GPSS Simulation Example 5</a:t>
            </a:r>
          </a:p>
        </p:txBody>
      </p:sp>
      <p:sp>
        <p:nvSpPr>
          <p:cNvPr id="79" name="Footer Placeholder 78">
            <a:extLst>
              <a:ext uri="{FF2B5EF4-FFF2-40B4-BE49-F238E27FC236}">
                <a16:creationId xmlns:a16="http://schemas.microsoft.com/office/drawing/2014/main" id="{C4D276D8-C936-5084-2C33-979EF6DD056B}"/>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8E5CD907-860D-381E-5D5C-F246AF40561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59</a:t>
            </a:fld>
            <a:endParaRPr lang="en-US"/>
          </a:p>
        </p:txBody>
      </p:sp>
      <p:sp>
        <p:nvSpPr>
          <p:cNvPr id="4" name="Content Placeholder 3">
            <a:extLst>
              <a:ext uri="{FF2B5EF4-FFF2-40B4-BE49-F238E27FC236}">
                <a16:creationId xmlns:a16="http://schemas.microsoft.com/office/drawing/2014/main" id="{0D5482AD-03EC-2FED-8FE8-C11F4822F6AB}"/>
              </a:ext>
            </a:extLst>
          </p:cNvPr>
          <p:cNvSpPr>
            <a:spLocks noGrp="1"/>
          </p:cNvSpPr>
          <p:nvPr>
            <p:ph idx="1"/>
          </p:nvPr>
        </p:nvSpPr>
        <p:spPr/>
        <p:txBody>
          <a:bodyPr>
            <a:normAutofit lnSpcReduction="10000"/>
          </a:bodyPr>
          <a:lstStyle/>
          <a:p>
            <a:r>
              <a:rPr lang="en-US" dirty="0"/>
              <a:t>In a manufacturing shop, a machine tools turns out parts at the rate of one every five minutes. </a:t>
            </a:r>
          </a:p>
          <a:p>
            <a:r>
              <a:rPr lang="en-US" dirty="0"/>
              <a:t>As they are finished the posts go to inspector, who takes 4±3 minutes to examine each part and rejects 10% of parts. </a:t>
            </a:r>
          </a:p>
          <a:p>
            <a:r>
              <a:rPr lang="en-US" dirty="0"/>
              <a:t>Each part will be represented by one transaction and time unit selected for problem will be one minute. </a:t>
            </a:r>
          </a:p>
          <a:p>
            <a:r>
              <a:rPr lang="en-US" dirty="0"/>
              <a:t>Simulate for 1000 parts to leave the system assuming that there are three inspectors.</a:t>
            </a:r>
            <a:br>
              <a:rPr lang="en-US" dirty="0"/>
            </a:br>
            <a:endParaRPr lang="en-US" dirty="0"/>
          </a:p>
        </p:txBody>
      </p:sp>
    </p:spTree>
    <p:extLst>
      <p:ext uri="{BB962C8B-B14F-4D97-AF65-F5344CB8AC3E}">
        <p14:creationId xmlns:p14="http://schemas.microsoft.com/office/powerpoint/2010/main" val="29760824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6AFF97-F73E-7378-0D87-3AEC06071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3FF6B-930A-C3E4-C1F0-89704D034280}"/>
              </a:ext>
            </a:extLst>
          </p:cNvPr>
          <p:cNvSpPr>
            <a:spLocks noGrp="1"/>
          </p:cNvSpPr>
          <p:nvPr>
            <p:ph type="title"/>
          </p:nvPr>
        </p:nvSpPr>
        <p:spPr/>
        <p:txBody>
          <a:bodyPr>
            <a:normAutofit/>
          </a:bodyPr>
          <a:lstStyle/>
          <a:p>
            <a:r>
              <a:rPr lang="en-US" dirty="0"/>
              <a:t>Working on Simulation Language</a:t>
            </a:r>
          </a:p>
        </p:txBody>
      </p:sp>
      <p:sp>
        <p:nvSpPr>
          <p:cNvPr id="3" name="Content Placeholder 2">
            <a:extLst>
              <a:ext uri="{FF2B5EF4-FFF2-40B4-BE49-F238E27FC236}">
                <a16:creationId xmlns:a16="http://schemas.microsoft.com/office/drawing/2014/main" id="{140DBFCD-9EB2-2B7C-5FBB-5DDD109ED058}"/>
              </a:ext>
            </a:extLst>
          </p:cNvPr>
          <p:cNvSpPr>
            <a:spLocks noGrp="1"/>
          </p:cNvSpPr>
          <p:nvPr>
            <p:ph sz="half" idx="1"/>
          </p:nvPr>
        </p:nvSpPr>
        <p:spPr/>
        <p:txBody>
          <a:bodyPr>
            <a:normAutofit/>
          </a:bodyPr>
          <a:lstStyle/>
          <a:p>
            <a:r>
              <a:rPr lang="en-US" dirty="0"/>
              <a:t>A simulation clock moves to the next event on the future events chain and changes the system state of the model based on the characteristics of that event. </a:t>
            </a:r>
          </a:p>
        </p:txBody>
      </p:sp>
      <p:sp>
        <p:nvSpPr>
          <p:cNvPr id="79" name="Footer Placeholder 78">
            <a:extLst>
              <a:ext uri="{FF2B5EF4-FFF2-40B4-BE49-F238E27FC236}">
                <a16:creationId xmlns:a16="http://schemas.microsoft.com/office/drawing/2014/main" id="{F50CD217-522D-0B4E-41B4-129390610A45}"/>
              </a:ext>
            </a:extLst>
          </p:cNvPr>
          <p:cNvSpPr>
            <a:spLocks noGrp="1"/>
          </p:cNvSpPr>
          <p:nvPr>
            <p:ph type="ftr" sz="quarter" idx="11"/>
          </p:nvPr>
        </p:nvSpPr>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AF286C1E-5CEA-78B2-0D52-BA56B6142EB1}"/>
              </a:ext>
            </a:extLst>
          </p:cNvPr>
          <p:cNvSpPr>
            <a:spLocks noGrp="1"/>
          </p:cNvSpPr>
          <p:nvPr>
            <p:ph type="sldNum" sz="quarter" idx="12"/>
          </p:nvPr>
        </p:nvSpPr>
        <p:spPr/>
        <p:txBody>
          <a:bodyPr>
            <a:normAutofit/>
          </a:bodyPr>
          <a:lstStyle/>
          <a:p>
            <a:fld id="{36AD3355-1A39-4F95-8D2D-9BA34F1D5DE9}" type="slidenum">
              <a:rPr lang="en-US" smtClean="0"/>
              <a:pPr/>
              <a:t>6</a:t>
            </a:fld>
            <a:endParaRPr lang="en-US"/>
          </a:p>
        </p:txBody>
      </p:sp>
      <p:pic>
        <p:nvPicPr>
          <p:cNvPr id="8" name="Content Placeholder 7">
            <a:extLst>
              <a:ext uri="{FF2B5EF4-FFF2-40B4-BE49-F238E27FC236}">
                <a16:creationId xmlns:a16="http://schemas.microsoft.com/office/drawing/2014/main" id="{B3782B6A-8B19-CAB5-FF2E-C804027C27DB}"/>
              </a:ext>
            </a:extLst>
          </p:cNvPr>
          <p:cNvPicPr>
            <a:picLocks noGrp="1" noChangeAspect="1"/>
          </p:cNvPicPr>
          <p:nvPr>
            <p:ph sz="half" idx="2"/>
          </p:nvPr>
        </p:nvPicPr>
        <p:blipFill>
          <a:blip r:embed="rId2"/>
          <a:stretch>
            <a:fillRect/>
          </a:stretch>
        </p:blipFill>
        <p:spPr>
          <a:xfrm>
            <a:off x="5707475" y="1578078"/>
            <a:ext cx="6347024" cy="4174714"/>
          </a:xfrm>
          <a:prstGeom prst="rect">
            <a:avLst/>
          </a:prstGeom>
        </p:spPr>
      </p:pic>
    </p:spTree>
    <p:extLst>
      <p:ext uri="{BB962C8B-B14F-4D97-AF65-F5344CB8AC3E}">
        <p14:creationId xmlns:p14="http://schemas.microsoft.com/office/powerpoint/2010/main" val="296192390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F528CB-B513-513C-5242-63376116C8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800DE-9467-CF81-4219-E70EB604C0E5}"/>
              </a:ext>
            </a:extLst>
          </p:cNvPr>
          <p:cNvSpPr>
            <a:spLocks noGrp="1"/>
          </p:cNvSpPr>
          <p:nvPr>
            <p:ph type="title"/>
          </p:nvPr>
        </p:nvSpPr>
        <p:spPr>
          <a:xfrm>
            <a:off x="838200" y="365125"/>
            <a:ext cx="10515600" cy="1042761"/>
          </a:xfrm>
        </p:spPr>
        <p:txBody>
          <a:bodyPr>
            <a:normAutofit/>
          </a:bodyPr>
          <a:lstStyle/>
          <a:p>
            <a:r>
              <a:rPr lang="en-US" dirty="0"/>
              <a:t>GPSS Simulation Solution 5</a:t>
            </a:r>
          </a:p>
        </p:txBody>
      </p:sp>
      <p:sp>
        <p:nvSpPr>
          <p:cNvPr id="79" name="Footer Placeholder 78">
            <a:extLst>
              <a:ext uri="{FF2B5EF4-FFF2-40B4-BE49-F238E27FC236}">
                <a16:creationId xmlns:a16="http://schemas.microsoft.com/office/drawing/2014/main" id="{5DC97E30-1CA6-CBC1-3972-2FC16D2C5E14}"/>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55CE47F6-B798-D972-CCC6-9D38E8555586}"/>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60</a:t>
            </a:fld>
            <a:endParaRPr lang="en-US"/>
          </a:p>
        </p:txBody>
      </p:sp>
      <p:sp>
        <p:nvSpPr>
          <p:cNvPr id="4" name="Content Placeholder 3">
            <a:extLst>
              <a:ext uri="{FF2B5EF4-FFF2-40B4-BE49-F238E27FC236}">
                <a16:creationId xmlns:a16="http://schemas.microsoft.com/office/drawing/2014/main" id="{52C37DF7-5AFF-8FF7-29C3-9B9B5A18415B}"/>
              </a:ext>
            </a:extLst>
          </p:cNvPr>
          <p:cNvSpPr>
            <a:spLocks noGrp="1"/>
          </p:cNvSpPr>
          <p:nvPr>
            <p:ph idx="1"/>
          </p:nvPr>
        </p:nvSpPr>
        <p:spPr/>
        <p:txBody>
          <a:bodyPr>
            <a:normAutofit fontScale="92500" lnSpcReduction="10000"/>
          </a:bodyPr>
          <a:lstStyle/>
          <a:p>
            <a:r>
              <a:rPr lang="en-US" b="1" dirty="0"/>
              <a:t>SIMULATE</a:t>
            </a:r>
          </a:p>
          <a:p>
            <a:r>
              <a:rPr lang="en-US" b="1" dirty="0"/>
              <a:t>GENERATE 5</a:t>
            </a:r>
          </a:p>
          <a:p>
            <a:r>
              <a:rPr lang="en-US" b="1" dirty="0"/>
              <a:t>ENTER </a:t>
            </a:r>
            <a:r>
              <a:rPr lang="en-US" b="1" dirty="0" err="1"/>
              <a:t>insp</a:t>
            </a:r>
            <a:endParaRPr lang="en-US" b="1" dirty="0"/>
          </a:p>
          <a:p>
            <a:r>
              <a:rPr lang="en-US" b="1" dirty="0"/>
              <a:t>ADVANCE 4, 3</a:t>
            </a:r>
          </a:p>
          <a:p>
            <a:r>
              <a:rPr lang="en-US" b="1" dirty="0"/>
              <a:t>LEAVE </a:t>
            </a:r>
            <a:r>
              <a:rPr lang="en-US" b="1" dirty="0" err="1"/>
              <a:t>insp</a:t>
            </a:r>
            <a:endParaRPr lang="en-US" b="1" dirty="0"/>
          </a:p>
          <a:p>
            <a:r>
              <a:rPr lang="en-US" b="1" dirty="0"/>
              <a:t>TRANSFER 0.1, ACC, REJ</a:t>
            </a:r>
          </a:p>
          <a:p>
            <a:r>
              <a:rPr lang="en-US" b="1" dirty="0"/>
              <a:t>ACC TERMINATE 1</a:t>
            </a:r>
          </a:p>
          <a:p>
            <a:r>
              <a:rPr lang="en-US" b="1" dirty="0"/>
              <a:t>REJ TERMINATE 1</a:t>
            </a:r>
          </a:p>
          <a:p>
            <a:r>
              <a:rPr lang="en-US" b="1" dirty="0" err="1"/>
              <a:t>insp</a:t>
            </a:r>
            <a:r>
              <a:rPr lang="en-US" b="1" dirty="0"/>
              <a:t> STORAGE 3</a:t>
            </a:r>
          </a:p>
          <a:p>
            <a:r>
              <a:rPr lang="en-US" b="1" dirty="0"/>
              <a:t>START 1000</a:t>
            </a:r>
            <a:endParaRPr lang="en-US" dirty="0"/>
          </a:p>
        </p:txBody>
      </p:sp>
    </p:spTree>
    <p:extLst>
      <p:ext uri="{BB962C8B-B14F-4D97-AF65-F5344CB8AC3E}">
        <p14:creationId xmlns:p14="http://schemas.microsoft.com/office/powerpoint/2010/main" val="1631354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FA1A80E-1981-18A9-280B-90CB8ACC42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A518A9-D03B-9D8D-35EB-5D7BCB6BD873}"/>
              </a:ext>
            </a:extLst>
          </p:cNvPr>
          <p:cNvSpPr>
            <a:spLocks noGrp="1"/>
          </p:cNvSpPr>
          <p:nvPr>
            <p:ph type="title"/>
          </p:nvPr>
        </p:nvSpPr>
        <p:spPr>
          <a:xfrm>
            <a:off x="838200" y="365125"/>
            <a:ext cx="10515600" cy="1042761"/>
          </a:xfrm>
        </p:spPr>
        <p:txBody>
          <a:bodyPr>
            <a:normAutofit/>
          </a:bodyPr>
          <a:lstStyle/>
          <a:p>
            <a:r>
              <a:rPr lang="en-US" dirty="0"/>
              <a:t>GPSS Simulation Example 6</a:t>
            </a:r>
          </a:p>
        </p:txBody>
      </p:sp>
      <p:sp>
        <p:nvSpPr>
          <p:cNvPr id="79" name="Footer Placeholder 78">
            <a:extLst>
              <a:ext uri="{FF2B5EF4-FFF2-40B4-BE49-F238E27FC236}">
                <a16:creationId xmlns:a16="http://schemas.microsoft.com/office/drawing/2014/main" id="{27C0F2BD-6C68-EAEA-6E5D-625C97574FBF}"/>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51AA5F85-F1AC-1837-3652-5E6248AF0557}"/>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61</a:t>
            </a:fld>
            <a:endParaRPr lang="en-US"/>
          </a:p>
        </p:txBody>
      </p:sp>
      <p:sp>
        <p:nvSpPr>
          <p:cNvPr id="4" name="Content Placeholder 3">
            <a:extLst>
              <a:ext uri="{FF2B5EF4-FFF2-40B4-BE49-F238E27FC236}">
                <a16:creationId xmlns:a16="http://schemas.microsoft.com/office/drawing/2014/main" id="{1B53D74F-BD3D-0CD3-36B2-C6E36E6585A9}"/>
              </a:ext>
            </a:extLst>
          </p:cNvPr>
          <p:cNvSpPr>
            <a:spLocks noGrp="1"/>
          </p:cNvSpPr>
          <p:nvPr>
            <p:ph idx="1"/>
          </p:nvPr>
        </p:nvSpPr>
        <p:spPr/>
        <p:txBody>
          <a:bodyPr>
            <a:normAutofit/>
          </a:bodyPr>
          <a:lstStyle/>
          <a:p>
            <a:r>
              <a:rPr lang="en-US" dirty="0"/>
              <a:t>Consider a factory that manufactures football taking 20 to 40 minutes. The ball is moved from the generation to the inspection machine taking a 2 minutes.</a:t>
            </a:r>
          </a:p>
          <a:p>
            <a:r>
              <a:rPr lang="en-US" dirty="0"/>
              <a:t>There are 3 inspection machine at one place and need 30 to 60 minutes for inspection and reject 30% of football. Simulate for 1000 transaction Draw GPSS block diagram to simulate this system. </a:t>
            </a:r>
            <a:br>
              <a:rPr lang="en-US" dirty="0"/>
            </a:br>
            <a:endParaRPr lang="en-US" dirty="0"/>
          </a:p>
        </p:txBody>
      </p:sp>
    </p:spTree>
    <p:extLst>
      <p:ext uri="{BB962C8B-B14F-4D97-AF65-F5344CB8AC3E}">
        <p14:creationId xmlns:p14="http://schemas.microsoft.com/office/powerpoint/2010/main" val="35405592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32A67C-43E1-9CD8-36E6-006DECAD57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B52EC9-4DED-D8D5-CE59-BC7C96FB08CF}"/>
              </a:ext>
            </a:extLst>
          </p:cNvPr>
          <p:cNvSpPr>
            <a:spLocks noGrp="1"/>
          </p:cNvSpPr>
          <p:nvPr>
            <p:ph type="title"/>
          </p:nvPr>
        </p:nvSpPr>
        <p:spPr>
          <a:xfrm>
            <a:off x="838200" y="365125"/>
            <a:ext cx="10515600" cy="1042761"/>
          </a:xfrm>
        </p:spPr>
        <p:txBody>
          <a:bodyPr>
            <a:normAutofit/>
          </a:bodyPr>
          <a:lstStyle/>
          <a:p>
            <a:r>
              <a:rPr lang="en-US" dirty="0"/>
              <a:t>GPSS Simulation Solution 6</a:t>
            </a:r>
          </a:p>
        </p:txBody>
      </p:sp>
      <p:sp>
        <p:nvSpPr>
          <p:cNvPr id="79" name="Footer Placeholder 78">
            <a:extLst>
              <a:ext uri="{FF2B5EF4-FFF2-40B4-BE49-F238E27FC236}">
                <a16:creationId xmlns:a16="http://schemas.microsoft.com/office/drawing/2014/main" id="{5750FADF-7691-0846-41FF-EEC1D5E447BE}"/>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3C541B0E-2181-CE08-0628-B9B23494F650}"/>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62</a:t>
            </a:fld>
            <a:endParaRPr lang="en-US"/>
          </a:p>
        </p:txBody>
      </p:sp>
      <p:sp>
        <p:nvSpPr>
          <p:cNvPr id="4" name="Content Placeholder 3">
            <a:extLst>
              <a:ext uri="{FF2B5EF4-FFF2-40B4-BE49-F238E27FC236}">
                <a16:creationId xmlns:a16="http://schemas.microsoft.com/office/drawing/2014/main" id="{6461DF46-7866-AF83-04C7-1F7735DD81AE}"/>
              </a:ext>
            </a:extLst>
          </p:cNvPr>
          <p:cNvSpPr>
            <a:spLocks noGrp="1"/>
          </p:cNvSpPr>
          <p:nvPr>
            <p:ph idx="1"/>
          </p:nvPr>
        </p:nvSpPr>
        <p:spPr/>
        <p:txBody>
          <a:bodyPr>
            <a:normAutofit fontScale="92500" lnSpcReduction="10000"/>
          </a:bodyPr>
          <a:lstStyle/>
          <a:p>
            <a:r>
              <a:rPr lang="en-US" b="1" dirty="0"/>
              <a:t>GENERATE 30, 10</a:t>
            </a:r>
          </a:p>
          <a:p>
            <a:r>
              <a:rPr lang="en-US" b="1" dirty="0"/>
              <a:t>ADVANCE 2, 0</a:t>
            </a:r>
          </a:p>
          <a:p>
            <a:r>
              <a:rPr lang="en-US" b="1" dirty="0"/>
              <a:t>ENTER </a:t>
            </a:r>
            <a:r>
              <a:rPr lang="en-US" b="1" dirty="0" err="1"/>
              <a:t>insp</a:t>
            </a:r>
            <a:endParaRPr lang="en-US" b="1" dirty="0"/>
          </a:p>
          <a:p>
            <a:r>
              <a:rPr lang="en-US" b="1" dirty="0"/>
              <a:t>ADVANCE 45, 15</a:t>
            </a:r>
          </a:p>
          <a:p>
            <a:r>
              <a:rPr lang="en-US" b="1" dirty="0"/>
              <a:t>LEAVE </a:t>
            </a:r>
            <a:r>
              <a:rPr lang="en-US" b="1" dirty="0" err="1"/>
              <a:t>insp</a:t>
            </a:r>
            <a:endParaRPr lang="en-US" b="1" dirty="0"/>
          </a:p>
          <a:p>
            <a:r>
              <a:rPr lang="en-US" b="1" dirty="0"/>
              <a:t>TRANSFER 0.5, ACC, REJ</a:t>
            </a:r>
          </a:p>
          <a:p>
            <a:r>
              <a:rPr lang="en-US" b="1" dirty="0"/>
              <a:t>ACC TERMINATE 1</a:t>
            </a:r>
          </a:p>
          <a:p>
            <a:r>
              <a:rPr lang="en-US" b="1" dirty="0"/>
              <a:t>REJ TERMINATE 1</a:t>
            </a:r>
          </a:p>
          <a:p>
            <a:r>
              <a:rPr lang="en-US" b="1" dirty="0" err="1"/>
              <a:t>insp</a:t>
            </a:r>
            <a:r>
              <a:rPr lang="en-US" b="1" dirty="0"/>
              <a:t> STORAGE 3</a:t>
            </a:r>
          </a:p>
          <a:p>
            <a:r>
              <a:rPr lang="en-US" b="1" dirty="0"/>
              <a:t>START 1000</a:t>
            </a:r>
            <a:endParaRPr lang="en-US" dirty="0"/>
          </a:p>
        </p:txBody>
      </p:sp>
      <p:pic>
        <p:nvPicPr>
          <p:cNvPr id="6" name="Picture 5">
            <a:extLst>
              <a:ext uri="{FF2B5EF4-FFF2-40B4-BE49-F238E27FC236}">
                <a16:creationId xmlns:a16="http://schemas.microsoft.com/office/drawing/2014/main" id="{6B746F90-3B9E-21A3-9559-B546DAD6F5E9}"/>
              </a:ext>
            </a:extLst>
          </p:cNvPr>
          <p:cNvPicPr>
            <a:picLocks noChangeAspect="1"/>
          </p:cNvPicPr>
          <p:nvPr/>
        </p:nvPicPr>
        <p:blipFill>
          <a:blip r:embed="rId2"/>
          <a:stretch>
            <a:fillRect/>
          </a:stretch>
        </p:blipFill>
        <p:spPr>
          <a:xfrm>
            <a:off x="6193524" y="1181884"/>
            <a:ext cx="4612264" cy="5569527"/>
          </a:xfrm>
          <a:prstGeom prst="rect">
            <a:avLst/>
          </a:prstGeom>
        </p:spPr>
      </p:pic>
    </p:spTree>
    <p:extLst>
      <p:ext uri="{BB962C8B-B14F-4D97-AF65-F5344CB8AC3E}">
        <p14:creationId xmlns:p14="http://schemas.microsoft.com/office/powerpoint/2010/main" val="45351898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B6BA05-27F8-FDD2-EA92-FC27BC9DDA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668A54-78D0-FE18-F646-C2F14E145155}"/>
              </a:ext>
            </a:extLst>
          </p:cNvPr>
          <p:cNvSpPr>
            <a:spLocks noGrp="1"/>
          </p:cNvSpPr>
          <p:nvPr>
            <p:ph type="title"/>
          </p:nvPr>
        </p:nvSpPr>
        <p:spPr>
          <a:xfrm>
            <a:off x="838200" y="365125"/>
            <a:ext cx="10515600" cy="1042761"/>
          </a:xfrm>
        </p:spPr>
        <p:txBody>
          <a:bodyPr>
            <a:normAutofit/>
          </a:bodyPr>
          <a:lstStyle/>
          <a:p>
            <a:r>
              <a:rPr lang="en-US" dirty="0"/>
              <a:t>GPSS Simulation Example 7</a:t>
            </a:r>
          </a:p>
        </p:txBody>
      </p:sp>
      <p:sp>
        <p:nvSpPr>
          <p:cNvPr id="79" name="Footer Placeholder 78">
            <a:extLst>
              <a:ext uri="{FF2B5EF4-FFF2-40B4-BE49-F238E27FC236}">
                <a16:creationId xmlns:a16="http://schemas.microsoft.com/office/drawing/2014/main" id="{8C4E8CAF-CBCC-FBFA-13B1-94D0224533B8}"/>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C6F8AC9C-AD4C-36C9-AAB1-0AFEF2F403F4}"/>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63</a:t>
            </a:fld>
            <a:endParaRPr lang="en-US"/>
          </a:p>
        </p:txBody>
      </p:sp>
      <p:sp>
        <p:nvSpPr>
          <p:cNvPr id="4" name="Content Placeholder 3">
            <a:extLst>
              <a:ext uri="{FF2B5EF4-FFF2-40B4-BE49-F238E27FC236}">
                <a16:creationId xmlns:a16="http://schemas.microsoft.com/office/drawing/2014/main" id="{E8C33152-4722-979F-50D1-8FE61A652F90}"/>
              </a:ext>
            </a:extLst>
          </p:cNvPr>
          <p:cNvSpPr>
            <a:spLocks noGrp="1"/>
          </p:cNvSpPr>
          <p:nvPr>
            <p:ph idx="1"/>
          </p:nvPr>
        </p:nvSpPr>
        <p:spPr/>
        <p:txBody>
          <a:bodyPr>
            <a:normAutofit/>
          </a:bodyPr>
          <a:lstStyle/>
          <a:p>
            <a:r>
              <a:rPr lang="en-US" dirty="0"/>
              <a:t>Simulate one day of operation of a barber shop for 200 customers. </a:t>
            </a:r>
          </a:p>
          <a:p>
            <a:r>
              <a:rPr lang="en-US" dirty="0"/>
              <a:t>Customers arrive in a barber shop at the rate of 18±6 minutes , enter the shop, queue if the barber is busy, get their hair cut which take 16±4 minutes on a </a:t>
            </a:r>
            <a:r>
              <a:rPr lang="en-US" dirty="0" err="1"/>
              <a:t>firstcome</a:t>
            </a:r>
            <a:r>
              <a:rPr lang="en-US" dirty="0"/>
              <a:t> first-served basis, and then leave the shop. </a:t>
            </a:r>
            <a:br>
              <a:rPr lang="en-US" dirty="0"/>
            </a:br>
            <a:endParaRPr lang="en-US" dirty="0"/>
          </a:p>
        </p:txBody>
      </p:sp>
    </p:spTree>
    <p:extLst>
      <p:ext uri="{BB962C8B-B14F-4D97-AF65-F5344CB8AC3E}">
        <p14:creationId xmlns:p14="http://schemas.microsoft.com/office/powerpoint/2010/main" val="110587971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A1005C6-70DF-084F-DB5F-CC4E3E0859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2B4E18-5C4D-4EA9-4A8C-EB517E4A432B}"/>
              </a:ext>
            </a:extLst>
          </p:cNvPr>
          <p:cNvSpPr>
            <a:spLocks noGrp="1"/>
          </p:cNvSpPr>
          <p:nvPr>
            <p:ph type="title"/>
          </p:nvPr>
        </p:nvSpPr>
        <p:spPr>
          <a:xfrm>
            <a:off x="838200" y="365125"/>
            <a:ext cx="10515600" cy="1042761"/>
          </a:xfrm>
        </p:spPr>
        <p:txBody>
          <a:bodyPr>
            <a:normAutofit/>
          </a:bodyPr>
          <a:lstStyle/>
          <a:p>
            <a:r>
              <a:rPr lang="en-US" dirty="0"/>
              <a:t>GPSS Simulation Solution 7</a:t>
            </a:r>
          </a:p>
        </p:txBody>
      </p:sp>
      <p:sp>
        <p:nvSpPr>
          <p:cNvPr id="79" name="Footer Placeholder 78">
            <a:extLst>
              <a:ext uri="{FF2B5EF4-FFF2-40B4-BE49-F238E27FC236}">
                <a16:creationId xmlns:a16="http://schemas.microsoft.com/office/drawing/2014/main" id="{49FDEE6A-B01E-F747-D2E6-2B36B6B44819}"/>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C7596A7B-CD46-5BEE-1D9D-9959D965BEB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64</a:t>
            </a:fld>
            <a:endParaRPr lang="en-US"/>
          </a:p>
        </p:txBody>
      </p:sp>
      <p:sp>
        <p:nvSpPr>
          <p:cNvPr id="4" name="Content Placeholder 3">
            <a:extLst>
              <a:ext uri="{FF2B5EF4-FFF2-40B4-BE49-F238E27FC236}">
                <a16:creationId xmlns:a16="http://schemas.microsoft.com/office/drawing/2014/main" id="{D53C4796-6060-8A5D-6D43-5363C2DC0755}"/>
              </a:ext>
            </a:extLst>
          </p:cNvPr>
          <p:cNvSpPr>
            <a:spLocks noGrp="1"/>
          </p:cNvSpPr>
          <p:nvPr>
            <p:ph idx="1"/>
          </p:nvPr>
        </p:nvSpPr>
        <p:spPr/>
        <p:txBody>
          <a:bodyPr>
            <a:normAutofit lnSpcReduction="10000"/>
          </a:bodyPr>
          <a:lstStyle/>
          <a:p>
            <a:r>
              <a:rPr lang="en-US" b="1" dirty="0"/>
              <a:t>SIMULATE</a:t>
            </a:r>
          </a:p>
          <a:p>
            <a:r>
              <a:rPr lang="en-US" b="1" dirty="0"/>
              <a:t>GENERATE 18, 6 </a:t>
            </a:r>
            <a:r>
              <a:rPr lang="en-US" dirty="0"/>
              <a:t>		Customer arrive every 18±6 m</a:t>
            </a:r>
          </a:p>
          <a:p>
            <a:r>
              <a:rPr lang="en-US" b="1" dirty="0"/>
              <a:t>QUEUE Chairs </a:t>
            </a:r>
            <a:r>
              <a:rPr lang="en-US" dirty="0"/>
              <a:t>		Enter the line</a:t>
            </a:r>
          </a:p>
          <a:p>
            <a:r>
              <a:rPr lang="en-US" b="1" dirty="0"/>
              <a:t>SEIZE Hari </a:t>
            </a:r>
            <a:r>
              <a:rPr lang="en-US" dirty="0"/>
              <a:t>			Capture the barber</a:t>
            </a:r>
          </a:p>
          <a:p>
            <a:r>
              <a:rPr lang="en-US" b="1" dirty="0"/>
              <a:t>DEPART Chairs </a:t>
            </a:r>
            <a:r>
              <a:rPr lang="en-US" dirty="0"/>
              <a:t>		Away from the line</a:t>
            </a:r>
          </a:p>
          <a:p>
            <a:r>
              <a:rPr lang="en-US" b="1" dirty="0"/>
              <a:t>ADVANCE 16, 4 </a:t>
            </a:r>
            <a:r>
              <a:rPr lang="en-US" dirty="0"/>
              <a:t>		Get a hair cut in 16±4 </a:t>
            </a:r>
            <a:r>
              <a:rPr lang="en-US" dirty="0" err="1"/>
              <a:t>mn</a:t>
            </a:r>
            <a:endParaRPr lang="en-US" dirty="0"/>
          </a:p>
          <a:p>
            <a:r>
              <a:rPr lang="en-US" b="1" dirty="0"/>
              <a:t>RELEASE Hari </a:t>
            </a:r>
            <a:r>
              <a:rPr lang="en-US" dirty="0"/>
              <a:t>		Free the barber</a:t>
            </a:r>
          </a:p>
          <a:p>
            <a:r>
              <a:rPr lang="en-US" b="1" dirty="0"/>
              <a:t>TERMINATE 1 </a:t>
            </a:r>
            <a:r>
              <a:rPr lang="en-US" dirty="0"/>
              <a:t>		Leave the shop</a:t>
            </a:r>
          </a:p>
          <a:p>
            <a:r>
              <a:rPr lang="en-US" b="1" dirty="0"/>
              <a:t>START 200</a:t>
            </a:r>
          </a:p>
        </p:txBody>
      </p:sp>
    </p:spTree>
    <p:extLst>
      <p:ext uri="{BB962C8B-B14F-4D97-AF65-F5344CB8AC3E}">
        <p14:creationId xmlns:p14="http://schemas.microsoft.com/office/powerpoint/2010/main" val="358918464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19A7E96-2E2D-1415-579B-EABA7D7E5C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D3D63D-CE23-87E7-96BE-6FC32C90DD9B}"/>
              </a:ext>
            </a:extLst>
          </p:cNvPr>
          <p:cNvSpPr>
            <a:spLocks noGrp="1"/>
          </p:cNvSpPr>
          <p:nvPr>
            <p:ph type="title"/>
          </p:nvPr>
        </p:nvSpPr>
        <p:spPr>
          <a:xfrm>
            <a:off x="838200" y="365125"/>
            <a:ext cx="10515600" cy="1042761"/>
          </a:xfrm>
        </p:spPr>
        <p:txBody>
          <a:bodyPr>
            <a:normAutofit/>
          </a:bodyPr>
          <a:lstStyle/>
          <a:p>
            <a:r>
              <a:rPr lang="en-US" dirty="0"/>
              <a:t>GPSS Simulation Example 8</a:t>
            </a:r>
          </a:p>
        </p:txBody>
      </p:sp>
      <p:sp>
        <p:nvSpPr>
          <p:cNvPr id="79" name="Footer Placeholder 78">
            <a:extLst>
              <a:ext uri="{FF2B5EF4-FFF2-40B4-BE49-F238E27FC236}">
                <a16:creationId xmlns:a16="http://schemas.microsoft.com/office/drawing/2014/main" id="{912E6A30-4822-9146-C069-AF18C75EDAD9}"/>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5BF49595-7D70-FCCC-34D7-6F61660ADBF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65</a:t>
            </a:fld>
            <a:endParaRPr lang="en-US"/>
          </a:p>
        </p:txBody>
      </p:sp>
      <p:sp>
        <p:nvSpPr>
          <p:cNvPr id="4" name="Content Placeholder 3">
            <a:extLst>
              <a:ext uri="{FF2B5EF4-FFF2-40B4-BE49-F238E27FC236}">
                <a16:creationId xmlns:a16="http://schemas.microsoft.com/office/drawing/2014/main" id="{5EEAA050-1EAB-7987-7098-82887A5F190E}"/>
              </a:ext>
            </a:extLst>
          </p:cNvPr>
          <p:cNvSpPr>
            <a:spLocks noGrp="1"/>
          </p:cNvSpPr>
          <p:nvPr>
            <p:ph idx="1"/>
          </p:nvPr>
        </p:nvSpPr>
        <p:spPr/>
        <p:txBody>
          <a:bodyPr>
            <a:normAutofit/>
          </a:bodyPr>
          <a:lstStyle/>
          <a:p>
            <a:r>
              <a:rPr lang="en-US" dirty="0"/>
              <a:t>Workers come to a supply at the rate of 1 every 5 ± 2 minutes. Their requisitions are processed by two clerks who take 8 ± 4 minutes for each requisition. The requisition are then passed to a single storekeeper who fills them one at a time taking 4 ± 3 minutes for each request. Simulate queue of workers and measure the distribution of time taken for 1000 requisitions to be filled. Generated GPSS code for above statement </a:t>
            </a:r>
          </a:p>
        </p:txBody>
      </p:sp>
    </p:spTree>
    <p:extLst>
      <p:ext uri="{BB962C8B-B14F-4D97-AF65-F5344CB8AC3E}">
        <p14:creationId xmlns:p14="http://schemas.microsoft.com/office/powerpoint/2010/main" val="423678945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600451F-AB50-62D3-BBCF-7BD6DBA98C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6F59C-41AF-0903-DEEE-635EBE7310BF}"/>
              </a:ext>
            </a:extLst>
          </p:cNvPr>
          <p:cNvSpPr>
            <a:spLocks noGrp="1"/>
          </p:cNvSpPr>
          <p:nvPr>
            <p:ph type="title"/>
          </p:nvPr>
        </p:nvSpPr>
        <p:spPr>
          <a:xfrm>
            <a:off x="838200" y="365125"/>
            <a:ext cx="10515600" cy="1042761"/>
          </a:xfrm>
        </p:spPr>
        <p:txBody>
          <a:bodyPr>
            <a:normAutofit/>
          </a:bodyPr>
          <a:lstStyle/>
          <a:p>
            <a:r>
              <a:rPr lang="en-US" dirty="0"/>
              <a:t>GPSS Simulation Solution 8</a:t>
            </a:r>
          </a:p>
        </p:txBody>
      </p:sp>
      <p:sp>
        <p:nvSpPr>
          <p:cNvPr id="79" name="Footer Placeholder 78">
            <a:extLst>
              <a:ext uri="{FF2B5EF4-FFF2-40B4-BE49-F238E27FC236}">
                <a16:creationId xmlns:a16="http://schemas.microsoft.com/office/drawing/2014/main" id="{69829D1B-51E3-E75F-8BDF-5CAFD0B0021E}"/>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A2514A68-5548-EEDD-D565-0F66355191E8}"/>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66</a:t>
            </a:fld>
            <a:endParaRPr lang="en-US"/>
          </a:p>
        </p:txBody>
      </p:sp>
      <p:sp>
        <p:nvSpPr>
          <p:cNvPr id="4" name="Content Placeholder 3">
            <a:extLst>
              <a:ext uri="{FF2B5EF4-FFF2-40B4-BE49-F238E27FC236}">
                <a16:creationId xmlns:a16="http://schemas.microsoft.com/office/drawing/2014/main" id="{1B3D50DA-A166-29FB-FBEB-557BD4A725A4}"/>
              </a:ext>
            </a:extLst>
          </p:cNvPr>
          <p:cNvSpPr>
            <a:spLocks noGrp="1"/>
          </p:cNvSpPr>
          <p:nvPr>
            <p:ph idx="1"/>
          </p:nvPr>
        </p:nvSpPr>
        <p:spPr/>
        <p:txBody>
          <a:bodyPr>
            <a:normAutofit/>
          </a:bodyPr>
          <a:lstStyle/>
          <a:p>
            <a:pPr marL="0" indent="0">
              <a:buNone/>
            </a:pPr>
            <a:r>
              <a:rPr lang="en-US" b="1" dirty="0"/>
              <a:t>SIMULATE</a:t>
            </a:r>
          </a:p>
          <a:p>
            <a:pPr marL="0" indent="0">
              <a:buNone/>
            </a:pPr>
            <a:r>
              <a:rPr lang="en-US" dirty="0"/>
              <a:t>* Generate entities and parameters</a:t>
            </a:r>
          </a:p>
          <a:p>
            <a:pPr marL="0" indent="0">
              <a:buNone/>
            </a:pPr>
            <a:r>
              <a:rPr lang="en-US" b="1" dirty="0"/>
              <a:t>GENERATE 5, 2</a:t>
            </a:r>
            <a:r>
              <a:rPr lang="en-US" dirty="0"/>
              <a:t>			Workers arrival</a:t>
            </a:r>
          </a:p>
          <a:p>
            <a:pPr marL="0" indent="0">
              <a:buNone/>
            </a:pPr>
            <a:r>
              <a:rPr lang="en-US" b="1" dirty="0"/>
              <a:t>QUEUE </a:t>
            </a:r>
            <a:r>
              <a:rPr lang="en-US" b="1" dirty="0" err="1"/>
              <a:t>ClerkQ</a:t>
            </a:r>
            <a:r>
              <a:rPr lang="en-US" b="1" dirty="0"/>
              <a:t> </a:t>
            </a:r>
            <a:r>
              <a:rPr lang="en-US" dirty="0"/>
              <a:t>			Queue for clerks</a:t>
            </a:r>
          </a:p>
          <a:p>
            <a:pPr marL="0" indent="0">
              <a:buNone/>
            </a:pPr>
            <a:r>
              <a:rPr lang="en-US" b="1" dirty="0"/>
              <a:t>ENTER </a:t>
            </a:r>
            <a:r>
              <a:rPr lang="en-US" b="1" dirty="0" err="1"/>
              <a:t>ClerkStorage</a:t>
            </a:r>
            <a:r>
              <a:rPr lang="en-US" b="1" dirty="0"/>
              <a:t>, 1 </a:t>
            </a:r>
            <a:r>
              <a:rPr lang="en-US" dirty="0"/>
              <a:t>		Workers enter clerk storage</a:t>
            </a:r>
          </a:p>
          <a:p>
            <a:pPr marL="0" indent="0">
              <a:buNone/>
            </a:pPr>
            <a:r>
              <a:rPr lang="en-US" b="1" dirty="0"/>
              <a:t>DEPART </a:t>
            </a:r>
            <a:r>
              <a:rPr lang="en-US" b="1" dirty="0" err="1"/>
              <a:t>ClerkQ</a:t>
            </a:r>
            <a:r>
              <a:rPr lang="en-US" b="1" dirty="0"/>
              <a:t> </a:t>
            </a:r>
            <a:r>
              <a:rPr lang="en-US" dirty="0"/>
              <a:t>			Leave the clerk queue</a:t>
            </a:r>
          </a:p>
          <a:p>
            <a:pPr marL="0" indent="0">
              <a:buNone/>
            </a:pPr>
            <a:r>
              <a:rPr lang="en-US" b="1" dirty="0"/>
              <a:t>ADVANCE 8, 4 </a:t>
            </a:r>
            <a:r>
              <a:rPr lang="en-US" dirty="0"/>
              <a:t>			Clerk takes time to process requisitions</a:t>
            </a:r>
          </a:p>
          <a:p>
            <a:pPr marL="0" indent="0">
              <a:buNone/>
            </a:pPr>
            <a:r>
              <a:rPr lang="en-US" b="1" dirty="0"/>
              <a:t>LEAVE </a:t>
            </a:r>
            <a:r>
              <a:rPr lang="en-US" b="1" dirty="0" err="1"/>
              <a:t>ClerkStorage</a:t>
            </a:r>
            <a:r>
              <a:rPr lang="en-US" b="1" dirty="0"/>
              <a:t>, 1	 </a:t>
            </a:r>
            <a:r>
              <a:rPr lang="en-US" dirty="0"/>
              <a:t>	Workers leave clerk storage</a:t>
            </a:r>
          </a:p>
        </p:txBody>
      </p:sp>
    </p:spTree>
    <p:extLst>
      <p:ext uri="{BB962C8B-B14F-4D97-AF65-F5344CB8AC3E}">
        <p14:creationId xmlns:p14="http://schemas.microsoft.com/office/powerpoint/2010/main" val="314364857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C3070F4-D32C-9B83-1D85-F17405EDEA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4916F-1E8F-4847-1567-D1392420D582}"/>
              </a:ext>
            </a:extLst>
          </p:cNvPr>
          <p:cNvSpPr>
            <a:spLocks noGrp="1"/>
          </p:cNvSpPr>
          <p:nvPr>
            <p:ph type="title"/>
          </p:nvPr>
        </p:nvSpPr>
        <p:spPr>
          <a:xfrm>
            <a:off x="838200" y="365125"/>
            <a:ext cx="10515600" cy="1042761"/>
          </a:xfrm>
        </p:spPr>
        <p:txBody>
          <a:bodyPr>
            <a:normAutofit/>
          </a:bodyPr>
          <a:lstStyle/>
          <a:p>
            <a:r>
              <a:rPr lang="en-US" dirty="0"/>
              <a:t>GPSS Simulation Solution 8</a:t>
            </a:r>
          </a:p>
        </p:txBody>
      </p:sp>
      <p:sp>
        <p:nvSpPr>
          <p:cNvPr id="79" name="Footer Placeholder 78">
            <a:extLst>
              <a:ext uri="{FF2B5EF4-FFF2-40B4-BE49-F238E27FC236}">
                <a16:creationId xmlns:a16="http://schemas.microsoft.com/office/drawing/2014/main" id="{F0C82CC0-A6F8-BD9C-9850-353A4FC8A6A3}"/>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F4021AE5-82DD-89E9-6E2B-1D000B71D8A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67</a:t>
            </a:fld>
            <a:endParaRPr lang="en-US"/>
          </a:p>
        </p:txBody>
      </p:sp>
      <p:sp>
        <p:nvSpPr>
          <p:cNvPr id="4" name="Content Placeholder 3">
            <a:extLst>
              <a:ext uri="{FF2B5EF4-FFF2-40B4-BE49-F238E27FC236}">
                <a16:creationId xmlns:a16="http://schemas.microsoft.com/office/drawing/2014/main" id="{9B0A6C5D-DA03-8A78-FCD6-4924F9F3B678}"/>
              </a:ext>
            </a:extLst>
          </p:cNvPr>
          <p:cNvSpPr>
            <a:spLocks noGrp="1"/>
          </p:cNvSpPr>
          <p:nvPr>
            <p:ph idx="1"/>
          </p:nvPr>
        </p:nvSpPr>
        <p:spPr/>
        <p:txBody>
          <a:bodyPr>
            <a:normAutofit fontScale="92500" lnSpcReduction="10000"/>
          </a:bodyPr>
          <a:lstStyle/>
          <a:p>
            <a:pPr marL="0" indent="0">
              <a:buNone/>
            </a:pPr>
            <a:r>
              <a:rPr lang="en-US" dirty="0"/>
              <a:t>* Pass to store keeper</a:t>
            </a:r>
          </a:p>
          <a:p>
            <a:pPr marL="0" indent="0">
              <a:buNone/>
            </a:pPr>
            <a:r>
              <a:rPr lang="en-US" b="1" dirty="0"/>
              <a:t>QUEUE </a:t>
            </a:r>
            <a:r>
              <a:rPr lang="en-US" b="1" dirty="0" err="1"/>
              <a:t>StoreKeeperQ</a:t>
            </a:r>
            <a:r>
              <a:rPr lang="en-US" dirty="0"/>
              <a:t>		Queue for storekeeper</a:t>
            </a:r>
          </a:p>
          <a:p>
            <a:pPr marL="0" indent="0">
              <a:buNone/>
            </a:pPr>
            <a:r>
              <a:rPr lang="en-US" b="1" dirty="0"/>
              <a:t>SEIZE </a:t>
            </a:r>
            <a:r>
              <a:rPr lang="en-US" b="1" dirty="0" err="1"/>
              <a:t>StoreKeeper</a:t>
            </a:r>
            <a:r>
              <a:rPr lang="en-US" dirty="0"/>
              <a:t>			Storekeeper processes requisition</a:t>
            </a:r>
          </a:p>
          <a:p>
            <a:pPr marL="0" indent="0">
              <a:buNone/>
            </a:pPr>
            <a:r>
              <a:rPr lang="en-US" b="1" dirty="0"/>
              <a:t>DEPART </a:t>
            </a:r>
            <a:r>
              <a:rPr lang="en-US" b="1" dirty="0" err="1"/>
              <a:t>StoreKeeperQ</a:t>
            </a:r>
            <a:r>
              <a:rPr lang="en-US" b="1" dirty="0"/>
              <a:t> 	</a:t>
            </a:r>
            <a:r>
              <a:rPr lang="en-US" dirty="0"/>
              <a:t>	Leave the storekeeper queue</a:t>
            </a:r>
          </a:p>
          <a:p>
            <a:pPr marL="0" indent="0">
              <a:buNone/>
            </a:pPr>
            <a:r>
              <a:rPr lang="en-US" b="1" dirty="0"/>
              <a:t>ADVANCE 4, 3 </a:t>
            </a:r>
            <a:r>
              <a:rPr lang="en-US" dirty="0"/>
              <a:t>			Storekeeper takes time to fill requisitions</a:t>
            </a:r>
          </a:p>
          <a:p>
            <a:pPr marL="0" indent="0">
              <a:buNone/>
            </a:pPr>
            <a:r>
              <a:rPr lang="en-US" b="1" dirty="0"/>
              <a:t>RELEASE </a:t>
            </a:r>
            <a:r>
              <a:rPr lang="en-US" b="1" dirty="0" err="1"/>
              <a:t>StoreKeeper</a:t>
            </a:r>
            <a:r>
              <a:rPr lang="en-US" b="1" dirty="0"/>
              <a:t>		</a:t>
            </a:r>
            <a:r>
              <a:rPr lang="en-US" dirty="0"/>
              <a:t>Release the storekeeper</a:t>
            </a:r>
          </a:p>
          <a:p>
            <a:pPr marL="0" indent="0">
              <a:buNone/>
            </a:pPr>
            <a:r>
              <a:rPr lang="en-US" b="1" dirty="0"/>
              <a:t>TERMINATE 1</a:t>
            </a:r>
          </a:p>
          <a:p>
            <a:pPr marL="0" indent="0">
              <a:buNone/>
            </a:pPr>
            <a:r>
              <a:rPr lang="en-US" b="1" dirty="0"/>
              <a:t>STORAGE </a:t>
            </a:r>
            <a:r>
              <a:rPr lang="en-US" b="1" dirty="0" err="1"/>
              <a:t>ClerkStorage</a:t>
            </a:r>
            <a:r>
              <a:rPr lang="en-US" b="1" dirty="0"/>
              <a:t>, 2</a:t>
            </a:r>
            <a:r>
              <a:rPr lang="en-US" dirty="0"/>
              <a:t>	2 clerks are represented by storage</a:t>
            </a:r>
          </a:p>
          <a:p>
            <a:pPr marL="0" indent="0">
              <a:buNone/>
            </a:pPr>
            <a:r>
              <a:rPr lang="en-US" b="1" dirty="0"/>
              <a:t>FACILITY </a:t>
            </a:r>
            <a:r>
              <a:rPr lang="en-US" b="1" dirty="0" err="1"/>
              <a:t>Stoerkeeper</a:t>
            </a:r>
            <a:endParaRPr lang="en-US" b="1" dirty="0"/>
          </a:p>
          <a:p>
            <a:pPr marL="0" indent="0">
              <a:buNone/>
            </a:pPr>
            <a:r>
              <a:rPr lang="en-US" b="1" dirty="0"/>
              <a:t>END</a:t>
            </a:r>
          </a:p>
        </p:txBody>
      </p:sp>
    </p:spTree>
    <p:extLst>
      <p:ext uri="{BB962C8B-B14F-4D97-AF65-F5344CB8AC3E}">
        <p14:creationId xmlns:p14="http://schemas.microsoft.com/office/powerpoint/2010/main" val="77911999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17C40AB-7E3C-9443-E033-47AF5BFCE7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82D900-7BD1-1411-FCDB-D163E03F9995}"/>
              </a:ext>
            </a:extLst>
          </p:cNvPr>
          <p:cNvSpPr>
            <a:spLocks noGrp="1"/>
          </p:cNvSpPr>
          <p:nvPr>
            <p:ph type="title"/>
          </p:nvPr>
        </p:nvSpPr>
        <p:spPr>
          <a:xfrm>
            <a:off x="838200" y="365125"/>
            <a:ext cx="10515600" cy="1042761"/>
          </a:xfrm>
        </p:spPr>
        <p:txBody>
          <a:bodyPr>
            <a:normAutofit/>
          </a:bodyPr>
          <a:lstStyle/>
          <a:p>
            <a:r>
              <a:rPr lang="en-US" dirty="0"/>
              <a:t>Gathering Statistics</a:t>
            </a:r>
          </a:p>
        </p:txBody>
      </p:sp>
      <p:sp>
        <p:nvSpPr>
          <p:cNvPr id="79" name="Footer Placeholder 78">
            <a:extLst>
              <a:ext uri="{FF2B5EF4-FFF2-40B4-BE49-F238E27FC236}">
                <a16:creationId xmlns:a16="http://schemas.microsoft.com/office/drawing/2014/main" id="{367C8ED3-D2C8-0EC7-273B-691A38D77E8B}"/>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4AA2B4A6-C15D-7633-87F9-C161628709E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68</a:t>
            </a:fld>
            <a:endParaRPr lang="en-US"/>
          </a:p>
        </p:txBody>
      </p:sp>
      <p:sp>
        <p:nvSpPr>
          <p:cNvPr id="4" name="Content Placeholder 3">
            <a:extLst>
              <a:ext uri="{FF2B5EF4-FFF2-40B4-BE49-F238E27FC236}">
                <a16:creationId xmlns:a16="http://schemas.microsoft.com/office/drawing/2014/main" id="{B8AD7DC1-2A10-816C-2256-9AB505FCE675}"/>
              </a:ext>
            </a:extLst>
          </p:cNvPr>
          <p:cNvSpPr>
            <a:spLocks noGrp="1"/>
          </p:cNvSpPr>
          <p:nvPr>
            <p:ph idx="1"/>
          </p:nvPr>
        </p:nvSpPr>
        <p:spPr/>
        <p:txBody>
          <a:bodyPr>
            <a:normAutofit fontScale="92500"/>
          </a:bodyPr>
          <a:lstStyle/>
          <a:p>
            <a:r>
              <a:rPr lang="en-US" dirty="0"/>
              <a:t>Block types such as QUEUE, DEPART, MARK and TABULATE are used to gather statistic about the system performance but not to represent the system action.</a:t>
            </a:r>
          </a:p>
          <a:p>
            <a:r>
              <a:rPr lang="en-US" dirty="0"/>
              <a:t>When the condition for advancing a transaction is not satisfied several transactions may be kept waiting at a block and due to this the QUEUE block increase and DEPART block decreases the number in field A </a:t>
            </a:r>
          </a:p>
          <a:p>
            <a:r>
              <a:rPr lang="en-US" dirty="0"/>
              <a:t>i.e. queue block increases the queue number while depart block decreases the queue number. A is queue number, B is the quantity by which the queue number is being increased </a:t>
            </a:r>
            <a:br>
              <a:rPr lang="en-US" dirty="0"/>
            </a:br>
            <a:endParaRPr lang="en-US" dirty="0"/>
          </a:p>
        </p:txBody>
      </p:sp>
      <p:pic>
        <p:nvPicPr>
          <p:cNvPr id="3" name="Picture 2">
            <a:extLst>
              <a:ext uri="{FF2B5EF4-FFF2-40B4-BE49-F238E27FC236}">
                <a16:creationId xmlns:a16="http://schemas.microsoft.com/office/drawing/2014/main" id="{D61AE84D-E3E4-1907-72BE-DF9DDAB1392B}"/>
              </a:ext>
            </a:extLst>
          </p:cNvPr>
          <p:cNvPicPr>
            <a:picLocks noChangeAspect="1"/>
          </p:cNvPicPr>
          <p:nvPr/>
        </p:nvPicPr>
        <p:blipFill>
          <a:blip r:embed="rId2"/>
          <a:stretch>
            <a:fillRect/>
          </a:stretch>
        </p:blipFill>
        <p:spPr>
          <a:xfrm>
            <a:off x="5879969" y="540977"/>
            <a:ext cx="1471517" cy="797645"/>
          </a:xfrm>
          <a:prstGeom prst="rect">
            <a:avLst/>
          </a:prstGeom>
        </p:spPr>
      </p:pic>
      <p:pic>
        <p:nvPicPr>
          <p:cNvPr id="6" name="Picture 5">
            <a:extLst>
              <a:ext uri="{FF2B5EF4-FFF2-40B4-BE49-F238E27FC236}">
                <a16:creationId xmlns:a16="http://schemas.microsoft.com/office/drawing/2014/main" id="{860170C6-F24D-7D82-8073-5900EFD97E90}"/>
              </a:ext>
            </a:extLst>
          </p:cNvPr>
          <p:cNvPicPr>
            <a:picLocks noChangeAspect="1"/>
          </p:cNvPicPr>
          <p:nvPr/>
        </p:nvPicPr>
        <p:blipFill>
          <a:blip r:embed="rId3"/>
          <a:stretch>
            <a:fillRect/>
          </a:stretch>
        </p:blipFill>
        <p:spPr>
          <a:xfrm>
            <a:off x="7338088" y="616857"/>
            <a:ext cx="1504896" cy="807171"/>
          </a:xfrm>
          <a:prstGeom prst="rect">
            <a:avLst/>
          </a:prstGeom>
        </p:spPr>
      </p:pic>
      <p:pic>
        <p:nvPicPr>
          <p:cNvPr id="8" name="Picture 7">
            <a:extLst>
              <a:ext uri="{FF2B5EF4-FFF2-40B4-BE49-F238E27FC236}">
                <a16:creationId xmlns:a16="http://schemas.microsoft.com/office/drawing/2014/main" id="{CB135082-F400-2CDC-6906-2C74EF066FA8}"/>
              </a:ext>
            </a:extLst>
          </p:cNvPr>
          <p:cNvPicPr>
            <a:picLocks noChangeAspect="1"/>
          </p:cNvPicPr>
          <p:nvPr/>
        </p:nvPicPr>
        <p:blipFill>
          <a:blip r:embed="rId4"/>
          <a:stretch>
            <a:fillRect/>
          </a:stretch>
        </p:blipFill>
        <p:spPr>
          <a:xfrm>
            <a:off x="8842984" y="618510"/>
            <a:ext cx="1515215" cy="807171"/>
          </a:xfrm>
          <a:prstGeom prst="rect">
            <a:avLst/>
          </a:prstGeom>
        </p:spPr>
      </p:pic>
      <p:pic>
        <p:nvPicPr>
          <p:cNvPr id="10" name="Picture 9">
            <a:extLst>
              <a:ext uri="{FF2B5EF4-FFF2-40B4-BE49-F238E27FC236}">
                <a16:creationId xmlns:a16="http://schemas.microsoft.com/office/drawing/2014/main" id="{C643EE11-4869-8405-8933-BA2F6F4B6269}"/>
              </a:ext>
            </a:extLst>
          </p:cNvPr>
          <p:cNvPicPr>
            <a:picLocks noChangeAspect="1"/>
          </p:cNvPicPr>
          <p:nvPr/>
        </p:nvPicPr>
        <p:blipFill>
          <a:blip r:embed="rId5"/>
          <a:stretch>
            <a:fillRect/>
          </a:stretch>
        </p:blipFill>
        <p:spPr>
          <a:xfrm>
            <a:off x="10301103" y="558449"/>
            <a:ext cx="1631403" cy="947767"/>
          </a:xfrm>
          <a:prstGeom prst="rect">
            <a:avLst/>
          </a:prstGeom>
        </p:spPr>
      </p:pic>
    </p:spTree>
    <p:extLst>
      <p:ext uri="{BB962C8B-B14F-4D97-AF65-F5344CB8AC3E}">
        <p14:creationId xmlns:p14="http://schemas.microsoft.com/office/powerpoint/2010/main" val="289550595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526EE7B-40F5-B6A8-32F5-6936999736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57D3C2-BAD9-B7EB-BEEB-7A04345F2B99}"/>
              </a:ext>
            </a:extLst>
          </p:cNvPr>
          <p:cNvSpPr>
            <a:spLocks noGrp="1"/>
          </p:cNvSpPr>
          <p:nvPr>
            <p:ph type="title"/>
          </p:nvPr>
        </p:nvSpPr>
        <p:spPr>
          <a:xfrm>
            <a:off x="838200" y="365125"/>
            <a:ext cx="10515600" cy="1042761"/>
          </a:xfrm>
        </p:spPr>
        <p:txBody>
          <a:bodyPr>
            <a:normAutofit/>
          </a:bodyPr>
          <a:lstStyle/>
          <a:p>
            <a:r>
              <a:rPr lang="en-US" dirty="0"/>
              <a:t>Gathering Statistics</a:t>
            </a:r>
          </a:p>
        </p:txBody>
      </p:sp>
      <p:sp>
        <p:nvSpPr>
          <p:cNvPr id="79" name="Footer Placeholder 78">
            <a:extLst>
              <a:ext uri="{FF2B5EF4-FFF2-40B4-BE49-F238E27FC236}">
                <a16:creationId xmlns:a16="http://schemas.microsoft.com/office/drawing/2014/main" id="{AD1AF5B5-1899-5A19-F761-1189D45CF1B3}"/>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CE293867-CE21-53ED-38F1-CF3BA3997F0D}"/>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69</a:t>
            </a:fld>
            <a:endParaRPr lang="en-US"/>
          </a:p>
        </p:txBody>
      </p:sp>
      <p:sp>
        <p:nvSpPr>
          <p:cNvPr id="4" name="Content Placeholder 3">
            <a:extLst>
              <a:ext uri="{FF2B5EF4-FFF2-40B4-BE49-F238E27FC236}">
                <a16:creationId xmlns:a16="http://schemas.microsoft.com/office/drawing/2014/main" id="{0C3167FE-88B4-AB56-B573-FB16A64B26EE}"/>
              </a:ext>
            </a:extLst>
          </p:cNvPr>
          <p:cNvSpPr>
            <a:spLocks noGrp="1"/>
          </p:cNvSpPr>
          <p:nvPr>
            <p:ph idx="1"/>
          </p:nvPr>
        </p:nvSpPr>
        <p:spPr/>
        <p:txBody>
          <a:bodyPr>
            <a:normAutofit/>
          </a:bodyPr>
          <a:lstStyle/>
          <a:p>
            <a:r>
              <a:rPr lang="en-US" dirty="0"/>
              <a:t>The MARK and TABULATE blocks are used to measure the length of time taken by transaction to move the system or parts of the system.</a:t>
            </a:r>
          </a:p>
          <a:p>
            <a:r>
              <a:rPr lang="en-US" dirty="0"/>
              <a:t>The MARK block simply notes the </a:t>
            </a:r>
            <a:r>
              <a:rPr lang="en-US" b="1" dirty="0"/>
              <a:t>arrival time </a:t>
            </a:r>
            <a:r>
              <a:rPr lang="en-US" dirty="0"/>
              <a:t>on the transaction and the TABULATE blocks subtracts the time noted by MARKED block from the time of arrival at the TABULATE block.</a:t>
            </a:r>
          </a:p>
        </p:txBody>
      </p:sp>
      <p:pic>
        <p:nvPicPr>
          <p:cNvPr id="3" name="Picture 2">
            <a:extLst>
              <a:ext uri="{FF2B5EF4-FFF2-40B4-BE49-F238E27FC236}">
                <a16:creationId xmlns:a16="http://schemas.microsoft.com/office/drawing/2014/main" id="{84370332-1193-EF0C-F4C9-C5AF29837089}"/>
              </a:ext>
            </a:extLst>
          </p:cNvPr>
          <p:cNvPicPr>
            <a:picLocks noChangeAspect="1"/>
          </p:cNvPicPr>
          <p:nvPr/>
        </p:nvPicPr>
        <p:blipFill>
          <a:blip r:embed="rId2"/>
          <a:stretch>
            <a:fillRect/>
          </a:stretch>
        </p:blipFill>
        <p:spPr>
          <a:xfrm>
            <a:off x="8899227" y="610241"/>
            <a:ext cx="1019317" cy="552527"/>
          </a:xfrm>
          <a:prstGeom prst="rect">
            <a:avLst/>
          </a:prstGeom>
        </p:spPr>
      </p:pic>
      <p:pic>
        <p:nvPicPr>
          <p:cNvPr id="6" name="Picture 5">
            <a:extLst>
              <a:ext uri="{FF2B5EF4-FFF2-40B4-BE49-F238E27FC236}">
                <a16:creationId xmlns:a16="http://schemas.microsoft.com/office/drawing/2014/main" id="{E8D6A093-EAFD-0CB5-5BB8-430280F55B18}"/>
              </a:ext>
            </a:extLst>
          </p:cNvPr>
          <p:cNvPicPr>
            <a:picLocks noChangeAspect="1"/>
          </p:cNvPicPr>
          <p:nvPr/>
        </p:nvPicPr>
        <p:blipFill>
          <a:blip r:embed="rId3"/>
          <a:stretch>
            <a:fillRect/>
          </a:stretch>
        </p:blipFill>
        <p:spPr>
          <a:xfrm>
            <a:off x="10112224" y="600715"/>
            <a:ext cx="1047896" cy="562053"/>
          </a:xfrm>
          <a:prstGeom prst="rect">
            <a:avLst/>
          </a:prstGeom>
        </p:spPr>
      </p:pic>
      <p:pic>
        <p:nvPicPr>
          <p:cNvPr id="8" name="Picture 7">
            <a:extLst>
              <a:ext uri="{FF2B5EF4-FFF2-40B4-BE49-F238E27FC236}">
                <a16:creationId xmlns:a16="http://schemas.microsoft.com/office/drawing/2014/main" id="{2B4782E5-6A68-45FB-445D-DA5DFC353BDA}"/>
              </a:ext>
            </a:extLst>
          </p:cNvPr>
          <p:cNvPicPr>
            <a:picLocks noChangeAspect="1"/>
          </p:cNvPicPr>
          <p:nvPr/>
        </p:nvPicPr>
        <p:blipFill>
          <a:blip r:embed="rId4"/>
          <a:stretch>
            <a:fillRect/>
          </a:stretch>
        </p:blipFill>
        <p:spPr>
          <a:xfrm>
            <a:off x="8955470" y="1171912"/>
            <a:ext cx="1019317" cy="543001"/>
          </a:xfrm>
          <a:prstGeom prst="rect">
            <a:avLst/>
          </a:prstGeom>
        </p:spPr>
      </p:pic>
      <p:pic>
        <p:nvPicPr>
          <p:cNvPr id="10" name="Picture 9">
            <a:extLst>
              <a:ext uri="{FF2B5EF4-FFF2-40B4-BE49-F238E27FC236}">
                <a16:creationId xmlns:a16="http://schemas.microsoft.com/office/drawing/2014/main" id="{98BF12A1-3628-DBF2-5207-A72EB22C14B6}"/>
              </a:ext>
            </a:extLst>
          </p:cNvPr>
          <p:cNvPicPr>
            <a:picLocks noChangeAspect="1"/>
          </p:cNvPicPr>
          <p:nvPr/>
        </p:nvPicPr>
        <p:blipFill>
          <a:blip r:embed="rId5"/>
          <a:stretch>
            <a:fillRect/>
          </a:stretch>
        </p:blipFill>
        <p:spPr>
          <a:xfrm>
            <a:off x="10107918" y="1161517"/>
            <a:ext cx="1000265" cy="581106"/>
          </a:xfrm>
          <a:prstGeom prst="rect">
            <a:avLst/>
          </a:prstGeom>
        </p:spPr>
      </p:pic>
    </p:spTree>
    <p:extLst>
      <p:ext uri="{BB962C8B-B14F-4D97-AF65-F5344CB8AC3E}">
        <p14:creationId xmlns:p14="http://schemas.microsoft.com/office/powerpoint/2010/main" val="24168757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F93292-E146-4CB4-6FBB-7B964A5519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231B08-36C9-B8BD-A50F-C9C828046A2E}"/>
              </a:ext>
            </a:extLst>
          </p:cNvPr>
          <p:cNvSpPr>
            <a:spLocks noGrp="1"/>
          </p:cNvSpPr>
          <p:nvPr>
            <p:ph type="title"/>
          </p:nvPr>
        </p:nvSpPr>
        <p:spPr>
          <a:xfrm>
            <a:off x="838200" y="365125"/>
            <a:ext cx="10515600" cy="1042761"/>
          </a:xfrm>
        </p:spPr>
        <p:txBody>
          <a:bodyPr>
            <a:normAutofit/>
          </a:bodyPr>
          <a:lstStyle/>
          <a:p>
            <a:r>
              <a:rPr lang="en-US" dirty="0"/>
              <a:t>Merits of Simulation Language</a:t>
            </a:r>
          </a:p>
        </p:txBody>
      </p:sp>
      <p:sp>
        <p:nvSpPr>
          <p:cNvPr id="3" name="Content Placeholder 2">
            <a:extLst>
              <a:ext uri="{FF2B5EF4-FFF2-40B4-BE49-F238E27FC236}">
                <a16:creationId xmlns:a16="http://schemas.microsoft.com/office/drawing/2014/main" id="{364A65AD-B615-6288-6982-F4A7642C29C2}"/>
              </a:ext>
            </a:extLst>
          </p:cNvPr>
          <p:cNvSpPr>
            <a:spLocks noGrp="1"/>
          </p:cNvSpPr>
          <p:nvPr>
            <p:ph idx="1"/>
          </p:nvPr>
        </p:nvSpPr>
        <p:spPr>
          <a:xfrm>
            <a:off x="838200" y="1553029"/>
            <a:ext cx="10515600" cy="4920342"/>
          </a:xfrm>
        </p:spPr>
        <p:txBody>
          <a:bodyPr>
            <a:normAutofit fontScale="92500" lnSpcReduction="20000"/>
          </a:bodyPr>
          <a:lstStyle/>
          <a:p>
            <a:pPr marL="457200" indent="-457200">
              <a:buFont typeface="+mj-lt"/>
              <a:buAutoNum type="arabicPeriod"/>
            </a:pPr>
            <a:r>
              <a:rPr lang="en-US" dirty="0"/>
              <a:t>Since most of the features to be programmed are built-in, simulation language takes comparatively </a:t>
            </a:r>
            <a:r>
              <a:rPr lang="en-US" b="1" dirty="0"/>
              <a:t>less programming time and effort</a:t>
            </a:r>
            <a:r>
              <a:rPr lang="en-US" dirty="0"/>
              <a:t>.</a:t>
            </a:r>
          </a:p>
          <a:p>
            <a:pPr marL="457200" indent="-457200">
              <a:buFont typeface="+mj-lt"/>
              <a:buAutoNum type="arabicPeriod"/>
            </a:pPr>
            <a:r>
              <a:rPr lang="en-US" dirty="0"/>
              <a:t>Since simulation language consists of blocks, specially constructed to simulate the common feature, they provide a </a:t>
            </a:r>
            <a:r>
              <a:rPr lang="en-US" b="1" dirty="0"/>
              <a:t>natural framework for simulation </a:t>
            </a:r>
            <a:r>
              <a:rPr lang="en-US" dirty="0"/>
              <a:t>and modelling.</a:t>
            </a:r>
          </a:p>
          <a:p>
            <a:pPr marL="457200" indent="-457200">
              <a:buFont typeface="+mj-lt"/>
              <a:buAutoNum type="arabicPeriod"/>
            </a:pPr>
            <a:r>
              <a:rPr lang="en-US" dirty="0"/>
              <a:t>Simulation models coded in a simulation language can be </a:t>
            </a:r>
            <a:r>
              <a:rPr lang="en-US" b="1" dirty="0"/>
              <a:t>easily changed and modified</a:t>
            </a:r>
            <a:r>
              <a:rPr lang="en-US" dirty="0"/>
              <a:t>.</a:t>
            </a:r>
          </a:p>
          <a:p>
            <a:pPr marL="457200" indent="-457200">
              <a:buFont typeface="+mj-lt"/>
              <a:buAutoNum type="arabicPeriod"/>
            </a:pPr>
            <a:r>
              <a:rPr lang="en-US" dirty="0"/>
              <a:t>The </a:t>
            </a:r>
            <a:r>
              <a:rPr lang="en-US" b="1" dirty="0"/>
              <a:t>error detection and analysis </a:t>
            </a:r>
            <a:r>
              <a:rPr lang="en-US" dirty="0"/>
              <a:t>are done automatically in a simulation language.</a:t>
            </a:r>
          </a:p>
          <a:p>
            <a:pPr marL="457200" indent="-457200">
              <a:buFont typeface="+mj-lt"/>
              <a:buAutoNum type="arabicPeriod"/>
            </a:pPr>
            <a:r>
              <a:rPr lang="en-US" dirty="0"/>
              <a:t>Simulation models developed in simulation language, especially the specific application package called </a:t>
            </a:r>
            <a:r>
              <a:rPr lang="en-US" b="1" dirty="0"/>
              <a:t>simulators, are very easy to use</a:t>
            </a:r>
            <a:r>
              <a:rPr lang="en-US" dirty="0"/>
              <a:t>.</a:t>
            </a:r>
          </a:p>
        </p:txBody>
      </p:sp>
      <p:sp>
        <p:nvSpPr>
          <p:cNvPr id="79" name="Footer Placeholder 78">
            <a:extLst>
              <a:ext uri="{FF2B5EF4-FFF2-40B4-BE49-F238E27FC236}">
                <a16:creationId xmlns:a16="http://schemas.microsoft.com/office/drawing/2014/main" id="{8214876A-EA1B-8A9F-F731-C3DCA591092A}"/>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90A4BA90-40C0-7B69-9773-264ED7E1590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7</a:t>
            </a:fld>
            <a:endParaRPr lang="en-US"/>
          </a:p>
        </p:txBody>
      </p:sp>
    </p:spTree>
    <p:extLst>
      <p:ext uri="{BB962C8B-B14F-4D97-AF65-F5344CB8AC3E}">
        <p14:creationId xmlns:p14="http://schemas.microsoft.com/office/powerpoint/2010/main" val="179052924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4FB3C3-2A13-FD7E-0DE6-EC7DCFAA69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F9B484-1786-8E67-F21A-8CBD93CDFA47}"/>
              </a:ext>
            </a:extLst>
          </p:cNvPr>
          <p:cNvSpPr>
            <a:spLocks noGrp="1"/>
          </p:cNvSpPr>
          <p:nvPr>
            <p:ph type="title"/>
          </p:nvPr>
        </p:nvSpPr>
        <p:spPr>
          <a:xfrm>
            <a:off x="838200" y="365125"/>
            <a:ext cx="10515600" cy="1042761"/>
          </a:xfrm>
        </p:spPr>
        <p:txBody>
          <a:bodyPr>
            <a:normAutofit/>
          </a:bodyPr>
          <a:lstStyle/>
          <a:p>
            <a:r>
              <a:rPr lang="en-US" dirty="0"/>
              <a:t>Condition Transfer</a:t>
            </a:r>
          </a:p>
        </p:txBody>
      </p:sp>
      <p:sp>
        <p:nvSpPr>
          <p:cNvPr id="79" name="Footer Placeholder 78">
            <a:extLst>
              <a:ext uri="{FF2B5EF4-FFF2-40B4-BE49-F238E27FC236}">
                <a16:creationId xmlns:a16="http://schemas.microsoft.com/office/drawing/2014/main" id="{C06A5EF4-225A-65B2-EEF1-1EC765B09F4D}"/>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9E6C42E5-02D2-8293-374D-4DE11327C0F0}"/>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70</a:t>
            </a:fld>
            <a:endParaRPr lang="en-US"/>
          </a:p>
        </p:txBody>
      </p:sp>
      <p:sp>
        <p:nvSpPr>
          <p:cNvPr id="4" name="Content Placeholder 3">
            <a:extLst>
              <a:ext uri="{FF2B5EF4-FFF2-40B4-BE49-F238E27FC236}">
                <a16:creationId xmlns:a16="http://schemas.microsoft.com/office/drawing/2014/main" id="{4CC86DC6-3C8F-04F2-D558-46073787C521}"/>
              </a:ext>
            </a:extLst>
          </p:cNvPr>
          <p:cNvSpPr>
            <a:spLocks noGrp="1"/>
          </p:cNvSpPr>
          <p:nvPr>
            <p:ph idx="1"/>
          </p:nvPr>
        </p:nvSpPr>
        <p:spPr/>
        <p:txBody>
          <a:bodyPr>
            <a:normAutofit/>
          </a:bodyPr>
          <a:lstStyle/>
          <a:p>
            <a:r>
              <a:rPr lang="en-US" dirty="0"/>
              <a:t>Refer the notes for this topic.</a:t>
            </a:r>
          </a:p>
        </p:txBody>
      </p:sp>
    </p:spTree>
    <p:extLst>
      <p:ext uri="{BB962C8B-B14F-4D97-AF65-F5344CB8AC3E}">
        <p14:creationId xmlns:p14="http://schemas.microsoft.com/office/powerpoint/2010/main" val="764253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a:t>Lecture 18</a:t>
            </a:r>
            <a:endParaRPr lang="en-US" dirty="0"/>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71</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13"/>
          </p:nvPr>
        </p:nvSpPr>
        <p:spPr>
          <a:xfrm>
            <a:off x="7351486" y="106589"/>
            <a:ext cx="4114800" cy="365125"/>
          </a:xfrm>
        </p:spPr>
        <p:txBody>
          <a:bodyPr/>
          <a:lstStyle/>
          <a:p>
            <a:pPr algn="r"/>
            <a:r>
              <a:rPr lang="en-US"/>
              <a:t>Discrete System Language | Lecture 18</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a:xfrm>
            <a:off x="838200" y="1843315"/>
            <a:ext cx="10515600" cy="3817256"/>
          </a:xfrm>
        </p:spPr>
        <p:txBody>
          <a:bodyPr/>
          <a:lstStyle/>
          <a:p>
            <a:r>
              <a:rPr lang="en-US"/>
              <a:t>SIMSCRIPT</a:t>
            </a:r>
            <a:br>
              <a:rPr lang="en-US"/>
            </a:br>
            <a:endParaRPr lang="en-US" dirty="0"/>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72</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14"/>
          </p:nvPr>
        </p:nvSpPr>
        <p:spPr>
          <a:xfrm>
            <a:off x="7351486" y="106589"/>
            <a:ext cx="4114800" cy="365125"/>
          </a:xfrm>
        </p:spPr>
        <p:txBody>
          <a:bodyPr/>
          <a:lstStyle/>
          <a:p>
            <a:pPr algn="r"/>
            <a:r>
              <a:rPr lang="en-US"/>
              <a:t>Discrete System Language | Lecture 18</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01A575B-021F-235E-488D-73A508BD29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25D536-333C-D121-8656-FA80232ED964}"/>
              </a:ext>
            </a:extLst>
          </p:cNvPr>
          <p:cNvSpPr>
            <a:spLocks noGrp="1"/>
          </p:cNvSpPr>
          <p:nvPr>
            <p:ph type="title"/>
          </p:nvPr>
        </p:nvSpPr>
        <p:spPr>
          <a:xfrm>
            <a:off x="838200" y="365125"/>
            <a:ext cx="10515600" cy="1042761"/>
          </a:xfrm>
        </p:spPr>
        <p:txBody>
          <a:bodyPr>
            <a:normAutofit/>
          </a:bodyPr>
          <a:lstStyle/>
          <a:p>
            <a:r>
              <a:rPr lang="en-US" dirty="0"/>
              <a:t>Features of Simulation Software</a:t>
            </a:r>
          </a:p>
        </p:txBody>
      </p:sp>
      <p:sp>
        <p:nvSpPr>
          <p:cNvPr id="3" name="Content Placeholder 2">
            <a:extLst>
              <a:ext uri="{FF2B5EF4-FFF2-40B4-BE49-F238E27FC236}">
                <a16:creationId xmlns:a16="http://schemas.microsoft.com/office/drawing/2014/main" id="{B80AF99B-F2AF-24F9-58DA-EA6CAC69F037}"/>
              </a:ext>
            </a:extLst>
          </p:cNvPr>
          <p:cNvSpPr>
            <a:spLocks noGrp="1"/>
          </p:cNvSpPr>
          <p:nvPr>
            <p:ph idx="1"/>
          </p:nvPr>
        </p:nvSpPr>
        <p:spPr>
          <a:xfrm>
            <a:off x="838200" y="1553029"/>
            <a:ext cx="10515600" cy="4920342"/>
          </a:xfrm>
        </p:spPr>
        <p:txBody>
          <a:bodyPr>
            <a:normAutofit fontScale="92500"/>
          </a:bodyPr>
          <a:lstStyle/>
          <a:p>
            <a:pPr marL="457200" indent="-457200">
              <a:buFont typeface="+mj-lt"/>
              <a:buAutoNum type="arabicPeriod"/>
            </a:pPr>
            <a:r>
              <a:rPr lang="en-US" b="1" dirty="0"/>
              <a:t>Modelling Flexibility</a:t>
            </a:r>
            <a:r>
              <a:rPr lang="en-US" dirty="0"/>
              <a:t>: The simulation must be flexible enough to adapt to changes in the configuration. The domain of application should be wide, and the model should be equally valid over the whole domain.</a:t>
            </a:r>
          </a:p>
          <a:p>
            <a:pPr marL="457200" indent="-457200">
              <a:buFont typeface="+mj-lt"/>
              <a:buAutoNum type="arabicPeriod"/>
            </a:pPr>
            <a:r>
              <a:rPr lang="en-US" b="1" dirty="0"/>
              <a:t>Ease of Modelling</a:t>
            </a:r>
            <a:r>
              <a:rPr lang="en-US" dirty="0"/>
              <a:t>: It should be easy to develop the simulation model, easy to debug the program, and validate the model. The software should have an in-built interactive debugger, error detector, and online health.</a:t>
            </a:r>
          </a:p>
          <a:p>
            <a:pPr marL="457200" indent="-457200">
              <a:buFont typeface="+mj-lt"/>
              <a:buAutoNum type="arabicPeriod"/>
            </a:pPr>
            <a:r>
              <a:rPr lang="en-US" b="1" dirty="0"/>
              <a:t>Fast Execution Speed</a:t>
            </a:r>
            <a:r>
              <a:rPr lang="en-US" dirty="0"/>
              <a:t>: The speed of execution is always a very important requirement of any simulation model. It is especially an essential feature in the case of the simulation of a large and complex system. </a:t>
            </a:r>
          </a:p>
        </p:txBody>
      </p:sp>
      <p:sp>
        <p:nvSpPr>
          <p:cNvPr id="79" name="Footer Placeholder 78">
            <a:extLst>
              <a:ext uri="{FF2B5EF4-FFF2-40B4-BE49-F238E27FC236}">
                <a16:creationId xmlns:a16="http://schemas.microsoft.com/office/drawing/2014/main" id="{D03D2C9D-EE52-2B46-737C-8CE28629283B}"/>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6DC4A4E1-80FB-A822-6EF0-C097713CDFC0}"/>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8</a:t>
            </a:fld>
            <a:endParaRPr lang="en-US"/>
          </a:p>
        </p:txBody>
      </p:sp>
    </p:spTree>
    <p:extLst>
      <p:ext uri="{BB962C8B-B14F-4D97-AF65-F5344CB8AC3E}">
        <p14:creationId xmlns:p14="http://schemas.microsoft.com/office/powerpoint/2010/main" val="118082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20EFAE0-3EEE-27C9-4A46-6EA392A7F6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DA6CE2-8836-AE2D-40DA-40F92DEB31DF}"/>
              </a:ext>
            </a:extLst>
          </p:cNvPr>
          <p:cNvSpPr>
            <a:spLocks noGrp="1"/>
          </p:cNvSpPr>
          <p:nvPr>
            <p:ph type="title"/>
          </p:nvPr>
        </p:nvSpPr>
        <p:spPr>
          <a:xfrm>
            <a:off x="838200" y="365125"/>
            <a:ext cx="10515600" cy="1042761"/>
          </a:xfrm>
        </p:spPr>
        <p:txBody>
          <a:bodyPr>
            <a:normAutofit/>
          </a:bodyPr>
          <a:lstStyle/>
          <a:p>
            <a:r>
              <a:rPr lang="en-US" dirty="0"/>
              <a:t>Features of Simulation Software</a:t>
            </a:r>
          </a:p>
        </p:txBody>
      </p:sp>
      <p:sp>
        <p:nvSpPr>
          <p:cNvPr id="3" name="Content Placeholder 2">
            <a:extLst>
              <a:ext uri="{FF2B5EF4-FFF2-40B4-BE49-F238E27FC236}">
                <a16:creationId xmlns:a16="http://schemas.microsoft.com/office/drawing/2014/main" id="{BFF2F5EC-8528-5C91-FACA-ACDE6FAE8CA2}"/>
              </a:ext>
            </a:extLst>
          </p:cNvPr>
          <p:cNvSpPr>
            <a:spLocks noGrp="1"/>
          </p:cNvSpPr>
          <p:nvPr>
            <p:ph idx="1"/>
          </p:nvPr>
        </p:nvSpPr>
        <p:spPr>
          <a:xfrm>
            <a:off x="838200" y="1553029"/>
            <a:ext cx="10515600" cy="4920342"/>
          </a:xfrm>
        </p:spPr>
        <p:txBody>
          <a:bodyPr>
            <a:normAutofit lnSpcReduction="10000"/>
          </a:bodyPr>
          <a:lstStyle/>
          <a:p>
            <a:pPr marL="457200" indent="-457200">
              <a:buFont typeface="+mj-lt"/>
              <a:buAutoNum type="arabicPeriod" startAt="4"/>
            </a:pPr>
            <a:r>
              <a:rPr lang="en-US" b="1" dirty="0"/>
              <a:t>Compatibility with Various Computer Systems</a:t>
            </a:r>
            <a:r>
              <a:rPr lang="en-US" dirty="0"/>
              <a:t>: The simulation language should be compatible with various computer systems like microcomputers, engineering workstation minicomputers, and mainframe computers.</a:t>
            </a:r>
          </a:p>
          <a:p>
            <a:pPr marL="457200" indent="-457200">
              <a:buFont typeface="+mj-lt"/>
              <a:buAutoNum type="arabicPeriod" startAt="4"/>
            </a:pPr>
            <a:r>
              <a:rPr lang="en-US" b="1" dirty="0"/>
              <a:t>Statistical Capabilities</a:t>
            </a:r>
            <a:r>
              <a:rPr lang="en-US" dirty="0"/>
              <a:t>: A simulation software should contain multiple stream random number generators and as many standard probability distributions as possible. It should have blocks for designing the statistics like the simulation run, warming up period, and the number and the length of replication. </a:t>
            </a:r>
            <a:endParaRPr lang="en-US" b="1" dirty="0"/>
          </a:p>
        </p:txBody>
      </p:sp>
      <p:sp>
        <p:nvSpPr>
          <p:cNvPr id="79" name="Footer Placeholder 78">
            <a:extLst>
              <a:ext uri="{FF2B5EF4-FFF2-40B4-BE49-F238E27FC236}">
                <a16:creationId xmlns:a16="http://schemas.microsoft.com/office/drawing/2014/main" id="{24A21DE2-7736-4EA5-A85E-DEDBC97EFDC0}"/>
              </a:ext>
            </a:extLst>
          </p:cNvPr>
          <p:cNvSpPr>
            <a:spLocks noGrp="1"/>
          </p:cNvSpPr>
          <p:nvPr>
            <p:ph type="ftr" sz="quarter" idx="11"/>
          </p:nvPr>
        </p:nvSpPr>
        <p:spPr>
          <a:xfrm>
            <a:off x="7351486" y="106589"/>
            <a:ext cx="4114800" cy="365125"/>
          </a:xfrm>
        </p:spPr>
        <p:txBody>
          <a:bodyPr/>
          <a:lstStyle/>
          <a:p>
            <a:r>
              <a:rPr lang="en-US"/>
              <a:t>Discrete System Language | Lecture 18</a:t>
            </a:r>
            <a:endParaRPr lang="en-US" dirty="0"/>
          </a:p>
        </p:txBody>
      </p:sp>
      <p:sp>
        <p:nvSpPr>
          <p:cNvPr id="5" name="Slide Number Placeholder 4">
            <a:extLst>
              <a:ext uri="{FF2B5EF4-FFF2-40B4-BE49-F238E27FC236}">
                <a16:creationId xmlns:a16="http://schemas.microsoft.com/office/drawing/2014/main" id="{4900B356-F1B6-F3E5-BAB9-268DA926DED7}"/>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9</a:t>
            </a:fld>
            <a:endParaRPr lang="en-US"/>
          </a:p>
        </p:txBody>
      </p:sp>
    </p:spTree>
    <p:extLst>
      <p:ext uri="{BB962C8B-B14F-4D97-AF65-F5344CB8AC3E}">
        <p14:creationId xmlns:p14="http://schemas.microsoft.com/office/powerpoint/2010/main" val="102082482"/>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1176</TotalTime>
  <Words>5249</Words>
  <Application>Microsoft Office PowerPoint</Application>
  <PresentationFormat>Widescreen</PresentationFormat>
  <Paragraphs>562</Paragraphs>
  <Slides>72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72</vt:i4>
      </vt:variant>
    </vt:vector>
  </HeadingPairs>
  <TitlesOfParts>
    <vt:vector size="78" baseType="lpstr">
      <vt:lpstr>Batang</vt:lpstr>
      <vt:lpstr>Arial</vt:lpstr>
      <vt:lpstr>Calibri</vt:lpstr>
      <vt:lpstr>Nunito</vt:lpstr>
      <vt:lpstr>Roboto</vt:lpstr>
      <vt:lpstr>2_Office Theme</vt:lpstr>
      <vt:lpstr>PowerPoint Presentation</vt:lpstr>
      <vt:lpstr>Unit 6: Discrete System Languages (6 hrs)</vt:lpstr>
      <vt:lpstr>Simulation Language</vt:lpstr>
      <vt:lpstr>Features of Simulation Language</vt:lpstr>
      <vt:lpstr>Working on Simulation Language</vt:lpstr>
      <vt:lpstr>Working on Simulation Language</vt:lpstr>
      <vt:lpstr>Merits of Simulation Language</vt:lpstr>
      <vt:lpstr>Features of Simulation Software</vt:lpstr>
      <vt:lpstr>Features of Simulation Software</vt:lpstr>
      <vt:lpstr>Features of Simulation Software</vt:lpstr>
      <vt:lpstr>Types of Simulation Languages</vt:lpstr>
      <vt:lpstr>Continuous System Simulation Language</vt:lpstr>
      <vt:lpstr>Continuous System Simulation Language</vt:lpstr>
      <vt:lpstr>Continuous System Simulation Language</vt:lpstr>
      <vt:lpstr>Discrete System Simulation Language</vt:lpstr>
      <vt:lpstr>Discrete System Simulation Language</vt:lpstr>
      <vt:lpstr>Discrete System Simulation Language</vt:lpstr>
      <vt:lpstr>Discrete System Simulation Language</vt:lpstr>
      <vt:lpstr>Discrete System Simulation Language</vt:lpstr>
      <vt:lpstr>Hybrid System Simulation Language</vt:lpstr>
      <vt:lpstr>GPSS</vt:lpstr>
      <vt:lpstr>GPSS</vt:lpstr>
      <vt:lpstr>GPSS</vt:lpstr>
      <vt:lpstr>GPSS</vt:lpstr>
      <vt:lpstr>Characteristics of GPSS</vt:lpstr>
      <vt:lpstr>GPSS Block Diagram</vt:lpstr>
      <vt:lpstr>GPSS Block Diagram</vt:lpstr>
      <vt:lpstr>GPSS Block Diagram</vt:lpstr>
      <vt:lpstr>GPSS Blocks</vt:lpstr>
      <vt:lpstr>Characteristics of the Blocks</vt:lpstr>
      <vt:lpstr>GPSS Blocks - GENERATE</vt:lpstr>
      <vt:lpstr>GPSS Blocks - GENERATE</vt:lpstr>
      <vt:lpstr>GPSS Blocks - GENERATE</vt:lpstr>
      <vt:lpstr>GPSS Blocks - TERMINATE</vt:lpstr>
      <vt:lpstr>GPSS Blocks - ADVANCE</vt:lpstr>
      <vt:lpstr>Storage and Facilities</vt:lpstr>
      <vt:lpstr>Storage and Facilities</vt:lpstr>
      <vt:lpstr>Storage and Facilities</vt:lpstr>
      <vt:lpstr>Control Cards</vt:lpstr>
      <vt:lpstr>Control Cards</vt:lpstr>
      <vt:lpstr>Control Cards</vt:lpstr>
      <vt:lpstr>Control Cards</vt:lpstr>
      <vt:lpstr>Entities</vt:lpstr>
      <vt:lpstr>GPSS Simulation Example 1</vt:lpstr>
      <vt:lpstr>GPSS Simulation Solution 1</vt:lpstr>
      <vt:lpstr>QUEUE and DEPART</vt:lpstr>
      <vt:lpstr>QUEUE and DEPART</vt:lpstr>
      <vt:lpstr>GPSS Simulation Example 2</vt:lpstr>
      <vt:lpstr>GPSS Simulation Solution 2</vt:lpstr>
      <vt:lpstr>GPSS Blocks - TRANSFER</vt:lpstr>
      <vt:lpstr>GPSS Simulation Example 3</vt:lpstr>
      <vt:lpstr>GPSS Simulation Solution 3</vt:lpstr>
      <vt:lpstr>GPSS Simulation Example 4</vt:lpstr>
      <vt:lpstr>GPSS Simulation Solution 4</vt:lpstr>
      <vt:lpstr>STORAGE</vt:lpstr>
      <vt:lpstr>STORAGE</vt:lpstr>
      <vt:lpstr>STORAGE</vt:lpstr>
      <vt:lpstr>STORAGE</vt:lpstr>
      <vt:lpstr>GPSS Simulation Example 5</vt:lpstr>
      <vt:lpstr>GPSS Simulation Solution 5</vt:lpstr>
      <vt:lpstr>GPSS Simulation Example 6</vt:lpstr>
      <vt:lpstr>GPSS Simulation Solution 6</vt:lpstr>
      <vt:lpstr>GPSS Simulation Example 7</vt:lpstr>
      <vt:lpstr>GPSS Simulation Solution 7</vt:lpstr>
      <vt:lpstr>GPSS Simulation Example 8</vt:lpstr>
      <vt:lpstr>GPSS Simulation Solution 8</vt:lpstr>
      <vt:lpstr>GPSS Simulation Solution 8</vt:lpstr>
      <vt:lpstr>Gathering Statistics</vt:lpstr>
      <vt:lpstr>Gathering Statistics</vt:lpstr>
      <vt:lpstr>Condition Transfer</vt:lpstr>
      <vt:lpstr>End of  Lecture 18</vt:lpstr>
      <vt:lpstr>SIMSCRIPT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Simulation and Modeling</dc:title>
  <dc:creator>Shiva Kunwar</dc:creator>
  <cp:lastModifiedBy>Shiva Kunwar</cp:lastModifiedBy>
  <cp:revision>121</cp:revision>
  <dcterms:created xsi:type="dcterms:W3CDTF">2024-09-21T07:18:01Z</dcterms:created>
  <dcterms:modified xsi:type="dcterms:W3CDTF">2025-06-18T03:29:51Z</dcterms:modified>
</cp:coreProperties>
</file>