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1"/>
  </p:sldMasterIdLst>
  <p:notesMasterIdLst>
    <p:notesMasterId r:id="rId32"/>
  </p:notesMasterIdLst>
  <p:handoutMasterIdLst>
    <p:handoutMasterId r:id="rId33"/>
  </p:handoutMasterIdLst>
  <p:sldIdLst>
    <p:sldId id="262" r:id="rId2"/>
    <p:sldId id="311" r:id="rId3"/>
    <p:sldId id="351" r:id="rId4"/>
    <p:sldId id="353" r:id="rId5"/>
    <p:sldId id="354" r:id="rId6"/>
    <p:sldId id="355" r:id="rId7"/>
    <p:sldId id="352" r:id="rId8"/>
    <p:sldId id="356" r:id="rId9"/>
    <p:sldId id="357" r:id="rId10"/>
    <p:sldId id="358" r:id="rId11"/>
    <p:sldId id="359" r:id="rId12"/>
    <p:sldId id="360" r:id="rId13"/>
    <p:sldId id="361" r:id="rId14"/>
    <p:sldId id="362" r:id="rId15"/>
    <p:sldId id="363" r:id="rId16"/>
    <p:sldId id="365" r:id="rId17"/>
    <p:sldId id="368" r:id="rId18"/>
    <p:sldId id="369" r:id="rId19"/>
    <p:sldId id="370" r:id="rId20"/>
    <p:sldId id="371" r:id="rId21"/>
    <p:sldId id="372" r:id="rId22"/>
    <p:sldId id="373" r:id="rId23"/>
    <p:sldId id="366" r:id="rId24"/>
    <p:sldId id="367" r:id="rId25"/>
    <p:sldId id="374" r:id="rId26"/>
    <p:sldId id="375" r:id="rId27"/>
    <p:sldId id="376" r:id="rId28"/>
    <p:sldId id="377" r:id="rId29"/>
    <p:sldId id="263" r:id="rId30"/>
    <p:sldId id="26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notesViewPr>
    <p:cSldViewPr snapToGrid="0">
      <p:cViewPr varScale="1">
        <p:scale>
          <a:sx n="50" d="100"/>
          <a:sy n="50" d="100"/>
        </p:scale>
        <p:origin x="2886" y="3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F4AAF4-B8F3-33EC-52A9-9556E57E63B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C8DEACF-F8D5-65D6-65E3-338B2B0A60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572621-8294-46A0-AF65-3F36575F2326}" type="datetimeFigureOut">
              <a:rPr lang="en-US" smtClean="0"/>
              <a:t>6/23/2025</a:t>
            </a:fld>
            <a:endParaRPr lang="en-US"/>
          </a:p>
        </p:txBody>
      </p:sp>
      <p:sp>
        <p:nvSpPr>
          <p:cNvPr id="4" name="Footer Placeholder 3">
            <a:extLst>
              <a:ext uri="{FF2B5EF4-FFF2-40B4-BE49-F238E27FC236}">
                <a16:creationId xmlns:a16="http://schemas.microsoft.com/office/drawing/2014/main" id="{19497C6E-AD10-9E33-EB85-2BFA5B3262F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AE2DCF5-DD40-B594-C366-ED0E57DC235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4D7F74-8BB9-4E0E-BFB9-27139482F562}" type="slidenum">
              <a:rPr lang="en-US" smtClean="0"/>
              <a:t>‹#›</a:t>
            </a:fld>
            <a:endParaRPr lang="en-US"/>
          </a:p>
        </p:txBody>
      </p:sp>
    </p:spTree>
    <p:extLst>
      <p:ext uri="{BB962C8B-B14F-4D97-AF65-F5344CB8AC3E}">
        <p14:creationId xmlns:p14="http://schemas.microsoft.com/office/powerpoint/2010/main" val="169529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75D34-0415-4310-B568-590084F5D713}" type="datetimeFigureOut">
              <a:rPr lang="en-US" smtClean="0"/>
              <a:t>6/23/2025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10430-A6ED-49DA-875F-FAA9313FED43}" type="slidenum">
              <a:rPr lang="en-US" smtClean="0"/>
              <a:t>‹#›</a:t>
            </a:fld>
            <a:endParaRPr lang="en-US"/>
          </a:p>
        </p:txBody>
      </p:sp>
    </p:spTree>
    <p:extLst>
      <p:ext uri="{BB962C8B-B14F-4D97-AF65-F5344CB8AC3E}">
        <p14:creationId xmlns:p14="http://schemas.microsoft.com/office/powerpoint/2010/main" val="135642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mailto:shiva.Kunwar@hotmail.com"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50000"/>
            <a:lumOff val="50000"/>
          </a:schemeClr>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D3E4401-654B-3331-0E2C-7406236D3BC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3" r="24818"/>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C129550-DA5D-C130-73B9-F36251FB393F}"/>
              </a:ext>
            </a:extLst>
          </p:cNvPr>
          <p:cNvSpPr/>
          <p:nvPr userDrawn="1"/>
        </p:nvSpPr>
        <p:spPr>
          <a:xfrm>
            <a:off x="0" y="0"/>
            <a:ext cx="12191999" cy="6857999"/>
          </a:xfrm>
          <a:prstGeom prst="rect">
            <a:avLst/>
          </a:prstGeom>
          <a:solidFill>
            <a:schemeClr val="accent5">
              <a:lumMod val="75000"/>
              <a:alpha val="69804"/>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0AF8189D-CC24-D084-077F-1EC0EA310AAA}"/>
              </a:ext>
            </a:extLst>
          </p:cNvPr>
          <p:cNvSpPr>
            <a:spLocks noGrp="1"/>
          </p:cNvSpPr>
          <p:nvPr>
            <p:ph type="ftr" sz="quarter" idx="11"/>
          </p:nvPr>
        </p:nvSpPr>
        <p:spPr/>
        <p:txBody>
          <a:bodyPr/>
          <a:lstStyle/>
          <a:p>
            <a:pPr algn="r"/>
            <a:r>
              <a:rPr lang="en-US"/>
              <a:t>Output Analysis Method  | Lecture 20</a:t>
            </a:r>
            <a:endParaRPr lang="en-US" dirty="0"/>
          </a:p>
        </p:txBody>
      </p:sp>
      <p:pic>
        <p:nvPicPr>
          <p:cNvPr id="8" name="Picture 7" descr="A logo with a star and a candle&#10;&#10;Description automatically generated">
            <a:extLst>
              <a:ext uri="{FF2B5EF4-FFF2-40B4-BE49-F238E27FC236}">
                <a16:creationId xmlns:a16="http://schemas.microsoft.com/office/drawing/2014/main" id="{5EE76DC0-94B7-A3AA-712F-BE98D17F0825}"/>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9877425" y="116127"/>
            <a:ext cx="2143125" cy="2143125"/>
          </a:xfrm>
          <a:prstGeom prst="rect">
            <a:avLst/>
          </a:prstGeom>
        </p:spPr>
      </p:pic>
      <p:sp>
        <p:nvSpPr>
          <p:cNvPr id="9" name="TextBox 8">
            <a:extLst>
              <a:ext uri="{FF2B5EF4-FFF2-40B4-BE49-F238E27FC236}">
                <a16:creationId xmlns:a16="http://schemas.microsoft.com/office/drawing/2014/main" id="{A3584078-0138-E900-23EB-074EF062EF67}"/>
              </a:ext>
            </a:extLst>
          </p:cNvPr>
          <p:cNvSpPr txBox="1">
            <a:spLocks/>
          </p:cNvSpPr>
          <p:nvPr userDrawn="1"/>
        </p:nvSpPr>
        <p:spPr>
          <a:xfrm>
            <a:off x="1524000" y="1819714"/>
            <a:ext cx="9144000" cy="2554545"/>
          </a:xfrm>
          <a:prstGeom prst="rect">
            <a:avLst/>
          </a:prstGeom>
          <a:noFill/>
        </p:spPr>
        <p:txBody>
          <a:bodyPr wrap="square" rtlCol="0" anchor="ctr">
            <a:spAutoFit/>
          </a:bodyPr>
          <a:lstStyle/>
          <a:p>
            <a:pPr algn="ctr"/>
            <a:r>
              <a:rPr lang="en-US" sz="8000" dirty="0">
                <a:solidFill>
                  <a:schemeClr val="bg1"/>
                </a:solidFill>
              </a:rPr>
              <a:t>Simulation and Modeling</a:t>
            </a:r>
            <a:endParaRPr lang="en-US" sz="8000" dirty="0"/>
          </a:p>
        </p:txBody>
      </p:sp>
      <p:sp>
        <p:nvSpPr>
          <p:cNvPr id="10" name="TextBox 9">
            <a:extLst>
              <a:ext uri="{FF2B5EF4-FFF2-40B4-BE49-F238E27FC236}">
                <a16:creationId xmlns:a16="http://schemas.microsoft.com/office/drawing/2014/main" id="{B5D25D32-6EF2-FAFE-2C36-BDD0330F818C}"/>
              </a:ext>
            </a:extLst>
          </p:cNvPr>
          <p:cNvSpPr txBox="1"/>
          <p:nvPr userDrawn="1"/>
        </p:nvSpPr>
        <p:spPr>
          <a:xfrm>
            <a:off x="1523999" y="4845050"/>
            <a:ext cx="9143999" cy="1301510"/>
          </a:xfrm>
          <a:prstGeom prst="rect">
            <a:avLst/>
          </a:prstGeom>
          <a:noFill/>
        </p:spPr>
        <p:txBody>
          <a:bodyPr wrap="square" rtlCol="0">
            <a:spAutoFit/>
          </a:bodyPr>
          <a:lstStyle/>
          <a:p>
            <a:pPr marL="0" indent="0" algn="ctr">
              <a:lnSpc>
                <a:spcPct val="110000"/>
              </a:lnSpc>
              <a:buNone/>
            </a:pPr>
            <a:r>
              <a:rPr lang="en-US" sz="2400" b="1" dirty="0">
                <a:solidFill>
                  <a:schemeClr val="bg1"/>
                </a:solidFill>
                <a:latin typeface="Nunito" pitchFamily="2" charset="0"/>
                <a:cs typeface="Aparajita" panose="02020603050405020304" pitchFamily="18" charset="0"/>
              </a:rPr>
              <a:t>Prepared by:  Er. Shiva Kunwar</a:t>
            </a:r>
          </a:p>
          <a:p>
            <a:pPr marL="0" indent="0" algn="ctr">
              <a:lnSpc>
                <a:spcPct val="110000"/>
              </a:lnSpc>
              <a:buNone/>
            </a:pPr>
            <a:r>
              <a:rPr lang="en-US" sz="2400" b="1" dirty="0">
                <a:solidFill>
                  <a:schemeClr val="bg1"/>
                </a:solidFill>
                <a:latin typeface="Nunito" pitchFamily="2" charset="0"/>
                <a:cs typeface="Aparajita" panose="02020603050405020304" pitchFamily="18" charset="0"/>
              </a:rPr>
              <a:t>Lecturer</a:t>
            </a:r>
          </a:p>
          <a:p>
            <a:pPr marL="0" indent="0" algn="ctr">
              <a:lnSpc>
                <a:spcPct val="110000"/>
              </a:lnSpc>
              <a:buNone/>
            </a:pPr>
            <a:r>
              <a:rPr lang="en-US" sz="2400" b="1" dirty="0">
                <a:solidFill>
                  <a:schemeClr val="bg1"/>
                </a:solidFill>
                <a:latin typeface="Nunito" pitchFamily="2" charset="0"/>
                <a:cs typeface="Aparajita" panose="02020603050405020304" pitchFamily="18" charset="0"/>
              </a:rPr>
              <a:t>Pokhara Engineering College</a:t>
            </a:r>
            <a:endParaRPr lang="en-US" sz="2400" dirty="0"/>
          </a:p>
        </p:txBody>
      </p:sp>
      <p:sp>
        <p:nvSpPr>
          <p:cNvPr id="7" name="TextBox 6">
            <a:extLst>
              <a:ext uri="{FF2B5EF4-FFF2-40B4-BE49-F238E27FC236}">
                <a16:creationId xmlns:a16="http://schemas.microsoft.com/office/drawing/2014/main" id="{C26B676E-0A05-4491-6D45-8F4B50FCCD44}"/>
              </a:ext>
            </a:extLst>
          </p:cNvPr>
          <p:cNvSpPr txBox="1"/>
          <p:nvPr userDrawn="1"/>
        </p:nvSpPr>
        <p:spPr>
          <a:xfrm>
            <a:off x="1755709" y="4238171"/>
            <a:ext cx="8680582" cy="461665"/>
          </a:xfrm>
          <a:prstGeom prst="rect">
            <a:avLst/>
          </a:prstGeom>
          <a:noFill/>
        </p:spPr>
        <p:txBody>
          <a:bodyPr wrap="none" rtlCol="0">
            <a:spAutoFit/>
          </a:bodyPr>
          <a:lstStyle/>
          <a:p>
            <a:pPr algn="ctr"/>
            <a:r>
              <a:rPr lang="en-US" sz="2400" dirty="0">
                <a:solidFill>
                  <a:schemeClr val="bg1"/>
                </a:solidFill>
                <a:latin typeface="Batang" panose="02030600000101010101" pitchFamily="18" charset="-127"/>
                <a:ea typeface="Batang" panose="02030600000101010101" pitchFamily="18" charset="-127"/>
              </a:rPr>
              <a:t>Understanding, Predicting, and Optimizing the Real World</a:t>
            </a:r>
          </a:p>
        </p:txBody>
      </p:sp>
    </p:spTree>
    <p:extLst>
      <p:ext uri="{BB962C8B-B14F-4D97-AF65-F5344CB8AC3E}">
        <p14:creationId xmlns:p14="http://schemas.microsoft.com/office/powerpoint/2010/main" val="2800811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6BBFC-EF9A-C646-B5B5-F5C0DD47C5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D4F1A4-33E3-F613-3519-62CEA6B225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37F532A0-B8D7-45DA-5FA5-39BC559D79B9}"/>
              </a:ext>
            </a:extLst>
          </p:cNvPr>
          <p:cNvSpPr>
            <a:spLocks noGrp="1"/>
          </p:cNvSpPr>
          <p:nvPr>
            <p:ph type="ftr" sz="quarter" idx="11"/>
          </p:nvPr>
        </p:nvSpPr>
        <p:spPr/>
        <p:txBody>
          <a:bodyPr/>
          <a:lstStyle>
            <a:lvl1pPr algn="r">
              <a:defRPr/>
            </a:lvl1pPr>
          </a:lstStyle>
          <a:p>
            <a:r>
              <a:rPr lang="en-US"/>
              <a:t>Output Analysis Method  | Lecture 20</a:t>
            </a:r>
            <a:endParaRPr lang="en-US" dirty="0"/>
          </a:p>
        </p:txBody>
      </p:sp>
      <p:sp>
        <p:nvSpPr>
          <p:cNvPr id="9" name="Slide Number Placeholder 8">
            <a:extLst>
              <a:ext uri="{FF2B5EF4-FFF2-40B4-BE49-F238E27FC236}">
                <a16:creationId xmlns:a16="http://schemas.microsoft.com/office/drawing/2014/main" id="{7830CCC4-845F-FD1B-9585-3F3F4F72CCFB}"/>
              </a:ext>
            </a:extLst>
          </p:cNvPr>
          <p:cNvSpPr>
            <a:spLocks noGrp="1"/>
          </p:cNvSpPr>
          <p:nvPr>
            <p:ph type="sldNum" sz="quarter" idx="12"/>
          </p:nvPr>
        </p:nvSpPr>
        <p:spPr/>
        <p:txBody>
          <a:bodyPr/>
          <a:lstStyle/>
          <a:p>
            <a:fld id="{B64A917B-47FD-40E0-A121-9E586D961AA8}" type="slidenum">
              <a:rPr lang="en-US" smtClean="0"/>
              <a:pPr/>
              <a:t>‹#›</a:t>
            </a:fld>
            <a:endParaRPr lang="en-US" dirty="0"/>
          </a:p>
        </p:txBody>
      </p:sp>
    </p:spTree>
    <p:extLst>
      <p:ext uri="{BB962C8B-B14F-4D97-AF65-F5344CB8AC3E}">
        <p14:creationId xmlns:p14="http://schemas.microsoft.com/office/powerpoint/2010/main" val="2772082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5D533-58C8-E224-906F-5F88AEC5E9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5F8861-2083-0FF8-F733-4312C604ABF5}"/>
              </a:ext>
            </a:extLst>
          </p:cNvPr>
          <p:cNvSpPr>
            <a:spLocks noGrp="1"/>
          </p:cNvSpPr>
          <p:nvPr>
            <p:ph sz="half" idx="1"/>
          </p:nvPr>
        </p:nvSpPr>
        <p:spPr>
          <a:xfrm>
            <a:off x="838200" y="1567543"/>
            <a:ext cx="5181600" cy="46094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BC4B8EE7-49CE-F177-9BD3-AEC2ED7CF022}"/>
              </a:ext>
            </a:extLst>
          </p:cNvPr>
          <p:cNvSpPr>
            <a:spLocks noGrp="1"/>
          </p:cNvSpPr>
          <p:nvPr>
            <p:ph sz="half" idx="2"/>
          </p:nvPr>
        </p:nvSpPr>
        <p:spPr>
          <a:xfrm>
            <a:off x="6172200" y="1567543"/>
            <a:ext cx="5181600" cy="46094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2C5F814C-8F5B-5ECF-D212-9E924DADA3C2}"/>
              </a:ext>
            </a:extLst>
          </p:cNvPr>
          <p:cNvSpPr>
            <a:spLocks noGrp="1"/>
          </p:cNvSpPr>
          <p:nvPr>
            <p:ph type="ftr" sz="quarter" idx="11"/>
          </p:nvPr>
        </p:nvSpPr>
        <p:spPr/>
        <p:txBody>
          <a:bodyPr/>
          <a:lstStyle/>
          <a:p>
            <a:pPr algn="r"/>
            <a:r>
              <a:rPr lang="en-US"/>
              <a:t>Output Analysis Method  | Lecture 20</a:t>
            </a:r>
            <a:endParaRPr lang="en-US" dirty="0"/>
          </a:p>
        </p:txBody>
      </p:sp>
      <p:sp>
        <p:nvSpPr>
          <p:cNvPr id="10" name="Slide Number Placeholder 9">
            <a:extLst>
              <a:ext uri="{FF2B5EF4-FFF2-40B4-BE49-F238E27FC236}">
                <a16:creationId xmlns:a16="http://schemas.microsoft.com/office/drawing/2014/main" id="{DB327A59-CF12-D21D-6359-9C7B7310F6EC}"/>
              </a:ext>
            </a:extLst>
          </p:cNvPr>
          <p:cNvSpPr>
            <a:spLocks noGrp="1"/>
          </p:cNvSpPr>
          <p:nvPr>
            <p:ph type="sldNum" sz="quarter" idx="12"/>
          </p:nvPr>
        </p:nvSpPr>
        <p:spPr/>
        <p:txBody>
          <a:bodyPr/>
          <a:lstStyle/>
          <a:p>
            <a:fld id="{B64A917B-47FD-40E0-A121-9E586D961AA8}" type="slidenum">
              <a:rPr lang="en-US" smtClean="0"/>
              <a:pPr/>
              <a:t>‹#›</a:t>
            </a:fld>
            <a:endParaRPr lang="en-US" dirty="0"/>
          </a:p>
        </p:txBody>
      </p:sp>
    </p:spTree>
    <p:extLst>
      <p:ext uri="{BB962C8B-B14F-4D97-AF65-F5344CB8AC3E}">
        <p14:creationId xmlns:p14="http://schemas.microsoft.com/office/powerpoint/2010/main" val="1675113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3D9C7D-7608-7B1C-1BBB-E09F972BEC56}"/>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3" name="Group 2">
            <a:extLst>
              <a:ext uri="{FF2B5EF4-FFF2-40B4-BE49-F238E27FC236}">
                <a16:creationId xmlns:a16="http://schemas.microsoft.com/office/drawing/2014/main" id="{0ED532F5-16FE-613A-417D-557E002A8D28}"/>
              </a:ext>
              <a:ext uri="{C183D7F6-B498-43B3-948B-1728B52AA6E4}">
                <adec:decorative xmlns:adec="http://schemas.microsoft.com/office/drawing/2017/decorative" val="1"/>
              </a:ext>
            </a:extLst>
          </p:cNvPr>
          <p:cNvGrpSpPr/>
          <p:nvPr userDrawn="1">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4" name="Rectangle 3">
              <a:extLst>
                <a:ext uri="{FF2B5EF4-FFF2-40B4-BE49-F238E27FC236}">
                  <a16:creationId xmlns:a16="http://schemas.microsoft.com/office/drawing/2014/main" id="{6BC6C6A9-0D82-2733-1B67-53F2A3D684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1B7D2052-25BC-843C-8ABA-792233D9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6" name="Freeform: Shape 5">
            <a:extLst>
              <a:ext uri="{FF2B5EF4-FFF2-40B4-BE49-F238E27FC236}">
                <a16:creationId xmlns:a16="http://schemas.microsoft.com/office/drawing/2014/main" id="{BDEE7CD1-BC72-3908-B52C-69C7274B0BB1}"/>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7" name="Rectangle 6">
            <a:extLst>
              <a:ext uri="{FF2B5EF4-FFF2-40B4-BE49-F238E27FC236}">
                <a16:creationId xmlns:a16="http://schemas.microsoft.com/office/drawing/2014/main" id="{EA488A3C-7FB9-1EFA-C60D-233DBBFE45E9}"/>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Title 1">
            <a:extLst>
              <a:ext uri="{FF2B5EF4-FFF2-40B4-BE49-F238E27FC236}">
                <a16:creationId xmlns:a16="http://schemas.microsoft.com/office/drawing/2014/main" id="{912167FE-1698-734C-2D0C-C2B40CC45084}"/>
              </a:ext>
            </a:extLst>
          </p:cNvPr>
          <p:cNvSpPr>
            <a:spLocks noGrp="1"/>
          </p:cNvSpPr>
          <p:nvPr>
            <p:ph type="title"/>
          </p:nvPr>
        </p:nvSpPr>
        <p:spPr>
          <a:xfrm>
            <a:off x="838198" y="483735"/>
            <a:ext cx="10515600" cy="1042761"/>
          </a:xfrm>
        </p:spPr>
        <p:txBody>
          <a:bodyPr/>
          <a:lstStyle>
            <a:lvl1pPr>
              <a:defRPr>
                <a:solidFill>
                  <a:schemeClr val="tx1"/>
                </a:solidFill>
              </a:defRPr>
            </a:lvl1pPr>
          </a:lstStyle>
          <a:p>
            <a:r>
              <a:rPr lang="en-US" dirty="0"/>
              <a:t>Click to edit Master title style</a:t>
            </a:r>
          </a:p>
        </p:txBody>
      </p:sp>
      <p:sp>
        <p:nvSpPr>
          <p:cNvPr id="9" name="TextBox 8">
            <a:extLst>
              <a:ext uri="{FF2B5EF4-FFF2-40B4-BE49-F238E27FC236}">
                <a16:creationId xmlns:a16="http://schemas.microsoft.com/office/drawing/2014/main" id="{8D5F05B4-9FE9-89E3-51C3-7798B3D351A0}"/>
              </a:ext>
            </a:extLst>
          </p:cNvPr>
          <p:cNvSpPr txBox="1"/>
          <p:nvPr userDrawn="1"/>
        </p:nvSpPr>
        <p:spPr>
          <a:xfrm rot="10800000">
            <a:off x="11608817" y="-3090"/>
            <a:ext cx="584199" cy="548640"/>
          </a:xfrm>
          <a:prstGeom prst="round1Rect">
            <a:avLst>
              <a:gd name="adj" fmla="val 50000"/>
            </a:avLst>
          </a:prstGeom>
          <a:solidFill>
            <a:schemeClr val="accent5">
              <a:lumMod val="75000"/>
            </a:schemeClr>
          </a:solidFill>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endParaRPr lang="en-US" dirty="0"/>
          </a:p>
        </p:txBody>
      </p:sp>
      <p:sp>
        <p:nvSpPr>
          <p:cNvPr id="10" name="Slide Number Placeholder 5">
            <a:extLst>
              <a:ext uri="{FF2B5EF4-FFF2-40B4-BE49-F238E27FC236}">
                <a16:creationId xmlns:a16="http://schemas.microsoft.com/office/drawing/2014/main" id="{457C64D1-0999-ECC9-556E-E526C78A7A8B}"/>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sp>
        <p:nvSpPr>
          <p:cNvPr id="11" name="Table Placeholder 4">
            <a:extLst>
              <a:ext uri="{FF2B5EF4-FFF2-40B4-BE49-F238E27FC236}">
                <a16:creationId xmlns:a16="http://schemas.microsoft.com/office/drawing/2014/main" id="{EAAE7709-C365-F582-CF49-7517BDEB8387}"/>
              </a:ext>
            </a:extLst>
          </p:cNvPr>
          <p:cNvSpPr>
            <a:spLocks noGrp="1"/>
          </p:cNvSpPr>
          <p:nvPr>
            <p:ph type="tbl" sz="quarter" idx="12"/>
          </p:nvPr>
        </p:nvSpPr>
        <p:spPr>
          <a:xfrm>
            <a:off x="838198" y="1663021"/>
            <a:ext cx="10515602" cy="4556804"/>
          </a:xfrm>
        </p:spPr>
        <p:txBody>
          <a:bodyPr/>
          <a:lstStyle/>
          <a:p>
            <a:endParaRPr lang="en-US" dirty="0"/>
          </a:p>
        </p:txBody>
      </p:sp>
      <p:sp>
        <p:nvSpPr>
          <p:cNvPr id="14" name="Footer Placeholder 13">
            <a:extLst>
              <a:ext uri="{FF2B5EF4-FFF2-40B4-BE49-F238E27FC236}">
                <a16:creationId xmlns:a16="http://schemas.microsoft.com/office/drawing/2014/main" id="{92305699-A282-E12E-AE1C-1CFB25E2388D}"/>
              </a:ext>
            </a:extLst>
          </p:cNvPr>
          <p:cNvSpPr>
            <a:spLocks noGrp="1"/>
          </p:cNvSpPr>
          <p:nvPr>
            <p:ph type="ftr" sz="quarter" idx="14"/>
          </p:nvPr>
        </p:nvSpPr>
        <p:spPr/>
        <p:txBody>
          <a:bodyPr/>
          <a:lstStyle/>
          <a:p>
            <a:pPr algn="r"/>
            <a:r>
              <a:rPr lang="en-US"/>
              <a:t>Output Analysis Method  | Lecture 20</a:t>
            </a:r>
            <a:endParaRPr lang="en-US" dirty="0"/>
          </a:p>
        </p:txBody>
      </p:sp>
    </p:spTree>
    <p:extLst>
      <p:ext uri="{BB962C8B-B14F-4D97-AF65-F5344CB8AC3E}">
        <p14:creationId xmlns:p14="http://schemas.microsoft.com/office/powerpoint/2010/main" val="2923570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Heading Layou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F6E645F8-F682-8D2D-268F-E5B7D5BF332A}"/>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 name="Rectangle 2">
            <a:extLst>
              <a:ext uri="{FF2B5EF4-FFF2-40B4-BE49-F238E27FC236}">
                <a16:creationId xmlns:a16="http://schemas.microsoft.com/office/drawing/2014/main" id="{250187D5-3A16-AE1B-36DA-41D3FBE6D468}"/>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01264F6-BD23-F293-72FB-E32352573096}"/>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56855AD-ABAC-8C19-8178-6EB8E5E722CF}"/>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FB39B6C-6741-2C5E-B819-B3A42545493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6">
            <a:extLst>
              <a:ext uri="{FF2B5EF4-FFF2-40B4-BE49-F238E27FC236}">
                <a16:creationId xmlns:a16="http://schemas.microsoft.com/office/drawing/2014/main" id="{88738339-0671-5630-FEB8-CC9C67032F1A}"/>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F97484E4-73DD-0919-B58E-866F907007F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D3DF8B04-BA4D-3137-EEFB-2C9F96145386}"/>
              </a:ext>
            </a:extLst>
          </p:cNvPr>
          <p:cNvSpPr>
            <a:spLocks noGrp="1"/>
          </p:cNvSpPr>
          <p:nvPr>
            <p:ph type="title"/>
          </p:nvPr>
        </p:nvSpPr>
        <p:spPr>
          <a:xfrm>
            <a:off x="492909" y="615909"/>
            <a:ext cx="3204415" cy="3387497"/>
          </a:xfrm>
        </p:spPr>
        <p:txBody>
          <a:bodyPr anchor="b"/>
          <a:lstStyle>
            <a:lvl1pPr algn="r">
              <a:defRPr>
                <a:solidFill>
                  <a:schemeClr val="bg1"/>
                </a:solidFill>
              </a:defRPr>
            </a:lvl1pPr>
          </a:lstStyle>
          <a:p>
            <a:r>
              <a:rPr lang="en-US" dirty="0"/>
              <a:t>Click to edit Master title style</a:t>
            </a:r>
          </a:p>
        </p:txBody>
      </p:sp>
      <p:sp>
        <p:nvSpPr>
          <p:cNvPr id="10" name="TextBox 9">
            <a:extLst>
              <a:ext uri="{FF2B5EF4-FFF2-40B4-BE49-F238E27FC236}">
                <a16:creationId xmlns:a16="http://schemas.microsoft.com/office/drawing/2014/main" id="{E1492C2F-2075-E555-862A-03C46103325B}"/>
              </a:ext>
            </a:extLst>
          </p:cNvPr>
          <p:cNvSpPr txBox="1"/>
          <p:nvPr userDrawn="1"/>
        </p:nvSpPr>
        <p:spPr>
          <a:xfrm rot="10800000">
            <a:off x="11608817" y="-3090"/>
            <a:ext cx="584199" cy="548640"/>
          </a:xfrm>
          <a:prstGeom prst="round1Rect">
            <a:avLst>
              <a:gd name="adj" fmla="val 50000"/>
            </a:avLst>
          </a:prstGeom>
          <a:solidFill>
            <a:schemeClr val="accent5">
              <a:lumMod val="75000"/>
            </a:schemeClr>
          </a:solidFill>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endParaRPr lang="en-US" dirty="0"/>
          </a:p>
        </p:txBody>
      </p:sp>
      <p:sp>
        <p:nvSpPr>
          <p:cNvPr id="11" name="Slide Number Placeholder 5">
            <a:extLst>
              <a:ext uri="{FF2B5EF4-FFF2-40B4-BE49-F238E27FC236}">
                <a16:creationId xmlns:a16="http://schemas.microsoft.com/office/drawing/2014/main" id="{798655D1-315F-7D95-3B9A-EC74A727E5B8}"/>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sp>
        <p:nvSpPr>
          <p:cNvPr id="12" name="Text Placeholder 30">
            <a:extLst>
              <a:ext uri="{FF2B5EF4-FFF2-40B4-BE49-F238E27FC236}">
                <a16:creationId xmlns:a16="http://schemas.microsoft.com/office/drawing/2014/main" id="{E923455B-4E0B-F709-CAC5-455517FBE60C}"/>
              </a:ext>
            </a:extLst>
          </p:cNvPr>
          <p:cNvSpPr>
            <a:spLocks noGrp="1"/>
          </p:cNvSpPr>
          <p:nvPr>
            <p:ph type="body" sz="quarter" idx="12"/>
          </p:nvPr>
        </p:nvSpPr>
        <p:spPr>
          <a:xfrm>
            <a:off x="4789488" y="615950"/>
            <a:ext cx="6530975" cy="5603875"/>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14">
            <a:extLst>
              <a:ext uri="{FF2B5EF4-FFF2-40B4-BE49-F238E27FC236}">
                <a16:creationId xmlns:a16="http://schemas.microsoft.com/office/drawing/2014/main" id="{37009528-D44A-660D-5354-4CF2C225E685}"/>
              </a:ext>
            </a:extLst>
          </p:cNvPr>
          <p:cNvSpPr>
            <a:spLocks noGrp="1"/>
          </p:cNvSpPr>
          <p:nvPr>
            <p:ph type="ftr" sz="quarter" idx="14"/>
          </p:nvPr>
        </p:nvSpPr>
        <p:spPr/>
        <p:txBody>
          <a:bodyPr/>
          <a:lstStyle/>
          <a:p>
            <a:pPr algn="r"/>
            <a:r>
              <a:rPr lang="en-US"/>
              <a:t>Output Analysis Method  | Lecture 20</a:t>
            </a:r>
            <a:endParaRPr lang="en-US" dirty="0"/>
          </a:p>
        </p:txBody>
      </p:sp>
    </p:spTree>
    <p:extLst>
      <p:ext uri="{BB962C8B-B14F-4D97-AF65-F5344CB8AC3E}">
        <p14:creationId xmlns:p14="http://schemas.microsoft.com/office/powerpoint/2010/main" val="3783037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 Heading Layou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1818950-1BC0-79F8-F3A1-C793DF91BDB6}"/>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2C4A06A-DC97-5499-2273-8019226EACDC}"/>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BA9634D-9BDD-B374-6DD7-03C03290F6BE}"/>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98769AA-85CF-4F16-36ED-08E81B006B1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5837CB0-FBB5-1349-DFB4-563DF02B537F}"/>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ECCAB6FC-BE02-6F5E-8E9C-340FAC424121}"/>
              </a:ext>
            </a:extLst>
          </p:cNvPr>
          <p:cNvSpPr>
            <a:spLocks noGrp="1"/>
          </p:cNvSpPr>
          <p:nvPr>
            <p:ph type="title"/>
          </p:nvPr>
        </p:nvSpPr>
        <p:spPr>
          <a:xfrm>
            <a:off x="838200" y="365125"/>
            <a:ext cx="10515600" cy="1042761"/>
          </a:xfrm>
        </p:spPr>
        <p:txBody>
          <a:bodyPr/>
          <a:lstStyle>
            <a:lvl1pPr>
              <a:defRPr>
                <a:solidFill>
                  <a:schemeClr val="bg1"/>
                </a:solidFill>
              </a:defRPr>
            </a:lvl1pPr>
          </a:lstStyle>
          <a:p>
            <a:r>
              <a:rPr lang="en-US" dirty="0"/>
              <a:t>Click to edit Master title style</a:t>
            </a:r>
          </a:p>
        </p:txBody>
      </p:sp>
      <p:sp>
        <p:nvSpPr>
          <p:cNvPr id="3" name="TextBox 2">
            <a:extLst>
              <a:ext uri="{FF2B5EF4-FFF2-40B4-BE49-F238E27FC236}">
                <a16:creationId xmlns:a16="http://schemas.microsoft.com/office/drawing/2014/main" id="{CCDA4383-966E-E500-DADB-3431399413B7}"/>
              </a:ext>
            </a:extLst>
          </p:cNvPr>
          <p:cNvSpPr txBox="1"/>
          <p:nvPr userDrawn="1"/>
        </p:nvSpPr>
        <p:spPr>
          <a:xfrm rot="10800000">
            <a:off x="11608817" y="-3090"/>
            <a:ext cx="584199" cy="548640"/>
          </a:xfrm>
          <a:prstGeom prst="round1Rect">
            <a:avLst>
              <a:gd name="adj" fmla="val 50000"/>
            </a:avLst>
          </a:prstGeom>
          <a:solidFill>
            <a:schemeClr val="accent5">
              <a:lumMod val="75000"/>
            </a:schemeClr>
          </a:solidFill>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endParaRPr lang="en-US" dirty="0"/>
          </a:p>
        </p:txBody>
      </p:sp>
      <p:sp>
        <p:nvSpPr>
          <p:cNvPr id="15" name="Slide Number Placeholder 5">
            <a:extLst>
              <a:ext uri="{FF2B5EF4-FFF2-40B4-BE49-F238E27FC236}">
                <a16:creationId xmlns:a16="http://schemas.microsoft.com/office/drawing/2014/main" id="{E7808083-BCD1-7C29-51D7-C9EF69DBD31D}"/>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sp>
        <p:nvSpPr>
          <p:cNvPr id="16" name="Content Placeholder 2">
            <a:extLst>
              <a:ext uri="{FF2B5EF4-FFF2-40B4-BE49-F238E27FC236}">
                <a16:creationId xmlns:a16="http://schemas.microsoft.com/office/drawing/2014/main" id="{ED367B66-BFAA-3DE9-8BD2-E64B46FCE70A}"/>
              </a:ext>
            </a:extLst>
          </p:cNvPr>
          <p:cNvSpPr>
            <a:spLocks noGrp="1"/>
          </p:cNvSpPr>
          <p:nvPr>
            <p:ph idx="1"/>
          </p:nvPr>
        </p:nvSpPr>
        <p:spPr>
          <a:xfrm>
            <a:off x="838200" y="1962557"/>
            <a:ext cx="10515600" cy="4214406"/>
          </a:xfrm>
        </p:spPr>
        <p:txBody>
          <a:bodyPr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8ADFE3D7-7A3D-FA0B-3F88-D5B5911E1AC2}"/>
              </a:ext>
            </a:extLst>
          </p:cNvPr>
          <p:cNvSpPr>
            <a:spLocks noGrp="1"/>
          </p:cNvSpPr>
          <p:nvPr>
            <p:ph type="ftr" sz="quarter" idx="11"/>
          </p:nvPr>
        </p:nvSpPr>
        <p:spPr/>
        <p:txBody>
          <a:bodyPr/>
          <a:lstStyle/>
          <a:p>
            <a:pPr algn="r"/>
            <a:r>
              <a:rPr lang="en-US"/>
              <a:t>Output Analysis Method  | Lecture 20</a:t>
            </a:r>
            <a:endParaRPr lang="en-US" dirty="0"/>
          </a:p>
        </p:txBody>
      </p:sp>
    </p:spTree>
    <p:extLst>
      <p:ext uri="{BB962C8B-B14F-4D97-AF65-F5344CB8AC3E}">
        <p14:creationId xmlns:p14="http://schemas.microsoft.com/office/powerpoint/2010/main" val="1819545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 Car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5A94531-650E-5195-CBA1-5B3978F0AA83}"/>
              </a:ext>
            </a:extLst>
          </p:cNvPr>
          <p:cNvSpPr>
            <a:spLocks noGrp="1"/>
          </p:cNvSpPr>
          <p:nvPr>
            <p:ph type="dt" sz="half" idx="10"/>
          </p:nvPr>
        </p:nvSpPr>
        <p:spPr>
          <a:xfrm>
            <a:off x="838200" y="6356350"/>
            <a:ext cx="2743200" cy="365125"/>
          </a:xfrm>
          <a:prstGeom prst="rect">
            <a:avLst/>
          </a:prstGeom>
        </p:spPr>
        <p:txBody>
          <a:bodyPr/>
          <a:lstStyle/>
          <a:p>
            <a:endParaRPr lang="en-US"/>
          </a:p>
        </p:txBody>
      </p:sp>
      <p:pic>
        <p:nvPicPr>
          <p:cNvPr id="7" name="Picture 6">
            <a:extLst>
              <a:ext uri="{FF2B5EF4-FFF2-40B4-BE49-F238E27FC236}">
                <a16:creationId xmlns:a16="http://schemas.microsoft.com/office/drawing/2014/main" id="{F8B60013-C917-A93A-C451-8E8B6203FC05}"/>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15" y="10"/>
            <a:ext cx="4480553"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8" name="Title 1">
            <a:extLst>
              <a:ext uri="{FF2B5EF4-FFF2-40B4-BE49-F238E27FC236}">
                <a16:creationId xmlns:a16="http://schemas.microsoft.com/office/drawing/2014/main" id="{C0D3A4C7-B5F0-8B63-1ECA-C14815983D40}"/>
              </a:ext>
            </a:extLst>
          </p:cNvPr>
          <p:cNvSpPr>
            <a:spLocks noGrp="1"/>
          </p:cNvSpPr>
          <p:nvPr>
            <p:ph type="title"/>
          </p:nvPr>
        </p:nvSpPr>
        <p:spPr>
          <a:xfrm>
            <a:off x="5020988" y="641377"/>
            <a:ext cx="5487841" cy="2540969"/>
          </a:xfrm>
        </p:spPr>
        <p:txBody>
          <a:bodyPr anchor="ctr">
            <a:noAutofit/>
          </a:bodyPr>
          <a:lstStyle>
            <a:lvl1pPr algn="l">
              <a:defRPr sz="6000" b="0" cap="none">
                <a:solidFill>
                  <a:schemeClr val="tx1"/>
                </a:solidFill>
                <a:latin typeface="Roboto" panose="02000000000000000000" pitchFamily="2" charset="0"/>
                <a:ea typeface="Roboto" panose="02000000000000000000" pitchFamily="2" charset="0"/>
              </a:defRPr>
            </a:lvl1pPr>
          </a:lstStyle>
          <a:p>
            <a:r>
              <a:rPr lang="en-US" dirty="0"/>
              <a:t>Click to edit Master title style</a:t>
            </a:r>
          </a:p>
        </p:txBody>
      </p:sp>
      <p:sp>
        <p:nvSpPr>
          <p:cNvPr id="2" name="Slide Number Placeholder 11">
            <a:extLst>
              <a:ext uri="{FF2B5EF4-FFF2-40B4-BE49-F238E27FC236}">
                <a16:creationId xmlns:a16="http://schemas.microsoft.com/office/drawing/2014/main" id="{FD99D63D-0492-7C66-0370-0040336ABD05}"/>
              </a:ext>
            </a:extLst>
          </p:cNvPr>
          <p:cNvSpPr>
            <a:spLocks noGrp="1"/>
          </p:cNvSpPr>
          <p:nvPr>
            <p:ph type="sldNum" sz="quarter" idx="12"/>
          </p:nvPr>
        </p:nvSpPr>
        <p:spPr>
          <a:xfrm>
            <a:off x="11506201" y="88667"/>
            <a:ext cx="584199" cy="365125"/>
          </a:xfrm>
        </p:spPr>
        <p:txBody>
          <a:bodyPr/>
          <a:lstStyle/>
          <a:p>
            <a:fld id="{B64A917B-47FD-40E0-A121-9E586D961AA8}" type="slidenum">
              <a:rPr lang="en-US" smtClean="0"/>
              <a:pPr/>
              <a:t>‹#›</a:t>
            </a:fld>
            <a:endParaRPr lang="en-US" dirty="0"/>
          </a:p>
        </p:txBody>
      </p:sp>
      <p:sp>
        <p:nvSpPr>
          <p:cNvPr id="5" name="AutoShape 2" descr="A peaceful illustration for C programming set in a serene environment. The setting is a quiet lakeside scene during sunrise or sunset, with soft golden lighting reflecting on calm waters. A laptop or book displaying C programming code is open on a wooden bench near the water, surrounded by nature with gentle trees and soft grass. The sky is a gradient of warm colors, and there are small details like a steaming coffee mug and a few scattered notes or pens nearby, adding a cozy atmosphere. The dimensions are 7.5 inches in height and 4.9 inches in width.">
            <a:extLst>
              <a:ext uri="{FF2B5EF4-FFF2-40B4-BE49-F238E27FC236}">
                <a16:creationId xmlns:a16="http://schemas.microsoft.com/office/drawing/2014/main" id="{6A97A55F-F05A-431D-3CF6-E049935C3995}"/>
              </a:ext>
            </a:extLst>
          </p:cNvPr>
          <p:cNvSpPr>
            <a:spLocks noChangeAspect="1" noChangeArrowheads="1"/>
          </p:cNvSpPr>
          <p:nvPr userDrawn="1"/>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id="{8119B0B8-54EB-02A5-06D4-A123119246F4}"/>
              </a:ext>
            </a:extLst>
          </p:cNvPr>
          <p:cNvSpPr txBox="1"/>
          <p:nvPr userDrawn="1"/>
        </p:nvSpPr>
        <p:spPr>
          <a:xfrm>
            <a:off x="5020988" y="4019550"/>
            <a:ext cx="6028012"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000" dirty="0">
                <a:latin typeface="Nunito" pitchFamily="2" charset="0"/>
                <a:hlinkClick r:id="rId3"/>
              </a:rPr>
              <a:t>shiva.kunwar@hotmail.com</a:t>
            </a:r>
            <a:br>
              <a:rPr lang="en-US" sz="3000" dirty="0">
                <a:latin typeface="Nunito" pitchFamily="2" charset="0"/>
              </a:rPr>
            </a:br>
            <a:r>
              <a:rPr lang="en-US" sz="3000" dirty="0">
                <a:latin typeface="Nunito" pitchFamily="2" charset="0"/>
              </a:rPr>
              <a:t>+977-9819123654</a:t>
            </a:r>
          </a:p>
        </p:txBody>
      </p:sp>
      <p:sp>
        <p:nvSpPr>
          <p:cNvPr id="6" name="Footer Placeholder 5">
            <a:extLst>
              <a:ext uri="{FF2B5EF4-FFF2-40B4-BE49-F238E27FC236}">
                <a16:creationId xmlns:a16="http://schemas.microsoft.com/office/drawing/2014/main" id="{7A016E68-0017-74AE-E686-7960FA20C452}"/>
              </a:ext>
            </a:extLst>
          </p:cNvPr>
          <p:cNvSpPr>
            <a:spLocks noGrp="1"/>
          </p:cNvSpPr>
          <p:nvPr>
            <p:ph type="ftr" sz="quarter" idx="13"/>
          </p:nvPr>
        </p:nvSpPr>
        <p:spPr/>
        <p:txBody>
          <a:bodyPr/>
          <a:lstStyle/>
          <a:p>
            <a:pPr algn="r"/>
            <a:r>
              <a:rPr lang="en-US"/>
              <a:t>Output Analysis Method  | Lecture 20</a:t>
            </a:r>
            <a:endParaRPr lang="en-US" dirty="0"/>
          </a:p>
        </p:txBody>
      </p:sp>
    </p:spTree>
    <p:extLst>
      <p:ext uri="{BB962C8B-B14F-4D97-AF65-F5344CB8AC3E}">
        <p14:creationId xmlns:p14="http://schemas.microsoft.com/office/powerpoint/2010/main" val="202051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Preview Car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DA83DF1-A84E-B163-956C-25D3B807BE99}"/>
              </a:ext>
            </a:extLst>
          </p:cNvPr>
          <p:cNvSpPr txBox="1">
            <a:spLocks/>
          </p:cNvSpPr>
          <p:nvPr userDrawn="1"/>
        </p:nvSpPr>
        <p:spPr>
          <a:xfrm>
            <a:off x="838200" y="417727"/>
            <a:ext cx="10515600" cy="104276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bg1"/>
                </a:solidFill>
                <a:latin typeface="Roboto" panose="02000000000000000000" pitchFamily="2" charset="0"/>
                <a:ea typeface="Roboto" panose="02000000000000000000" pitchFamily="2" charset="0"/>
                <a:cs typeface="+mj-cs"/>
              </a:defRPr>
            </a:lvl1pPr>
          </a:lstStyle>
          <a:p>
            <a:r>
              <a:rPr lang="en-US" dirty="0"/>
              <a:t>PREVIEW FOR NEXT LECTURE</a:t>
            </a:r>
          </a:p>
        </p:txBody>
      </p:sp>
      <p:sp>
        <p:nvSpPr>
          <p:cNvPr id="2" name="Title 1">
            <a:extLst>
              <a:ext uri="{FF2B5EF4-FFF2-40B4-BE49-F238E27FC236}">
                <a16:creationId xmlns:a16="http://schemas.microsoft.com/office/drawing/2014/main" id="{C83F62B2-F92E-BBBB-879D-EAA2FC432612}"/>
              </a:ext>
            </a:extLst>
          </p:cNvPr>
          <p:cNvSpPr>
            <a:spLocks noGrp="1"/>
          </p:cNvSpPr>
          <p:nvPr>
            <p:ph type="title"/>
          </p:nvPr>
        </p:nvSpPr>
        <p:spPr>
          <a:xfrm>
            <a:off x="838200" y="1843315"/>
            <a:ext cx="10515600" cy="3817256"/>
          </a:xfrm>
        </p:spPr>
        <p:txBody>
          <a:bodyPr/>
          <a:lstStyle>
            <a:lvl1pPr algn="ctr">
              <a:defRPr>
                <a:solidFill>
                  <a:schemeClr val="bg1"/>
                </a:solidFill>
              </a:defRPr>
            </a:lvl1pPr>
          </a:lstStyle>
          <a:p>
            <a:r>
              <a:rPr lang="en-US" dirty="0"/>
              <a:t>Click to edit Master title style</a:t>
            </a:r>
          </a:p>
        </p:txBody>
      </p:sp>
      <p:sp>
        <p:nvSpPr>
          <p:cNvPr id="12" name="Slide Number Placeholder 11">
            <a:extLst>
              <a:ext uri="{FF2B5EF4-FFF2-40B4-BE49-F238E27FC236}">
                <a16:creationId xmlns:a16="http://schemas.microsoft.com/office/drawing/2014/main" id="{6E4F7403-710E-51F3-7202-7EBA53ED69A3}"/>
              </a:ext>
            </a:extLst>
          </p:cNvPr>
          <p:cNvSpPr>
            <a:spLocks noGrp="1"/>
          </p:cNvSpPr>
          <p:nvPr>
            <p:ph type="sldNum" sz="quarter" idx="12"/>
          </p:nvPr>
        </p:nvSpPr>
        <p:spPr/>
        <p:txBody>
          <a:bodyPr/>
          <a:lstStyle/>
          <a:p>
            <a:fld id="{B64A917B-47FD-40E0-A121-9E586D961AA8}" type="slidenum">
              <a:rPr lang="en-US" smtClean="0"/>
              <a:pPr/>
              <a:t>‹#›</a:t>
            </a:fld>
            <a:endParaRPr lang="en-US" dirty="0"/>
          </a:p>
        </p:txBody>
      </p:sp>
      <p:sp>
        <p:nvSpPr>
          <p:cNvPr id="5" name="Footer Placeholder 4">
            <a:extLst>
              <a:ext uri="{FF2B5EF4-FFF2-40B4-BE49-F238E27FC236}">
                <a16:creationId xmlns:a16="http://schemas.microsoft.com/office/drawing/2014/main" id="{E9E5FFE2-1F4D-9C49-4E2F-006619EA8CB1}"/>
              </a:ext>
            </a:extLst>
          </p:cNvPr>
          <p:cNvSpPr>
            <a:spLocks noGrp="1"/>
          </p:cNvSpPr>
          <p:nvPr>
            <p:ph type="ftr" sz="quarter" idx="14"/>
          </p:nvPr>
        </p:nvSpPr>
        <p:spPr/>
        <p:txBody>
          <a:bodyPr/>
          <a:lstStyle/>
          <a:p>
            <a:pPr algn="r"/>
            <a:r>
              <a:rPr lang="en-US"/>
              <a:t>Output Analysis Method  | Lecture 20</a:t>
            </a:r>
            <a:endParaRPr lang="en-US" dirty="0"/>
          </a:p>
        </p:txBody>
      </p:sp>
    </p:spTree>
    <p:extLst>
      <p:ext uri="{BB962C8B-B14F-4D97-AF65-F5344CB8AC3E}">
        <p14:creationId xmlns:p14="http://schemas.microsoft.com/office/powerpoint/2010/main" val="1526579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53B644-5741-8467-C89E-7A43CCB7C511}"/>
              </a:ext>
            </a:extLst>
          </p:cNvPr>
          <p:cNvSpPr>
            <a:spLocks noGrp="1"/>
          </p:cNvSpPr>
          <p:nvPr>
            <p:ph type="title"/>
          </p:nvPr>
        </p:nvSpPr>
        <p:spPr>
          <a:xfrm>
            <a:off x="838200" y="365125"/>
            <a:ext cx="10515600" cy="104276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A0AA4B1-9CE0-549C-7B06-728134B2875B}"/>
              </a:ext>
            </a:extLst>
          </p:cNvPr>
          <p:cNvSpPr>
            <a:spLocks noGrp="1"/>
          </p:cNvSpPr>
          <p:nvPr>
            <p:ph type="body" idx="1"/>
          </p:nvPr>
        </p:nvSpPr>
        <p:spPr>
          <a:xfrm>
            <a:off x="838200" y="1553029"/>
            <a:ext cx="10515600" cy="4920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DA34BA3D-AF77-0CD3-E6C2-CDFE9BF54B46}"/>
              </a:ext>
            </a:extLst>
          </p:cNvPr>
          <p:cNvSpPr>
            <a:spLocks noGrp="1"/>
          </p:cNvSpPr>
          <p:nvPr>
            <p:ph type="ftr" sz="quarter" idx="3"/>
          </p:nvPr>
        </p:nvSpPr>
        <p:spPr>
          <a:xfrm>
            <a:off x="7351486" y="106589"/>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Output Analysis Method  | Lecture 20</a:t>
            </a:r>
            <a:endParaRPr lang="en-US" dirty="0"/>
          </a:p>
        </p:txBody>
      </p:sp>
      <p:sp>
        <p:nvSpPr>
          <p:cNvPr id="7" name="TextBox 6">
            <a:extLst>
              <a:ext uri="{FF2B5EF4-FFF2-40B4-BE49-F238E27FC236}">
                <a16:creationId xmlns:a16="http://schemas.microsoft.com/office/drawing/2014/main" id="{BF3EA662-E61B-0C38-8A92-8D9EA2250421}"/>
              </a:ext>
            </a:extLst>
          </p:cNvPr>
          <p:cNvSpPr txBox="1"/>
          <p:nvPr userDrawn="1"/>
        </p:nvSpPr>
        <p:spPr>
          <a:xfrm rot="10800000">
            <a:off x="11608817" y="-3090"/>
            <a:ext cx="584199" cy="548640"/>
          </a:xfrm>
          <a:prstGeom prst="round1Rect">
            <a:avLst>
              <a:gd name="adj" fmla="val 50000"/>
            </a:avLst>
          </a:prstGeom>
          <a:solidFill>
            <a:schemeClr val="accent5">
              <a:lumMod val="75000"/>
            </a:schemeClr>
          </a:solidFill>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endParaRPr lang="en-US" dirty="0"/>
          </a:p>
        </p:txBody>
      </p:sp>
      <p:sp>
        <p:nvSpPr>
          <p:cNvPr id="6" name="Slide Number Placeholder 5">
            <a:extLst>
              <a:ext uri="{FF2B5EF4-FFF2-40B4-BE49-F238E27FC236}">
                <a16:creationId xmlns:a16="http://schemas.microsoft.com/office/drawing/2014/main" id="{0EBCFC56-D6E1-E077-A067-C2CA064D40E5}"/>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spTree>
    <p:extLst>
      <p:ext uri="{BB962C8B-B14F-4D97-AF65-F5344CB8AC3E}">
        <p14:creationId xmlns:p14="http://schemas.microsoft.com/office/powerpoint/2010/main" val="407369039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9" r:id="rId3"/>
    <p:sldLayoutId id="2147483670" r:id="rId4"/>
    <p:sldLayoutId id="2147483672" r:id="rId5"/>
    <p:sldLayoutId id="2147483673" r:id="rId6"/>
    <p:sldLayoutId id="2147483664" r:id="rId7"/>
    <p:sldLayoutId id="2147483665" r:id="rId8"/>
  </p:sldLayoutIdLst>
  <p:hf sldNum="0" hd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150000"/>
        </a:lnSpc>
        <a:spcBef>
          <a:spcPts val="0"/>
        </a:spcBef>
        <a:buFont typeface="Arial" panose="020B0604020202020204" pitchFamily="34" charset="0"/>
        <a:buChar char="•"/>
        <a:defRPr sz="2400" kern="1200">
          <a:solidFill>
            <a:schemeClr val="tx1"/>
          </a:solidFill>
          <a:latin typeface="Nunito" pitchFamily="2" charset="0"/>
          <a:ea typeface="+mn-ea"/>
          <a:cs typeface="+mn-cs"/>
        </a:defRPr>
      </a:lvl1pPr>
      <a:lvl2pPr marL="685800" indent="-228600" algn="l" defTabSz="914400" rtl="0" eaLnBrk="1" latinLnBrk="0" hangingPunct="1">
        <a:lnSpc>
          <a:spcPct val="150000"/>
        </a:lnSpc>
        <a:spcBef>
          <a:spcPts val="0"/>
        </a:spcBef>
        <a:buFont typeface="Arial" panose="020B0604020202020204" pitchFamily="34" charset="0"/>
        <a:buChar char="•"/>
        <a:defRPr sz="2300" kern="1200">
          <a:solidFill>
            <a:schemeClr val="tx1"/>
          </a:solidFill>
          <a:latin typeface="Nunito" pitchFamily="2" charset="0"/>
          <a:ea typeface="+mn-ea"/>
          <a:cs typeface="+mn-cs"/>
        </a:defRPr>
      </a:lvl2pPr>
      <a:lvl3pPr marL="1143000" indent="-228600" algn="l" defTabSz="914400" rtl="0" eaLnBrk="1" latinLnBrk="0" hangingPunct="1">
        <a:lnSpc>
          <a:spcPct val="150000"/>
        </a:lnSpc>
        <a:spcBef>
          <a:spcPts val="0"/>
        </a:spcBef>
        <a:buFont typeface="Arial" panose="020B0604020202020204" pitchFamily="34" charset="0"/>
        <a:buChar char="•"/>
        <a:defRPr sz="2200" kern="1200">
          <a:solidFill>
            <a:schemeClr val="tx1"/>
          </a:solidFill>
          <a:latin typeface="Nunito" pitchFamily="2" charset="0"/>
          <a:ea typeface="+mn-ea"/>
          <a:cs typeface="+mn-cs"/>
        </a:defRPr>
      </a:lvl3pPr>
      <a:lvl4pPr marL="1600200" indent="-228600" algn="l" defTabSz="914400" rtl="0" eaLnBrk="1" latinLnBrk="0" hangingPunct="1">
        <a:lnSpc>
          <a:spcPct val="150000"/>
        </a:lnSpc>
        <a:spcBef>
          <a:spcPts val="0"/>
        </a:spcBef>
        <a:buFont typeface="Arial" panose="020B0604020202020204" pitchFamily="34" charset="0"/>
        <a:buChar char="•"/>
        <a:defRPr sz="2100" kern="1200">
          <a:solidFill>
            <a:schemeClr val="tx1"/>
          </a:solidFill>
          <a:latin typeface="Nunito" pitchFamily="2" charset="0"/>
          <a:ea typeface="+mn-ea"/>
          <a:cs typeface="+mn-cs"/>
        </a:defRPr>
      </a:lvl4pPr>
      <a:lvl5pPr marL="2057400" indent="-228600" algn="l" defTabSz="914400" rtl="0" eaLnBrk="1" latinLnBrk="0" hangingPunct="1">
        <a:lnSpc>
          <a:spcPct val="150000"/>
        </a:lnSpc>
        <a:spcBef>
          <a:spcPts val="0"/>
        </a:spcBef>
        <a:buFont typeface="Arial" panose="020B0604020202020204" pitchFamily="34" charset="0"/>
        <a:buChar char="•"/>
        <a:defRPr sz="2000" kern="1200">
          <a:solidFill>
            <a:schemeClr val="tx1"/>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3626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CE19559-1B46-33DD-E83C-35714EE63F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43B6F6-3445-635D-B8B1-C604FAFE8967}"/>
              </a:ext>
            </a:extLst>
          </p:cNvPr>
          <p:cNvSpPr>
            <a:spLocks noGrp="1"/>
          </p:cNvSpPr>
          <p:nvPr>
            <p:ph type="title"/>
          </p:nvPr>
        </p:nvSpPr>
        <p:spPr>
          <a:xfrm>
            <a:off x="838200" y="365125"/>
            <a:ext cx="10515600" cy="1042761"/>
          </a:xfrm>
        </p:spPr>
        <p:txBody>
          <a:bodyPr>
            <a:normAutofit/>
          </a:bodyPr>
          <a:lstStyle/>
          <a:p>
            <a:r>
              <a:rPr lang="en-US" dirty="0"/>
              <a:t>Nature of Problem</a:t>
            </a:r>
          </a:p>
        </p:txBody>
      </p:sp>
      <p:sp>
        <p:nvSpPr>
          <p:cNvPr id="3" name="Content Placeholder 2">
            <a:extLst>
              <a:ext uri="{FF2B5EF4-FFF2-40B4-BE49-F238E27FC236}">
                <a16:creationId xmlns:a16="http://schemas.microsoft.com/office/drawing/2014/main" id="{4190C8F7-5AC8-7D89-B0F7-6D29FC752909}"/>
              </a:ext>
            </a:extLst>
          </p:cNvPr>
          <p:cNvSpPr>
            <a:spLocks noGrp="1"/>
          </p:cNvSpPr>
          <p:nvPr>
            <p:ph idx="1"/>
          </p:nvPr>
        </p:nvSpPr>
        <p:spPr>
          <a:xfrm>
            <a:off x="838200" y="1553029"/>
            <a:ext cx="10515600" cy="4920342"/>
          </a:xfrm>
        </p:spPr>
        <p:txBody>
          <a:bodyPr>
            <a:normAutofit/>
          </a:bodyPr>
          <a:lstStyle/>
          <a:p>
            <a:r>
              <a:rPr lang="en-US" dirty="0"/>
              <a:t>The Newly Developing Statistical Methodology Concerns:</a:t>
            </a:r>
          </a:p>
          <a:p>
            <a:pPr marL="457200" indent="-457200">
              <a:buFont typeface="+mj-lt"/>
              <a:buAutoNum type="arabicPeriod"/>
            </a:pPr>
            <a:r>
              <a:rPr lang="en-US" dirty="0"/>
              <a:t>To ensure that the statistical estimates are consistent, meaning that as the sample size increases estimate tends to a true value.</a:t>
            </a:r>
          </a:p>
          <a:p>
            <a:pPr marL="457200" indent="-457200">
              <a:buFont typeface="+mj-lt"/>
              <a:buAutoNum type="arabicPeriod"/>
            </a:pPr>
            <a:r>
              <a:rPr lang="en-US" dirty="0"/>
              <a:t>To control biasing in measure of both new values of variance. Bias causes the distinction of an estimate to differ significantly from the true population statistics, even though the estimate may be consistent.</a:t>
            </a:r>
          </a:p>
          <a:p>
            <a:pPr marL="457200" indent="-457200">
              <a:buFont typeface="+mj-lt"/>
              <a:buAutoNum type="arabicPeriod"/>
            </a:pPr>
            <a:r>
              <a:rPr lang="en-US" dirty="0"/>
              <a:t>To develop sequential testing methods, to determine how long a simulation should be run in order to obtain confidence in its return. </a:t>
            </a:r>
          </a:p>
        </p:txBody>
      </p:sp>
      <p:sp>
        <p:nvSpPr>
          <p:cNvPr id="79" name="Footer Placeholder 78">
            <a:extLst>
              <a:ext uri="{FF2B5EF4-FFF2-40B4-BE49-F238E27FC236}">
                <a16:creationId xmlns:a16="http://schemas.microsoft.com/office/drawing/2014/main" id="{48FD0A6C-08B4-D83B-5235-9F5A8467F9AA}"/>
              </a:ext>
            </a:extLst>
          </p:cNvPr>
          <p:cNvSpPr>
            <a:spLocks noGrp="1"/>
          </p:cNvSpPr>
          <p:nvPr>
            <p:ph type="ftr" sz="quarter" idx="11"/>
          </p:nvPr>
        </p:nvSpPr>
        <p:spPr>
          <a:xfrm>
            <a:off x="7351486" y="106589"/>
            <a:ext cx="4114800" cy="365125"/>
          </a:xfrm>
        </p:spPr>
        <p:txBody>
          <a:bodyPr/>
          <a:lstStyle/>
          <a:p>
            <a:r>
              <a:rPr lang="en-US"/>
              <a:t>Output Analysis Method  | Lecture 20</a:t>
            </a:r>
            <a:endParaRPr lang="en-US" dirty="0"/>
          </a:p>
        </p:txBody>
      </p:sp>
    </p:spTree>
    <p:extLst>
      <p:ext uri="{BB962C8B-B14F-4D97-AF65-F5344CB8AC3E}">
        <p14:creationId xmlns:p14="http://schemas.microsoft.com/office/powerpoint/2010/main" val="1703509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DAEE2B6-F2C8-0D68-6CFC-57CD8CD492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A67B22-BB6E-16F1-F1E5-9462F68D93B3}"/>
              </a:ext>
            </a:extLst>
          </p:cNvPr>
          <p:cNvSpPr>
            <a:spLocks noGrp="1"/>
          </p:cNvSpPr>
          <p:nvPr>
            <p:ph type="title"/>
          </p:nvPr>
        </p:nvSpPr>
        <p:spPr>
          <a:xfrm>
            <a:off x="838200" y="365125"/>
            <a:ext cx="10515600" cy="1042761"/>
          </a:xfrm>
        </p:spPr>
        <p:txBody>
          <a:bodyPr>
            <a:normAutofit/>
          </a:bodyPr>
          <a:lstStyle/>
          <a:p>
            <a:r>
              <a:rPr lang="en-US" dirty="0"/>
              <a:t>Estimation Method</a:t>
            </a:r>
          </a:p>
        </p:txBody>
      </p:sp>
      <p:sp>
        <p:nvSpPr>
          <p:cNvPr id="3" name="Content Placeholder 2">
            <a:extLst>
              <a:ext uri="{FF2B5EF4-FFF2-40B4-BE49-F238E27FC236}">
                <a16:creationId xmlns:a16="http://schemas.microsoft.com/office/drawing/2014/main" id="{8DEE50B2-410D-3B73-C7C0-F86AAD26B33F}"/>
              </a:ext>
            </a:extLst>
          </p:cNvPr>
          <p:cNvSpPr>
            <a:spLocks noGrp="1"/>
          </p:cNvSpPr>
          <p:nvPr>
            <p:ph idx="1"/>
          </p:nvPr>
        </p:nvSpPr>
        <p:spPr>
          <a:xfrm>
            <a:off x="838200" y="1553029"/>
            <a:ext cx="10515600" cy="4920342"/>
          </a:xfrm>
        </p:spPr>
        <p:txBody>
          <a:bodyPr>
            <a:normAutofit/>
          </a:bodyPr>
          <a:lstStyle/>
          <a:p>
            <a:r>
              <a:rPr lang="en-US" dirty="0"/>
              <a:t>Statistical methods are commonly used on the random variable.</a:t>
            </a:r>
          </a:p>
          <a:p>
            <a:r>
              <a:rPr lang="en-US" dirty="0"/>
              <a:t>Usually, a random variable is drawn from an infinite population with a finite mean ‘μ’ and finite variance ‘σ</a:t>
            </a:r>
            <a:r>
              <a:rPr lang="en-US" baseline="30000" dirty="0"/>
              <a:t>2</a:t>
            </a:r>
            <a:r>
              <a:rPr lang="en-US" dirty="0"/>
              <a:t>’.</a:t>
            </a:r>
          </a:p>
          <a:p>
            <a:r>
              <a:rPr lang="en-US" dirty="0"/>
              <a:t>These random variables are independently and identically distributed (i.e. IID variables).</a:t>
            </a:r>
          </a:p>
          <a:p>
            <a:r>
              <a:rPr lang="en-US" dirty="0"/>
              <a:t>Let, x</a:t>
            </a:r>
            <a:r>
              <a:rPr lang="en-US" baseline="-25000" dirty="0"/>
              <a:t>i</a:t>
            </a:r>
            <a:r>
              <a:rPr lang="en-US" dirty="0"/>
              <a:t>=</a:t>
            </a:r>
            <a:r>
              <a:rPr lang="en-US" dirty="0" err="1"/>
              <a:t>iid</a:t>
            </a:r>
            <a:r>
              <a:rPr lang="en-US" dirty="0"/>
              <a:t> random variables. (</a:t>
            </a:r>
            <a:r>
              <a:rPr lang="en-US" dirty="0" err="1"/>
              <a:t>i</a:t>
            </a:r>
            <a:r>
              <a:rPr lang="en-US" dirty="0"/>
              <a:t> = 1, 2…, n), Then, according to the central limit theorem and applying transformation, the approximate normal variance, </a:t>
            </a:r>
          </a:p>
        </p:txBody>
      </p:sp>
      <p:sp>
        <p:nvSpPr>
          <p:cNvPr id="79" name="Footer Placeholder 78">
            <a:extLst>
              <a:ext uri="{FF2B5EF4-FFF2-40B4-BE49-F238E27FC236}">
                <a16:creationId xmlns:a16="http://schemas.microsoft.com/office/drawing/2014/main" id="{9AF5FCD5-F7F9-9686-72C8-7390E16E10AB}"/>
              </a:ext>
            </a:extLst>
          </p:cNvPr>
          <p:cNvSpPr>
            <a:spLocks noGrp="1"/>
          </p:cNvSpPr>
          <p:nvPr>
            <p:ph type="ftr" sz="quarter" idx="11"/>
          </p:nvPr>
        </p:nvSpPr>
        <p:spPr>
          <a:xfrm>
            <a:off x="7351486" y="106589"/>
            <a:ext cx="4114800" cy="365125"/>
          </a:xfrm>
        </p:spPr>
        <p:txBody>
          <a:bodyPr/>
          <a:lstStyle/>
          <a:p>
            <a:r>
              <a:rPr lang="en-US"/>
              <a:t>Output Analysis Method  | Lecture 20</a:t>
            </a:r>
            <a:endParaRPr lang="en-US" dirty="0"/>
          </a:p>
        </p:txBody>
      </p:sp>
    </p:spTree>
    <p:extLst>
      <p:ext uri="{BB962C8B-B14F-4D97-AF65-F5344CB8AC3E}">
        <p14:creationId xmlns:p14="http://schemas.microsoft.com/office/powerpoint/2010/main" val="782557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6948846-B378-DB73-CB11-C7A7D0CFE4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3DCE39-DEFD-2E69-8B77-FE43ECCA77FD}"/>
              </a:ext>
            </a:extLst>
          </p:cNvPr>
          <p:cNvSpPr>
            <a:spLocks noGrp="1"/>
          </p:cNvSpPr>
          <p:nvPr>
            <p:ph type="title"/>
          </p:nvPr>
        </p:nvSpPr>
        <p:spPr>
          <a:xfrm>
            <a:off x="838200" y="365125"/>
            <a:ext cx="10515600" cy="1042761"/>
          </a:xfrm>
        </p:spPr>
        <p:txBody>
          <a:bodyPr>
            <a:normAutofit/>
          </a:bodyPr>
          <a:lstStyle/>
          <a:p>
            <a:r>
              <a:rPr lang="en-US" dirty="0"/>
              <a:t>Estimation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28612C-BBC3-C20B-2878-F89B7171D926}"/>
                  </a:ext>
                </a:extLst>
              </p:cNvPr>
              <p:cNvSpPr>
                <a:spLocks noGrp="1"/>
              </p:cNvSpPr>
              <p:nvPr>
                <p:ph idx="1"/>
              </p:nvPr>
            </p:nvSpPr>
            <p:spPr>
              <a:xfrm>
                <a:off x="838200" y="1553029"/>
                <a:ext cx="10515600" cy="4920342"/>
              </a:xfrm>
            </p:spPr>
            <p:txBody>
              <a:bodyPr>
                <a:normAutofit/>
              </a:bodyPr>
              <a:lstStyle/>
              <a:p>
                <a:endParaRPr lang="en-US" dirty="0"/>
              </a:p>
              <a:p>
                <a:endParaRPr lang="en-US" dirty="0"/>
              </a:p>
              <a:p>
                <a:endParaRPr lang="en-US" dirty="0"/>
              </a:p>
              <a:p>
                <a:endParaRPr lang="en-US" dirty="0"/>
              </a:p>
              <a:p>
                <a:endParaRPr lang="en-US" dirty="0"/>
              </a:p>
              <a:p>
                <a:r>
                  <a:rPr lang="en-US" dirty="0"/>
                  <a:t>Where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is sample mean</a:t>
                </a:r>
              </a:p>
            </p:txBody>
          </p:sp>
        </mc:Choice>
        <mc:Fallback xmlns="">
          <p:sp>
            <p:nvSpPr>
              <p:cNvPr id="3" name="Content Placeholder 2">
                <a:extLst>
                  <a:ext uri="{FF2B5EF4-FFF2-40B4-BE49-F238E27FC236}">
                    <a16:creationId xmlns:a16="http://schemas.microsoft.com/office/drawing/2014/main" id="{8328612C-BBC3-C20B-2878-F89B7171D926}"/>
                  </a:ext>
                </a:extLst>
              </p:cNvPr>
              <p:cNvSpPr>
                <a:spLocks noGrp="1" noRot="1" noChangeAspect="1" noMove="1" noResize="1" noEditPoints="1" noAdjustHandles="1" noChangeArrowheads="1" noChangeShapeType="1" noTextEdit="1"/>
              </p:cNvSpPr>
              <p:nvPr>
                <p:ph idx="1"/>
              </p:nvPr>
            </p:nvSpPr>
            <p:spPr>
              <a:xfrm>
                <a:off x="838200" y="1553029"/>
                <a:ext cx="10515600" cy="4920342"/>
              </a:xfrm>
              <a:blipFill>
                <a:blip r:embed="rId2"/>
                <a:stretch>
                  <a:fillRect l="-812"/>
                </a:stretch>
              </a:blipFill>
            </p:spPr>
            <p:txBody>
              <a:bodyPr/>
              <a:lstStyle/>
              <a:p>
                <a:r>
                  <a:rPr lang="en-US">
                    <a:noFill/>
                  </a:rPr>
                  <a:t> </a:t>
                </a:r>
              </a:p>
            </p:txBody>
          </p:sp>
        </mc:Fallback>
      </mc:AlternateContent>
      <p:sp>
        <p:nvSpPr>
          <p:cNvPr id="79" name="Footer Placeholder 78">
            <a:extLst>
              <a:ext uri="{FF2B5EF4-FFF2-40B4-BE49-F238E27FC236}">
                <a16:creationId xmlns:a16="http://schemas.microsoft.com/office/drawing/2014/main" id="{1D436EB7-F486-621F-702A-5004EEB26956}"/>
              </a:ext>
            </a:extLst>
          </p:cNvPr>
          <p:cNvSpPr>
            <a:spLocks noGrp="1"/>
          </p:cNvSpPr>
          <p:nvPr>
            <p:ph type="ftr" sz="quarter" idx="11"/>
          </p:nvPr>
        </p:nvSpPr>
        <p:spPr>
          <a:xfrm>
            <a:off x="7351486" y="106589"/>
            <a:ext cx="4114800" cy="365125"/>
          </a:xfrm>
        </p:spPr>
        <p:txBody>
          <a:bodyPr/>
          <a:lstStyle/>
          <a:p>
            <a:r>
              <a:rPr lang="en-US"/>
              <a:t>Output Analysis Method  | Lecture 20</a:t>
            </a:r>
            <a:endParaRPr lang="en-US" dirty="0"/>
          </a:p>
        </p:txBody>
      </p:sp>
      <p:pic>
        <p:nvPicPr>
          <p:cNvPr id="6" name="Picture 5">
            <a:extLst>
              <a:ext uri="{FF2B5EF4-FFF2-40B4-BE49-F238E27FC236}">
                <a16:creationId xmlns:a16="http://schemas.microsoft.com/office/drawing/2014/main" id="{6BCF6319-2F3F-BCA4-CFFD-0FA4582637C4}"/>
              </a:ext>
            </a:extLst>
          </p:cNvPr>
          <p:cNvPicPr>
            <a:picLocks noChangeAspect="1"/>
          </p:cNvPicPr>
          <p:nvPr/>
        </p:nvPicPr>
        <p:blipFill>
          <a:blip r:embed="rId3"/>
          <a:stretch>
            <a:fillRect/>
          </a:stretch>
        </p:blipFill>
        <p:spPr>
          <a:xfrm>
            <a:off x="1982428" y="1548580"/>
            <a:ext cx="3183195" cy="2728453"/>
          </a:xfrm>
          <a:prstGeom prst="rect">
            <a:avLst/>
          </a:prstGeom>
        </p:spPr>
      </p:pic>
    </p:spTree>
    <p:extLst>
      <p:ext uri="{BB962C8B-B14F-4D97-AF65-F5344CB8AC3E}">
        <p14:creationId xmlns:p14="http://schemas.microsoft.com/office/powerpoint/2010/main" val="3617002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B1492B-CDBB-B0FC-692F-6CFF95D86A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BE69D7-C535-39AD-794C-CF09E97299D2}"/>
              </a:ext>
            </a:extLst>
          </p:cNvPr>
          <p:cNvSpPr>
            <a:spLocks noGrp="1"/>
          </p:cNvSpPr>
          <p:nvPr>
            <p:ph type="title"/>
          </p:nvPr>
        </p:nvSpPr>
        <p:spPr>
          <a:xfrm>
            <a:off x="838200" y="365125"/>
            <a:ext cx="10515600" cy="1042761"/>
          </a:xfrm>
        </p:spPr>
        <p:txBody>
          <a:bodyPr>
            <a:normAutofit/>
          </a:bodyPr>
          <a:lstStyle/>
          <a:p>
            <a:r>
              <a:rPr lang="en-US" dirty="0"/>
              <a:t>Estimation Method</a:t>
            </a:r>
          </a:p>
        </p:txBody>
      </p:sp>
      <p:sp>
        <p:nvSpPr>
          <p:cNvPr id="3" name="Content Placeholder 2">
            <a:extLst>
              <a:ext uri="{FF2B5EF4-FFF2-40B4-BE49-F238E27FC236}">
                <a16:creationId xmlns:a16="http://schemas.microsoft.com/office/drawing/2014/main" id="{782551B8-2622-EC60-BD7D-0EFA1EBB56FD}"/>
              </a:ext>
            </a:extLst>
          </p:cNvPr>
          <p:cNvSpPr>
            <a:spLocks noGrp="1"/>
          </p:cNvSpPr>
          <p:nvPr>
            <p:ph idx="1"/>
          </p:nvPr>
        </p:nvSpPr>
        <p:spPr>
          <a:xfrm>
            <a:off x="838200" y="1553029"/>
            <a:ext cx="10515600" cy="4920342"/>
          </a:xfrm>
        </p:spPr>
        <p:txBody>
          <a:bodyPr>
            <a:normAutofit/>
          </a:bodyPr>
          <a:lstStyle/>
          <a:p>
            <a:pPr marL="457200" indent="-457200">
              <a:buFont typeface="+mj-lt"/>
              <a:buAutoNum type="alphaLcPeriod"/>
            </a:pPr>
            <a:r>
              <a:rPr lang="en-US" dirty="0"/>
              <a:t>It can be shown to be a consistent estimator for the mean of the population from which the sample is drawn.</a:t>
            </a:r>
          </a:p>
          <a:p>
            <a:pPr marL="457200" indent="-457200">
              <a:buFont typeface="+mj-lt"/>
              <a:buAutoNum type="alphaLcPeriod"/>
            </a:pPr>
            <a:r>
              <a:rPr lang="en-US" dirty="0"/>
              <a:t>Since the sample mean is some of the random variables, it is itself a random variable. So, a confidence interval about its computed value needs to be established.</a:t>
            </a:r>
          </a:p>
          <a:p>
            <a:pPr marL="457200" indent="-457200">
              <a:buFont typeface="+mj-lt"/>
              <a:buAutoNum type="alphaLcPeriod"/>
            </a:pPr>
            <a:r>
              <a:rPr lang="en-US" dirty="0"/>
              <a:t>The probability density function of the standard normal variable (Z) is shown in the figure below.</a:t>
            </a:r>
          </a:p>
        </p:txBody>
      </p:sp>
      <p:sp>
        <p:nvSpPr>
          <p:cNvPr id="79" name="Footer Placeholder 78">
            <a:extLst>
              <a:ext uri="{FF2B5EF4-FFF2-40B4-BE49-F238E27FC236}">
                <a16:creationId xmlns:a16="http://schemas.microsoft.com/office/drawing/2014/main" id="{6A226870-1770-3A41-88A3-BB6F0910F2C3}"/>
              </a:ext>
            </a:extLst>
          </p:cNvPr>
          <p:cNvSpPr>
            <a:spLocks noGrp="1"/>
          </p:cNvSpPr>
          <p:nvPr>
            <p:ph type="ftr" sz="quarter" idx="11"/>
          </p:nvPr>
        </p:nvSpPr>
        <p:spPr>
          <a:xfrm>
            <a:off x="7351486" y="106589"/>
            <a:ext cx="4114800" cy="365125"/>
          </a:xfrm>
        </p:spPr>
        <p:txBody>
          <a:bodyPr/>
          <a:lstStyle/>
          <a:p>
            <a:r>
              <a:rPr lang="en-US"/>
              <a:t>Output Analysis Method  | Lecture 20</a:t>
            </a:r>
            <a:endParaRPr lang="en-US" dirty="0"/>
          </a:p>
        </p:txBody>
      </p:sp>
    </p:spTree>
    <p:extLst>
      <p:ext uri="{BB962C8B-B14F-4D97-AF65-F5344CB8AC3E}">
        <p14:creationId xmlns:p14="http://schemas.microsoft.com/office/powerpoint/2010/main" val="2259933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D89AFAB-01E1-1146-6997-09298BDC04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5BC04A-0A9A-42D7-7C32-ECF37F21C5D3}"/>
              </a:ext>
            </a:extLst>
          </p:cNvPr>
          <p:cNvSpPr>
            <a:spLocks noGrp="1"/>
          </p:cNvSpPr>
          <p:nvPr>
            <p:ph type="title"/>
          </p:nvPr>
        </p:nvSpPr>
        <p:spPr>
          <a:xfrm>
            <a:off x="838200" y="365125"/>
            <a:ext cx="10515600" cy="1042761"/>
          </a:xfrm>
        </p:spPr>
        <p:txBody>
          <a:bodyPr>
            <a:normAutofit/>
          </a:bodyPr>
          <a:lstStyle/>
          <a:p>
            <a:r>
              <a:rPr lang="en-US" dirty="0"/>
              <a:t>Estimation Method</a:t>
            </a:r>
          </a:p>
        </p:txBody>
      </p:sp>
      <p:pic>
        <p:nvPicPr>
          <p:cNvPr id="6" name="Content Placeholder 5">
            <a:extLst>
              <a:ext uri="{FF2B5EF4-FFF2-40B4-BE49-F238E27FC236}">
                <a16:creationId xmlns:a16="http://schemas.microsoft.com/office/drawing/2014/main" id="{836E7361-3E07-A9DB-AF2B-13D3BA3D805F}"/>
              </a:ext>
            </a:extLst>
          </p:cNvPr>
          <p:cNvPicPr>
            <a:picLocks noGrp="1" noChangeAspect="1"/>
          </p:cNvPicPr>
          <p:nvPr>
            <p:ph idx="1"/>
          </p:nvPr>
        </p:nvPicPr>
        <p:blipFill>
          <a:blip r:embed="rId2"/>
          <a:stretch>
            <a:fillRect/>
          </a:stretch>
        </p:blipFill>
        <p:spPr>
          <a:xfrm>
            <a:off x="1440426" y="2632309"/>
            <a:ext cx="9311148" cy="2761782"/>
          </a:xfrm>
        </p:spPr>
      </p:pic>
      <p:sp>
        <p:nvSpPr>
          <p:cNvPr id="79" name="Footer Placeholder 78">
            <a:extLst>
              <a:ext uri="{FF2B5EF4-FFF2-40B4-BE49-F238E27FC236}">
                <a16:creationId xmlns:a16="http://schemas.microsoft.com/office/drawing/2014/main" id="{805386BB-45AF-CEB7-55A1-D81AD6A3AFB6}"/>
              </a:ext>
            </a:extLst>
          </p:cNvPr>
          <p:cNvSpPr>
            <a:spLocks noGrp="1"/>
          </p:cNvSpPr>
          <p:nvPr>
            <p:ph type="ftr" sz="quarter" idx="11"/>
          </p:nvPr>
        </p:nvSpPr>
        <p:spPr>
          <a:xfrm>
            <a:off x="7351486" y="106589"/>
            <a:ext cx="4114800" cy="365125"/>
          </a:xfrm>
        </p:spPr>
        <p:txBody>
          <a:bodyPr/>
          <a:lstStyle/>
          <a:p>
            <a:r>
              <a:rPr lang="en-US"/>
              <a:t>Output Analysis Method  | Lecture 20</a:t>
            </a:r>
            <a:endParaRPr lang="en-US" dirty="0"/>
          </a:p>
        </p:txBody>
      </p:sp>
    </p:spTree>
    <p:extLst>
      <p:ext uri="{BB962C8B-B14F-4D97-AF65-F5344CB8AC3E}">
        <p14:creationId xmlns:p14="http://schemas.microsoft.com/office/powerpoint/2010/main" val="2888010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1F48057-A7A1-12DC-E680-7876888C39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34E688-26C8-DD96-FB73-D820261962EB}"/>
              </a:ext>
            </a:extLst>
          </p:cNvPr>
          <p:cNvSpPr>
            <a:spLocks noGrp="1"/>
          </p:cNvSpPr>
          <p:nvPr>
            <p:ph type="title"/>
          </p:nvPr>
        </p:nvSpPr>
        <p:spPr>
          <a:xfrm>
            <a:off x="838200" y="365125"/>
            <a:ext cx="10515600" cy="1042761"/>
          </a:xfrm>
        </p:spPr>
        <p:txBody>
          <a:bodyPr>
            <a:normAutofit/>
          </a:bodyPr>
          <a:lstStyle/>
          <a:p>
            <a:r>
              <a:rPr lang="en-US" dirty="0"/>
              <a:t>Estimation Method</a:t>
            </a:r>
          </a:p>
        </p:txBody>
      </p:sp>
      <p:sp>
        <p:nvSpPr>
          <p:cNvPr id="79" name="Footer Placeholder 78">
            <a:extLst>
              <a:ext uri="{FF2B5EF4-FFF2-40B4-BE49-F238E27FC236}">
                <a16:creationId xmlns:a16="http://schemas.microsoft.com/office/drawing/2014/main" id="{5090E0E9-1AA7-D8C3-FA7B-A1726E410EDB}"/>
              </a:ext>
            </a:extLst>
          </p:cNvPr>
          <p:cNvSpPr>
            <a:spLocks noGrp="1"/>
          </p:cNvSpPr>
          <p:nvPr>
            <p:ph type="ftr" sz="quarter" idx="11"/>
          </p:nvPr>
        </p:nvSpPr>
        <p:spPr>
          <a:xfrm>
            <a:off x="7351486" y="106589"/>
            <a:ext cx="4114800" cy="365125"/>
          </a:xfrm>
        </p:spPr>
        <p:txBody>
          <a:bodyPr/>
          <a:lstStyle/>
          <a:p>
            <a:r>
              <a:rPr lang="en-US"/>
              <a:t>Output Analysis Method  | Lecture 20</a:t>
            </a:r>
            <a:endParaRPr lang="en-US" dirty="0"/>
          </a:p>
        </p:txBody>
      </p:sp>
      <p:pic>
        <p:nvPicPr>
          <p:cNvPr id="8" name="Content Placeholder 7">
            <a:extLst>
              <a:ext uri="{FF2B5EF4-FFF2-40B4-BE49-F238E27FC236}">
                <a16:creationId xmlns:a16="http://schemas.microsoft.com/office/drawing/2014/main" id="{77F3E301-9C69-7895-1F81-D9008E38C642}"/>
              </a:ext>
            </a:extLst>
          </p:cNvPr>
          <p:cNvPicPr>
            <a:picLocks noGrp="1" noChangeAspect="1"/>
          </p:cNvPicPr>
          <p:nvPr>
            <p:ph idx="1"/>
          </p:nvPr>
        </p:nvPicPr>
        <p:blipFill>
          <a:blip r:embed="rId2"/>
          <a:stretch>
            <a:fillRect/>
          </a:stretch>
        </p:blipFill>
        <p:spPr>
          <a:xfrm>
            <a:off x="2269240" y="1401097"/>
            <a:ext cx="7653520" cy="5224206"/>
          </a:xfrm>
        </p:spPr>
      </p:pic>
    </p:spTree>
    <p:extLst>
      <p:ext uri="{BB962C8B-B14F-4D97-AF65-F5344CB8AC3E}">
        <p14:creationId xmlns:p14="http://schemas.microsoft.com/office/powerpoint/2010/main" val="3672231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AEE2B6-F2C8-0D68-6CFC-57CD8CD492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A67B22-BB6E-16F1-F1E5-9462F68D93B3}"/>
              </a:ext>
            </a:extLst>
          </p:cNvPr>
          <p:cNvSpPr>
            <a:spLocks noGrp="1"/>
          </p:cNvSpPr>
          <p:nvPr>
            <p:ph type="title"/>
          </p:nvPr>
        </p:nvSpPr>
        <p:spPr>
          <a:xfrm>
            <a:off x="838200" y="365125"/>
            <a:ext cx="10515600" cy="1042761"/>
          </a:xfrm>
        </p:spPr>
        <p:txBody>
          <a:bodyPr>
            <a:normAutofit/>
          </a:bodyPr>
          <a:lstStyle/>
          <a:p>
            <a:r>
              <a:rPr lang="en-US" dirty="0"/>
              <a:t>Simulation Run Statistics</a:t>
            </a:r>
          </a:p>
        </p:txBody>
      </p:sp>
      <p:sp>
        <p:nvSpPr>
          <p:cNvPr id="3" name="Content Placeholder 2">
            <a:extLst>
              <a:ext uri="{FF2B5EF4-FFF2-40B4-BE49-F238E27FC236}">
                <a16:creationId xmlns:a16="http://schemas.microsoft.com/office/drawing/2014/main" id="{8DEE50B2-410D-3B73-C7C0-F86AAD26B33F}"/>
              </a:ext>
            </a:extLst>
          </p:cNvPr>
          <p:cNvSpPr>
            <a:spLocks noGrp="1"/>
          </p:cNvSpPr>
          <p:nvPr>
            <p:ph idx="1"/>
          </p:nvPr>
        </p:nvSpPr>
        <p:spPr>
          <a:xfrm>
            <a:off x="838200" y="1553029"/>
            <a:ext cx="10515600" cy="4920342"/>
          </a:xfrm>
        </p:spPr>
        <p:txBody>
          <a:bodyPr>
            <a:normAutofit/>
          </a:bodyPr>
          <a:lstStyle/>
          <a:p>
            <a:r>
              <a:rPr lang="en-US" dirty="0"/>
              <a:t>On every simulation run, some statistic is measured based on some assumption.</a:t>
            </a:r>
          </a:p>
          <a:p>
            <a:r>
              <a:rPr lang="en-US" dirty="0"/>
              <a:t>For example: on establishing confidence interval, it is assumed that the observations are mutually independent and distinction from which they are drawn is stationary.</a:t>
            </a:r>
          </a:p>
          <a:p>
            <a:r>
              <a:rPr lang="en-US" dirty="0"/>
              <a:t>But many statistics are interesting in simulation don’t meet this condition. </a:t>
            </a:r>
          </a:p>
          <a:p>
            <a:r>
              <a:rPr lang="en-US" dirty="0"/>
              <a:t>Let us illustrate the problems that arise in measuring statistics from a simulation run with the example of a single server system. </a:t>
            </a:r>
          </a:p>
        </p:txBody>
      </p:sp>
      <p:sp>
        <p:nvSpPr>
          <p:cNvPr id="79" name="Footer Placeholder 78">
            <a:extLst>
              <a:ext uri="{FF2B5EF4-FFF2-40B4-BE49-F238E27FC236}">
                <a16:creationId xmlns:a16="http://schemas.microsoft.com/office/drawing/2014/main" id="{9AF5FCD5-F7F9-9686-72C8-7390E16E10AB}"/>
              </a:ext>
            </a:extLst>
          </p:cNvPr>
          <p:cNvSpPr>
            <a:spLocks noGrp="1"/>
          </p:cNvSpPr>
          <p:nvPr>
            <p:ph type="ftr" sz="quarter" idx="11"/>
          </p:nvPr>
        </p:nvSpPr>
        <p:spPr>
          <a:xfrm>
            <a:off x="7351486" y="106589"/>
            <a:ext cx="4114800" cy="365125"/>
          </a:xfrm>
        </p:spPr>
        <p:txBody>
          <a:bodyPr/>
          <a:lstStyle/>
          <a:p>
            <a:r>
              <a:rPr lang="en-US"/>
              <a:t>Output Analysis Method  | Lecture 20</a:t>
            </a:r>
            <a:endParaRPr lang="en-US" dirty="0"/>
          </a:p>
        </p:txBody>
      </p:sp>
    </p:spTree>
    <p:extLst>
      <p:ext uri="{BB962C8B-B14F-4D97-AF65-F5344CB8AC3E}">
        <p14:creationId xmlns:p14="http://schemas.microsoft.com/office/powerpoint/2010/main" val="1503972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C239E-AEC0-6368-EEC4-B9EE2A30B7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F1AA89-D53D-39FB-DE13-D31544A8CC6F}"/>
              </a:ext>
            </a:extLst>
          </p:cNvPr>
          <p:cNvSpPr>
            <a:spLocks noGrp="1"/>
          </p:cNvSpPr>
          <p:nvPr>
            <p:ph type="title"/>
          </p:nvPr>
        </p:nvSpPr>
        <p:spPr>
          <a:xfrm>
            <a:off x="838200" y="365125"/>
            <a:ext cx="10515600" cy="1042761"/>
          </a:xfrm>
        </p:spPr>
        <p:txBody>
          <a:bodyPr>
            <a:normAutofit/>
          </a:bodyPr>
          <a:lstStyle/>
          <a:p>
            <a:r>
              <a:rPr lang="en-US" dirty="0"/>
              <a:t>Simulation Run Statistics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BDD01CD-15C9-1FA4-3CBA-2EBFCAC3FB32}"/>
                  </a:ext>
                </a:extLst>
              </p:cNvPr>
              <p:cNvSpPr>
                <a:spLocks noGrp="1"/>
              </p:cNvSpPr>
              <p:nvPr>
                <p:ph idx="1"/>
              </p:nvPr>
            </p:nvSpPr>
            <p:spPr>
              <a:xfrm>
                <a:off x="838200" y="1553029"/>
                <a:ext cx="10515600" cy="4920342"/>
              </a:xfrm>
            </p:spPr>
            <p:txBody>
              <a:bodyPr>
                <a:normAutofit/>
              </a:bodyPr>
              <a:lstStyle/>
              <a:p>
                <a:r>
                  <a:rPr lang="en-US" dirty="0"/>
                  <a:t>Consider the occurrence of arrivals has a Poisson distribution:</a:t>
                </a:r>
              </a:p>
              <a:p>
                <a:pPr lvl="1"/>
                <a:r>
                  <a:rPr lang="en-US" dirty="0"/>
                  <a:t>The service time has an exponential distribution</a:t>
                </a:r>
              </a:p>
              <a:p>
                <a:pPr lvl="1"/>
                <a:r>
                  <a:rPr lang="en-US" dirty="0"/>
                  <a:t>The queuing discipline is FIFO</a:t>
                </a:r>
              </a:p>
              <a:p>
                <a:pPr lvl="1"/>
                <a:r>
                  <a:rPr lang="en-US" dirty="0"/>
                  <a:t>The inter-arrival time is distributed exponentially</a:t>
                </a:r>
              </a:p>
              <a:p>
                <a:pPr lvl="1"/>
                <a:r>
                  <a:rPr lang="en-US" dirty="0"/>
                  <a:t>System has a single server</a:t>
                </a:r>
              </a:p>
              <a:p>
                <a:r>
                  <a:rPr lang="en-US" dirty="0"/>
                  <a:t>Then, in a simulation run, the simplest way to estimate the mean waiting time is to accumulate the waiting time of n successive entities and dividing it by ‘n’, this gives sample mean denoted by </a:t>
                </a:r>
                <a14:m>
                  <m:oMath xmlns:m="http://schemas.openxmlformats.org/officeDocument/2006/math">
                    <m:acc>
                      <m:accPr>
                        <m:chr m:val="̅"/>
                        <m:ctrlPr>
                          <a:rPr lang="en-US" i="1" smtClean="0">
                            <a:latin typeface="Cambria Math" panose="02040503050406030204" pitchFamily="18" charset="0"/>
                          </a:rPr>
                        </m:ctrlPr>
                      </m:accPr>
                      <m:e>
                        <m:r>
                          <a:rPr lang="en-US" smtClean="0">
                            <a:latin typeface="Cambria Math" panose="02040503050406030204" pitchFamily="18" charset="0"/>
                          </a:rPr>
                          <m:t>𝑥</m:t>
                        </m:r>
                      </m:e>
                    </m:acc>
                  </m:oMath>
                </a14:m>
                <a:r>
                  <a:rPr lang="en-US" dirty="0"/>
                  <a:t> (n).</a:t>
                </a:r>
              </a:p>
            </p:txBody>
          </p:sp>
        </mc:Choice>
        <mc:Fallback>
          <p:sp>
            <p:nvSpPr>
              <p:cNvPr id="3" name="Content Placeholder 2">
                <a:extLst>
                  <a:ext uri="{FF2B5EF4-FFF2-40B4-BE49-F238E27FC236}">
                    <a16:creationId xmlns:a16="http://schemas.microsoft.com/office/drawing/2014/main" id="{6BDD01CD-15C9-1FA4-3CBA-2EBFCAC3FB32}"/>
                  </a:ext>
                </a:extLst>
              </p:cNvPr>
              <p:cNvSpPr>
                <a:spLocks noGrp="1" noRot="1" noChangeAspect="1" noMove="1" noResize="1" noEditPoints="1" noAdjustHandles="1" noChangeArrowheads="1" noChangeShapeType="1" noTextEdit="1"/>
              </p:cNvSpPr>
              <p:nvPr>
                <p:ph idx="1"/>
              </p:nvPr>
            </p:nvSpPr>
            <p:spPr>
              <a:xfrm>
                <a:off x="838200" y="1553029"/>
                <a:ext cx="10515600" cy="4920342"/>
              </a:xfrm>
              <a:blipFill>
                <a:blip r:embed="rId2"/>
                <a:stretch>
                  <a:fillRect l="-812"/>
                </a:stretch>
              </a:blipFill>
            </p:spPr>
            <p:txBody>
              <a:bodyPr/>
              <a:lstStyle/>
              <a:p>
                <a:r>
                  <a:rPr lang="en-US">
                    <a:noFill/>
                  </a:rPr>
                  <a:t> </a:t>
                </a:r>
              </a:p>
            </p:txBody>
          </p:sp>
        </mc:Fallback>
      </mc:AlternateContent>
      <p:sp>
        <p:nvSpPr>
          <p:cNvPr id="79" name="Footer Placeholder 78">
            <a:extLst>
              <a:ext uri="{FF2B5EF4-FFF2-40B4-BE49-F238E27FC236}">
                <a16:creationId xmlns:a16="http://schemas.microsoft.com/office/drawing/2014/main" id="{5CC644FB-4D77-7312-E54B-36F2096A03E4}"/>
              </a:ext>
            </a:extLst>
          </p:cNvPr>
          <p:cNvSpPr>
            <a:spLocks noGrp="1"/>
          </p:cNvSpPr>
          <p:nvPr>
            <p:ph type="ftr" sz="quarter" idx="11"/>
          </p:nvPr>
        </p:nvSpPr>
        <p:spPr>
          <a:xfrm>
            <a:off x="7351486" y="106589"/>
            <a:ext cx="4114800" cy="365125"/>
          </a:xfrm>
        </p:spPr>
        <p:txBody>
          <a:bodyPr/>
          <a:lstStyle/>
          <a:p>
            <a:r>
              <a:rPr lang="en-US"/>
              <a:t>Output Analysis Method  | Lecture 20</a:t>
            </a:r>
            <a:endParaRPr lang="en-US" dirty="0"/>
          </a:p>
        </p:txBody>
      </p:sp>
    </p:spTree>
    <p:extLst>
      <p:ext uri="{BB962C8B-B14F-4D97-AF65-F5344CB8AC3E}">
        <p14:creationId xmlns:p14="http://schemas.microsoft.com/office/powerpoint/2010/main" val="3426576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C4CBFC-BAB4-1200-74AD-0295596197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39C17D-B1D3-0F3A-A0BB-94ECE61A8C9A}"/>
              </a:ext>
            </a:extLst>
          </p:cNvPr>
          <p:cNvSpPr>
            <a:spLocks noGrp="1"/>
          </p:cNvSpPr>
          <p:nvPr>
            <p:ph type="title"/>
          </p:nvPr>
        </p:nvSpPr>
        <p:spPr>
          <a:xfrm>
            <a:off x="838200" y="365125"/>
            <a:ext cx="10515600" cy="1042761"/>
          </a:xfrm>
        </p:spPr>
        <p:txBody>
          <a:bodyPr>
            <a:normAutofit/>
          </a:bodyPr>
          <a:lstStyle/>
          <a:p>
            <a:r>
              <a:rPr lang="en-US" dirty="0"/>
              <a:t>Simulation Run Statistics</a:t>
            </a:r>
          </a:p>
        </p:txBody>
      </p:sp>
      <p:pic>
        <p:nvPicPr>
          <p:cNvPr id="6" name="Content Placeholder 5">
            <a:extLst>
              <a:ext uri="{FF2B5EF4-FFF2-40B4-BE49-F238E27FC236}">
                <a16:creationId xmlns:a16="http://schemas.microsoft.com/office/drawing/2014/main" id="{8900B295-D79C-7A64-C54D-2732C5036D6F}"/>
              </a:ext>
            </a:extLst>
          </p:cNvPr>
          <p:cNvPicPr>
            <a:picLocks noGrp="1" noChangeAspect="1"/>
          </p:cNvPicPr>
          <p:nvPr>
            <p:ph idx="1"/>
          </p:nvPr>
        </p:nvPicPr>
        <p:blipFill>
          <a:blip r:embed="rId2"/>
          <a:stretch>
            <a:fillRect/>
          </a:stretch>
        </p:blipFill>
        <p:spPr>
          <a:xfrm>
            <a:off x="1033220" y="1360896"/>
            <a:ext cx="10125560" cy="5304608"/>
          </a:xfrm>
        </p:spPr>
      </p:pic>
      <p:sp>
        <p:nvSpPr>
          <p:cNvPr id="79" name="Footer Placeholder 78">
            <a:extLst>
              <a:ext uri="{FF2B5EF4-FFF2-40B4-BE49-F238E27FC236}">
                <a16:creationId xmlns:a16="http://schemas.microsoft.com/office/drawing/2014/main" id="{AA2B4A4F-128D-D6A1-3888-8A6E5DCF58A2}"/>
              </a:ext>
            </a:extLst>
          </p:cNvPr>
          <p:cNvSpPr>
            <a:spLocks noGrp="1"/>
          </p:cNvSpPr>
          <p:nvPr>
            <p:ph type="ftr" sz="quarter" idx="11"/>
          </p:nvPr>
        </p:nvSpPr>
        <p:spPr>
          <a:xfrm>
            <a:off x="7351486" y="106589"/>
            <a:ext cx="4114800" cy="365125"/>
          </a:xfrm>
        </p:spPr>
        <p:txBody>
          <a:bodyPr/>
          <a:lstStyle/>
          <a:p>
            <a:r>
              <a:rPr lang="en-US"/>
              <a:t>Output Analysis Method  | Lecture 20</a:t>
            </a:r>
            <a:endParaRPr lang="en-US" dirty="0"/>
          </a:p>
        </p:txBody>
      </p:sp>
    </p:spTree>
    <p:extLst>
      <p:ext uri="{BB962C8B-B14F-4D97-AF65-F5344CB8AC3E}">
        <p14:creationId xmlns:p14="http://schemas.microsoft.com/office/powerpoint/2010/main" val="935071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A5ABC-C9BC-0CBE-6F90-740659E371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E05667-1BBD-F4BA-F186-7077433AEF81}"/>
              </a:ext>
            </a:extLst>
          </p:cNvPr>
          <p:cNvSpPr>
            <a:spLocks noGrp="1"/>
          </p:cNvSpPr>
          <p:nvPr>
            <p:ph type="title"/>
          </p:nvPr>
        </p:nvSpPr>
        <p:spPr>
          <a:xfrm>
            <a:off x="838200" y="365125"/>
            <a:ext cx="10515600" cy="1042761"/>
          </a:xfrm>
        </p:spPr>
        <p:txBody>
          <a:bodyPr>
            <a:normAutofit/>
          </a:bodyPr>
          <a:lstStyle/>
          <a:p>
            <a:r>
              <a:rPr lang="en-US" dirty="0"/>
              <a:t>Simulation Run Statistics</a:t>
            </a:r>
          </a:p>
        </p:txBody>
      </p:sp>
      <p:sp>
        <p:nvSpPr>
          <p:cNvPr id="79" name="Footer Placeholder 78">
            <a:extLst>
              <a:ext uri="{FF2B5EF4-FFF2-40B4-BE49-F238E27FC236}">
                <a16:creationId xmlns:a16="http://schemas.microsoft.com/office/drawing/2014/main" id="{5346A057-3039-1E6B-572B-8CC67CB8D0A6}"/>
              </a:ext>
            </a:extLst>
          </p:cNvPr>
          <p:cNvSpPr>
            <a:spLocks noGrp="1"/>
          </p:cNvSpPr>
          <p:nvPr>
            <p:ph type="ftr" sz="quarter" idx="11"/>
          </p:nvPr>
        </p:nvSpPr>
        <p:spPr>
          <a:xfrm>
            <a:off x="7351486" y="106589"/>
            <a:ext cx="4114800" cy="365125"/>
          </a:xfrm>
        </p:spPr>
        <p:txBody>
          <a:bodyPr/>
          <a:lstStyle/>
          <a:p>
            <a:r>
              <a:rPr lang="en-US"/>
              <a:t>Output Analysis Method  | Lecture 20</a:t>
            </a:r>
            <a:endParaRPr lang="en-US" dirty="0"/>
          </a:p>
        </p:txBody>
      </p:sp>
      <p:sp>
        <p:nvSpPr>
          <p:cNvPr id="4" name="Content Placeholder 3">
            <a:extLst>
              <a:ext uri="{FF2B5EF4-FFF2-40B4-BE49-F238E27FC236}">
                <a16:creationId xmlns:a16="http://schemas.microsoft.com/office/drawing/2014/main" id="{61231B03-2828-13DD-0E43-DC9D4254E2FA}"/>
              </a:ext>
            </a:extLst>
          </p:cNvPr>
          <p:cNvSpPr>
            <a:spLocks noGrp="1"/>
          </p:cNvSpPr>
          <p:nvPr>
            <p:ph idx="1"/>
          </p:nvPr>
        </p:nvSpPr>
        <p:spPr/>
        <p:txBody>
          <a:bodyPr/>
          <a:lstStyle/>
          <a:p>
            <a:r>
              <a:rPr lang="en-US" dirty="0"/>
              <a:t>The 2nd problem is that the distribution may not be stationary; it is because a simulation run is started with the system in some initial state, frequently the idle state, in which no service is being given, and no entities are waiting</a:t>
            </a:r>
          </a:p>
          <a:p>
            <a:r>
              <a:rPr lang="en-US" dirty="0"/>
              <a:t>Thus, the early arrivals have a higher probability of obtaining service quickly. So, a sample means that includes the early arrivals will be biased. </a:t>
            </a:r>
          </a:p>
          <a:p>
            <a:r>
              <a:rPr lang="en-US" dirty="0"/>
              <a:t>As the length of the simulation run extends and the sample size increases, the effect of bias will be minimal.</a:t>
            </a:r>
          </a:p>
        </p:txBody>
      </p:sp>
    </p:spTree>
    <p:extLst>
      <p:ext uri="{BB962C8B-B14F-4D97-AF65-F5344CB8AC3E}">
        <p14:creationId xmlns:p14="http://schemas.microsoft.com/office/powerpoint/2010/main" val="1829559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8E04CA-61F5-383E-453B-FF58B06CC6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F2611E-9634-5EEC-593F-2F40E37844BC}"/>
              </a:ext>
            </a:extLst>
          </p:cNvPr>
          <p:cNvSpPr>
            <a:spLocks noGrp="1"/>
          </p:cNvSpPr>
          <p:nvPr>
            <p:ph type="title"/>
          </p:nvPr>
        </p:nvSpPr>
        <p:spPr>
          <a:xfrm>
            <a:off x="838200" y="365125"/>
            <a:ext cx="10515600" cy="1042761"/>
          </a:xfrm>
        </p:spPr>
        <p:txBody>
          <a:bodyPr>
            <a:normAutofit/>
          </a:bodyPr>
          <a:lstStyle/>
          <a:p>
            <a:r>
              <a:rPr lang="en-US" dirty="0"/>
              <a:t>Unit 7: Output Analysis Method (5 </a:t>
            </a:r>
            <a:r>
              <a:rPr lang="en-US" dirty="0" err="1"/>
              <a:t>hrs</a:t>
            </a:r>
            <a:r>
              <a:rPr lang="en-US" dirty="0"/>
              <a:t>)</a:t>
            </a:r>
          </a:p>
        </p:txBody>
      </p:sp>
      <p:sp>
        <p:nvSpPr>
          <p:cNvPr id="17" name="Content Placeholder 16">
            <a:extLst>
              <a:ext uri="{FF2B5EF4-FFF2-40B4-BE49-F238E27FC236}">
                <a16:creationId xmlns:a16="http://schemas.microsoft.com/office/drawing/2014/main" id="{380E4C3D-11D2-3727-F9C7-6BF176B21A18}"/>
              </a:ext>
            </a:extLst>
          </p:cNvPr>
          <p:cNvSpPr>
            <a:spLocks noGrp="1"/>
          </p:cNvSpPr>
          <p:nvPr>
            <p:ph idx="1"/>
          </p:nvPr>
        </p:nvSpPr>
        <p:spPr>
          <a:xfrm>
            <a:off x="838200" y="1553029"/>
            <a:ext cx="10515600" cy="4920342"/>
          </a:xfrm>
        </p:spPr>
        <p:txBody>
          <a:bodyPr>
            <a:normAutofit/>
          </a:bodyPr>
          <a:lstStyle/>
          <a:p>
            <a:r>
              <a:rPr lang="en-US" b="1" dirty="0"/>
              <a:t>7.1 Nature of Problem</a:t>
            </a:r>
          </a:p>
          <a:p>
            <a:r>
              <a:rPr lang="en-US" b="1" dirty="0"/>
              <a:t>7.2 Estimation Method</a:t>
            </a:r>
          </a:p>
          <a:p>
            <a:r>
              <a:rPr lang="en-US" b="1" dirty="0"/>
              <a:t>7.3 Simulation Run Statistics</a:t>
            </a:r>
          </a:p>
          <a:p>
            <a:r>
              <a:rPr lang="en-US" b="1" dirty="0"/>
              <a:t>7.4 Replication of Runs</a:t>
            </a:r>
          </a:p>
          <a:p>
            <a:r>
              <a:rPr lang="en-US" b="1" dirty="0"/>
              <a:t>7.5 Elimination of Initial Bias</a:t>
            </a:r>
          </a:p>
        </p:txBody>
      </p:sp>
      <p:sp>
        <p:nvSpPr>
          <p:cNvPr id="4" name="Footer Placeholder 3">
            <a:extLst>
              <a:ext uri="{FF2B5EF4-FFF2-40B4-BE49-F238E27FC236}">
                <a16:creationId xmlns:a16="http://schemas.microsoft.com/office/drawing/2014/main" id="{0000EF4C-801E-F6FC-5A71-809DA6F631DC}"/>
              </a:ext>
            </a:extLst>
          </p:cNvPr>
          <p:cNvSpPr>
            <a:spLocks noGrp="1"/>
          </p:cNvSpPr>
          <p:nvPr>
            <p:ph type="ftr" sz="quarter" idx="11"/>
          </p:nvPr>
        </p:nvSpPr>
        <p:spPr>
          <a:xfrm>
            <a:off x="7351486" y="106589"/>
            <a:ext cx="4114800" cy="365125"/>
          </a:xfrm>
        </p:spPr>
        <p:txBody>
          <a:bodyPr/>
          <a:lstStyle/>
          <a:p>
            <a:r>
              <a:rPr lang="en-US"/>
              <a:t>Output Analysis Method  | Lecture 20</a:t>
            </a:r>
            <a:endParaRPr lang="en-US" dirty="0"/>
          </a:p>
        </p:txBody>
      </p:sp>
    </p:spTree>
    <p:extLst>
      <p:ext uri="{BB962C8B-B14F-4D97-AF65-F5344CB8AC3E}">
        <p14:creationId xmlns:p14="http://schemas.microsoft.com/office/powerpoint/2010/main" val="511352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56D781-951D-8A95-7B36-FB6A8B3863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13D3A3-9B6F-CDEE-DE7B-6B02D4B67CDB}"/>
              </a:ext>
            </a:extLst>
          </p:cNvPr>
          <p:cNvSpPr>
            <a:spLocks noGrp="1"/>
          </p:cNvSpPr>
          <p:nvPr>
            <p:ph type="title"/>
          </p:nvPr>
        </p:nvSpPr>
        <p:spPr>
          <a:xfrm>
            <a:off x="838200" y="365125"/>
            <a:ext cx="10515600" cy="1042761"/>
          </a:xfrm>
        </p:spPr>
        <p:txBody>
          <a:bodyPr>
            <a:normAutofit/>
          </a:bodyPr>
          <a:lstStyle/>
          <a:p>
            <a:r>
              <a:rPr lang="en-US" dirty="0"/>
              <a:t>Simulation Run Statistics</a:t>
            </a:r>
          </a:p>
        </p:txBody>
      </p:sp>
      <p:sp>
        <p:nvSpPr>
          <p:cNvPr id="79" name="Footer Placeholder 78">
            <a:extLst>
              <a:ext uri="{FF2B5EF4-FFF2-40B4-BE49-F238E27FC236}">
                <a16:creationId xmlns:a16="http://schemas.microsoft.com/office/drawing/2014/main" id="{35F91FC7-C137-298A-F251-79A84A0FADB9}"/>
              </a:ext>
            </a:extLst>
          </p:cNvPr>
          <p:cNvSpPr>
            <a:spLocks noGrp="1"/>
          </p:cNvSpPr>
          <p:nvPr>
            <p:ph type="ftr" sz="quarter" idx="11"/>
          </p:nvPr>
        </p:nvSpPr>
        <p:spPr>
          <a:xfrm>
            <a:off x="7351486" y="106589"/>
            <a:ext cx="4114800" cy="365125"/>
          </a:xfrm>
        </p:spPr>
        <p:txBody>
          <a:bodyPr/>
          <a:lstStyle/>
          <a:p>
            <a:r>
              <a:rPr lang="en-US"/>
              <a:t>Output Analysis Method  | Lecture 20</a:t>
            </a:r>
            <a:endParaRPr lang="en-US" dirty="0"/>
          </a:p>
        </p:txBody>
      </p:sp>
      <p:sp>
        <p:nvSpPr>
          <p:cNvPr id="4" name="Content Placeholder 3">
            <a:extLst>
              <a:ext uri="{FF2B5EF4-FFF2-40B4-BE49-F238E27FC236}">
                <a16:creationId xmlns:a16="http://schemas.microsoft.com/office/drawing/2014/main" id="{8F3CF0F1-ACCA-33D5-B44E-4A969CFC522C}"/>
              </a:ext>
            </a:extLst>
          </p:cNvPr>
          <p:cNvSpPr>
            <a:spLocks noGrp="1"/>
          </p:cNvSpPr>
          <p:nvPr>
            <p:ph idx="1"/>
          </p:nvPr>
        </p:nvSpPr>
        <p:spPr/>
        <p:txBody>
          <a:bodyPr/>
          <a:lstStyle/>
          <a:p>
            <a:r>
              <a:rPr lang="en-US" dirty="0"/>
              <a:t>This is shown as:</a:t>
            </a:r>
          </a:p>
        </p:txBody>
      </p:sp>
      <p:pic>
        <p:nvPicPr>
          <p:cNvPr id="8" name="Picture 7" descr="A graph with numbers and a curve">
            <a:extLst>
              <a:ext uri="{FF2B5EF4-FFF2-40B4-BE49-F238E27FC236}">
                <a16:creationId xmlns:a16="http://schemas.microsoft.com/office/drawing/2014/main" id="{6698BD4E-E1AA-BD84-EDA0-4FCEAD6414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0703" y="2359742"/>
            <a:ext cx="9370594" cy="3554362"/>
          </a:xfrm>
          <a:prstGeom prst="rect">
            <a:avLst/>
          </a:prstGeom>
        </p:spPr>
      </p:pic>
    </p:spTree>
    <p:extLst>
      <p:ext uri="{BB962C8B-B14F-4D97-AF65-F5344CB8AC3E}">
        <p14:creationId xmlns:p14="http://schemas.microsoft.com/office/powerpoint/2010/main" val="2857925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7319F2-2AB8-6ADE-89DC-F415CE839F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E48064-97D2-40D6-3AF0-259D0E11B210}"/>
              </a:ext>
            </a:extLst>
          </p:cNvPr>
          <p:cNvSpPr>
            <a:spLocks noGrp="1"/>
          </p:cNvSpPr>
          <p:nvPr>
            <p:ph type="title"/>
          </p:nvPr>
        </p:nvSpPr>
        <p:spPr>
          <a:xfrm>
            <a:off x="838200" y="365125"/>
            <a:ext cx="10515600" cy="1042761"/>
          </a:xfrm>
        </p:spPr>
        <p:txBody>
          <a:bodyPr>
            <a:normAutofit/>
          </a:bodyPr>
          <a:lstStyle/>
          <a:p>
            <a:r>
              <a:rPr lang="en-US" dirty="0"/>
              <a:t>Replication of Runs</a:t>
            </a:r>
          </a:p>
        </p:txBody>
      </p:sp>
      <p:sp>
        <p:nvSpPr>
          <p:cNvPr id="3" name="Content Placeholder 2">
            <a:extLst>
              <a:ext uri="{FF2B5EF4-FFF2-40B4-BE49-F238E27FC236}">
                <a16:creationId xmlns:a16="http://schemas.microsoft.com/office/drawing/2014/main" id="{40562669-4FFF-3125-8354-47504840AD6D}"/>
              </a:ext>
            </a:extLst>
          </p:cNvPr>
          <p:cNvSpPr>
            <a:spLocks noGrp="1"/>
          </p:cNvSpPr>
          <p:nvPr>
            <p:ph idx="1"/>
          </p:nvPr>
        </p:nvSpPr>
        <p:spPr>
          <a:xfrm>
            <a:off x="838200" y="1553029"/>
            <a:ext cx="10515600" cy="4920342"/>
          </a:xfrm>
        </p:spPr>
        <p:txBody>
          <a:bodyPr>
            <a:normAutofit/>
          </a:bodyPr>
          <a:lstStyle/>
          <a:p>
            <a:r>
              <a:rPr lang="en-US" dirty="0"/>
              <a:t>One problem in measuring the statistic in the simulation run is that the results are dependent. </a:t>
            </a:r>
          </a:p>
          <a:p>
            <a:r>
              <a:rPr lang="en-US" dirty="0"/>
              <a:t>But it is required, in simulation, to get the independent result. </a:t>
            </a:r>
          </a:p>
          <a:p>
            <a:r>
              <a:rPr lang="en-US" dirty="0"/>
              <a:t>The one way of obtaining the independent result is to repeat the simulation. </a:t>
            </a:r>
          </a:p>
          <a:p>
            <a:r>
              <a:rPr lang="en-US" dirty="0"/>
              <a:t>Repeating the experiment with different random numbers for the same sample size ‘n’ gives a set of an independent determination of sample mean x ̅(n).</a:t>
            </a:r>
          </a:p>
        </p:txBody>
      </p:sp>
      <p:sp>
        <p:nvSpPr>
          <p:cNvPr id="79" name="Footer Placeholder 78">
            <a:extLst>
              <a:ext uri="{FF2B5EF4-FFF2-40B4-BE49-F238E27FC236}">
                <a16:creationId xmlns:a16="http://schemas.microsoft.com/office/drawing/2014/main" id="{EE777300-B037-3AD2-A9FC-2D5ED318024A}"/>
              </a:ext>
            </a:extLst>
          </p:cNvPr>
          <p:cNvSpPr>
            <a:spLocks noGrp="1"/>
          </p:cNvSpPr>
          <p:nvPr>
            <p:ph type="ftr" sz="quarter" idx="11"/>
          </p:nvPr>
        </p:nvSpPr>
        <p:spPr>
          <a:xfrm>
            <a:off x="7351486" y="106589"/>
            <a:ext cx="4114800" cy="365125"/>
          </a:xfrm>
        </p:spPr>
        <p:txBody>
          <a:bodyPr/>
          <a:lstStyle/>
          <a:p>
            <a:r>
              <a:rPr lang="en-US"/>
              <a:t>Output Analysis Method  | Lecture 20</a:t>
            </a:r>
            <a:endParaRPr lang="en-US" dirty="0"/>
          </a:p>
        </p:txBody>
      </p:sp>
    </p:spTree>
    <p:extLst>
      <p:ext uri="{BB962C8B-B14F-4D97-AF65-F5344CB8AC3E}">
        <p14:creationId xmlns:p14="http://schemas.microsoft.com/office/powerpoint/2010/main" val="2324255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8CC6A-A508-31CD-E488-B5D327FF77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BE9081-A889-4026-1D3A-DBAF64CD87BC}"/>
              </a:ext>
            </a:extLst>
          </p:cNvPr>
          <p:cNvSpPr>
            <a:spLocks noGrp="1"/>
          </p:cNvSpPr>
          <p:nvPr>
            <p:ph type="title"/>
          </p:nvPr>
        </p:nvSpPr>
        <p:spPr>
          <a:xfrm>
            <a:off x="838200" y="365125"/>
            <a:ext cx="10515600" cy="1042761"/>
          </a:xfrm>
        </p:spPr>
        <p:txBody>
          <a:bodyPr>
            <a:normAutofit/>
          </a:bodyPr>
          <a:lstStyle/>
          <a:p>
            <a:r>
              <a:rPr lang="en-US" dirty="0"/>
              <a:t>Replication of Runs</a:t>
            </a:r>
          </a:p>
        </p:txBody>
      </p:sp>
      <p:sp>
        <p:nvSpPr>
          <p:cNvPr id="3" name="Content Placeholder 2">
            <a:extLst>
              <a:ext uri="{FF2B5EF4-FFF2-40B4-BE49-F238E27FC236}">
                <a16:creationId xmlns:a16="http://schemas.microsoft.com/office/drawing/2014/main" id="{8F41DFD5-7C0D-83C9-C04B-122A8A8F0A3F}"/>
              </a:ext>
            </a:extLst>
          </p:cNvPr>
          <p:cNvSpPr>
            <a:spLocks noGrp="1"/>
          </p:cNvSpPr>
          <p:nvPr>
            <p:ph idx="1"/>
          </p:nvPr>
        </p:nvSpPr>
        <p:spPr>
          <a:xfrm>
            <a:off x="838200" y="1553029"/>
            <a:ext cx="10515600" cy="4920342"/>
          </a:xfrm>
        </p:spPr>
        <p:txBody>
          <a:bodyPr>
            <a:normAutofit/>
          </a:bodyPr>
          <a:lstStyle/>
          <a:p>
            <a:r>
              <a:rPr lang="en-US" dirty="0"/>
              <a:t>Even though the distribution of the sample means depends upon the degree of autocorrelation, this independent determination of sample mean can be used to estimate the variance of the distribution.</a:t>
            </a:r>
          </a:p>
        </p:txBody>
      </p:sp>
      <p:sp>
        <p:nvSpPr>
          <p:cNvPr id="79" name="Footer Placeholder 78">
            <a:extLst>
              <a:ext uri="{FF2B5EF4-FFF2-40B4-BE49-F238E27FC236}">
                <a16:creationId xmlns:a16="http://schemas.microsoft.com/office/drawing/2014/main" id="{10F892FC-B48E-E04A-7499-3804AD22986F}"/>
              </a:ext>
            </a:extLst>
          </p:cNvPr>
          <p:cNvSpPr>
            <a:spLocks noGrp="1"/>
          </p:cNvSpPr>
          <p:nvPr>
            <p:ph type="ftr" sz="quarter" idx="11"/>
          </p:nvPr>
        </p:nvSpPr>
        <p:spPr>
          <a:xfrm>
            <a:off x="7351486" y="106589"/>
            <a:ext cx="4114800" cy="365125"/>
          </a:xfrm>
        </p:spPr>
        <p:txBody>
          <a:bodyPr/>
          <a:lstStyle/>
          <a:p>
            <a:r>
              <a:rPr lang="en-US"/>
              <a:t>Output Analysis Method  | Lecture 20</a:t>
            </a:r>
            <a:endParaRPr lang="en-US" dirty="0"/>
          </a:p>
        </p:txBody>
      </p:sp>
    </p:spTree>
    <p:extLst>
      <p:ext uri="{BB962C8B-B14F-4D97-AF65-F5344CB8AC3E}">
        <p14:creationId xmlns:p14="http://schemas.microsoft.com/office/powerpoint/2010/main" val="214898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691AEE-0E3A-C14C-60B6-EC82BBB773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ADF8C8-F568-22D6-645A-691060673BAD}"/>
              </a:ext>
            </a:extLst>
          </p:cNvPr>
          <p:cNvSpPr>
            <a:spLocks noGrp="1"/>
          </p:cNvSpPr>
          <p:nvPr>
            <p:ph type="title"/>
          </p:nvPr>
        </p:nvSpPr>
        <p:spPr>
          <a:xfrm>
            <a:off x="838200" y="365125"/>
            <a:ext cx="10515600" cy="1042761"/>
          </a:xfrm>
        </p:spPr>
        <p:txBody>
          <a:bodyPr>
            <a:normAutofit/>
          </a:bodyPr>
          <a:lstStyle/>
          <a:p>
            <a:r>
              <a:rPr lang="en-US" dirty="0"/>
              <a:t>Replication of Runs</a:t>
            </a:r>
          </a:p>
        </p:txBody>
      </p:sp>
      <p:sp>
        <p:nvSpPr>
          <p:cNvPr id="79" name="Footer Placeholder 78">
            <a:extLst>
              <a:ext uri="{FF2B5EF4-FFF2-40B4-BE49-F238E27FC236}">
                <a16:creationId xmlns:a16="http://schemas.microsoft.com/office/drawing/2014/main" id="{56F6E956-A684-0A43-71BA-BB79188D0806}"/>
              </a:ext>
            </a:extLst>
          </p:cNvPr>
          <p:cNvSpPr>
            <a:spLocks noGrp="1"/>
          </p:cNvSpPr>
          <p:nvPr>
            <p:ph type="ftr" sz="quarter" idx="11"/>
          </p:nvPr>
        </p:nvSpPr>
        <p:spPr>
          <a:xfrm>
            <a:off x="7351486" y="106589"/>
            <a:ext cx="4114800" cy="365125"/>
          </a:xfrm>
        </p:spPr>
        <p:txBody>
          <a:bodyPr/>
          <a:lstStyle/>
          <a:p>
            <a:r>
              <a:rPr lang="en-US"/>
              <a:t>Output Analysis Method  | Lecture 20</a:t>
            </a:r>
            <a:endParaRPr lang="en-US" dirty="0"/>
          </a:p>
        </p:txBody>
      </p:sp>
      <p:pic>
        <p:nvPicPr>
          <p:cNvPr id="7" name="Content Placeholder 6">
            <a:extLst>
              <a:ext uri="{FF2B5EF4-FFF2-40B4-BE49-F238E27FC236}">
                <a16:creationId xmlns:a16="http://schemas.microsoft.com/office/drawing/2014/main" id="{A4DFAC27-6839-F749-ED00-F9542D8DA70E}"/>
              </a:ext>
            </a:extLst>
          </p:cNvPr>
          <p:cNvPicPr>
            <a:picLocks noGrp="1" noChangeAspect="1"/>
          </p:cNvPicPr>
          <p:nvPr>
            <p:ph idx="1"/>
          </p:nvPr>
        </p:nvPicPr>
        <p:blipFill>
          <a:blip r:embed="rId2"/>
          <a:stretch>
            <a:fillRect/>
          </a:stretch>
        </p:blipFill>
        <p:spPr>
          <a:xfrm>
            <a:off x="1705896" y="1240504"/>
            <a:ext cx="8780208" cy="5545392"/>
          </a:xfrm>
          <a:prstGeom prst="rect">
            <a:avLst/>
          </a:prstGeom>
        </p:spPr>
      </p:pic>
    </p:spTree>
    <p:extLst>
      <p:ext uri="{BB962C8B-B14F-4D97-AF65-F5344CB8AC3E}">
        <p14:creationId xmlns:p14="http://schemas.microsoft.com/office/powerpoint/2010/main" val="384602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FE05F-0E78-8141-E26E-63BE108913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BCA6BE-DB71-A0E9-F62F-6361153DD142}"/>
              </a:ext>
            </a:extLst>
          </p:cNvPr>
          <p:cNvSpPr>
            <a:spLocks noGrp="1"/>
          </p:cNvSpPr>
          <p:nvPr>
            <p:ph type="title"/>
          </p:nvPr>
        </p:nvSpPr>
        <p:spPr>
          <a:xfrm>
            <a:off x="838200" y="365125"/>
            <a:ext cx="10515600" cy="1042761"/>
          </a:xfrm>
        </p:spPr>
        <p:txBody>
          <a:bodyPr>
            <a:normAutofit/>
          </a:bodyPr>
          <a:lstStyle/>
          <a:p>
            <a:r>
              <a:rPr lang="en-US" dirty="0"/>
              <a:t>Replication of Runs</a:t>
            </a:r>
          </a:p>
        </p:txBody>
      </p:sp>
      <p:sp>
        <p:nvSpPr>
          <p:cNvPr id="79" name="Footer Placeholder 78">
            <a:extLst>
              <a:ext uri="{FF2B5EF4-FFF2-40B4-BE49-F238E27FC236}">
                <a16:creationId xmlns:a16="http://schemas.microsoft.com/office/drawing/2014/main" id="{72DB3BBD-9148-8B0F-65FE-F913CC517E28}"/>
              </a:ext>
            </a:extLst>
          </p:cNvPr>
          <p:cNvSpPr>
            <a:spLocks noGrp="1"/>
          </p:cNvSpPr>
          <p:nvPr>
            <p:ph type="ftr" sz="quarter" idx="11"/>
          </p:nvPr>
        </p:nvSpPr>
        <p:spPr>
          <a:xfrm>
            <a:off x="7351486" y="106589"/>
            <a:ext cx="4114800" cy="365125"/>
          </a:xfrm>
        </p:spPr>
        <p:txBody>
          <a:bodyPr/>
          <a:lstStyle/>
          <a:p>
            <a:r>
              <a:rPr lang="en-US"/>
              <a:t>Output Analysis Method  | Lecture 20</a:t>
            </a:r>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F2016442-3C9A-F809-0848-E021477A29E5}"/>
                  </a:ext>
                </a:extLst>
              </p:cNvPr>
              <p:cNvSpPr>
                <a:spLocks noGrp="1"/>
              </p:cNvSpPr>
              <p:nvPr>
                <p:ph idx="1"/>
              </p:nvPr>
            </p:nvSpPr>
            <p:spPr/>
            <p:txBody>
              <a:bodyPr/>
              <a:lstStyle/>
              <a:p>
                <a:r>
                  <a:rPr lang="en-US" dirty="0"/>
                  <a:t>Here, the value of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oMath>
                </a14:m>
                <a:r>
                  <a:rPr lang="en-US" dirty="0"/>
                  <a:t> is an estimate for the mean waiting time, and the value of s</a:t>
                </a:r>
                <a:r>
                  <a:rPr lang="en-US" baseline="30000" dirty="0"/>
                  <a:t>2</a:t>
                </a:r>
                <a:r>
                  <a:rPr lang="en-US" dirty="0"/>
                  <a:t> can be used to establish the confidence intervals.</a:t>
                </a:r>
              </a:p>
            </p:txBody>
          </p:sp>
        </mc:Choice>
        <mc:Fallback xmlns="">
          <p:sp>
            <p:nvSpPr>
              <p:cNvPr id="4" name="Content Placeholder 3">
                <a:extLst>
                  <a:ext uri="{FF2B5EF4-FFF2-40B4-BE49-F238E27FC236}">
                    <a16:creationId xmlns:a16="http://schemas.microsoft.com/office/drawing/2014/main" id="{F2016442-3C9A-F809-0848-E021477A29E5}"/>
                  </a:ext>
                </a:extLst>
              </p:cNvPr>
              <p:cNvSpPr>
                <a:spLocks noGrp="1" noRot="1" noChangeAspect="1" noMove="1" noResize="1" noEditPoints="1" noAdjustHandles="1" noChangeArrowheads="1" noChangeShapeType="1" noTextEdit="1"/>
              </p:cNvSpPr>
              <p:nvPr>
                <p:ph idx="1"/>
              </p:nvPr>
            </p:nvSpPr>
            <p:spPr>
              <a:blipFill>
                <a:blip r:embed="rId2"/>
                <a:stretch>
                  <a:fillRect l="-812"/>
                </a:stretch>
              </a:blipFill>
            </p:spPr>
            <p:txBody>
              <a:bodyPr/>
              <a:lstStyle/>
              <a:p>
                <a:r>
                  <a:rPr lang="en-US">
                    <a:noFill/>
                  </a:rPr>
                  <a:t> </a:t>
                </a:r>
              </a:p>
            </p:txBody>
          </p:sp>
        </mc:Fallback>
      </mc:AlternateContent>
    </p:spTree>
    <p:extLst>
      <p:ext uri="{BB962C8B-B14F-4D97-AF65-F5344CB8AC3E}">
        <p14:creationId xmlns:p14="http://schemas.microsoft.com/office/powerpoint/2010/main" val="4166142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031265-32AE-FE33-9EFD-2BB3462302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FD4CA0-1637-FC37-518F-45A64DF16F07}"/>
              </a:ext>
            </a:extLst>
          </p:cNvPr>
          <p:cNvSpPr>
            <a:spLocks noGrp="1"/>
          </p:cNvSpPr>
          <p:nvPr>
            <p:ph type="title"/>
          </p:nvPr>
        </p:nvSpPr>
        <p:spPr>
          <a:xfrm>
            <a:off x="838200" y="365125"/>
            <a:ext cx="10515600" cy="1042761"/>
          </a:xfrm>
        </p:spPr>
        <p:txBody>
          <a:bodyPr>
            <a:normAutofit/>
          </a:bodyPr>
          <a:lstStyle/>
          <a:p>
            <a:r>
              <a:rPr lang="en-US" dirty="0"/>
              <a:t>Elimination of Initial Bias</a:t>
            </a:r>
          </a:p>
        </p:txBody>
      </p:sp>
      <p:sp>
        <p:nvSpPr>
          <p:cNvPr id="3" name="Content Placeholder 2">
            <a:extLst>
              <a:ext uri="{FF2B5EF4-FFF2-40B4-BE49-F238E27FC236}">
                <a16:creationId xmlns:a16="http://schemas.microsoft.com/office/drawing/2014/main" id="{94E09146-6A69-0BC7-051E-42A2CED65643}"/>
              </a:ext>
            </a:extLst>
          </p:cNvPr>
          <p:cNvSpPr>
            <a:spLocks noGrp="1"/>
          </p:cNvSpPr>
          <p:nvPr>
            <p:ph idx="1"/>
          </p:nvPr>
        </p:nvSpPr>
        <p:spPr>
          <a:xfrm>
            <a:off x="838200" y="1553029"/>
            <a:ext cx="10515600" cy="4920342"/>
          </a:xfrm>
        </p:spPr>
        <p:txBody>
          <a:bodyPr>
            <a:normAutofit/>
          </a:bodyPr>
          <a:lstStyle/>
          <a:p>
            <a:r>
              <a:rPr lang="en-US" dirty="0"/>
              <a:t>There two general approaches that can be used to remove the initial bias: </a:t>
            </a:r>
          </a:p>
          <a:p>
            <a:r>
              <a:rPr lang="en-US" dirty="0"/>
              <a:t>1. The system can be started in more representative states rather than in the empty state. </a:t>
            </a:r>
          </a:p>
          <a:p>
            <a:r>
              <a:rPr lang="en-US" dirty="0"/>
              <a:t>2. The first part of the simulation run can be ignored.</a:t>
            </a:r>
          </a:p>
        </p:txBody>
      </p:sp>
      <p:sp>
        <p:nvSpPr>
          <p:cNvPr id="79" name="Footer Placeholder 78">
            <a:extLst>
              <a:ext uri="{FF2B5EF4-FFF2-40B4-BE49-F238E27FC236}">
                <a16:creationId xmlns:a16="http://schemas.microsoft.com/office/drawing/2014/main" id="{A7FAB17E-FA71-1E6F-9898-90CA4F8AE02C}"/>
              </a:ext>
            </a:extLst>
          </p:cNvPr>
          <p:cNvSpPr>
            <a:spLocks noGrp="1"/>
          </p:cNvSpPr>
          <p:nvPr>
            <p:ph type="ftr" sz="quarter" idx="11"/>
          </p:nvPr>
        </p:nvSpPr>
        <p:spPr>
          <a:xfrm>
            <a:off x="7351486" y="106589"/>
            <a:ext cx="4114800" cy="365125"/>
          </a:xfrm>
        </p:spPr>
        <p:txBody>
          <a:bodyPr/>
          <a:lstStyle/>
          <a:p>
            <a:r>
              <a:rPr lang="en-US"/>
              <a:t>Output Analysis Method  | Lecture 20</a:t>
            </a:r>
            <a:endParaRPr lang="en-US" dirty="0"/>
          </a:p>
        </p:txBody>
      </p:sp>
    </p:spTree>
    <p:extLst>
      <p:ext uri="{BB962C8B-B14F-4D97-AF65-F5344CB8AC3E}">
        <p14:creationId xmlns:p14="http://schemas.microsoft.com/office/powerpoint/2010/main" val="4226226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F7346C-9946-259C-4C48-1EECABC2B1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D92369-2307-4E80-2E4A-BBE4AF66A810}"/>
              </a:ext>
            </a:extLst>
          </p:cNvPr>
          <p:cNvSpPr>
            <a:spLocks noGrp="1"/>
          </p:cNvSpPr>
          <p:nvPr>
            <p:ph type="title"/>
          </p:nvPr>
        </p:nvSpPr>
        <p:spPr>
          <a:xfrm>
            <a:off x="838200" y="365125"/>
            <a:ext cx="10515600" cy="1042761"/>
          </a:xfrm>
        </p:spPr>
        <p:txBody>
          <a:bodyPr>
            <a:normAutofit/>
          </a:bodyPr>
          <a:lstStyle/>
          <a:p>
            <a:r>
              <a:rPr lang="en-US" dirty="0"/>
              <a:t>Elimination of Initial Bias</a:t>
            </a:r>
          </a:p>
        </p:txBody>
      </p:sp>
      <p:sp>
        <p:nvSpPr>
          <p:cNvPr id="3" name="Content Placeholder 2">
            <a:extLst>
              <a:ext uri="{FF2B5EF4-FFF2-40B4-BE49-F238E27FC236}">
                <a16:creationId xmlns:a16="http://schemas.microsoft.com/office/drawing/2014/main" id="{7E3E1A86-E120-B43B-0454-177DC62C4788}"/>
              </a:ext>
            </a:extLst>
          </p:cNvPr>
          <p:cNvSpPr>
            <a:spLocks noGrp="1"/>
          </p:cNvSpPr>
          <p:nvPr>
            <p:ph idx="1"/>
          </p:nvPr>
        </p:nvSpPr>
        <p:spPr>
          <a:xfrm>
            <a:off x="838200" y="1553029"/>
            <a:ext cx="10515600" cy="4920342"/>
          </a:xfrm>
        </p:spPr>
        <p:txBody>
          <a:bodyPr>
            <a:normAutofit/>
          </a:bodyPr>
          <a:lstStyle/>
          <a:p>
            <a:r>
              <a:rPr lang="en-US" dirty="0"/>
              <a:t>In the first approach, it’s essential to understand the steady-state distinction before selecting the initial state distinction.</a:t>
            </a:r>
          </a:p>
          <a:p>
            <a:r>
              <a:rPr lang="en-US" dirty="0"/>
              <a:t>In simulations of existing systems, available information about expected conditions can help select a better initial condition, reducing initial bias.</a:t>
            </a:r>
          </a:p>
        </p:txBody>
      </p:sp>
      <p:sp>
        <p:nvSpPr>
          <p:cNvPr id="79" name="Footer Placeholder 78">
            <a:extLst>
              <a:ext uri="{FF2B5EF4-FFF2-40B4-BE49-F238E27FC236}">
                <a16:creationId xmlns:a16="http://schemas.microsoft.com/office/drawing/2014/main" id="{837F556B-5D1C-2E36-4844-20D7E0065F7E}"/>
              </a:ext>
            </a:extLst>
          </p:cNvPr>
          <p:cNvSpPr>
            <a:spLocks noGrp="1"/>
          </p:cNvSpPr>
          <p:nvPr>
            <p:ph type="ftr" sz="quarter" idx="11"/>
          </p:nvPr>
        </p:nvSpPr>
        <p:spPr>
          <a:xfrm>
            <a:off x="7351486" y="106589"/>
            <a:ext cx="4114800" cy="365125"/>
          </a:xfrm>
        </p:spPr>
        <p:txBody>
          <a:bodyPr/>
          <a:lstStyle/>
          <a:p>
            <a:r>
              <a:rPr lang="en-US"/>
              <a:t>Output Analysis Method  | Lecture 20</a:t>
            </a:r>
            <a:endParaRPr lang="en-US" dirty="0"/>
          </a:p>
        </p:txBody>
      </p:sp>
    </p:spTree>
    <p:extLst>
      <p:ext uri="{BB962C8B-B14F-4D97-AF65-F5344CB8AC3E}">
        <p14:creationId xmlns:p14="http://schemas.microsoft.com/office/powerpoint/2010/main" val="4190497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C26A7-E36E-E43A-79A4-3FFD63B49D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165A49-0D0E-2BB3-385D-E4BAEA6B3D15}"/>
              </a:ext>
            </a:extLst>
          </p:cNvPr>
          <p:cNvSpPr>
            <a:spLocks noGrp="1"/>
          </p:cNvSpPr>
          <p:nvPr>
            <p:ph type="title"/>
          </p:nvPr>
        </p:nvSpPr>
        <p:spPr>
          <a:xfrm>
            <a:off x="838200" y="365125"/>
            <a:ext cx="10515600" cy="1042761"/>
          </a:xfrm>
        </p:spPr>
        <p:txBody>
          <a:bodyPr>
            <a:normAutofit/>
          </a:bodyPr>
          <a:lstStyle/>
          <a:p>
            <a:r>
              <a:rPr lang="en-US" dirty="0"/>
              <a:t>Elimination of Initial Bias</a:t>
            </a:r>
          </a:p>
        </p:txBody>
      </p:sp>
      <p:sp>
        <p:nvSpPr>
          <p:cNvPr id="3" name="Content Placeholder 2">
            <a:extLst>
              <a:ext uri="{FF2B5EF4-FFF2-40B4-BE49-F238E27FC236}">
                <a16:creationId xmlns:a16="http://schemas.microsoft.com/office/drawing/2014/main" id="{4C2AD4DE-FC87-2DDB-9DDB-B712D3251632}"/>
              </a:ext>
            </a:extLst>
          </p:cNvPr>
          <p:cNvSpPr>
            <a:spLocks noGrp="1"/>
          </p:cNvSpPr>
          <p:nvPr>
            <p:ph idx="1"/>
          </p:nvPr>
        </p:nvSpPr>
        <p:spPr>
          <a:xfrm>
            <a:off x="838200" y="1553029"/>
            <a:ext cx="10515600" cy="4920342"/>
          </a:xfrm>
        </p:spPr>
        <p:txBody>
          <a:bodyPr>
            <a:normAutofit/>
          </a:bodyPr>
          <a:lstStyle/>
          <a:p>
            <a:r>
              <a:rPr lang="en-US" dirty="0"/>
              <a:t>The second approach that is used to remove the initial bias is the most common.</a:t>
            </a:r>
          </a:p>
          <a:p>
            <a:r>
              <a:rPr lang="en-US" dirty="0"/>
              <a:t>In this method, the initial section of the run, which has a high bias (simulation) result, is eliminated.</a:t>
            </a:r>
          </a:p>
          <a:p>
            <a:r>
              <a:rPr lang="en-US" dirty="0"/>
              <a:t>The run starts from an idle state and stops after a satisfactory bias period. </a:t>
            </a:r>
          </a:p>
          <a:p>
            <a:r>
              <a:rPr lang="en-US" dirty="0"/>
              <a:t>Entities present in the system at that moment remain unchanged, serving as the restart point for future simulation runs.</a:t>
            </a:r>
          </a:p>
        </p:txBody>
      </p:sp>
      <p:sp>
        <p:nvSpPr>
          <p:cNvPr id="79" name="Footer Placeholder 78">
            <a:extLst>
              <a:ext uri="{FF2B5EF4-FFF2-40B4-BE49-F238E27FC236}">
                <a16:creationId xmlns:a16="http://schemas.microsoft.com/office/drawing/2014/main" id="{246A83CD-1DF8-D3CD-D0A6-178237D412E2}"/>
              </a:ext>
            </a:extLst>
          </p:cNvPr>
          <p:cNvSpPr>
            <a:spLocks noGrp="1"/>
          </p:cNvSpPr>
          <p:nvPr>
            <p:ph type="ftr" sz="quarter" idx="11"/>
          </p:nvPr>
        </p:nvSpPr>
        <p:spPr>
          <a:xfrm>
            <a:off x="7351486" y="106589"/>
            <a:ext cx="4114800" cy="365125"/>
          </a:xfrm>
        </p:spPr>
        <p:txBody>
          <a:bodyPr/>
          <a:lstStyle/>
          <a:p>
            <a:r>
              <a:rPr lang="en-US"/>
              <a:t>Output Analysis Method  | Lecture 20</a:t>
            </a:r>
            <a:endParaRPr lang="en-US" dirty="0"/>
          </a:p>
        </p:txBody>
      </p:sp>
    </p:spTree>
    <p:extLst>
      <p:ext uri="{BB962C8B-B14F-4D97-AF65-F5344CB8AC3E}">
        <p14:creationId xmlns:p14="http://schemas.microsoft.com/office/powerpoint/2010/main" val="6739776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61477-3115-D640-88DC-C0459E3A67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6E4931-7C94-E248-DDCF-3FF18C1F3AE9}"/>
              </a:ext>
            </a:extLst>
          </p:cNvPr>
          <p:cNvSpPr>
            <a:spLocks noGrp="1"/>
          </p:cNvSpPr>
          <p:nvPr>
            <p:ph type="title"/>
          </p:nvPr>
        </p:nvSpPr>
        <p:spPr>
          <a:xfrm>
            <a:off x="838200" y="365125"/>
            <a:ext cx="10515600" cy="1042761"/>
          </a:xfrm>
        </p:spPr>
        <p:txBody>
          <a:bodyPr>
            <a:normAutofit/>
          </a:bodyPr>
          <a:lstStyle/>
          <a:p>
            <a:r>
              <a:rPr lang="en-US" dirty="0"/>
              <a:t>Elimination of Initial Bias</a:t>
            </a:r>
          </a:p>
        </p:txBody>
      </p:sp>
      <p:sp>
        <p:nvSpPr>
          <p:cNvPr id="3" name="Content Placeholder 2">
            <a:extLst>
              <a:ext uri="{FF2B5EF4-FFF2-40B4-BE49-F238E27FC236}">
                <a16:creationId xmlns:a16="http://schemas.microsoft.com/office/drawing/2014/main" id="{C702099D-4CAF-28DA-28D7-44034EC58BD3}"/>
              </a:ext>
            </a:extLst>
          </p:cNvPr>
          <p:cNvSpPr>
            <a:spLocks noGrp="1"/>
          </p:cNvSpPr>
          <p:nvPr>
            <p:ph idx="1"/>
          </p:nvPr>
        </p:nvSpPr>
        <p:spPr>
          <a:xfrm>
            <a:off x="838200" y="1553029"/>
            <a:ext cx="10515600" cy="4920342"/>
          </a:xfrm>
        </p:spPr>
        <p:txBody>
          <a:bodyPr>
            <a:normAutofit lnSpcReduction="10000"/>
          </a:bodyPr>
          <a:lstStyle/>
          <a:p>
            <a:r>
              <a:rPr lang="en-US" dirty="0"/>
              <a:t>Then the run is restarted with statistics being gathered from the point of the restart. These approaches have the following difficulties:</a:t>
            </a:r>
          </a:p>
          <a:p>
            <a:pPr marL="457200" indent="-457200">
              <a:buFont typeface="+mj-lt"/>
              <a:buAutoNum type="arabicPeriod"/>
            </a:pPr>
            <a:r>
              <a:rPr lang="en-US" dirty="0"/>
              <a:t>Determining the duration for eliminating an interval isn't straightforward. A pilot run from the ideal state can help assess how long the initial bias lasts. This can be visualized by plotting the measured statistics against the run length.</a:t>
            </a:r>
          </a:p>
          <a:p>
            <a:pPr marL="457200" indent="-457200">
              <a:buFont typeface="+mj-lt"/>
              <a:buAutoNum type="arabicPeriod"/>
            </a:pPr>
            <a:r>
              <a:rPr lang="en-US" dirty="0"/>
              <a:t>Eliminating the first part of the simulation run reduces the information available for estimating variance, which can lead to larger confidence intervals.</a:t>
            </a:r>
          </a:p>
        </p:txBody>
      </p:sp>
      <p:sp>
        <p:nvSpPr>
          <p:cNvPr id="79" name="Footer Placeholder 78">
            <a:extLst>
              <a:ext uri="{FF2B5EF4-FFF2-40B4-BE49-F238E27FC236}">
                <a16:creationId xmlns:a16="http://schemas.microsoft.com/office/drawing/2014/main" id="{5E5EB7DA-006D-A0A1-B05E-B4D5B5ADBC36}"/>
              </a:ext>
            </a:extLst>
          </p:cNvPr>
          <p:cNvSpPr>
            <a:spLocks noGrp="1"/>
          </p:cNvSpPr>
          <p:nvPr>
            <p:ph type="ftr" sz="quarter" idx="11"/>
          </p:nvPr>
        </p:nvSpPr>
        <p:spPr>
          <a:xfrm>
            <a:off x="7351486" y="106589"/>
            <a:ext cx="4114800" cy="365125"/>
          </a:xfrm>
        </p:spPr>
        <p:txBody>
          <a:bodyPr/>
          <a:lstStyle/>
          <a:p>
            <a:r>
              <a:rPr lang="en-US"/>
              <a:t>Output Analysis Method  | Lecture 20</a:t>
            </a:r>
            <a:endParaRPr lang="en-US" dirty="0"/>
          </a:p>
        </p:txBody>
      </p:sp>
    </p:spTree>
    <p:extLst>
      <p:ext uri="{BB962C8B-B14F-4D97-AF65-F5344CB8AC3E}">
        <p14:creationId xmlns:p14="http://schemas.microsoft.com/office/powerpoint/2010/main" val="2943606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1EB86E-92CA-8425-23CB-1C912DD51BE9}"/>
              </a:ext>
            </a:extLst>
          </p:cNvPr>
          <p:cNvSpPr>
            <a:spLocks noGrp="1"/>
          </p:cNvSpPr>
          <p:nvPr>
            <p:ph type="title"/>
          </p:nvPr>
        </p:nvSpPr>
        <p:spPr>
          <a:xfrm>
            <a:off x="5020988" y="641377"/>
            <a:ext cx="5487841" cy="2540969"/>
          </a:xfrm>
        </p:spPr>
        <p:txBody>
          <a:bodyPr/>
          <a:lstStyle/>
          <a:p>
            <a:r>
              <a:rPr lang="en-US" dirty="0"/>
              <a:t>End of </a:t>
            </a:r>
            <a:br>
              <a:rPr lang="en-US" dirty="0"/>
            </a:br>
            <a:r>
              <a:rPr lang="en-US" dirty="0"/>
              <a:t>Lecture 20</a:t>
            </a:r>
          </a:p>
        </p:txBody>
      </p:sp>
      <p:sp>
        <p:nvSpPr>
          <p:cNvPr id="2" name="Footer Placeholder 1">
            <a:extLst>
              <a:ext uri="{FF2B5EF4-FFF2-40B4-BE49-F238E27FC236}">
                <a16:creationId xmlns:a16="http://schemas.microsoft.com/office/drawing/2014/main" id="{25032F37-907E-9C2E-C22C-C745CEE55F2A}"/>
              </a:ext>
            </a:extLst>
          </p:cNvPr>
          <p:cNvSpPr>
            <a:spLocks noGrp="1"/>
          </p:cNvSpPr>
          <p:nvPr>
            <p:ph type="ftr" sz="quarter" idx="13"/>
          </p:nvPr>
        </p:nvSpPr>
        <p:spPr>
          <a:xfrm>
            <a:off x="7351486" y="106589"/>
            <a:ext cx="4114800" cy="365125"/>
          </a:xfrm>
        </p:spPr>
        <p:txBody>
          <a:bodyPr/>
          <a:lstStyle/>
          <a:p>
            <a:pPr algn="r"/>
            <a:r>
              <a:rPr lang="en-US"/>
              <a:t>Output Analysis Method  | Lecture 20</a:t>
            </a:r>
            <a:endParaRPr lang="en-US" dirty="0"/>
          </a:p>
        </p:txBody>
      </p:sp>
    </p:spTree>
    <p:extLst>
      <p:ext uri="{BB962C8B-B14F-4D97-AF65-F5344CB8AC3E}">
        <p14:creationId xmlns:p14="http://schemas.microsoft.com/office/powerpoint/2010/main" val="4119943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184A2F1-B36B-6A91-905F-F36F7010EF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F35102-57B9-EE15-501A-2D5540C1D995}"/>
              </a:ext>
            </a:extLst>
          </p:cNvPr>
          <p:cNvSpPr>
            <a:spLocks noGrp="1"/>
          </p:cNvSpPr>
          <p:nvPr>
            <p:ph type="title"/>
          </p:nvPr>
        </p:nvSpPr>
        <p:spPr>
          <a:xfrm>
            <a:off x="838200" y="365125"/>
            <a:ext cx="10515600" cy="1042761"/>
          </a:xfrm>
        </p:spPr>
        <p:txBody>
          <a:bodyPr>
            <a:normAutofit/>
          </a:bodyPr>
          <a:lstStyle/>
          <a:p>
            <a:r>
              <a:rPr lang="en-US" dirty="0"/>
              <a:t>Output Analysis Method</a:t>
            </a:r>
          </a:p>
        </p:txBody>
      </p:sp>
      <p:sp>
        <p:nvSpPr>
          <p:cNvPr id="3" name="Content Placeholder 2">
            <a:extLst>
              <a:ext uri="{FF2B5EF4-FFF2-40B4-BE49-F238E27FC236}">
                <a16:creationId xmlns:a16="http://schemas.microsoft.com/office/drawing/2014/main" id="{6C5088C4-ED6C-E28F-44A4-058314BC7611}"/>
              </a:ext>
            </a:extLst>
          </p:cNvPr>
          <p:cNvSpPr>
            <a:spLocks noGrp="1"/>
          </p:cNvSpPr>
          <p:nvPr>
            <p:ph idx="1"/>
          </p:nvPr>
        </p:nvSpPr>
        <p:spPr>
          <a:xfrm>
            <a:off x="838200" y="1553029"/>
            <a:ext cx="10515600" cy="4920342"/>
          </a:xfrm>
        </p:spPr>
        <p:txBody>
          <a:bodyPr>
            <a:normAutofit/>
          </a:bodyPr>
          <a:lstStyle/>
          <a:p>
            <a:r>
              <a:rPr lang="en-US" dirty="0"/>
              <a:t>Once you've run a simulation, you need to </a:t>
            </a:r>
            <a:r>
              <a:rPr lang="en-US" b="1" dirty="0"/>
              <a:t>analyze the output</a:t>
            </a:r>
            <a:r>
              <a:rPr lang="en-US" dirty="0"/>
              <a:t> to understand performance metrics like:</a:t>
            </a:r>
          </a:p>
          <a:p>
            <a:pPr lvl="1"/>
            <a:r>
              <a:rPr lang="en-US" dirty="0"/>
              <a:t>Average queue length</a:t>
            </a:r>
          </a:p>
          <a:p>
            <a:pPr lvl="1"/>
            <a:r>
              <a:rPr lang="en-US" dirty="0"/>
              <a:t>Server utilization</a:t>
            </a:r>
          </a:p>
          <a:p>
            <a:pPr lvl="1"/>
            <a:r>
              <a:rPr lang="en-US" dirty="0"/>
              <a:t>Waiting times</a:t>
            </a:r>
          </a:p>
          <a:p>
            <a:pPr lvl="1"/>
            <a:r>
              <a:rPr lang="en-US" dirty="0"/>
              <a:t>System throughput</a:t>
            </a:r>
          </a:p>
          <a:p>
            <a:r>
              <a:rPr lang="en-US" dirty="0"/>
              <a:t>But — since simulation involves </a:t>
            </a:r>
            <a:r>
              <a:rPr lang="en-US" b="1" dirty="0"/>
              <a:t>randomness</a:t>
            </a:r>
            <a:r>
              <a:rPr lang="en-US" dirty="0"/>
              <a:t>, you need </a:t>
            </a:r>
            <a:r>
              <a:rPr lang="en-US" b="1" dirty="0"/>
              <a:t>statistical techniques</a:t>
            </a:r>
            <a:r>
              <a:rPr lang="en-US" dirty="0"/>
              <a:t> to get reliable results.</a:t>
            </a:r>
          </a:p>
        </p:txBody>
      </p:sp>
      <p:sp>
        <p:nvSpPr>
          <p:cNvPr id="79" name="Footer Placeholder 78">
            <a:extLst>
              <a:ext uri="{FF2B5EF4-FFF2-40B4-BE49-F238E27FC236}">
                <a16:creationId xmlns:a16="http://schemas.microsoft.com/office/drawing/2014/main" id="{983E7C7C-D720-9BA4-E08C-6EF5D1DBB2E3}"/>
              </a:ext>
            </a:extLst>
          </p:cNvPr>
          <p:cNvSpPr>
            <a:spLocks noGrp="1"/>
          </p:cNvSpPr>
          <p:nvPr>
            <p:ph type="ftr" sz="quarter" idx="11"/>
          </p:nvPr>
        </p:nvSpPr>
        <p:spPr>
          <a:xfrm>
            <a:off x="7351486" y="106589"/>
            <a:ext cx="4114800" cy="365125"/>
          </a:xfrm>
        </p:spPr>
        <p:txBody>
          <a:bodyPr/>
          <a:lstStyle/>
          <a:p>
            <a:r>
              <a:rPr lang="en-US"/>
              <a:t>Output Analysis Method  | Lecture 20</a:t>
            </a:r>
            <a:endParaRPr lang="en-US" dirty="0"/>
          </a:p>
        </p:txBody>
      </p:sp>
    </p:spTree>
    <p:extLst>
      <p:ext uri="{BB962C8B-B14F-4D97-AF65-F5344CB8AC3E}">
        <p14:creationId xmlns:p14="http://schemas.microsoft.com/office/powerpoint/2010/main" val="26492726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0FBA0-27E2-F622-221D-B1B9F6C313DF}"/>
              </a:ext>
            </a:extLst>
          </p:cNvPr>
          <p:cNvSpPr>
            <a:spLocks noGrp="1"/>
          </p:cNvSpPr>
          <p:nvPr>
            <p:ph type="title"/>
          </p:nvPr>
        </p:nvSpPr>
        <p:spPr>
          <a:xfrm>
            <a:off x="838200" y="1843315"/>
            <a:ext cx="10515600" cy="3817256"/>
          </a:xfrm>
        </p:spPr>
        <p:txBody>
          <a:bodyPr/>
          <a:lstStyle/>
          <a:p>
            <a:r>
              <a:rPr lang="en-US" dirty="0"/>
              <a:t>Discussion</a:t>
            </a:r>
          </a:p>
        </p:txBody>
      </p:sp>
      <p:sp>
        <p:nvSpPr>
          <p:cNvPr id="3" name="Footer Placeholder 2">
            <a:extLst>
              <a:ext uri="{FF2B5EF4-FFF2-40B4-BE49-F238E27FC236}">
                <a16:creationId xmlns:a16="http://schemas.microsoft.com/office/drawing/2014/main" id="{D1548889-52EA-6797-57CD-59AEF91798C1}"/>
              </a:ext>
            </a:extLst>
          </p:cNvPr>
          <p:cNvSpPr>
            <a:spLocks noGrp="1"/>
          </p:cNvSpPr>
          <p:nvPr>
            <p:ph type="ftr" sz="quarter" idx="14"/>
          </p:nvPr>
        </p:nvSpPr>
        <p:spPr>
          <a:xfrm>
            <a:off x="7351486" y="106589"/>
            <a:ext cx="4114800" cy="365125"/>
          </a:xfrm>
        </p:spPr>
        <p:txBody>
          <a:bodyPr/>
          <a:lstStyle/>
          <a:p>
            <a:pPr algn="r"/>
            <a:r>
              <a:rPr lang="en-US"/>
              <a:t>Output Analysis Method  | Lecture 20</a:t>
            </a:r>
            <a:endParaRPr lang="en-US" dirty="0"/>
          </a:p>
        </p:txBody>
      </p:sp>
    </p:spTree>
    <p:extLst>
      <p:ext uri="{BB962C8B-B14F-4D97-AF65-F5344CB8AC3E}">
        <p14:creationId xmlns:p14="http://schemas.microsoft.com/office/powerpoint/2010/main" val="1697152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DE22DFE-546C-0515-B88C-DDD9CDF3E7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4D1152-939D-66E5-955A-DC6E68DE218E}"/>
              </a:ext>
            </a:extLst>
          </p:cNvPr>
          <p:cNvSpPr>
            <a:spLocks noGrp="1"/>
          </p:cNvSpPr>
          <p:nvPr>
            <p:ph type="title"/>
          </p:nvPr>
        </p:nvSpPr>
        <p:spPr>
          <a:xfrm>
            <a:off x="838200" y="365125"/>
            <a:ext cx="10515600" cy="1042761"/>
          </a:xfrm>
        </p:spPr>
        <p:txBody>
          <a:bodyPr>
            <a:normAutofit/>
          </a:bodyPr>
          <a:lstStyle/>
          <a:p>
            <a:r>
              <a:rPr lang="en-US" dirty="0"/>
              <a:t>Output Analysis Method</a:t>
            </a:r>
          </a:p>
        </p:txBody>
      </p:sp>
      <p:sp>
        <p:nvSpPr>
          <p:cNvPr id="3" name="Content Placeholder 2">
            <a:extLst>
              <a:ext uri="{FF2B5EF4-FFF2-40B4-BE49-F238E27FC236}">
                <a16:creationId xmlns:a16="http://schemas.microsoft.com/office/drawing/2014/main" id="{7B3243A4-9C9F-B845-D96F-F33D8C85E258}"/>
              </a:ext>
            </a:extLst>
          </p:cNvPr>
          <p:cNvSpPr>
            <a:spLocks noGrp="1"/>
          </p:cNvSpPr>
          <p:nvPr>
            <p:ph idx="1"/>
          </p:nvPr>
        </p:nvSpPr>
        <p:spPr>
          <a:xfrm>
            <a:off x="838200" y="1553029"/>
            <a:ext cx="10515600" cy="4920342"/>
          </a:xfrm>
        </p:spPr>
        <p:txBody>
          <a:bodyPr>
            <a:normAutofit/>
          </a:bodyPr>
          <a:lstStyle/>
          <a:p>
            <a:r>
              <a:rPr lang="en-US" dirty="0"/>
              <a:t>Output analysis is the analysis of data generated by a simulation run to </a:t>
            </a:r>
            <a:r>
              <a:rPr lang="en-US" b="1" dirty="0"/>
              <a:t>predict system performance </a:t>
            </a:r>
            <a:r>
              <a:rPr lang="en-US" dirty="0"/>
              <a:t>or </a:t>
            </a:r>
            <a:r>
              <a:rPr lang="en-US" b="1" dirty="0"/>
              <a:t>compare the performance </a:t>
            </a:r>
            <a:r>
              <a:rPr lang="en-US" dirty="0"/>
              <a:t>of two or more system designs.</a:t>
            </a:r>
          </a:p>
          <a:p>
            <a:r>
              <a:rPr lang="en-US" dirty="0"/>
              <a:t>In stochastic simulations, multiple runs are always necessary. The output of a single run can be viewed as a sample of size 1. </a:t>
            </a:r>
          </a:p>
        </p:txBody>
      </p:sp>
      <p:sp>
        <p:nvSpPr>
          <p:cNvPr id="79" name="Footer Placeholder 78">
            <a:extLst>
              <a:ext uri="{FF2B5EF4-FFF2-40B4-BE49-F238E27FC236}">
                <a16:creationId xmlns:a16="http://schemas.microsoft.com/office/drawing/2014/main" id="{A0107003-A954-632E-064C-EE847F09F27E}"/>
              </a:ext>
            </a:extLst>
          </p:cNvPr>
          <p:cNvSpPr>
            <a:spLocks noGrp="1"/>
          </p:cNvSpPr>
          <p:nvPr>
            <p:ph type="ftr" sz="quarter" idx="11"/>
          </p:nvPr>
        </p:nvSpPr>
        <p:spPr>
          <a:xfrm>
            <a:off x="7351486" y="106589"/>
            <a:ext cx="4114800" cy="365125"/>
          </a:xfrm>
        </p:spPr>
        <p:txBody>
          <a:bodyPr/>
          <a:lstStyle/>
          <a:p>
            <a:r>
              <a:rPr lang="en-US"/>
              <a:t>Output Analysis Method  | Lecture 20</a:t>
            </a:r>
            <a:endParaRPr lang="en-US" dirty="0"/>
          </a:p>
        </p:txBody>
      </p:sp>
    </p:spTree>
    <p:extLst>
      <p:ext uri="{BB962C8B-B14F-4D97-AF65-F5344CB8AC3E}">
        <p14:creationId xmlns:p14="http://schemas.microsoft.com/office/powerpoint/2010/main" val="1826529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C6FA115-55F5-6E48-A16F-C15D7E1DDB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053671-A7E4-C00E-61C9-826D80F440A3}"/>
              </a:ext>
            </a:extLst>
          </p:cNvPr>
          <p:cNvSpPr>
            <a:spLocks noGrp="1"/>
          </p:cNvSpPr>
          <p:nvPr>
            <p:ph type="title"/>
          </p:nvPr>
        </p:nvSpPr>
        <p:spPr>
          <a:xfrm>
            <a:off x="838200" y="365125"/>
            <a:ext cx="10515600" cy="1042761"/>
          </a:xfrm>
        </p:spPr>
        <p:txBody>
          <a:bodyPr>
            <a:normAutofit/>
          </a:bodyPr>
          <a:lstStyle/>
          <a:p>
            <a:r>
              <a:rPr lang="en-US" dirty="0"/>
              <a:t>Output Analysis Method</a:t>
            </a:r>
          </a:p>
        </p:txBody>
      </p:sp>
      <p:sp>
        <p:nvSpPr>
          <p:cNvPr id="3" name="Content Placeholder 2">
            <a:extLst>
              <a:ext uri="{FF2B5EF4-FFF2-40B4-BE49-F238E27FC236}">
                <a16:creationId xmlns:a16="http://schemas.microsoft.com/office/drawing/2014/main" id="{2573B8D4-3E22-7D63-7BCE-EC7B69CB3CEA}"/>
              </a:ext>
            </a:extLst>
          </p:cNvPr>
          <p:cNvSpPr>
            <a:spLocks noGrp="1"/>
          </p:cNvSpPr>
          <p:nvPr>
            <p:ph idx="1"/>
          </p:nvPr>
        </p:nvSpPr>
        <p:spPr>
          <a:xfrm>
            <a:off x="838200" y="1553029"/>
            <a:ext cx="10515600" cy="4920342"/>
          </a:xfrm>
        </p:spPr>
        <p:txBody>
          <a:bodyPr>
            <a:normAutofit/>
          </a:bodyPr>
          <a:lstStyle/>
          <a:p>
            <a:r>
              <a:rPr lang="en-US" dirty="0"/>
              <a:t>Output analysis is needed because output data from a </a:t>
            </a:r>
            <a:r>
              <a:rPr lang="en-US" b="1" dirty="0"/>
              <a:t>simulation exhibits random variability</a:t>
            </a:r>
            <a:r>
              <a:rPr lang="en-US" dirty="0"/>
              <a:t> when random number generators are used. i.e., two different random number streams will produce two sets of output which (probably) will differ.</a:t>
            </a:r>
          </a:p>
          <a:p>
            <a:r>
              <a:rPr lang="en-US" dirty="0"/>
              <a:t>The statistical tool mainly used is the confidence interval for the mean.</a:t>
            </a:r>
          </a:p>
        </p:txBody>
      </p:sp>
      <p:sp>
        <p:nvSpPr>
          <p:cNvPr id="79" name="Footer Placeholder 78">
            <a:extLst>
              <a:ext uri="{FF2B5EF4-FFF2-40B4-BE49-F238E27FC236}">
                <a16:creationId xmlns:a16="http://schemas.microsoft.com/office/drawing/2014/main" id="{BF5C903E-3013-8CEF-3261-90CEDE0C3F60}"/>
              </a:ext>
            </a:extLst>
          </p:cNvPr>
          <p:cNvSpPr>
            <a:spLocks noGrp="1"/>
          </p:cNvSpPr>
          <p:nvPr>
            <p:ph type="ftr" sz="quarter" idx="11"/>
          </p:nvPr>
        </p:nvSpPr>
        <p:spPr>
          <a:xfrm>
            <a:off x="7351486" y="106589"/>
            <a:ext cx="4114800" cy="365125"/>
          </a:xfrm>
        </p:spPr>
        <p:txBody>
          <a:bodyPr/>
          <a:lstStyle/>
          <a:p>
            <a:r>
              <a:rPr lang="en-US"/>
              <a:t>Output Analysis Method  | Lecture 20</a:t>
            </a:r>
            <a:endParaRPr lang="en-US" dirty="0"/>
          </a:p>
        </p:txBody>
      </p:sp>
    </p:spTree>
    <p:extLst>
      <p:ext uri="{BB962C8B-B14F-4D97-AF65-F5344CB8AC3E}">
        <p14:creationId xmlns:p14="http://schemas.microsoft.com/office/powerpoint/2010/main" val="401813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D06C7AE-F656-B3B9-7512-F56109A0A1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282FFF-8F28-8D96-C03A-2E2090C8F00B}"/>
              </a:ext>
            </a:extLst>
          </p:cNvPr>
          <p:cNvSpPr>
            <a:spLocks noGrp="1"/>
          </p:cNvSpPr>
          <p:nvPr>
            <p:ph type="title"/>
          </p:nvPr>
        </p:nvSpPr>
        <p:spPr>
          <a:xfrm>
            <a:off x="838200" y="365125"/>
            <a:ext cx="10515600" cy="1042761"/>
          </a:xfrm>
        </p:spPr>
        <p:txBody>
          <a:bodyPr>
            <a:normAutofit/>
          </a:bodyPr>
          <a:lstStyle/>
          <a:p>
            <a:r>
              <a:rPr lang="en-US" dirty="0"/>
              <a:t>Output Analysis Method</a:t>
            </a:r>
          </a:p>
        </p:txBody>
      </p:sp>
      <p:sp>
        <p:nvSpPr>
          <p:cNvPr id="3" name="Content Placeholder 2">
            <a:extLst>
              <a:ext uri="{FF2B5EF4-FFF2-40B4-BE49-F238E27FC236}">
                <a16:creationId xmlns:a16="http://schemas.microsoft.com/office/drawing/2014/main" id="{D1B403FB-A7BB-1614-C350-2A1C8CFE51DD}"/>
              </a:ext>
            </a:extLst>
          </p:cNvPr>
          <p:cNvSpPr>
            <a:spLocks noGrp="1"/>
          </p:cNvSpPr>
          <p:nvPr>
            <p:ph idx="1"/>
          </p:nvPr>
        </p:nvSpPr>
        <p:spPr>
          <a:xfrm>
            <a:off x="838200" y="1553029"/>
            <a:ext cx="10515600" cy="4920342"/>
          </a:xfrm>
        </p:spPr>
        <p:txBody>
          <a:bodyPr>
            <a:normAutofit/>
          </a:bodyPr>
          <a:lstStyle/>
          <a:p>
            <a:r>
              <a:rPr lang="en-US" dirty="0"/>
              <a:t>For most simulations, the output data are correlated, and the processes are non-stationary. The statistical (output) analysis determines:</a:t>
            </a:r>
          </a:p>
          <a:p>
            <a:pPr marL="914400" lvl="1" indent="-457200">
              <a:buFont typeface="+mj-lt"/>
              <a:buAutoNum type="alphaLcPeriod"/>
            </a:pPr>
            <a:r>
              <a:rPr lang="en-US" dirty="0"/>
              <a:t>The estimate of the mean and variance of random variables.</a:t>
            </a:r>
          </a:p>
          <a:p>
            <a:pPr marL="914400" lvl="1" indent="-457200">
              <a:buFont typeface="+mj-lt"/>
              <a:buAutoNum type="alphaLcPeriod"/>
            </a:pPr>
            <a:r>
              <a:rPr lang="en-US" dirty="0"/>
              <a:t>The number of observations required to achieve a desired precision of these estimates.</a:t>
            </a:r>
          </a:p>
        </p:txBody>
      </p:sp>
      <p:sp>
        <p:nvSpPr>
          <p:cNvPr id="79" name="Footer Placeholder 78">
            <a:extLst>
              <a:ext uri="{FF2B5EF4-FFF2-40B4-BE49-F238E27FC236}">
                <a16:creationId xmlns:a16="http://schemas.microsoft.com/office/drawing/2014/main" id="{AE21C15D-2C67-FE88-3858-6370E239A28D}"/>
              </a:ext>
            </a:extLst>
          </p:cNvPr>
          <p:cNvSpPr>
            <a:spLocks noGrp="1"/>
          </p:cNvSpPr>
          <p:nvPr>
            <p:ph type="ftr" sz="quarter" idx="11"/>
          </p:nvPr>
        </p:nvSpPr>
        <p:spPr>
          <a:xfrm>
            <a:off x="7351486" y="106589"/>
            <a:ext cx="4114800" cy="365125"/>
          </a:xfrm>
        </p:spPr>
        <p:txBody>
          <a:bodyPr/>
          <a:lstStyle/>
          <a:p>
            <a:r>
              <a:rPr lang="en-US"/>
              <a:t>Output Analysis Method  | Lecture 20</a:t>
            </a:r>
            <a:endParaRPr lang="en-US" dirty="0"/>
          </a:p>
        </p:txBody>
      </p:sp>
    </p:spTree>
    <p:extLst>
      <p:ext uri="{BB962C8B-B14F-4D97-AF65-F5344CB8AC3E}">
        <p14:creationId xmlns:p14="http://schemas.microsoft.com/office/powerpoint/2010/main" val="1174336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5A556A0-4C08-2EC4-9244-A1E422C2D7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F5B6B0-C450-D2B8-4181-B9E01586F66A}"/>
              </a:ext>
            </a:extLst>
          </p:cNvPr>
          <p:cNvSpPr>
            <a:spLocks noGrp="1"/>
          </p:cNvSpPr>
          <p:nvPr>
            <p:ph type="title"/>
          </p:nvPr>
        </p:nvSpPr>
        <p:spPr>
          <a:xfrm>
            <a:off x="838200" y="365125"/>
            <a:ext cx="10515600" cy="1042761"/>
          </a:xfrm>
        </p:spPr>
        <p:txBody>
          <a:bodyPr>
            <a:normAutofit/>
          </a:bodyPr>
          <a:lstStyle/>
          <a:p>
            <a:r>
              <a:rPr lang="en-US" dirty="0"/>
              <a:t>Nature of Problem</a:t>
            </a:r>
          </a:p>
        </p:txBody>
      </p:sp>
      <p:sp>
        <p:nvSpPr>
          <p:cNvPr id="3" name="Content Placeholder 2">
            <a:extLst>
              <a:ext uri="{FF2B5EF4-FFF2-40B4-BE49-F238E27FC236}">
                <a16:creationId xmlns:a16="http://schemas.microsoft.com/office/drawing/2014/main" id="{94826C44-AFEF-7D98-299B-F181DA63F81B}"/>
              </a:ext>
            </a:extLst>
          </p:cNvPr>
          <p:cNvSpPr>
            <a:spLocks noGrp="1"/>
          </p:cNvSpPr>
          <p:nvPr>
            <p:ph idx="1"/>
          </p:nvPr>
        </p:nvSpPr>
        <p:spPr>
          <a:xfrm>
            <a:off x="838200" y="1553029"/>
            <a:ext cx="10515600" cy="4920342"/>
          </a:xfrm>
        </p:spPr>
        <p:txBody>
          <a:bodyPr>
            <a:normAutofit/>
          </a:bodyPr>
          <a:lstStyle/>
          <a:p>
            <a:r>
              <a:rPr lang="en-US" dirty="0"/>
              <a:t>Once a stochastic variable has been introduced into a simulation model, almost all the system variables describing the system behaviour also become stochastic.</a:t>
            </a:r>
          </a:p>
          <a:p>
            <a:r>
              <a:rPr lang="en-US" dirty="0"/>
              <a:t>The values of most of the system variables will fluctuate as the simulation proceeds so that no one measurement can be taken to represent the values of a variable.</a:t>
            </a:r>
          </a:p>
        </p:txBody>
      </p:sp>
      <p:sp>
        <p:nvSpPr>
          <p:cNvPr id="79" name="Footer Placeholder 78">
            <a:extLst>
              <a:ext uri="{FF2B5EF4-FFF2-40B4-BE49-F238E27FC236}">
                <a16:creationId xmlns:a16="http://schemas.microsoft.com/office/drawing/2014/main" id="{31F952D0-B77F-2C0F-C5AB-ECA25F5A4AC2}"/>
              </a:ext>
            </a:extLst>
          </p:cNvPr>
          <p:cNvSpPr>
            <a:spLocks noGrp="1"/>
          </p:cNvSpPr>
          <p:nvPr>
            <p:ph type="ftr" sz="quarter" idx="11"/>
          </p:nvPr>
        </p:nvSpPr>
        <p:spPr>
          <a:xfrm>
            <a:off x="7351486" y="106589"/>
            <a:ext cx="4114800" cy="365125"/>
          </a:xfrm>
        </p:spPr>
        <p:txBody>
          <a:bodyPr/>
          <a:lstStyle/>
          <a:p>
            <a:r>
              <a:rPr lang="en-US"/>
              <a:t>Output Analysis Method  | Lecture 20</a:t>
            </a:r>
            <a:endParaRPr lang="en-US" dirty="0"/>
          </a:p>
        </p:txBody>
      </p:sp>
    </p:spTree>
    <p:extLst>
      <p:ext uri="{BB962C8B-B14F-4D97-AF65-F5344CB8AC3E}">
        <p14:creationId xmlns:p14="http://schemas.microsoft.com/office/powerpoint/2010/main" val="3495858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05648DE-879E-B294-FFE9-F4DCC0801E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FCF57B-2013-4640-0B42-455D7C81FA32}"/>
              </a:ext>
            </a:extLst>
          </p:cNvPr>
          <p:cNvSpPr>
            <a:spLocks noGrp="1"/>
          </p:cNvSpPr>
          <p:nvPr>
            <p:ph type="title"/>
          </p:nvPr>
        </p:nvSpPr>
        <p:spPr>
          <a:xfrm>
            <a:off x="838200" y="365125"/>
            <a:ext cx="10515600" cy="1042761"/>
          </a:xfrm>
        </p:spPr>
        <p:txBody>
          <a:bodyPr>
            <a:normAutofit/>
          </a:bodyPr>
          <a:lstStyle/>
          <a:p>
            <a:r>
              <a:rPr lang="en-US" dirty="0"/>
              <a:t>Nature of Problem</a:t>
            </a:r>
          </a:p>
        </p:txBody>
      </p:sp>
      <p:sp>
        <p:nvSpPr>
          <p:cNvPr id="3" name="Content Placeholder 2">
            <a:extLst>
              <a:ext uri="{FF2B5EF4-FFF2-40B4-BE49-F238E27FC236}">
                <a16:creationId xmlns:a16="http://schemas.microsoft.com/office/drawing/2014/main" id="{F3B79335-1E85-8D4F-6D37-EDB2DC84DB9E}"/>
              </a:ext>
            </a:extLst>
          </p:cNvPr>
          <p:cNvSpPr>
            <a:spLocks noGrp="1"/>
          </p:cNvSpPr>
          <p:nvPr>
            <p:ph idx="1"/>
          </p:nvPr>
        </p:nvSpPr>
        <p:spPr>
          <a:xfrm>
            <a:off x="838200" y="1553029"/>
            <a:ext cx="10515600" cy="4920342"/>
          </a:xfrm>
        </p:spPr>
        <p:txBody>
          <a:bodyPr>
            <a:normAutofit/>
          </a:bodyPr>
          <a:lstStyle/>
          <a:p>
            <a:r>
              <a:rPr lang="en-US" dirty="0"/>
              <a:t>Instead, many observations of the variable values must be made to make a statistical estimate of its true values.</a:t>
            </a:r>
          </a:p>
          <a:p>
            <a:r>
              <a:rPr lang="en-US" dirty="0"/>
              <a:t>Some statement must also be made about the probability of the true value falling within the given interval of the estimated value.</a:t>
            </a:r>
          </a:p>
          <a:p>
            <a:r>
              <a:rPr lang="en-US" dirty="0"/>
              <a:t>Such a statement defines a confidence interval; without it, simulation results are of little value to the system analyst.</a:t>
            </a:r>
          </a:p>
        </p:txBody>
      </p:sp>
      <p:sp>
        <p:nvSpPr>
          <p:cNvPr id="79" name="Footer Placeholder 78">
            <a:extLst>
              <a:ext uri="{FF2B5EF4-FFF2-40B4-BE49-F238E27FC236}">
                <a16:creationId xmlns:a16="http://schemas.microsoft.com/office/drawing/2014/main" id="{AC78BE50-B946-5909-A56C-ADC9B4FFE7A6}"/>
              </a:ext>
            </a:extLst>
          </p:cNvPr>
          <p:cNvSpPr>
            <a:spLocks noGrp="1"/>
          </p:cNvSpPr>
          <p:nvPr>
            <p:ph type="ftr" sz="quarter" idx="11"/>
          </p:nvPr>
        </p:nvSpPr>
        <p:spPr>
          <a:xfrm>
            <a:off x="7351486" y="106589"/>
            <a:ext cx="4114800" cy="365125"/>
          </a:xfrm>
        </p:spPr>
        <p:txBody>
          <a:bodyPr/>
          <a:lstStyle/>
          <a:p>
            <a:r>
              <a:rPr lang="en-US"/>
              <a:t>Output Analysis Method  | Lecture 20</a:t>
            </a:r>
            <a:endParaRPr lang="en-US" dirty="0"/>
          </a:p>
        </p:txBody>
      </p:sp>
    </p:spTree>
    <p:extLst>
      <p:ext uri="{BB962C8B-B14F-4D97-AF65-F5344CB8AC3E}">
        <p14:creationId xmlns:p14="http://schemas.microsoft.com/office/powerpoint/2010/main" val="2258862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C18DE0A-9F81-C6A1-CC18-9954AF1218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3B5D9B-327D-158C-2709-C1F08D69CDED}"/>
              </a:ext>
            </a:extLst>
          </p:cNvPr>
          <p:cNvSpPr>
            <a:spLocks noGrp="1"/>
          </p:cNvSpPr>
          <p:nvPr>
            <p:ph type="title"/>
          </p:nvPr>
        </p:nvSpPr>
        <p:spPr>
          <a:xfrm>
            <a:off x="838200" y="365125"/>
            <a:ext cx="10515600" cy="1042761"/>
          </a:xfrm>
        </p:spPr>
        <p:txBody>
          <a:bodyPr>
            <a:normAutofit/>
          </a:bodyPr>
          <a:lstStyle/>
          <a:p>
            <a:r>
              <a:rPr lang="en-US" dirty="0"/>
              <a:t>Nature of Problem</a:t>
            </a:r>
          </a:p>
        </p:txBody>
      </p:sp>
      <p:sp>
        <p:nvSpPr>
          <p:cNvPr id="3" name="Content Placeholder 2">
            <a:extLst>
              <a:ext uri="{FF2B5EF4-FFF2-40B4-BE49-F238E27FC236}">
                <a16:creationId xmlns:a16="http://schemas.microsoft.com/office/drawing/2014/main" id="{AAE841C1-2914-C74B-7FFE-524BDA1603E4}"/>
              </a:ext>
            </a:extLst>
          </p:cNvPr>
          <p:cNvSpPr>
            <a:spLocks noGrp="1"/>
          </p:cNvSpPr>
          <p:nvPr>
            <p:ph idx="1"/>
          </p:nvPr>
        </p:nvSpPr>
        <p:spPr>
          <a:xfrm>
            <a:off x="838200" y="1553029"/>
            <a:ext cx="10515600" cy="4920342"/>
          </a:xfrm>
        </p:spPr>
        <p:txBody>
          <a:bodyPr>
            <a:normAutofit/>
          </a:bodyPr>
          <a:lstStyle/>
          <a:p>
            <a:r>
              <a:rPr lang="en-US" dirty="0"/>
              <a:t>A large body of statistical methods have been developed over the years to analyze results in science, engineering, and other fields where experimental observation is made.</a:t>
            </a:r>
          </a:p>
          <a:p>
            <a:r>
              <a:rPr lang="en-US" dirty="0"/>
              <a:t>So, because of the experimental measurements of the system of simulation for these statistical methods can be adapted to the simulation results to analyze.</a:t>
            </a:r>
          </a:p>
        </p:txBody>
      </p:sp>
      <p:sp>
        <p:nvSpPr>
          <p:cNvPr id="79" name="Footer Placeholder 78">
            <a:extLst>
              <a:ext uri="{FF2B5EF4-FFF2-40B4-BE49-F238E27FC236}">
                <a16:creationId xmlns:a16="http://schemas.microsoft.com/office/drawing/2014/main" id="{2DD7B27F-0EA7-795C-24C3-8AECE92CD5C1}"/>
              </a:ext>
            </a:extLst>
          </p:cNvPr>
          <p:cNvSpPr>
            <a:spLocks noGrp="1"/>
          </p:cNvSpPr>
          <p:nvPr>
            <p:ph type="ftr" sz="quarter" idx="11"/>
          </p:nvPr>
        </p:nvSpPr>
        <p:spPr>
          <a:xfrm>
            <a:off x="7351486" y="106589"/>
            <a:ext cx="4114800" cy="365125"/>
          </a:xfrm>
        </p:spPr>
        <p:txBody>
          <a:bodyPr/>
          <a:lstStyle/>
          <a:p>
            <a:r>
              <a:rPr lang="en-US"/>
              <a:t>Output Analysis Method  | Lecture 20</a:t>
            </a:r>
            <a:endParaRPr lang="en-US" dirty="0"/>
          </a:p>
        </p:txBody>
      </p:sp>
    </p:spTree>
    <p:extLst>
      <p:ext uri="{BB962C8B-B14F-4D97-AF65-F5344CB8AC3E}">
        <p14:creationId xmlns:p14="http://schemas.microsoft.com/office/powerpoint/2010/main" val="1207999505"/>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749</TotalTime>
  <Words>1555</Words>
  <Application>Microsoft Office PowerPoint</Application>
  <PresentationFormat>Widescreen</PresentationFormat>
  <Paragraphs>132</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Batang</vt:lpstr>
      <vt:lpstr>Arial</vt:lpstr>
      <vt:lpstr>Calibri</vt:lpstr>
      <vt:lpstr>Cambria Math</vt:lpstr>
      <vt:lpstr>Nunito</vt:lpstr>
      <vt:lpstr>Roboto</vt:lpstr>
      <vt:lpstr>2_Office Theme</vt:lpstr>
      <vt:lpstr>PowerPoint Presentation</vt:lpstr>
      <vt:lpstr>Unit 7: Output Analysis Method (5 hrs)</vt:lpstr>
      <vt:lpstr>Output Analysis Method</vt:lpstr>
      <vt:lpstr>Output Analysis Method</vt:lpstr>
      <vt:lpstr>Output Analysis Method</vt:lpstr>
      <vt:lpstr>Output Analysis Method</vt:lpstr>
      <vt:lpstr>Nature of Problem</vt:lpstr>
      <vt:lpstr>Nature of Problem</vt:lpstr>
      <vt:lpstr>Nature of Problem</vt:lpstr>
      <vt:lpstr>Nature of Problem</vt:lpstr>
      <vt:lpstr>Estimation Method</vt:lpstr>
      <vt:lpstr>Estimation Method</vt:lpstr>
      <vt:lpstr>Estimation Method</vt:lpstr>
      <vt:lpstr>Estimation Method</vt:lpstr>
      <vt:lpstr>Estimation Method</vt:lpstr>
      <vt:lpstr>Simulation Run Statistics</vt:lpstr>
      <vt:lpstr>Simulation Run Statistics</vt:lpstr>
      <vt:lpstr>Simulation Run Statistics</vt:lpstr>
      <vt:lpstr>Simulation Run Statistics</vt:lpstr>
      <vt:lpstr>Simulation Run Statistics</vt:lpstr>
      <vt:lpstr>Replication of Runs</vt:lpstr>
      <vt:lpstr>Replication of Runs</vt:lpstr>
      <vt:lpstr>Replication of Runs</vt:lpstr>
      <vt:lpstr>Replication of Runs</vt:lpstr>
      <vt:lpstr>Elimination of Initial Bias</vt:lpstr>
      <vt:lpstr>Elimination of Initial Bias</vt:lpstr>
      <vt:lpstr>Elimination of Initial Bias</vt:lpstr>
      <vt:lpstr>Elimination of Initial Bias</vt:lpstr>
      <vt:lpstr>End of  Lecture 20</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and Modeling</dc:title>
  <dc:creator>Shiva Kunwar</dc:creator>
  <cp:lastModifiedBy>Shiva Kunwar</cp:lastModifiedBy>
  <cp:revision>83</cp:revision>
  <dcterms:created xsi:type="dcterms:W3CDTF">2024-09-21T07:18:01Z</dcterms:created>
  <dcterms:modified xsi:type="dcterms:W3CDTF">2025-06-23T14:23:20Z</dcterms:modified>
</cp:coreProperties>
</file>