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E559-58B4-5DA6-62E4-771CE389A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95900C-4221-DA85-7D97-3611F64AA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0C6151-198A-EBAB-EBAC-505BF54E9034}"/>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5" name="Footer Placeholder 4">
            <a:extLst>
              <a:ext uri="{FF2B5EF4-FFF2-40B4-BE49-F238E27FC236}">
                <a16:creationId xmlns:a16="http://schemas.microsoft.com/office/drawing/2014/main" id="{0ECADF59-CE06-1791-8A9F-7BA534D78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DF6E4-0812-3E1F-08EC-E263890FBCFF}"/>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424632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23D0-1841-FAA0-11D3-DD6F1CBFA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2063EB-6184-ACFC-0088-7CCFBB4237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9A552F-57C9-4D2C-FF94-85C98B595B17}"/>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5" name="Footer Placeholder 4">
            <a:extLst>
              <a:ext uri="{FF2B5EF4-FFF2-40B4-BE49-F238E27FC236}">
                <a16:creationId xmlns:a16="http://schemas.microsoft.com/office/drawing/2014/main" id="{DE867398-0EF6-2448-5BF5-9057C0C84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87B99-8B22-95BB-42D3-E442EB220433}"/>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1505224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4AC4F3-4D38-8BA8-1BD1-E0092E74E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8D7F10-0A7E-610C-B1CF-6A1B07363A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A6ADA-B8F7-683E-26F9-34BA2E0C9C89}"/>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5" name="Footer Placeholder 4">
            <a:extLst>
              <a:ext uri="{FF2B5EF4-FFF2-40B4-BE49-F238E27FC236}">
                <a16:creationId xmlns:a16="http://schemas.microsoft.com/office/drawing/2014/main" id="{8BC462B5-7D88-C8E3-B3DE-9C7FC8CB0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65D5A-3A0E-20AC-F47B-D70E59A56903}"/>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130436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4ADA-1323-AE8D-8DA5-4502C4B35A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214DCE-0D5D-67D2-609A-C3BCFC2A89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F3E66-0719-A72E-9970-554DA8CCF544}"/>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5" name="Footer Placeholder 4">
            <a:extLst>
              <a:ext uri="{FF2B5EF4-FFF2-40B4-BE49-F238E27FC236}">
                <a16:creationId xmlns:a16="http://schemas.microsoft.com/office/drawing/2014/main" id="{125B44DD-B19D-8AA7-0107-5944F33B9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FA01D-8130-FD4A-BFBF-396DD9718D61}"/>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327794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61C1-CAC5-BE1C-C15C-E12D425603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15ABF8-DC46-15A4-5583-0BD27D863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66734-C4FD-B125-83E3-51AE6D84F620}"/>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5" name="Footer Placeholder 4">
            <a:extLst>
              <a:ext uri="{FF2B5EF4-FFF2-40B4-BE49-F238E27FC236}">
                <a16:creationId xmlns:a16="http://schemas.microsoft.com/office/drawing/2014/main" id="{6793CBCA-19FF-5FF3-B291-1A7FD2EC8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D2137-7D93-AFA8-CDC0-C4657984271E}"/>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272127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DB56-D85F-C36B-D801-DCEF59A924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4075A2-1E5B-CF4C-A78C-DF10BC557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11156F-828B-6C16-497B-78232A51B7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23E07-B7D2-297D-7437-C18407B17873}"/>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6" name="Footer Placeholder 5">
            <a:extLst>
              <a:ext uri="{FF2B5EF4-FFF2-40B4-BE49-F238E27FC236}">
                <a16:creationId xmlns:a16="http://schemas.microsoft.com/office/drawing/2014/main" id="{27B85E07-81BE-90B2-CE19-CB97161E82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41540-4050-B2E8-AF87-8EB672C7A838}"/>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3014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A6B7-660B-03B6-7B1A-67D90B6C9A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82053E-2EEC-5063-4F68-E5A104CEA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F103A-3E6F-B705-B2C2-FB0071FB30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18DAAA-D272-A931-7E3A-5C5B5CE30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4D829E-4F55-164D-8902-EE5FC78967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8EDFAF-0665-3DBC-708C-D46B4081AA34}"/>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8" name="Footer Placeholder 7">
            <a:extLst>
              <a:ext uri="{FF2B5EF4-FFF2-40B4-BE49-F238E27FC236}">
                <a16:creationId xmlns:a16="http://schemas.microsoft.com/office/drawing/2014/main" id="{93B530F5-B85C-CB7B-553B-0733674ED7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4B4DE1-FCAA-D856-DFF0-80B81D84DBC3}"/>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1077504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6E48-5CE4-5EBF-9C6E-C1EE3CD5DC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0747FE-1537-92B0-8724-A05612ADA559}"/>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4" name="Footer Placeholder 3">
            <a:extLst>
              <a:ext uri="{FF2B5EF4-FFF2-40B4-BE49-F238E27FC236}">
                <a16:creationId xmlns:a16="http://schemas.microsoft.com/office/drawing/2014/main" id="{F4223941-2B7E-4EE2-E8C1-5F81417045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BBFA3C-405C-315E-126F-4133F75F24D5}"/>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175159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104BB-D05D-16F4-F3F6-E3F04E96DC6D}"/>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3" name="Footer Placeholder 2">
            <a:extLst>
              <a:ext uri="{FF2B5EF4-FFF2-40B4-BE49-F238E27FC236}">
                <a16:creationId xmlns:a16="http://schemas.microsoft.com/office/drawing/2014/main" id="{AA05A51C-44F9-81B1-208F-0B64004125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3DA34-4859-F451-6353-286D0C7685A7}"/>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15898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4B64-A7DB-2FE6-6B5E-73CB3F16C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E88F95-1066-3F41-DE4D-9A1CC6D44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437B38-1396-CC9F-2954-703FC9337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6B315-9703-DC5F-69D5-4E56AABF1B28}"/>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6" name="Footer Placeholder 5">
            <a:extLst>
              <a:ext uri="{FF2B5EF4-FFF2-40B4-BE49-F238E27FC236}">
                <a16:creationId xmlns:a16="http://schemas.microsoft.com/office/drawing/2014/main" id="{746CD763-548E-62B2-005E-220CCAF11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81C23-1616-25E4-4D8E-EA7258187EF1}"/>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307753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3A7E-DDD6-D89F-3311-81F654325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434ACF-7933-82D1-3AEA-8B3CAE0E0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EFDD7E-1FC1-AD76-5228-06D52F986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CD679-CF9D-A22B-CB76-4788DCD83BE1}"/>
              </a:ext>
            </a:extLst>
          </p:cNvPr>
          <p:cNvSpPr>
            <a:spLocks noGrp="1"/>
          </p:cNvSpPr>
          <p:nvPr>
            <p:ph type="dt" sz="half" idx="10"/>
          </p:nvPr>
        </p:nvSpPr>
        <p:spPr/>
        <p:txBody>
          <a:bodyPr/>
          <a:lstStyle/>
          <a:p>
            <a:fld id="{D2981692-EB82-4222-85EA-7F8C52D87224}" type="datetimeFigureOut">
              <a:rPr lang="en-US" smtClean="0"/>
              <a:t>1/14/2025</a:t>
            </a:fld>
            <a:endParaRPr lang="en-US"/>
          </a:p>
        </p:txBody>
      </p:sp>
      <p:sp>
        <p:nvSpPr>
          <p:cNvPr id="6" name="Footer Placeholder 5">
            <a:extLst>
              <a:ext uri="{FF2B5EF4-FFF2-40B4-BE49-F238E27FC236}">
                <a16:creationId xmlns:a16="http://schemas.microsoft.com/office/drawing/2014/main" id="{8CBF5824-8A0E-7295-B85E-DCA4145C99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50AD9-BA8E-C1B1-E599-FBDF981B8A6E}"/>
              </a:ext>
            </a:extLst>
          </p:cNvPr>
          <p:cNvSpPr>
            <a:spLocks noGrp="1"/>
          </p:cNvSpPr>
          <p:nvPr>
            <p:ph type="sldNum" sz="quarter" idx="12"/>
          </p:nvPr>
        </p:nvSpPr>
        <p:spPr/>
        <p:txBody>
          <a:bodyPr/>
          <a:lstStyle/>
          <a:p>
            <a:fld id="{4A1C17A6-378C-4F6F-91FC-BBF2CEF16072}" type="slidenum">
              <a:rPr lang="en-US" smtClean="0"/>
              <a:t>‹#›</a:t>
            </a:fld>
            <a:endParaRPr lang="en-US"/>
          </a:p>
        </p:txBody>
      </p:sp>
    </p:spTree>
    <p:extLst>
      <p:ext uri="{BB962C8B-B14F-4D97-AF65-F5344CB8AC3E}">
        <p14:creationId xmlns:p14="http://schemas.microsoft.com/office/powerpoint/2010/main" val="4173637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1BFF2-AB3C-41CE-B914-1A4AF09E1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962A73-ED24-75C6-E109-F63635CA6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75840-C68B-F595-041D-77ED9FA56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81692-EB82-4222-85EA-7F8C52D87224}" type="datetimeFigureOut">
              <a:rPr lang="en-US" smtClean="0"/>
              <a:t>1/14/2025</a:t>
            </a:fld>
            <a:endParaRPr lang="en-US"/>
          </a:p>
        </p:txBody>
      </p:sp>
      <p:sp>
        <p:nvSpPr>
          <p:cNvPr id="5" name="Footer Placeholder 4">
            <a:extLst>
              <a:ext uri="{FF2B5EF4-FFF2-40B4-BE49-F238E27FC236}">
                <a16:creationId xmlns:a16="http://schemas.microsoft.com/office/drawing/2014/main" id="{6095313D-C149-C4BA-6AD7-62094B1834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3D3E-254E-2072-FFDC-6DBD1FB008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C17A6-378C-4F6F-91FC-BBF2CEF16072}" type="slidenum">
              <a:rPr lang="en-US" smtClean="0"/>
              <a:t>‹#›</a:t>
            </a:fld>
            <a:endParaRPr lang="en-US"/>
          </a:p>
        </p:txBody>
      </p:sp>
    </p:spTree>
    <p:extLst>
      <p:ext uri="{BB962C8B-B14F-4D97-AF65-F5344CB8AC3E}">
        <p14:creationId xmlns:p14="http://schemas.microsoft.com/office/powerpoint/2010/main" val="61542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5946-4117-BED5-2994-A26457F382AB}"/>
              </a:ext>
            </a:extLst>
          </p:cNvPr>
          <p:cNvSpPr>
            <a:spLocks noGrp="1"/>
          </p:cNvSpPr>
          <p:nvPr>
            <p:ph type="ctrTitle"/>
          </p:nvPr>
        </p:nvSpPr>
        <p:spPr>
          <a:xfrm>
            <a:off x="1524000" y="1122363"/>
            <a:ext cx="9144000" cy="1655762"/>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Artificial Intelligence</a:t>
            </a:r>
          </a:p>
        </p:txBody>
      </p:sp>
      <p:sp>
        <p:nvSpPr>
          <p:cNvPr id="3" name="Subtitle 2">
            <a:extLst>
              <a:ext uri="{FF2B5EF4-FFF2-40B4-BE49-F238E27FC236}">
                <a16:creationId xmlns:a16="http://schemas.microsoft.com/office/drawing/2014/main" id="{E9A70A4A-AEAB-3A23-B5DA-1B6C3C737C7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79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5A72-359F-5A34-321B-A0CE48D12F1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EFE481-3128-8236-8EA5-8666AEBB9EFD}"/>
              </a:ext>
            </a:extLst>
          </p:cNvPr>
          <p:cNvPicPr>
            <a:picLocks noGrp="1" noChangeAspect="1"/>
          </p:cNvPicPr>
          <p:nvPr>
            <p:ph idx="1"/>
          </p:nvPr>
        </p:nvPicPr>
        <p:blipFill>
          <a:blip r:embed="rId2"/>
          <a:stretch>
            <a:fillRect/>
          </a:stretch>
        </p:blipFill>
        <p:spPr>
          <a:xfrm>
            <a:off x="758858" y="1461156"/>
            <a:ext cx="10594942" cy="4515438"/>
          </a:xfrm>
        </p:spPr>
      </p:pic>
      <p:sp>
        <p:nvSpPr>
          <p:cNvPr id="7" name="TextBox 6">
            <a:extLst>
              <a:ext uri="{FF2B5EF4-FFF2-40B4-BE49-F238E27FC236}">
                <a16:creationId xmlns:a16="http://schemas.microsoft.com/office/drawing/2014/main" id="{7DE0083E-5559-F5B7-5B97-770CCC2FCAB8}"/>
              </a:ext>
            </a:extLst>
          </p:cNvPr>
          <p:cNvSpPr txBox="1"/>
          <p:nvPr/>
        </p:nvSpPr>
        <p:spPr>
          <a:xfrm>
            <a:off x="9662474" y="2692692"/>
            <a:ext cx="1691326" cy="1477328"/>
          </a:xfrm>
          <a:prstGeom prst="rect">
            <a:avLst/>
          </a:prstGeom>
          <a:noFill/>
        </p:spPr>
        <p:txBody>
          <a:bodyPr wrap="square">
            <a:spAutoFit/>
          </a:bodyPr>
          <a:lstStyle/>
          <a:p>
            <a:r>
              <a:rPr lang="en-US" dirty="0"/>
              <a:t>          Max</a:t>
            </a:r>
          </a:p>
          <a:p>
            <a:r>
              <a:rPr lang="en-US" dirty="0"/>
              <a:t>          /   \</a:t>
            </a:r>
          </a:p>
          <a:p>
            <a:r>
              <a:rPr lang="en-US" dirty="0"/>
              <a:t>       Min </a:t>
            </a:r>
            <a:r>
              <a:rPr lang="en-US" dirty="0" err="1"/>
              <a:t>Min</a:t>
            </a:r>
            <a:endParaRPr lang="en-US" dirty="0"/>
          </a:p>
          <a:p>
            <a:r>
              <a:rPr lang="en-US" dirty="0"/>
              <a:t>     /    \   /   \</a:t>
            </a:r>
          </a:p>
          <a:p>
            <a:r>
              <a:rPr lang="en-US" dirty="0"/>
              <a:t>    5      6  2     9</a:t>
            </a:r>
          </a:p>
        </p:txBody>
      </p:sp>
    </p:spTree>
    <p:extLst>
      <p:ext uri="{BB962C8B-B14F-4D97-AF65-F5344CB8AC3E}">
        <p14:creationId xmlns:p14="http://schemas.microsoft.com/office/powerpoint/2010/main" val="3566552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87FF-1214-AB7C-AA62-1495C905470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C2F1987-4D6B-B404-FEAC-764CE9FB480B}"/>
              </a:ext>
            </a:extLst>
          </p:cNvPr>
          <p:cNvPicPr>
            <a:picLocks noGrp="1" noChangeAspect="1"/>
          </p:cNvPicPr>
          <p:nvPr>
            <p:ph idx="1"/>
          </p:nvPr>
        </p:nvPicPr>
        <p:blipFill>
          <a:blip r:embed="rId2"/>
          <a:stretch>
            <a:fillRect/>
          </a:stretch>
        </p:blipFill>
        <p:spPr>
          <a:xfrm>
            <a:off x="838200" y="1690689"/>
            <a:ext cx="10515599" cy="4116222"/>
          </a:xfrm>
        </p:spPr>
      </p:pic>
      <p:sp>
        <p:nvSpPr>
          <p:cNvPr id="7" name="TextBox 6">
            <a:extLst>
              <a:ext uri="{FF2B5EF4-FFF2-40B4-BE49-F238E27FC236}">
                <a16:creationId xmlns:a16="http://schemas.microsoft.com/office/drawing/2014/main" id="{F6A39824-5EEA-40C6-3480-87C9F3F672BA}"/>
              </a:ext>
            </a:extLst>
          </p:cNvPr>
          <p:cNvSpPr txBox="1"/>
          <p:nvPr/>
        </p:nvSpPr>
        <p:spPr>
          <a:xfrm>
            <a:off x="9841583" y="2692692"/>
            <a:ext cx="1715679" cy="1477328"/>
          </a:xfrm>
          <a:prstGeom prst="rect">
            <a:avLst/>
          </a:prstGeom>
          <a:noFill/>
        </p:spPr>
        <p:txBody>
          <a:bodyPr wrap="square">
            <a:spAutoFit/>
          </a:bodyPr>
          <a:lstStyle/>
          <a:p>
            <a:r>
              <a:rPr lang="en-US" dirty="0"/>
              <a:t>         Max</a:t>
            </a:r>
          </a:p>
          <a:p>
            <a:r>
              <a:rPr lang="en-US" dirty="0"/>
              <a:t>          /   \</a:t>
            </a:r>
          </a:p>
          <a:p>
            <a:r>
              <a:rPr lang="en-US" dirty="0"/>
              <a:t>       Min  </a:t>
            </a:r>
            <a:r>
              <a:rPr lang="en-US" dirty="0" err="1"/>
              <a:t>Min</a:t>
            </a:r>
            <a:endParaRPr lang="en-US" dirty="0"/>
          </a:p>
          <a:p>
            <a:r>
              <a:rPr lang="en-US" dirty="0"/>
              <a:t>     /    \   /   \</a:t>
            </a:r>
          </a:p>
          <a:p>
            <a:r>
              <a:rPr lang="en-US" dirty="0"/>
              <a:t>    5      6  2     9</a:t>
            </a:r>
          </a:p>
        </p:txBody>
      </p:sp>
    </p:spTree>
    <p:extLst>
      <p:ext uri="{BB962C8B-B14F-4D97-AF65-F5344CB8AC3E}">
        <p14:creationId xmlns:p14="http://schemas.microsoft.com/office/powerpoint/2010/main" val="315886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EA80-9690-0A28-5D9E-A2830FCD5F17}"/>
              </a:ext>
            </a:extLst>
          </p:cNvPr>
          <p:cNvSpPr>
            <a:spLocks noGrp="1"/>
          </p:cNvSpPr>
          <p:nvPr>
            <p:ph type="title"/>
          </p:nvPr>
        </p:nvSpPr>
        <p:spPr/>
        <p:txBody>
          <a:bodyPr/>
          <a:lstStyle/>
          <a:p>
            <a:r>
              <a:rPr lang="en-US" dirty="0">
                <a:solidFill>
                  <a:srgbClr val="FF0000"/>
                </a:solidFill>
              </a:rPr>
              <a:t>Minimax Algorithms</a:t>
            </a:r>
          </a:p>
        </p:txBody>
      </p:sp>
      <p:sp>
        <p:nvSpPr>
          <p:cNvPr id="3" name="Content Placeholder 2">
            <a:extLst>
              <a:ext uri="{FF2B5EF4-FFF2-40B4-BE49-F238E27FC236}">
                <a16:creationId xmlns:a16="http://schemas.microsoft.com/office/drawing/2014/main" id="{A24D2F2A-68B5-BB3A-E090-364256CB4A8C}"/>
              </a:ext>
            </a:extLst>
          </p:cNvPr>
          <p:cNvSpPr>
            <a:spLocks noGrp="1"/>
          </p:cNvSpPr>
          <p:nvPr>
            <p:ph idx="1"/>
          </p:nvPr>
        </p:nvSpPr>
        <p:spPr/>
        <p:txBody>
          <a:bodyPr/>
          <a:lstStyle/>
          <a:p>
            <a:pPr algn="just"/>
            <a:r>
              <a:rPr lang="en-US" dirty="0"/>
              <a:t>The Minimax algorithm is a fundamental method used in decision-making for two-player. </a:t>
            </a:r>
          </a:p>
          <a:p>
            <a:pPr algn="just"/>
            <a:r>
              <a:rPr lang="en-US" dirty="0"/>
              <a:t>It assumes that both players are rational and will make optimal moves. </a:t>
            </a:r>
          </a:p>
          <a:p>
            <a:pPr algn="just"/>
            <a:r>
              <a:rPr lang="en-US" dirty="0"/>
              <a:t>The goal of the algorithm is to determine the best possible move for the player who is making the decision, considering that the opponent will also make optimal moves to minimize their loss.</a:t>
            </a:r>
          </a:p>
          <a:p>
            <a:endParaRPr lang="en-US" dirty="0"/>
          </a:p>
        </p:txBody>
      </p:sp>
    </p:spTree>
    <p:extLst>
      <p:ext uri="{BB962C8B-B14F-4D97-AF65-F5344CB8AC3E}">
        <p14:creationId xmlns:p14="http://schemas.microsoft.com/office/powerpoint/2010/main" val="371997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02C6-E6CB-2670-F919-6EEDDF42D8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920450-8B8C-FB8D-F231-7E57AA183257}"/>
              </a:ext>
            </a:extLst>
          </p:cNvPr>
          <p:cNvSpPr>
            <a:spLocks noGrp="1"/>
          </p:cNvSpPr>
          <p:nvPr>
            <p:ph idx="1"/>
          </p:nvPr>
        </p:nvSpPr>
        <p:spPr>
          <a:xfrm>
            <a:off x="838200" y="1470582"/>
            <a:ext cx="10515600" cy="4706382"/>
          </a:xfrm>
        </p:spPr>
        <p:txBody>
          <a:bodyPr/>
          <a:lstStyle/>
          <a:p>
            <a:r>
              <a:rPr lang="en-US" dirty="0"/>
              <a:t>Maximizing Player (Max): This is the player whose goal is to maximize their score. In a game like chess, this could be "White" or any player trying to win.</a:t>
            </a:r>
          </a:p>
          <a:p>
            <a:r>
              <a:rPr lang="en-US" dirty="0"/>
              <a:t>Minimizing Player (Min): This player tries to minimize the maximizing player's score. In chess, it could be the opponent, "Black.“</a:t>
            </a:r>
          </a:p>
          <a:p>
            <a:r>
              <a:rPr lang="en-US" dirty="0"/>
              <a:t>Game Tree: The decision tree representing all possible moves. The root node is the current state, and each edge represents a move.</a:t>
            </a:r>
          </a:p>
          <a:p>
            <a:r>
              <a:rPr lang="en-US" dirty="0"/>
              <a:t>Terminal States: These are the endpoints of the game e.g., win, loss, draw. The evaluation function is used to determine the score at these terminal nodes.</a:t>
            </a:r>
          </a:p>
        </p:txBody>
      </p:sp>
    </p:spTree>
    <p:extLst>
      <p:ext uri="{BB962C8B-B14F-4D97-AF65-F5344CB8AC3E}">
        <p14:creationId xmlns:p14="http://schemas.microsoft.com/office/powerpoint/2010/main" val="4042212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5856-D038-03E0-52D0-61FAE4C7134B}"/>
              </a:ext>
            </a:extLst>
          </p:cNvPr>
          <p:cNvSpPr>
            <a:spLocks noGrp="1"/>
          </p:cNvSpPr>
          <p:nvPr>
            <p:ph type="title"/>
          </p:nvPr>
        </p:nvSpPr>
        <p:spPr/>
        <p:txBody>
          <a:bodyPr/>
          <a:lstStyle/>
          <a:p>
            <a:r>
              <a:rPr lang="en-US" dirty="0">
                <a:solidFill>
                  <a:srgbClr val="FF0000"/>
                </a:solidFill>
              </a:rPr>
              <a:t>Algorithm</a:t>
            </a:r>
          </a:p>
        </p:txBody>
      </p:sp>
      <p:sp>
        <p:nvSpPr>
          <p:cNvPr id="3" name="Content Placeholder 2">
            <a:extLst>
              <a:ext uri="{FF2B5EF4-FFF2-40B4-BE49-F238E27FC236}">
                <a16:creationId xmlns:a16="http://schemas.microsoft.com/office/drawing/2014/main" id="{B01E7D42-5417-043B-651E-DC33625F6C87}"/>
              </a:ext>
            </a:extLst>
          </p:cNvPr>
          <p:cNvSpPr>
            <a:spLocks noGrp="1"/>
          </p:cNvSpPr>
          <p:nvPr>
            <p:ph idx="1"/>
          </p:nvPr>
        </p:nvSpPr>
        <p:spPr>
          <a:xfrm>
            <a:off x="838200" y="1545996"/>
            <a:ext cx="10515600" cy="4630967"/>
          </a:xfrm>
        </p:spPr>
        <p:txBody>
          <a:bodyPr>
            <a:normAutofit fontScale="85000" lnSpcReduction="20000"/>
          </a:bodyPr>
          <a:lstStyle/>
          <a:p>
            <a:pPr algn="just"/>
            <a:r>
              <a:rPr lang="en-US" dirty="0"/>
              <a:t>The algorithm uses recursion to explore the game tree and evaluates the best possible moves by considering all potential future game states.</a:t>
            </a:r>
          </a:p>
          <a:p>
            <a:pPr marL="0" indent="0" algn="just">
              <a:buNone/>
            </a:pPr>
            <a:r>
              <a:rPr lang="en-US" dirty="0">
                <a:solidFill>
                  <a:srgbClr val="FF0000"/>
                </a:solidFill>
              </a:rPr>
              <a:t>Steps:</a:t>
            </a:r>
          </a:p>
          <a:p>
            <a:pPr algn="just">
              <a:buFont typeface="+mj-lt"/>
              <a:buAutoNum type="arabicPeriod"/>
            </a:pPr>
            <a:r>
              <a:rPr lang="en-US" dirty="0"/>
              <a:t>Generate the Game Tree: Starting from the current game state, generate all possible moves.</a:t>
            </a:r>
          </a:p>
          <a:p>
            <a:pPr algn="just">
              <a:buFont typeface="+mj-lt"/>
              <a:buAutoNum type="arabicPeriod"/>
            </a:pPr>
            <a:r>
              <a:rPr lang="en-US" dirty="0"/>
              <a:t>Evaluate Terminal States: For each terminal node (leaf node), assign a utility value (e.g., +1 for a win, -1 for a loss, and 0 for a draw).</a:t>
            </a:r>
          </a:p>
          <a:p>
            <a:pPr algn="just">
              <a:buFont typeface="+mj-lt"/>
              <a:buAutoNum type="arabicPeriod"/>
            </a:pPr>
            <a:r>
              <a:rPr lang="en-US" dirty="0"/>
              <a:t>Backpropagate the Evaluation:</a:t>
            </a:r>
          </a:p>
          <a:p>
            <a:pPr marL="742950" lvl="1" indent="-285750" algn="just">
              <a:buFont typeface="+mj-lt"/>
              <a:buAutoNum type="arabicPeriod"/>
            </a:pPr>
            <a:r>
              <a:rPr lang="en-US" sz="2800" dirty="0"/>
              <a:t>Max Player: The Max player will always choose the move that leads to the highest utility.</a:t>
            </a:r>
          </a:p>
          <a:p>
            <a:pPr marL="742950" lvl="1" indent="-285750" algn="just">
              <a:buFont typeface="+mj-lt"/>
              <a:buAutoNum type="arabicPeriod"/>
            </a:pPr>
            <a:r>
              <a:rPr lang="en-US" sz="2800" dirty="0"/>
              <a:t>Min Player: The Min player will always choose the move that leads to the lowest utility.</a:t>
            </a:r>
          </a:p>
          <a:p>
            <a:pPr algn="just">
              <a:buFont typeface="+mj-lt"/>
              <a:buAutoNum type="arabicPeriod"/>
            </a:pPr>
            <a:r>
              <a:rPr lang="en-US" dirty="0"/>
              <a:t>Choose the Optimal Move: Once the tree is evaluated, the best move for the current player (Max) is chosen based on the evaluation.</a:t>
            </a:r>
          </a:p>
          <a:p>
            <a:endParaRPr lang="en-US" dirty="0"/>
          </a:p>
        </p:txBody>
      </p:sp>
    </p:spTree>
    <p:extLst>
      <p:ext uri="{BB962C8B-B14F-4D97-AF65-F5344CB8AC3E}">
        <p14:creationId xmlns:p14="http://schemas.microsoft.com/office/powerpoint/2010/main" val="195333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B43B-56FE-2EB1-D82C-918FC3D2B1A3}"/>
              </a:ext>
            </a:extLst>
          </p:cNvPr>
          <p:cNvSpPr>
            <a:spLocks noGrp="1"/>
          </p:cNvSpPr>
          <p:nvPr>
            <p:ph type="title"/>
          </p:nvPr>
        </p:nvSpPr>
        <p:spPr/>
        <p:txBody>
          <a:bodyPr/>
          <a:lstStyle/>
          <a:p>
            <a:r>
              <a:rPr lang="en-US" dirty="0">
                <a:solidFill>
                  <a:srgbClr val="FF0000"/>
                </a:solidFill>
              </a:rPr>
              <a:t>Alpha-Beta Pruning</a:t>
            </a:r>
          </a:p>
        </p:txBody>
      </p:sp>
      <p:sp>
        <p:nvSpPr>
          <p:cNvPr id="3" name="Content Placeholder 2">
            <a:extLst>
              <a:ext uri="{FF2B5EF4-FFF2-40B4-BE49-F238E27FC236}">
                <a16:creationId xmlns:a16="http://schemas.microsoft.com/office/drawing/2014/main" id="{98FD5CE2-542F-2504-A3A3-2F02E8420028}"/>
              </a:ext>
            </a:extLst>
          </p:cNvPr>
          <p:cNvSpPr>
            <a:spLocks noGrp="1"/>
          </p:cNvSpPr>
          <p:nvPr>
            <p:ph idx="1"/>
          </p:nvPr>
        </p:nvSpPr>
        <p:spPr>
          <a:xfrm>
            <a:off x="838200" y="1498862"/>
            <a:ext cx="10515600" cy="4678101"/>
          </a:xfrm>
        </p:spPr>
        <p:txBody>
          <a:bodyPr>
            <a:normAutofit/>
          </a:bodyPr>
          <a:lstStyle/>
          <a:p>
            <a:pPr algn="just"/>
            <a:r>
              <a:rPr lang="en-US" dirty="0"/>
              <a:t>Alpha-Beta Pruning is an optimization technique for the Minimax algorithm that dramatically improves its efficiency. </a:t>
            </a:r>
          </a:p>
          <a:p>
            <a:pPr algn="just"/>
            <a:r>
              <a:rPr lang="en-US" dirty="0"/>
              <a:t>The primary goal of Alpha-Beta Pruning is to reduce the number of nodes the algorithm needs to evaluate in the game tree by "pruning" branches that cannot possibly affect the final decision.</a:t>
            </a:r>
          </a:p>
          <a:p>
            <a:pPr algn="just"/>
            <a:r>
              <a:rPr lang="en-US" dirty="0"/>
              <a:t> This is done by keeping track of two values, Alpha and Beta, during the traversal of the game tree.</a:t>
            </a:r>
          </a:p>
        </p:txBody>
      </p:sp>
    </p:spTree>
    <p:extLst>
      <p:ext uri="{BB962C8B-B14F-4D97-AF65-F5344CB8AC3E}">
        <p14:creationId xmlns:p14="http://schemas.microsoft.com/office/powerpoint/2010/main" val="409895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8F4D-6E1B-03E2-31BF-F0B110F5DB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20AA72-2717-1AB7-D25D-315F4039DEC6}"/>
              </a:ext>
            </a:extLst>
          </p:cNvPr>
          <p:cNvSpPr>
            <a:spLocks noGrp="1"/>
          </p:cNvSpPr>
          <p:nvPr>
            <p:ph idx="1"/>
          </p:nvPr>
        </p:nvSpPr>
        <p:spPr>
          <a:xfrm>
            <a:off x="838200" y="1564849"/>
            <a:ext cx="10515600" cy="4612114"/>
          </a:xfrm>
        </p:spPr>
        <p:txBody>
          <a:bodyPr/>
          <a:lstStyle/>
          <a:p>
            <a:pPr>
              <a:buFont typeface="Arial" panose="020B0604020202020204" pitchFamily="34" charset="0"/>
              <a:buChar char="•"/>
            </a:pPr>
            <a:r>
              <a:rPr lang="en-US" b="1" dirty="0">
                <a:solidFill>
                  <a:srgbClr val="FF0000"/>
                </a:solidFill>
              </a:rPr>
              <a:t>Alpha</a:t>
            </a:r>
            <a:r>
              <a:rPr lang="en-US" dirty="0">
                <a:solidFill>
                  <a:srgbClr val="FF0000"/>
                </a:solidFill>
              </a:rPr>
              <a:t>: </a:t>
            </a:r>
            <a:r>
              <a:rPr lang="en-US" dirty="0"/>
              <a:t>The best value (highest) found so far along the path of the maximizer (Max player). It represents the best option the maximizing player can guarantee so far.</a:t>
            </a:r>
          </a:p>
          <a:p>
            <a:pPr>
              <a:buFont typeface="Arial" panose="020B0604020202020204" pitchFamily="34" charset="0"/>
              <a:buChar char="•"/>
            </a:pPr>
            <a:r>
              <a:rPr lang="en-US" b="1" dirty="0">
                <a:solidFill>
                  <a:srgbClr val="FF0000"/>
                </a:solidFill>
              </a:rPr>
              <a:t>Beta</a:t>
            </a:r>
            <a:r>
              <a:rPr lang="en-US" dirty="0">
                <a:solidFill>
                  <a:srgbClr val="FF0000"/>
                </a:solidFill>
              </a:rPr>
              <a:t>: </a:t>
            </a:r>
            <a:r>
              <a:rPr lang="en-US" dirty="0"/>
              <a:t>The best value (lowest) found so far along the path of the minimizer (Min player). It represents the best option the minimizing player can guarantee so far.</a:t>
            </a:r>
          </a:p>
          <a:p>
            <a:endParaRPr lang="en-US" dirty="0"/>
          </a:p>
          <a:p>
            <a:pPr marL="0" indent="0">
              <a:buNone/>
            </a:pPr>
            <a:r>
              <a:rPr lang="en-US" dirty="0"/>
              <a:t>Alpha-Beta Pruning is used to stop the evaluation of branches that cannot influence the final decision, thus reducing the computation time of the Minimax algorithm.</a:t>
            </a:r>
          </a:p>
          <a:p>
            <a:endParaRPr lang="en-US" dirty="0"/>
          </a:p>
        </p:txBody>
      </p:sp>
    </p:spTree>
    <p:extLst>
      <p:ext uri="{BB962C8B-B14F-4D97-AF65-F5344CB8AC3E}">
        <p14:creationId xmlns:p14="http://schemas.microsoft.com/office/powerpoint/2010/main" val="142338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BE4B-7D0F-8961-BC44-2C923D2B3F02}"/>
              </a:ext>
            </a:extLst>
          </p:cNvPr>
          <p:cNvSpPr>
            <a:spLocks noGrp="1"/>
          </p:cNvSpPr>
          <p:nvPr>
            <p:ph type="title"/>
          </p:nvPr>
        </p:nvSpPr>
        <p:spPr/>
        <p:txBody>
          <a:bodyPr/>
          <a:lstStyle/>
          <a:p>
            <a:r>
              <a:rPr lang="en-US" dirty="0">
                <a:solidFill>
                  <a:srgbClr val="FF0000"/>
                </a:solidFill>
              </a:rPr>
              <a:t>Working Principle:</a:t>
            </a:r>
          </a:p>
        </p:txBody>
      </p:sp>
      <p:sp>
        <p:nvSpPr>
          <p:cNvPr id="5" name="Content Placeholder 4">
            <a:extLst>
              <a:ext uri="{FF2B5EF4-FFF2-40B4-BE49-F238E27FC236}">
                <a16:creationId xmlns:a16="http://schemas.microsoft.com/office/drawing/2014/main" id="{BBA2F48F-80B2-B50A-BC9E-A0F189810319}"/>
              </a:ext>
            </a:extLst>
          </p:cNvPr>
          <p:cNvSpPr>
            <a:spLocks noGrp="1"/>
          </p:cNvSpPr>
          <p:nvPr>
            <p:ph idx="1"/>
          </p:nvPr>
        </p:nvSpPr>
        <p:spPr/>
        <p:txBody>
          <a:bodyPr>
            <a:normAutofit lnSpcReduction="10000"/>
          </a:bodyPr>
          <a:lstStyle/>
          <a:p>
            <a:pPr marL="0" indent="0">
              <a:buNone/>
            </a:pPr>
            <a:r>
              <a:rPr lang="en-US" dirty="0">
                <a:solidFill>
                  <a:srgbClr val="FF0000"/>
                </a:solidFill>
              </a:rPr>
              <a:t>Initialization:</a:t>
            </a:r>
          </a:p>
          <a:p>
            <a:pPr>
              <a:buFont typeface="Arial" panose="020B0604020202020204" pitchFamily="34" charset="0"/>
              <a:buChar char="•"/>
            </a:pPr>
            <a:r>
              <a:rPr lang="en-US" dirty="0"/>
              <a:t>Alpha starts at -∞ (worst possible score for Max).</a:t>
            </a:r>
          </a:p>
          <a:p>
            <a:pPr>
              <a:buFont typeface="Arial" panose="020B0604020202020204" pitchFamily="34" charset="0"/>
              <a:buChar char="•"/>
            </a:pPr>
            <a:r>
              <a:rPr lang="en-US" dirty="0"/>
              <a:t>Beta starts at +∞ (worst possible score for Min).</a:t>
            </a:r>
          </a:p>
          <a:p>
            <a:pPr marL="0" indent="0">
              <a:buNone/>
            </a:pPr>
            <a:endParaRPr lang="en-US" dirty="0"/>
          </a:p>
          <a:p>
            <a:r>
              <a:rPr lang="en-US" dirty="0">
                <a:solidFill>
                  <a:srgbClr val="FF0000"/>
                </a:solidFill>
              </a:rPr>
              <a:t>Traversal:</a:t>
            </a:r>
          </a:p>
          <a:p>
            <a:pPr>
              <a:buFont typeface="Arial" panose="020B0604020202020204" pitchFamily="34" charset="0"/>
              <a:buChar char="•"/>
            </a:pPr>
            <a:r>
              <a:rPr lang="en-US" dirty="0"/>
              <a:t>As we traverse the game tree recursively:</a:t>
            </a:r>
          </a:p>
          <a:p>
            <a:pPr marL="742950" lvl="1" indent="-285750">
              <a:buFont typeface="Arial" panose="020B0604020202020204" pitchFamily="34" charset="0"/>
              <a:buChar char="•"/>
            </a:pPr>
            <a:r>
              <a:rPr lang="en-US" sz="2800" dirty="0"/>
              <a:t>Max Player tries to maximize the score, and thus updates Alpha with the highest value encountered.</a:t>
            </a:r>
          </a:p>
          <a:p>
            <a:pPr marL="742950" lvl="1" indent="-285750">
              <a:buFont typeface="Arial" panose="020B0604020202020204" pitchFamily="34" charset="0"/>
              <a:buChar char="•"/>
            </a:pPr>
            <a:r>
              <a:rPr lang="en-US" sz="2800" dirty="0"/>
              <a:t>Min Player tries to minimize the score, and thus updates Beta with the lowest value encountered</a:t>
            </a:r>
          </a:p>
          <a:p>
            <a:pPr marL="0" indent="0">
              <a:buNone/>
            </a:pPr>
            <a:endParaRPr lang="en-US" dirty="0"/>
          </a:p>
          <a:p>
            <a:endParaRPr lang="en-US" dirty="0"/>
          </a:p>
        </p:txBody>
      </p:sp>
    </p:spTree>
    <p:extLst>
      <p:ext uri="{BB962C8B-B14F-4D97-AF65-F5344CB8AC3E}">
        <p14:creationId xmlns:p14="http://schemas.microsoft.com/office/powerpoint/2010/main" val="255098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91ED-4975-F134-67BF-E72DFEECD9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E25CB2-FBA1-1F26-0D69-E2B9199730C1}"/>
              </a:ext>
            </a:extLst>
          </p:cNvPr>
          <p:cNvSpPr>
            <a:spLocks noGrp="1"/>
          </p:cNvSpPr>
          <p:nvPr>
            <p:ph idx="1"/>
          </p:nvPr>
        </p:nvSpPr>
        <p:spPr>
          <a:xfrm>
            <a:off x="838200" y="1593130"/>
            <a:ext cx="10515600" cy="4583833"/>
          </a:xfrm>
        </p:spPr>
        <p:txBody>
          <a:bodyPr/>
          <a:lstStyle/>
          <a:p>
            <a:r>
              <a:rPr lang="en-US" b="1" dirty="0">
                <a:solidFill>
                  <a:srgbClr val="FF0000"/>
                </a:solidFill>
              </a:rPr>
              <a:t>Pruning</a:t>
            </a:r>
            <a:r>
              <a:rPr lang="en-US" dirty="0">
                <a:solidFill>
                  <a:srgbClr val="FF0000"/>
                </a:solidFill>
              </a:rPr>
              <a:t>:</a:t>
            </a:r>
          </a:p>
          <a:p>
            <a:pPr>
              <a:buFont typeface="Arial" panose="020B0604020202020204" pitchFamily="34" charset="0"/>
              <a:buChar char="•"/>
            </a:pPr>
            <a:r>
              <a:rPr lang="en-US" dirty="0"/>
              <a:t>Prune the Max branch: If Beta ≤ Alpha, then no further exploration of the current node's siblings is needed (since the opponent will never allow the current node's value to be chosen).</a:t>
            </a:r>
          </a:p>
          <a:p>
            <a:pPr marL="0" indent="0">
              <a:buNone/>
            </a:pPr>
            <a:endParaRPr lang="en-US" dirty="0"/>
          </a:p>
          <a:p>
            <a:r>
              <a:rPr lang="en-US" dirty="0"/>
              <a:t>Prune the Min branch: If Alpha ≥ Beta, no further exploration of the current node’s siblings is needed (since the opponent will never allow the current node’s value to be chosen).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6426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8FE4-FEF1-15F7-CDEA-B0696685216F}"/>
              </a:ext>
            </a:extLst>
          </p:cNvPr>
          <p:cNvSpPr>
            <a:spLocks noGrp="1"/>
          </p:cNvSpPr>
          <p:nvPr>
            <p:ph type="title"/>
          </p:nvPr>
        </p:nvSpPr>
        <p:spPr/>
        <p:txBody>
          <a:bodyPr/>
          <a:lstStyle/>
          <a:p>
            <a:r>
              <a:rPr lang="en-US" dirty="0">
                <a:solidFill>
                  <a:srgbClr val="FF0000"/>
                </a:solidFill>
              </a:rPr>
              <a:t>Steps:</a:t>
            </a:r>
          </a:p>
        </p:txBody>
      </p:sp>
      <p:pic>
        <p:nvPicPr>
          <p:cNvPr id="5" name="Content Placeholder 4">
            <a:extLst>
              <a:ext uri="{FF2B5EF4-FFF2-40B4-BE49-F238E27FC236}">
                <a16:creationId xmlns:a16="http://schemas.microsoft.com/office/drawing/2014/main" id="{0C9EE38B-C48F-7CF4-878B-2835BEE37AAF}"/>
              </a:ext>
            </a:extLst>
          </p:cNvPr>
          <p:cNvPicPr>
            <a:picLocks noGrp="1" noChangeAspect="1"/>
          </p:cNvPicPr>
          <p:nvPr>
            <p:ph idx="1"/>
          </p:nvPr>
        </p:nvPicPr>
        <p:blipFill>
          <a:blip r:embed="rId2"/>
          <a:stretch>
            <a:fillRect/>
          </a:stretch>
        </p:blipFill>
        <p:spPr>
          <a:xfrm>
            <a:off x="678730" y="1385741"/>
            <a:ext cx="10586300" cy="4695994"/>
          </a:xfrm>
        </p:spPr>
      </p:pic>
      <p:sp>
        <p:nvSpPr>
          <p:cNvPr id="7" name="TextBox 6">
            <a:extLst>
              <a:ext uri="{FF2B5EF4-FFF2-40B4-BE49-F238E27FC236}">
                <a16:creationId xmlns:a16="http://schemas.microsoft.com/office/drawing/2014/main" id="{9DB21B5D-71AD-CFD1-8C05-E92A59F7C1B1}"/>
              </a:ext>
            </a:extLst>
          </p:cNvPr>
          <p:cNvSpPr txBox="1"/>
          <p:nvPr/>
        </p:nvSpPr>
        <p:spPr>
          <a:xfrm>
            <a:off x="9162853" y="2692692"/>
            <a:ext cx="2102177" cy="1477328"/>
          </a:xfrm>
          <a:prstGeom prst="rect">
            <a:avLst/>
          </a:prstGeom>
          <a:noFill/>
        </p:spPr>
        <p:txBody>
          <a:bodyPr wrap="square">
            <a:spAutoFit/>
          </a:bodyPr>
          <a:lstStyle/>
          <a:p>
            <a:r>
              <a:rPr lang="en-US" dirty="0"/>
              <a:t>         Max</a:t>
            </a:r>
          </a:p>
          <a:p>
            <a:r>
              <a:rPr lang="en-US" dirty="0"/>
              <a:t>          /   \</a:t>
            </a:r>
          </a:p>
          <a:p>
            <a:r>
              <a:rPr lang="en-US" dirty="0"/>
              <a:t>       Min  </a:t>
            </a:r>
            <a:r>
              <a:rPr lang="en-US" dirty="0" err="1"/>
              <a:t>Min</a:t>
            </a:r>
            <a:endParaRPr lang="en-US" dirty="0"/>
          </a:p>
          <a:p>
            <a:r>
              <a:rPr lang="en-US" dirty="0"/>
              <a:t>     /    \   /   \</a:t>
            </a:r>
          </a:p>
          <a:p>
            <a:r>
              <a:rPr lang="en-US" dirty="0"/>
              <a:t>    5      6  2     9</a:t>
            </a:r>
          </a:p>
        </p:txBody>
      </p:sp>
    </p:spTree>
    <p:extLst>
      <p:ext uri="{BB962C8B-B14F-4D97-AF65-F5344CB8AC3E}">
        <p14:creationId xmlns:p14="http://schemas.microsoft.com/office/powerpoint/2010/main" val="274735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712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Artificial Intelligence</vt:lpstr>
      <vt:lpstr>Minimax Algorithms</vt:lpstr>
      <vt:lpstr>PowerPoint Presentation</vt:lpstr>
      <vt:lpstr>Algorithm</vt:lpstr>
      <vt:lpstr>Alpha-Beta Pruning</vt:lpstr>
      <vt:lpstr>PowerPoint Presentation</vt:lpstr>
      <vt:lpstr>Working Principle:</vt:lpstr>
      <vt:lpstr>PowerPoint Presentation</vt:lpstr>
      <vt:lpstr>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Giri</dc:creator>
  <cp:lastModifiedBy>Saroj Giri</cp:lastModifiedBy>
  <cp:revision>2</cp:revision>
  <dcterms:created xsi:type="dcterms:W3CDTF">2025-01-14T15:08:46Z</dcterms:created>
  <dcterms:modified xsi:type="dcterms:W3CDTF">2025-01-14T15:37:02Z</dcterms:modified>
</cp:coreProperties>
</file>