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5" r:id="rId12"/>
    <p:sldId id="276" r:id="rId13"/>
    <p:sldId id="277" r:id="rId14"/>
    <p:sldId id="278" r:id="rId15"/>
    <p:sldId id="270" r:id="rId16"/>
    <p:sldId id="271" r:id="rId17"/>
    <p:sldId id="272" r:id="rId18"/>
    <p:sldId id="274" r:id="rId19"/>
    <p:sldId id="262"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2357-7849-1D3A-7E54-83280CDAE3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4904A2-4439-EF34-98ED-6FA0353F8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B049A3-F9BC-4B76-F05B-60704E97A7D9}"/>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5" name="Footer Placeholder 4">
            <a:extLst>
              <a:ext uri="{FF2B5EF4-FFF2-40B4-BE49-F238E27FC236}">
                <a16:creationId xmlns:a16="http://schemas.microsoft.com/office/drawing/2014/main" id="{4ECF6454-317C-33DD-EC90-95199DE4D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1C2DB-67B7-20BC-AE68-8642D7AD82F4}"/>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310329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029B-BF0A-29E8-B731-FEA060A9C3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EC87DF-9495-60B8-C16A-FF265B64A7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E960D-F180-0944-A5B3-00E239A14AAF}"/>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5" name="Footer Placeholder 4">
            <a:extLst>
              <a:ext uri="{FF2B5EF4-FFF2-40B4-BE49-F238E27FC236}">
                <a16:creationId xmlns:a16="http://schemas.microsoft.com/office/drawing/2014/main" id="{0E1F6DFA-7334-FC2E-0CDA-F3C51645D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2BD48-DFF9-0F6B-5691-8F8E2EDEC807}"/>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418412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3D997D-8C3C-2F76-ECC3-33B5CD9CA8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2FB673-7AE4-5AF3-6036-8988FE4F6A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5A2DF-D3E4-5669-0D7E-E592CDCE8C21}"/>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5" name="Footer Placeholder 4">
            <a:extLst>
              <a:ext uri="{FF2B5EF4-FFF2-40B4-BE49-F238E27FC236}">
                <a16:creationId xmlns:a16="http://schemas.microsoft.com/office/drawing/2014/main" id="{719DD73E-7F37-DCF9-83DA-C0F442816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0114F-17D7-5262-35DD-E0D7744CB734}"/>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326983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5F9F-30E4-6D11-2264-1DB59E12C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79AF68-A17D-976D-21C3-CE4A62A2E2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16E14-EB01-F262-945E-3365E00C29E9}"/>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5" name="Footer Placeholder 4">
            <a:extLst>
              <a:ext uri="{FF2B5EF4-FFF2-40B4-BE49-F238E27FC236}">
                <a16:creationId xmlns:a16="http://schemas.microsoft.com/office/drawing/2014/main" id="{C5AE825A-0C69-17BA-648D-A5D2F6EB9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9DA46-A494-40E9-7127-131A0C001AA9}"/>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209789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E488-4A95-FAF9-1C49-C66976A5A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D8038-F7CE-7D78-8415-F89FD0358D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69C4A-48E1-E79E-B3E7-2C1FFFFD50D2}"/>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5" name="Footer Placeholder 4">
            <a:extLst>
              <a:ext uri="{FF2B5EF4-FFF2-40B4-BE49-F238E27FC236}">
                <a16:creationId xmlns:a16="http://schemas.microsoft.com/office/drawing/2014/main" id="{DFF87DA7-6508-70A8-2FDD-257013107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BA056-97F0-1F42-EA55-B2F0250779E0}"/>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117849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75EC-4ABF-4129-4969-D383C725B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E3E0E-DF0E-CCCF-2B06-3C33ABD02A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0F7E69-A42A-FC17-1A73-101B9B1010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8AF53A-79B4-746A-0787-5C06E7B56DAE}"/>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6" name="Footer Placeholder 5">
            <a:extLst>
              <a:ext uri="{FF2B5EF4-FFF2-40B4-BE49-F238E27FC236}">
                <a16:creationId xmlns:a16="http://schemas.microsoft.com/office/drawing/2014/main" id="{5E91A173-14F7-EEEA-15F7-92458D03F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DA242-64DD-1F17-65E4-585A2B4A1C92}"/>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126648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8467-31FA-2EDB-1117-600C950BF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5DBEF7-4ABD-8D79-1874-B30F0A2D5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AB4214-D5CE-3513-0491-A1FF0C1CE1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CC13FA-ECC5-EB5F-9384-2C07896CB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16183B-6A97-DDB9-A226-01AAC555FA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E768E-74F9-8634-4FB6-927E34A30439}"/>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8" name="Footer Placeholder 7">
            <a:extLst>
              <a:ext uri="{FF2B5EF4-FFF2-40B4-BE49-F238E27FC236}">
                <a16:creationId xmlns:a16="http://schemas.microsoft.com/office/drawing/2014/main" id="{429D70FA-A3F8-C2F1-F503-BF7D875B85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0F8FF5-33B5-B6A1-87E5-F7296AA811CB}"/>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13756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9E4A-7F6B-5EEE-2F0D-D94A9CDC43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4AED0D-ED74-31C0-CAB3-5FF8214AED68}"/>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4" name="Footer Placeholder 3">
            <a:extLst>
              <a:ext uri="{FF2B5EF4-FFF2-40B4-BE49-F238E27FC236}">
                <a16:creationId xmlns:a16="http://schemas.microsoft.com/office/drawing/2014/main" id="{C0F3F583-6815-FE84-A630-3CDAC05AF3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22C1EA-91F5-5A78-4ED9-375DFA481029}"/>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134935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10EE5-6728-976D-0351-51FFE3200C09}"/>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3" name="Footer Placeholder 2">
            <a:extLst>
              <a:ext uri="{FF2B5EF4-FFF2-40B4-BE49-F238E27FC236}">
                <a16:creationId xmlns:a16="http://schemas.microsoft.com/office/drawing/2014/main" id="{B1EE5425-FADF-9EE5-95F8-A1EC5204D0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3BA061-1FE5-744A-F3E4-E98E515E4F1F}"/>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420377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A0B8-4BCF-FE07-4305-0657C990D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B163A-98A2-D2C2-E101-0860579A9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B96B0-CD34-5608-814B-8F798832E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6EDDB-3436-A283-5ABD-712489D3A92C}"/>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6" name="Footer Placeholder 5">
            <a:extLst>
              <a:ext uri="{FF2B5EF4-FFF2-40B4-BE49-F238E27FC236}">
                <a16:creationId xmlns:a16="http://schemas.microsoft.com/office/drawing/2014/main" id="{32A028D1-AAFD-D582-F616-B41207667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EBFC6-52CB-1DBF-1EA0-B2D51A8A886D}"/>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232645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A1CA-3A89-C6DB-C254-805D5A831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CACA0-5B3C-CE95-3025-CCAC948AE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3EBBA7-2D7A-6966-AA76-89B741899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3C743-7F7D-CAB5-1C66-BB0823D51D3C}"/>
              </a:ext>
            </a:extLst>
          </p:cNvPr>
          <p:cNvSpPr>
            <a:spLocks noGrp="1"/>
          </p:cNvSpPr>
          <p:nvPr>
            <p:ph type="dt" sz="half" idx="10"/>
          </p:nvPr>
        </p:nvSpPr>
        <p:spPr/>
        <p:txBody>
          <a:bodyPr/>
          <a:lstStyle/>
          <a:p>
            <a:fld id="{CDF2F0D2-6B2A-4DC4-9CFD-1AF73282C506}" type="datetimeFigureOut">
              <a:rPr lang="en-US" smtClean="0"/>
              <a:t>12/3/2024</a:t>
            </a:fld>
            <a:endParaRPr lang="en-US"/>
          </a:p>
        </p:txBody>
      </p:sp>
      <p:sp>
        <p:nvSpPr>
          <p:cNvPr id="6" name="Footer Placeholder 5">
            <a:extLst>
              <a:ext uri="{FF2B5EF4-FFF2-40B4-BE49-F238E27FC236}">
                <a16:creationId xmlns:a16="http://schemas.microsoft.com/office/drawing/2014/main" id="{DE7F445F-2D7C-F5BD-291D-F45F68563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07EEC-E96C-1373-213B-93595606F289}"/>
              </a:ext>
            </a:extLst>
          </p:cNvPr>
          <p:cNvSpPr>
            <a:spLocks noGrp="1"/>
          </p:cNvSpPr>
          <p:nvPr>
            <p:ph type="sldNum" sz="quarter" idx="12"/>
          </p:nvPr>
        </p:nvSpPr>
        <p:spPr/>
        <p:txBody>
          <a:bodyPr/>
          <a:lstStyle/>
          <a:p>
            <a:fld id="{361D3696-73E1-42DA-B154-781DC4340453}" type="slidenum">
              <a:rPr lang="en-US" smtClean="0"/>
              <a:t>‹#›</a:t>
            </a:fld>
            <a:endParaRPr lang="en-US"/>
          </a:p>
        </p:txBody>
      </p:sp>
    </p:spTree>
    <p:extLst>
      <p:ext uri="{BB962C8B-B14F-4D97-AF65-F5344CB8AC3E}">
        <p14:creationId xmlns:p14="http://schemas.microsoft.com/office/powerpoint/2010/main" val="1473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518FC-6A92-5155-8C5C-DD77EAFB9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DE76FB-EAAE-EEDB-0823-EF7E612423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BBB87-3B6D-B63D-6DB1-582C535B2F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2F0D2-6B2A-4DC4-9CFD-1AF73282C506}" type="datetimeFigureOut">
              <a:rPr lang="en-US" smtClean="0"/>
              <a:t>12/3/2024</a:t>
            </a:fld>
            <a:endParaRPr lang="en-US"/>
          </a:p>
        </p:txBody>
      </p:sp>
      <p:sp>
        <p:nvSpPr>
          <p:cNvPr id="5" name="Footer Placeholder 4">
            <a:extLst>
              <a:ext uri="{FF2B5EF4-FFF2-40B4-BE49-F238E27FC236}">
                <a16:creationId xmlns:a16="http://schemas.microsoft.com/office/drawing/2014/main" id="{D634D5AF-5E76-887F-413C-5D01E632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BC8FC4-D4EA-130E-19AD-9BE933D3F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D3696-73E1-42DA-B154-781DC4340453}" type="slidenum">
              <a:rPr lang="en-US" smtClean="0"/>
              <a:t>‹#›</a:t>
            </a:fld>
            <a:endParaRPr lang="en-US"/>
          </a:p>
        </p:txBody>
      </p:sp>
    </p:spTree>
    <p:extLst>
      <p:ext uri="{BB962C8B-B14F-4D97-AF65-F5344CB8AC3E}">
        <p14:creationId xmlns:p14="http://schemas.microsoft.com/office/powerpoint/2010/main" val="371924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E120-7BD2-FE5C-89F8-528E39E4215B}"/>
              </a:ext>
            </a:extLst>
          </p:cNvPr>
          <p:cNvSpPr>
            <a:spLocks noGrp="1"/>
          </p:cNvSpPr>
          <p:nvPr>
            <p:ph type="ctrTitle"/>
          </p:nvPr>
        </p:nvSpPr>
        <p:spPr/>
        <p:txBody>
          <a:bodyPr/>
          <a:lstStyle/>
          <a:p>
            <a:r>
              <a:rPr lang="en-US" dirty="0"/>
              <a:t>Unit 4</a:t>
            </a:r>
            <a:br>
              <a:rPr lang="en-US" dirty="0"/>
            </a:br>
            <a:r>
              <a:rPr lang="en-US" sz="3500" dirty="0">
                <a:solidFill>
                  <a:srgbClr val="FF0000"/>
                </a:solidFill>
                <a:latin typeface="Times New Roman" panose="02020603050405020304" pitchFamily="18" charset="0"/>
                <a:cs typeface="Times New Roman" panose="02020603050405020304" pitchFamily="18" charset="0"/>
              </a:rPr>
              <a:t>Knowledge Representation</a:t>
            </a:r>
          </a:p>
        </p:txBody>
      </p:sp>
      <p:sp>
        <p:nvSpPr>
          <p:cNvPr id="3" name="Subtitle 2">
            <a:extLst>
              <a:ext uri="{FF2B5EF4-FFF2-40B4-BE49-F238E27FC236}">
                <a16:creationId xmlns:a16="http://schemas.microsoft.com/office/drawing/2014/main" id="{BF8CE1DB-4FAE-EB36-92D1-039D225FE2DA}"/>
              </a:ext>
            </a:extLst>
          </p:cNvPr>
          <p:cNvSpPr>
            <a:spLocks noGrp="1"/>
          </p:cNvSpPr>
          <p:nvPr>
            <p:ph type="subTitle" idx="1"/>
          </p:nvPr>
        </p:nvSpPr>
        <p:spPr/>
        <p:txBody>
          <a:bodyPr/>
          <a:lstStyle/>
          <a:p>
            <a:endParaRPr lang="en-US" dirty="0"/>
          </a:p>
          <a:p>
            <a:endParaRPr lang="en-US" dirty="0"/>
          </a:p>
          <a:p>
            <a:r>
              <a:rPr lang="en-US" sz="2800" dirty="0"/>
              <a:t>Lecture 2</a:t>
            </a:r>
          </a:p>
        </p:txBody>
      </p:sp>
    </p:spTree>
    <p:extLst>
      <p:ext uri="{BB962C8B-B14F-4D97-AF65-F5344CB8AC3E}">
        <p14:creationId xmlns:p14="http://schemas.microsoft.com/office/powerpoint/2010/main" val="199490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22E7-BF1C-599B-C71D-477B215F2A36}"/>
              </a:ext>
            </a:extLst>
          </p:cNvPr>
          <p:cNvSpPr>
            <a:spLocks noGrp="1"/>
          </p:cNvSpPr>
          <p:nvPr>
            <p:ph type="title"/>
          </p:nvPr>
        </p:nvSpPr>
        <p:spPr/>
        <p:txBody>
          <a:bodyPr/>
          <a:lstStyle/>
          <a:p>
            <a:r>
              <a:rPr lang="en-US" sz="4400" b="1" i="0" dirty="0">
                <a:solidFill>
                  <a:srgbClr val="0D0D0D"/>
                </a:solidFill>
                <a:effectLst/>
                <a:latin typeface="ui-sans-serif"/>
              </a:rPr>
              <a:t>Example:</a:t>
            </a:r>
            <a:br>
              <a:rPr lang="en-US" sz="4400" b="1" i="0" dirty="0">
                <a:solidFill>
                  <a:srgbClr val="0D0D0D"/>
                </a:solidFill>
                <a:effectLst/>
                <a:latin typeface="ui-sans-serif"/>
              </a:rPr>
            </a:br>
            <a:endParaRPr lang="en-US" dirty="0"/>
          </a:p>
        </p:txBody>
      </p:sp>
      <p:sp>
        <p:nvSpPr>
          <p:cNvPr id="3" name="Content Placeholder 2">
            <a:extLst>
              <a:ext uri="{FF2B5EF4-FFF2-40B4-BE49-F238E27FC236}">
                <a16:creationId xmlns:a16="http://schemas.microsoft.com/office/drawing/2014/main" id="{AE5657F8-B366-C6E2-C8D7-0E9FF33B1D58}"/>
              </a:ext>
            </a:extLst>
          </p:cNvPr>
          <p:cNvSpPr>
            <a:spLocks noGrp="1"/>
          </p:cNvSpPr>
          <p:nvPr>
            <p:ph idx="1"/>
          </p:nvPr>
        </p:nvSpPr>
        <p:spPr>
          <a:xfrm>
            <a:off x="838200" y="1583140"/>
            <a:ext cx="10515600" cy="4817660"/>
          </a:xfrm>
        </p:spPr>
        <p:txBody>
          <a:bodyPr>
            <a:normAutofit fontScale="40000" lnSpcReduction="20000"/>
          </a:bodyPr>
          <a:lstStyle/>
          <a:p>
            <a:pPr algn="l">
              <a:lnSpc>
                <a:spcPct val="170000"/>
              </a:lnSpc>
            </a:pPr>
            <a:r>
              <a:rPr lang="en-US" sz="4000" b="0" i="0" dirty="0">
                <a:solidFill>
                  <a:srgbClr val="0D0D0D"/>
                </a:solidFill>
                <a:effectLst/>
                <a:latin typeface="ui-sans-serif"/>
              </a:rPr>
              <a:t>Let’s consider the following premises:</a:t>
            </a:r>
          </a:p>
          <a:p>
            <a:pPr algn="l">
              <a:lnSpc>
                <a:spcPct val="170000"/>
              </a:lnSpc>
              <a:buFont typeface="+mj-lt"/>
              <a:buAutoNum type="arabicPeriod"/>
            </a:pPr>
            <a:r>
              <a:rPr lang="en-US" sz="4000" b="0" i="0" dirty="0">
                <a:solidFill>
                  <a:srgbClr val="0D0D0D"/>
                </a:solidFill>
                <a:effectLst/>
                <a:latin typeface="KaTeX_Main"/>
              </a:rPr>
              <a:t>∀x (P(x)→Q(x))</a:t>
            </a:r>
            <a:r>
              <a:rPr lang="en-US" sz="4000" b="0" i="0" dirty="0">
                <a:solidFill>
                  <a:srgbClr val="0D0D0D"/>
                </a:solidFill>
                <a:effectLst/>
                <a:latin typeface="ui-sans-serif"/>
              </a:rPr>
              <a:t> (If </a:t>
            </a:r>
            <a:r>
              <a:rPr lang="en-US" sz="4000" b="0" i="0" dirty="0">
                <a:solidFill>
                  <a:srgbClr val="0D0D0D"/>
                </a:solidFill>
                <a:effectLst/>
                <a:latin typeface="KaTeX_Main"/>
              </a:rPr>
              <a:t>P(x)</a:t>
            </a:r>
            <a:r>
              <a:rPr lang="en-US" sz="4000" b="0" i="0" dirty="0">
                <a:solidFill>
                  <a:srgbClr val="0D0D0D"/>
                </a:solidFill>
                <a:effectLst/>
                <a:latin typeface="ui-sans-serif"/>
              </a:rPr>
              <a:t> holds, then </a:t>
            </a:r>
            <a:r>
              <a:rPr lang="en-US" sz="4000" b="0" i="0" dirty="0">
                <a:solidFill>
                  <a:srgbClr val="0D0D0D"/>
                </a:solidFill>
                <a:effectLst/>
                <a:latin typeface="KaTeX_Main"/>
              </a:rPr>
              <a:t>Q(x)</a:t>
            </a:r>
            <a:r>
              <a:rPr lang="en-US" sz="4000" b="0" i="0" dirty="0">
                <a:solidFill>
                  <a:srgbClr val="0D0D0D"/>
                </a:solidFill>
                <a:effectLst/>
                <a:latin typeface="ui-sans-serif"/>
              </a:rPr>
              <a:t>must hold)</a:t>
            </a:r>
          </a:p>
          <a:p>
            <a:pPr algn="l">
              <a:lnSpc>
                <a:spcPct val="170000"/>
              </a:lnSpc>
              <a:buFont typeface="+mj-lt"/>
              <a:buAutoNum type="arabicPeriod"/>
            </a:pPr>
            <a:r>
              <a:rPr lang="en-US" sz="4000" b="0" i="0" dirty="0">
                <a:solidFill>
                  <a:srgbClr val="0D0D0D"/>
                </a:solidFill>
                <a:effectLst/>
                <a:latin typeface="KaTeX_Main"/>
              </a:rPr>
              <a:t>P(a)</a:t>
            </a:r>
            <a:r>
              <a:rPr lang="en-US" sz="4000" b="0" i="0" dirty="0">
                <a:solidFill>
                  <a:srgbClr val="0D0D0D"/>
                </a:solidFill>
                <a:effectLst/>
                <a:latin typeface="ui-sans-serif"/>
              </a:rPr>
              <a:t>(For some constant </a:t>
            </a:r>
            <a:r>
              <a:rPr lang="en-US" sz="4000" b="0" i="1" dirty="0">
                <a:solidFill>
                  <a:srgbClr val="0D0D0D"/>
                </a:solidFill>
                <a:effectLst/>
                <a:latin typeface="KaTeX_Math"/>
              </a:rPr>
              <a:t>a</a:t>
            </a:r>
            <a:r>
              <a:rPr lang="en-US" sz="4000" b="0" i="0" dirty="0">
                <a:solidFill>
                  <a:srgbClr val="0D0D0D"/>
                </a:solidFill>
                <a:effectLst/>
                <a:latin typeface="ui-sans-serif"/>
              </a:rPr>
              <a:t>, </a:t>
            </a:r>
            <a:r>
              <a:rPr lang="en-US" sz="4000" b="0" i="0" dirty="0">
                <a:solidFill>
                  <a:srgbClr val="0D0D0D"/>
                </a:solidFill>
                <a:effectLst/>
                <a:latin typeface="KaTeX_Main"/>
              </a:rPr>
              <a:t>P(a)</a:t>
            </a:r>
            <a:r>
              <a:rPr lang="en-US" sz="4000" b="0" i="0" dirty="0">
                <a:solidFill>
                  <a:srgbClr val="0D0D0D"/>
                </a:solidFill>
                <a:effectLst/>
                <a:latin typeface="ui-sans-serif"/>
              </a:rPr>
              <a:t>is true) We want to prove that </a:t>
            </a:r>
            <a:r>
              <a:rPr lang="en-US" sz="4000" b="0" i="0" dirty="0">
                <a:solidFill>
                  <a:srgbClr val="0D0D0D"/>
                </a:solidFill>
                <a:effectLst/>
                <a:latin typeface="KaTeX_Main"/>
              </a:rPr>
              <a:t>Q(a)</a:t>
            </a:r>
            <a:r>
              <a:rPr lang="en-US" sz="4000" b="0" i="0" dirty="0">
                <a:solidFill>
                  <a:srgbClr val="0D0D0D"/>
                </a:solidFill>
                <a:effectLst/>
                <a:latin typeface="ui-sans-serif"/>
              </a:rPr>
              <a:t> holds.</a:t>
            </a:r>
          </a:p>
          <a:p>
            <a:pPr algn="l">
              <a:lnSpc>
                <a:spcPct val="170000"/>
              </a:lnSpc>
            </a:pPr>
            <a:r>
              <a:rPr lang="en-US" sz="4000" b="1" i="0" dirty="0">
                <a:solidFill>
                  <a:srgbClr val="0D0D0D"/>
                </a:solidFill>
                <a:effectLst/>
                <a:latin typeface="ui-sans-serif"/>
              </a:rPr>
              <a:t>Steps</a:t>
            </a:r>
            <a:r>
              <a:rPr lang="en-US" sz="4000" b="0" i="0" dirty="0">
                <a:solidFill>
                  <a:srgbClr val="0D0D0D"/>
                </a:solidFill>
                <a:effectLst/>
                <a:latin typeface="ui-sans-serif"/>
              </a:rPr>
              <a:t>:</a:t>
            </a:r>
          </a:p>
          <a:p>
            <a:pPr algn="l">
              <a:lnSpc>
                <a:spcPct val="170000"/>
              </a:lnSpc>
              <a:buFont typeface="+mj-lt"/>
              <a:buAutoNum type="arabicPeriod"/>
            </a:pPr>
            <a:r>
              <a:rPr lang="en-US" sz="4000" b="1" i="0" dirty="0">
                <a:solidFill>
                  <a:srgbClr val="0D0D0D"/>
                </a:solidFill>
                <a:effectLst/>
                <a:latin typeface="ui-sans-serif"/>
              </a:rPr>
              <a:t>Convert to CNF</a:t>
            </a:r>
            <a:r>
              <a:rPr lang="en-US" sz="4000" b="0" i="0" dirty="0">
                <a:solidFill>
                  <a:srgbClr val="0D0D0D"/>
                </a:solidFill>
                <a:effectLst/>
                <a:latin typeface="ui-sans-serif"/>
              </a:rPr>
              <a:t>:</a:t>
            </a:r>
          </a:p>
          <a:p>
            <a:pPr marL="742950" lvl="1" indent="-285750" algn="l">
              <a:lnSpc>
                <a:spcPct val="170000"/>
              </a:lnSpc>
              <a:buFont typeface="+mj-lt"/>
              <a:buAutoNum type="arabicPeriod"/>
            </a:pPr>
            <a:r>
              <a:rPr lang="en-US" sz="4000" b="0" i="0" dirty="0">
                <a:solidFill>
                  <a:srgbClr val="0D0D0D"/>
                </a:solidFill>
                <a:effectLst/>
                <a:latin typeface="KaTeX_Main"/>
              </a:rPr>
              <a:t>∀x (P(x)→Q(x))</a:t>
            </a:r>
            <a:r>
              <a:rPr lang="en-US" sz="4000" b="0" i="0" dirty="0">
                <a:solidFill>
                  <a:srgbClr val="0D0D0D"/>
                </a:solidFill>
                <a:effectLst/>
                <a:latin typeface="ui-sans-serif"/>
              </a:rPr>
              <a:t> becomes </a:t>
            </a:r>
            <a:r>
              <a:rPr lang="en-US" sz="4000" b="0" i="0" dirty="0">
                <a:solidFill>
                  <a:srgbClr val="0D0D0D"/>
                </a:solidFill>
                <a:effectLst/>
                <a:latin typeface="KaTeX_Main"/>
              </a:rPr>
              <a:t>¬P(x)∨Q(x)</a:t>
            </a:r>
            <a:endParaRPr lang="en-US" sz="4000" b="0" i="0" dirty="0">
              <a:solidFill>
                <a:srgbClr val="0D0D0D"/>
              </a:solidFill>
              <a:effectLst/>
              <a:latin typeface="ui-sans-serif"/>
            </a:endParaRPr>
          </a:p>
          <a:p>
            <a:pPr marL="742950" lvl="1" indent="-285750" algn="l">
              <a:lnSpc>
                <a:spcPct val="170000"/>
              </a:lnSpc>
              <a:buFont typeface="+mj-lt"/>
              <a:buAutoNum type="arabicPeriod"/>
            </a:pPr>
            <a:r>
              <a:rPr lang="en-US" sz="4000" b="0" i="0" dirty="0">
                <a:solidFill>
                  <a:srgbClr val="0D0D0D"/>
                </a:solidFill>
                <a:effectLst/>
                <a:latin typeface="KaTeX_Main"/>
              </a:rPr>
              <a:t>P(a)</a:t>
            </a:r>
            <a:r>
              <a:rPr lang="en-US" sz="4000" i="1" dirty="0">
                <a:solidFill>
                  <a:srgbClr val="0D0D0D"/>
                </a:solidFill>
                <a:latin typeface="KaTeX_Math"/>
              </a:rPr>
              <a:t> </a:t>
            </a:r>
            <a:r>
              <a:rPr lang="en-US" sz="4000" b="0" i="0" dirty="0">
                <a:solidFill>
                  <a:srgbClr val="0D0D0D"/>
                </a:solidFill>
                <a:effectLst/>
                <a:latin typeface="ui-sans-serif"/>
              </a:rPr>
              <a:t>remains as is.</a:t>
            </a:r>
          </a:p>
          <a:p>
            <a:pPr algn="l">
              <a:lnSpc>
                <a:spcPct val="170000"/>
              </a:lnSpc>
              <a:buFont typeface="+mj-lt"/>
              <a:buAutoNum type="arabicPeriod"/>
            </a:pPr>
            <a:r>
              <a:rPr lang="en-US" sz="4000" b="1" i="0" dirty="0">
                <a:solidFill>
                  <a:srgbClr val="0D0D0D"/>
                </a:solidFill>
                <a:effectLst/>
                <a:latin typeface="ui-sans-serif"/>
              </a:rPr>
              <a:t>Resolution</a:t>
            </a:r>
            <a:r>
              <a:rPr lang="en-US" sz="4000" b="0" i="0" dirty="0">
                <a:solidFill>
                  <a:srgbClr val="0D0D0D"/>
                </a:solidFill>
                <a:effectLst/>
                <a:latin typeface="ui-sans-serif"/>
              </a:rPr>
              <a:t>:</a:t>
            </a:r>
          </a:p>
          <a:p>
            <a:pPr marL="742950" lvl="1" indent="-285750" algn="l">
              <a:lnSpc>
                <a:spcPct val="170000"/>
              </a:lnSpc>
              <a:buFont typeface="+mj-lt"/>
              <a:buAutoNum type="arabicPeriod"/>
            </a:pPr>
            <a:r>
              <a:rPr lang="en-US" sz="4000" b="0" i="0" dirty="0">
                <a:solidFill>
                  <a:srgbClr val="0D0D0D"/>
                </a:solidFill>
                <a:effectLst/>
                <a:latin typeface="ui-sans-serif"/>
              </a:rPr>
              <a:t>Resolve </a:t>
            </a:r>
            <a:r>
              <a:rPr lang="en-US" sz="4000" b="0" i="0" dirty="0">
                <a:solidFill>
                  <a:srgbClr val="0D0D0D"/>
                </a:solidFill>
                <a:effectLst/>
                <a:latin typeface="KaTeX_Main"/>
              </a:rPr>
              <a:t>¬P(a)∨Q(a) </a:t>
            </a:r>
            <a:r>
              <a:rPr lang="en-US" sz="4000" b="0" i="0" dirty="0">
                <a:solidFill>
                  <a:srgbClr val="0D0D0D"/>
                </a:solidFill>
                <a:effectLst/>
                <a:latin typeface="ui-sans-serif"/>
              </a:rPr>
              <a:t>and </a:t>
            </a:r>
            <a:r>
              <a:rPr lang="en-US" sz="4000" b="0" i="0" dirty="0">
                <a:solidFill>
                  <a:srgbClr val="0D0D0D"/>
                </a:solidFill>
                <a:effectLst/>
                <a:latin typeface="KaTeX_Main"/>
              </a:rPr>
              <a:t>P(a)</a:t>
            </a:r>
            <a:r>
              <a:rPr lang="en-US" sz="4000" b="0" i="0" dirty="0">
                <a:solidFill>
                  <a:srgbClr val="0D0D0D"/>
                </a:solidFill>
                <a:effectLst/>
                <a:latin typeface="ui-sans-serif"/>
              </a:rPr>
              <a:t>, which gives </a:t>
            </a:r>
            <a:r>
              <a:rPr lang="en-US" sz="4000" b="0" i="0" dirty="0">
                <a:solidFill>
                  <a:srgbClr val="0D0D0D"/>
                </a:solidFill>
                <a:effectLst/>
                <a:latin typeface="KaTeX_Main"/>
              </a:rPr>
              <a:t>Q(a)</a:t>
            </a:r>
            <a:r>
              <a:rPr lang="en-US" sz="4000" i="1" dirty="0">
                <a:solidFill>
                  <a:srgbClr val="0D0D0D"/>
                </a:solidFill>
                <a:latin typeface="KaTeX_Math"/>
              </a:rPr>
              <a:t>.</a:t>
            </a:r>
            <a:endParaRPr lang="en-US" sz="4000" b="0" i="0" dirty="0">
              <a:solidFill>
                <a:srgbClr val="0D0D0D"/>
              </a:solidFill>
              <a:effectLst/>
              <a:latin typeface="ui-sans-serif"/>
            </a:endParaRPr>
          </a:p>
          <a:p>
            <a:pPr algn="l">
              <a:lnSpc>
                <a:spcPct val="170000"/>
              </a:lnSpc>
            </a:pPr>
            <a:r>
              <a:rPr lang="en-US" sz="4000" b="0" i="0" dirty="0">
                <a:solidFill>
                  <a:srgbClr val="0D0D0D"/>
                </a:solidFill>
                <a:effectLst/>
                <a:latin typeface="ui-sans-serif"/>
              </a:rPr>
              <a:t>Thus, we have shown that </a:t>
            </a:r>
            <a:r>
              <a:rPr lang="en-US" sz="4000" b="0" i="0" dirty="0">
                <a:solidFill>
                  <a:srgbClr val="0D0D0D"/>
                </a:solidFill>
                <a:effectLst/>
                <a:latin typeface="KaTeX_Main"/>
              </a:rPr>
              <a:t>Q(a)</a:t>
            </a:r>
            <a:r>
              <a:rPr lang="en-US" sz="4000" i="1" dirty="0">
                <a:solidFill>
                  <a:srgbClr val="0D0D0D"/>
                </a:solidFill>
                <a:latin typeface="KaTeX_Math"/>
              </a:rPr>
              <a:t> </a:t>
            </a:r>
            <a:r>
              <a:rPr lang="en-US" sz="4000" b="0" i="0" dirty="0">
                <a:solidFill>
                  <a:srgbClr val="0D0D0D"/>
                </a:solidFill>
                <a:effectLst/>
                <a:latin typeface="ui-sans-serif"/>
              </a:rPr>
              <a:t>follows from the premises.</a:t>
            </a:r>
          </a:p>
          <a:p>
            <a:pPr marL="0" indent="0">
              <a:buNone/>
            </a:pPr>
            <a:endParaRPr lang="en-US" dirty="0"/>
          </a:p>
        </p:txBody>
      </p:sp>
    </p:spTree>
    <p:extLst>
      <p:ext uri="{BB962C8B-B14F-4D97-AF65-F5344CB8AC3E}">
        <p14:creationId xmlns:p14="http://schemas.microsoft.com/office/powerpoint/2010/main" val="375031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11A0-A9F6-05C4-15D3-C40260D31FF4}"/>
              </a:ext>
            </a:extLst>
          </p:cNvPr>
          <p:cNvSpPr>
            <a:spLocks noGrp="1"/>
          </p:cNvSpPr>
          <p:nvPr>
            <p:ph type="title"/>
          </p:nvPr>
        </p:nvSpPr>
        <p:spPr/>
        <p:txBody>
          <a:bodyPr/>
          <a:lstStyle/>
          <a:p>
            <a:r>
              <a:rPr lang="en-US" dirty="0">
                <a:solidFill>
                  <a:srgbClr val="FF0000"/>
                </a:solidFill>
              </a:rPr>
              <a:t>Resolution Numerical</a:t>
            </a:r>
          </a:p>
        </p:txBody>
      </p:sp>
      <p:sp>
        <p:nvSpPr>
          <p:cNvPr id="3" name="Content Placeholder 2">
            <a:extLst>
              <a:ext uri="{FF2B5EF4-FFF2-40B4-BE49-F238E27FC236}">
                <a16:creationId xmlns:a16="http://schemas.microsoft.com/office/drawing/2014/main" id="{43E3A6FA-501B-307A-98D1-ECFF66A1728A}"/>
              </a:ext>
            </a:extLst>
          </p:cNvPr>
          <p:cNvSpPr>
            <a:spLocks noGrp="1"/>
          </p:cNvSpPr>
          <p:nvPr>
            <p:ph idx="1"/>
          </p:nvPr>
        </p:nvSpPr>
        <p:spPr>
          <a:xfrm>
            <a:off x="838200" y="1569493"/>
            <a:ext cx="10515600" cy="4607470"/>
          </a:xfrm>
        </p:spPr>
        <p:txBody>
          <a:bodyPr/>
          <a:lstStyle/>
          <a:p>
            <a:r>
              <a:rPr lang="en-US" dirty="0">
                <a:latin typeface="Times New Roman" panose="02020603050405020304" pitchFamily="18" charset="0"/>
                <a:cs typeface="Times New Roman" panose="02020603050405020304" pitchFamily="18" charset="0"/>
              </a:rPr>
              <a:t>If it is sunny and warm day you will enjoy</a:t>
            </a:r>
          </a:p>
          <a:p>
            <a:r>
              <a:rPr lang="en-US" dirty="0">
                <a:latin typeface="Times New Roman" panose="02020603050405020304" pitchFamily="18" charset="0"/>
                <a:cs typeface="Times New Roman" panose="02020603050405020304" pitchFamily="18" charset="0"/>
              </a:rPr>
              <a:t>If it is raining you will get wet.</a:t>
            </a:r>
          </a:p>
          <a:p>
            <a:r>
              <a:rPr lang="en-US" dirty="0">
                <a:latin typeface="Times New Roman" panose="02020603050405020304" pitchFamily="18" charset="0"/>
                <a:cs typeface="Times New Roman" panose="02020603050405020304" pitchFamily="18" charset="0"/>
              </a:rPr>
              <a:t>If it is a warm day</a:t>
            </a:r>
          </a:p>
          <a:p>
            <a:r>
              <a:rPr lang="en-US" dirty="0">
                <a:latin typeface="Times New Roman" panose="02020603050405020304" pitchFamily="18" charset="0"/>
                <a:cs typeface="Times New Roman" panose="02020603050405020304" pitchFamily="18" charset="0"/>
              </a:rPr>
              <a:t>It is raining</a:t>
            </a:r>
          </a:p>
          <a:p>
            <a:r>
              <a:rPr lang="en-US" dirty="0">
                <a:latin typeface="Times New Roman" panose="02020603050405020304" pitchFamily="18" charset="0"/>
                <a:cs typeface="Times New Roman" panose="02020603050405020304" pitchFamily="18" charset="0"/>
              </a:rPr>
              <a:t>It is sunny</a:t>
            </a:r>
          </a:p>
          <a:p>
            <a:pPr marL="0" indent="0">
              <a:buNone/>
            </a:pPr>
            <a:r>
              <a:rPr lang="en-US" dirty="0">
                <a:latin typeface="Times New Roman" panose="02020603050405020304" pitchFamily="18" charset="0"/>
                <a:cs typeface="Times New Roman" panose="02020603050405020304" pitchFamily="18" charset="0"/>
              </a:rPr>
              <a:t>Goal : you will enjoy</a:t>
            </a:r>
          </a:p>
        </p:txBody>
      </p:sp>
    </p:spTree>
    <p:extLst>
      <p:ext uri="{BB962C8B-B14F-4D97-AF65-F5344CB8AC3E}">
        <p14:creationId xmlns:p14="http://schemas.microsoft.com/office/powerpoint/2010/main" val="370941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A69C-1569-7A18-0E13-FEFA8DC5428E}"/>
              </a:ext>
            </a:extLst>
          </p:cNvPr>
          <p:cNvSpPr>
            <a:spLocks noGrp="1"/>
          </p:cNvSpPr>
          <p:nvPr>
            <p:ph type="title"/>
          </p:nvPr>
        </p:nvSpPr>
        <p:spPr/>
        <p:txBody>
          <a:bodyPr/>
          <a:lstStyle/>
          <a:p>
            <a:r>
              <a:rPr lang="en-US" dirty="0"/>
              <a:t>Resolution steps</a:t>
            </a:r>
          </a:p>
        </p:txBody>
      </p:sp>
      <p:sp>
        <p:nvSpPr>
          <p:cNvPr id="3" name="Content Placeholder 2">
            <a:extLst>
              <a:ext uri="{FF2B5EF4-FFF2-40B4-BE49-F238E27FC236}">
                <a16:creationId xmlns:a16="http://schemas.microsoft.com/office/drawing/2014/main" id="{680E202E-E3BA-E242-B441-1B1EBE644B7D}"/>
              </a:ext>
            </a:extLst>
          </p:cNvPr>
          <p:cNvSpPr>
            <a:spLocks noGrp="1"/>
          </p:cNvSpPr>
          <p:nvPr>
            <p:ph idx="1"/>
          </p:nvPr>
        </p:nvSpPr>
        <p:spPr/>
        <p:txBody>
          <a:bodyPr/>
          <a:lstStyle/>
          <a:p>
            <a:pPr marL="514350" indent="-514350">
              <a:buAutoNum type="arabicPeriod"/>
            </a:pPr>
            <a:r>
              <a:rPr lang="en-US" dirty="0"/>
              <a:t>Convert facts into FOL</a:t>
            </a:r>
          </a:p>
          <a:p>
            <a:pPr marL="514350" indent="-514350">
              <a:buAutoNum type="arabicPeriod"/>
            </a:pPr>
            <a:r>
              <a:rPr lang="en-US" dirty="0"/>
              <a:t>Convert FOL into CNF</a:t>
            </a:r>
          </a:p>
          <a:p>
            <a:pPr marL="514350" indent="-514350">
              <a:buAutoNum type="arabicPeriod"/>
            </a:pPr>
            <a:r>
              <a:rPr lang="en-US" dirty="0"/>
              <a:t>Negate the statement to be proved</a:t>
            </a:r>
          </a:p>
          <a:p>
            <a:pPr marL="514350" indent="-514350">
              <a:buAutoNum type="arabicPeriod"/>
            </a:pPr>
            <a:r>
              <a:rPr lang="en-US" dirty="0"/>
              <a:t>Draw resolution graph</a:t>
            </a:r>
          </a:p>
        </p:txBody>
      </p:sp>
    </p:spTree>
    <p:extLst>
      <p:ext uri="{BB962C8B-B14F-4D97-AF65-F5344CB8AC3E}">
        <p14:creationId xmlns:p14="http://schemas.microsoft.com/office/powerpoint/2010/main" val="270364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9F3E-B8A5-8008-F98A-B7F6E700C1F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D6EC3463-0185-8873-CAF8-EFB4293774B4}"/>
              </a:ext>
            </a:extLst>
          </p:cNvPr>
          <p:cNvPicPr>
            <a:picLocks noGrp="1" noChangeAspect="1"/>
          </p:cNvPicPr>
          <p:nvPr>
            <p:ph idx="1"/>
          </p:nvPr>
        </p:nvPicPr>
        <p:blipFill>
          <a:blip r:embed="rId2"/>
          <a:stretch>
            <a:fillRect/>
          </a:stretch>
        </p:blipFill>
        <p:spPr>
          <a:xfrm>
            <a:off x="327546" y="545910"/>
            <a:ext cx="11518711" cy="5946965"/>
          </a:xfrm>
        </p:spPr>
      </p:pic>
    </p:spTree>
    <p:extLst>
      <p:ext uri="{BB962C8B-B14F-4D97-AF65-F5344CB8AC3E}">
        <p14:creationId xmlns:p14="http://schemas.microsoft.com/office/powerpoint/2010/main" val="264951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3669-4D2B-D99D-1078-A09B5E694B3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FD0894C-39F9-9D81-F973-49E48F0AAC9B}"/>
              </a:ext>
            </a:extLst>
          </p:cNvPr>
          <p:cNvPicPr>
            <a:picLocks noGrp="1" noChangeAspect="1"/>
          </p:cNvPicPr>
          <p:nvPr>
            <p:ph idx="1"/>
          </p:nvPr>
        </p:nvPicPr>
        <p:blipFill>
          <a:blip r:embed="rId2"/>
          <a:stretch>
            <a:fillRect/>
          </a:stretch>
        </p:blipFill>
        <p:spPr>
          <a:xfrm>
            <a:off x="586853" y="900752"/>
            <a:ext cx="11899803" cy="5957247"/>
          </a:xfrm>
        </p:spPr>
      </p:pic>
    </p:spTree>
    <p:extLst>
      <p:ext uri="{BB962C8B-B14F-4D97-AF65-F5344CB8AC3E}">
        <p14:creationId xmlns:p14="http://schemas.microsoft.com/office/powerpoint/2010/main" val="1085687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D0B6-0C31-28D4-678C-4BBFC8DD04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C06890-A61D-42ED-A2CC-18DD4AC95B4A}"/>
              </a:ext>
            </a:extLst>
          </p:cNvPr>
          <p:cNvSpPr>
            <a:spLocks noGrp="1"/>
          </p:cNvSpPr>
          <p:nvPr>
            <p:ph idx="1"/>
          </p:nvPr>
        </p:nvSpPr>
        <p:spPr>
          <a:xfrm>
            <a:off x="838200" y="1489435"/>
            <a:ext cx="10515600" cy="4687528"/>
          </a:xfrm>
        </p:spPr>
        <p:txBody>
          <a:bodyPr>
            <a:normAutofit fontScale="70000" lnSpcReduction="20000"/>
          </a:bodyPr>
          <a:lstStyle/>
          <a:p>
            <a:pPr marL="0" indent="0" algn="l">
              <a:lnSpc>
                <a:spcPct val="160000"/>
              </a:lnSpc>
              <a:buNone/>
            </a:pPr>
            <a:r>
              <a:rPr lang="en-US" b="1" i="0" dirty="0">
                <a:solidFill>
                  <a:srgbClr val="0D0D0D"/>
                </a:solidFill>
                <a:effectLst/>
                <a:latin typeface="ui-sans-serif"/>
              </a:rPr>
              <a:t>Reasoning Under Uncertainty</a:t>
            </a:r>
          </a:p>
          <a:p>
            <a:pPr algn="l">
              <a:lnSpc>
                <a:spcPct val="160000"/>
              </a:lnSpc>
            </a:pPr>
            <a:r>
              <a:rPr lang="en-US" b="0" i="0" dirty="0">
                <a:solidFill>
                  <a:srgbClr val="0D0D0D"/>
                </a:solidFill>
                <a:effectLst/>
                <a:latin typeface="ui-sans-serif"/>
              </a:rPr>
              <a:t>Reasoning under uncertainty is a key aspect of artificial intelligence, where conclusions need to be drawn even when there is incomplete or uncertain information. Several techniques have been developed to handle uncertainty:</a:t>
            </a:r>
          </a:p>
          <a:p>
            <a:pPr algn="l">
              <a:lnSpc>
                <a:spcPct val="160000"/>
              </a:lnSpc>
            </a:pPr>
            <a:r>
              <a:rPr lang="en-US" b="1" i="0" dirty="0">
                <a:solidFill>
                  <a:srgbClr val="0D0D0D"/>
                </a:solidFill>
                <a:effectLst/>
                <a:latin typeface="ui-sans-serif"/>
              </a:rPr>
              <a:t>Probabilistic Reasoning:</a:t>
            </a:r>
          </a:p>
          <a:p>
            <a:pPr algn="l">
              <a:lnSpc>
                <a:spcPct val="160000"/>
              </a:lnSpc>
            </a:pPr>
            <a:r>
              <a:rPr lang="en-US" b="0" i="0" dirty="0">
                <a:solidFill>
                  <a:srgbClr val="0D0D0D"/>
                </a:solidFill>
                <a:effectLst/>
                <a:latin typeface="ui-sans-serif"/>
              </a:rPr>
              <a:t>Probabilistic reasoning involves using probability theory to reason about uncertain events. It allows reasoning about the likelihood of events based on available evidence.</a:t>
            </a:r>
          </a:p>
          <a:p>
            <a:pPr algn="l">
              <a:lnSpc>
                <a:spcPct val="160000"/>
              </a:lnSpc>
              <a:buFont typeface="Arial" panose="020B0604020202020204" pitchFamily="34" charset="0"/>
              <a:buChar char="•"/>
            </a:pPr>
            <a:r>
              <a:rPr lang="en-US" b="1" i="0" dirty="0">
                <a:solidFill>
                  <a:srgbClr val="0D0D0D"/>
                </a:solidFill>
                <a:effectLst/>
                <a:latin typeface="ui-sans-serif"/>
              </a:rPr>
              <a:t>Bayes' Theorem</a:t>
            </a:r>
            <a:r>
              <a:rPr lang="en-US" b="0" i="0" dirty="0">
                <a:solidFill>
                  <a:srgbClr val="0D0D0D"/>
                </a:solidFill>
                <a:effectLst/>
                <a:latin typeface="ui-sans-serif"/>
              </a:rPr>
              <a:t>: A foundational tool in probabilistic reasoning, it describes how to update the probability of a hypothesis based on new evidence.</a:t>
            </a:r>
          </a:p>
          <a:p>
            <a:pPr marL="0" indent="0">
              <a:buNone/>
            </a:pPr>
            <a:endParaRPr lang="en-US" dirty="0"/>
          </a:p>
        </p:txBody>
      </p:sp>
    </p:spTree>
    <p:extLst>
      <p:ext uri="{BB962C8B-B14F-4D97-AF65-F5344CB8AC3E}">
        <p14:creationId xmlns:p14="http://schemas.microsoft.com/office/powerpoint/2010/main" val="387541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E6F6-E9E2-5B56-FB2D-7867EA3989F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47B3DEC-4B36-68EE-F57C-87B6B0CA2D7B}"/>
              </a:ext>
            </a:extLst>
          </p:cNvPr>
          <p:cNvPicPr>
            <a:picLocks noGrp="1" noChangeAspect="1"/>
          </p:cNvPicPr>
          <p:nvPr>
            <p:ph idx="1"/>
          </p:nvPr>
        </p:nvPicPr>
        <p:blipFill>
          <a:blip r:embed="rId2"/>
          <a:stretch>
            <a:fillRect/>
          </a:stretch>
        </p:blipFill>
        <p:spPr>
          <a:xfrm>
            <a:off x="723331" y="772999"/>
            <a:ext cx="10331355" cy="5532268"/>
          </a:xfrm>
        </p:spPr>
      </p:pic>
    </p:spTree>
    <p:extLst>
      <p:ext uri="{BB962C8B-B14F-4D97-AF65-F5344CB8AC3E}">
        <p14:creationId xmlns:p14="http://schemas.microsoft.com/office/powerpoint/2010/main" val="129842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D59D-C859-3926-DA70-9DF54B23DA58}"/>
              </a:ext>
            </a:extLst>
          </p:cNvPr>
          <p:cNvSpPr>
            <a:spLocks noGrp="1"/>
          </p:cNvSpPr>
          <p:nvPr>
            <p:ph type="title"/>
          </p:nvPr>
        </p:nvSpPr>
        <p:spPr/>
        <p:txBody>
          <a:bodyPr/>
          <a:lstStyle/>
          <a:p>
            <a:r>
              <a:rPr lang="en-US" sz="4400" b="1" i="0" dirty="0">
                <a:solidFill>
                  <a:srgbClr val="0D0D0D"/>
                </a:solidFill>
                <a:effectLst/>
                <a:latin typeface="Times New Roman" panose="02020603050405020304" pitchFamily="18" charset="0"/>
                <a:cs typeface="Times New Roman" panose="02020603050405020304" pitchFamily="18" charset="0"/>
              </a:rPr>
              <a:t>Bayesian Networks:</a:t>
            </a:r>
            <a:br>
              <a:rPr lang="en-US" sz="4400" b="1" i="0" dirty="0">
                <a:solidFill>
                  <a:srgbClr val="0D0D0D"/>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F0E8D08-052F-C3ED-C65A-6A31A6E58B2A}"/>
              </a:ext>
            </a:extLst>
          </p:cNvPr>
          <p:cNvSpPr>
            <a:spLocks noGrp="1"/>
          </p:cNvSpPr>
          <p:nvPr>
            <p:ph idx="1"/>
          </p:nvPr>
        </p:nvSpPr>
        <p:spPr>
          <a:xfrm>
            <a:off x="838200" y="1105469"/>
            <a:ext cx="10515600" cy="5387406"/>
          </a:xfrm>
        </p:spPr>
        <p:txBody>
          <a:bodyPr>
            <a:normAutofit fontScale="47500" lnSpcReduction="20000"/>
          </a:bodyPr>
          <a:lstStyle/>
          <a:p>
            <a:pPr algn="l">
              <a:lnSpc>
                <a:spcPct val="170000"/>
              </a:lnSpc>
            </a:pPr>
            <a:r>
              <a:rPr lang="en-US" sz="4000" b="0" i="0" dirty="0">
                <a:solidFill>
                  <a:srgbClr val="0D0D0D"/>
                </a:solidFill>
                <a:effectLst/>
                <a:latin typeface="Times New Roman" panose="02020603050405020304" pitchFamily="18" charset="0"/>
                <a:cs typeface="Times New Roman" panose="02020603050405020304" pitchFamily="18" charset="0"/>
              </a:rPr>
              <a:t>A </a:t>
            </a:r>
            <a:r>
              <a:rPr lang="en-US" sz="4000" b="1" i="0" dirty="0">
                <a:solidFill>
                  <a:srgbClr val="0D0D0D"/>
                </a:solidFill>
                <a:effectLst/>
                <a:latin typeface="Times New Roman" panose="02020603050405020304" pitchFamily="18" charset="0"/>
                <a:cs typeface="Times New Roman" panose="02020603050405020304" pitchFamily="18" charset="0"/>
              </a:rPr>
              <a:t>Bayesian Network</a:t>
            </a:r>
            <a:r>
              <a:rPr lang="en-US" sz="4000" b="0" i="0" dirty="0">
                <a:solidFill>
                  <a:srgbClr val="0D0D0D"/>
                </a:solidFill>
                <a:effectLst/>
                <a:latin typeface="Times New Roman" panose="02020603050405020304" pitchFamily="18" charset="0"/>
                <a:cs typeface="Times New Roman" panose="02020603050405020304" pitchFamily="18" charset="0"/>
              </a:rPr>
              <a:t> (or belief network) is a graphical model that represents a set of variables and their probabilistic dependencies. Each node in the graph represents a variable, and the edges represent conditional dependencies between variables.</a:t>
            </a:r>
          </a:p>
          <a:p>
            <a:pPr algn="l">
              <a:lnSpc>
                <a:spcPct val="170000"/>
              </a:lnSpc>
              <a:buFont typeface="Arial" panose="020B0604020202020204" pitchFamily="34" charset="0"/>
              <a:buChar char="•"/>
            </a:pPr>
            <a:r>
              <a:rPr lang="en-US" sz="4000" b="1" i="0" dirty="0">
                <a:solidFill>
                  <a:srgbClr val="0D0D0D"/>
                </a:solidFill>
                <a:effectLst/>
                <a:latin typeface="Times New Roman" panose="02020603050405020304" pitchFamily="18" charset="0"/>
                <a:cs typeface="Times New Roman" panose="02020603050405020304" pitchFamily="18" charset="0"/>
              </a:rPr>
              <a:t>Nodes</a:t>
            </a:r>
            <a:r>
              <a:rPr lang="en-US" sz="4000" b="0" i="0" dirty="0">
                <a:solidFill>
                  <a:srgbClr val="0D0D0D"/>
                </a:solidFill>
                <a:effectLst/>
                <a:latin typeface="Times New Roman" panose="02020603050405020304" pitchFamily="18" charset="0"/>
                <a:cs typeface="Times New Roman" panose="02020603050405020304" pitchFamily="18" charset="0"/>
              </a:rPr>
              <a:t> represent random variables.</a:t>
            </a:r>
          </a:p>
          <a:p>
            <a:pPr algn="l">
              <a:lnSpc>
                <a:spcPct val="170000"/>
              </a:lnSpc>
              <a:buFont typeface="Arial" panose="020B0604020202020204" pitchFamily="34" charset="0"/>
              <a:buChar char="•"/>
            </a:pPr>
            <a:r>
              <a:rPr lang="en-US" sz="4000" b="1" i="0" dirty="0">
                <a:solidFill>
                  <a:srgbClr val="0D0D0D"/>
                </a:solidFill>
                <a:effectLst/>
                <a:latin typeface="Times New Roman" panose="02020603050405020304" pitchFamily="18" charset="0"/>
                <a:cs typeface="Times New Roman" panose="02020603050405020304" pitchFamily="18" charset="0"/>
              </a:rPr>
              <a:t>Edges</a:t>
            </a:r>
            <a:r>
              <a:rPr lang="en-US" sz="4000" b="0" i="0" dirty="0">
                <a:solidFill>
                  <a:srgbClr val="0D0D0D"/>
                </a:solidFill>
                <a:effectLst/>
                <a:latin typeface="Times New Roman" panose="02020603050405020304" pitchFamily="18" charset="0"/>
                <a:cs typeface="Times New Roman" panose="02020603050405020304" pitchFamily="18" charset="0"/>
              </a:rPr>
              <a:t> represent dependencies (causal relationships).</a:t>
            </a:r>
          </a:p>
          <a:p>
            <a:pPr algn="l">
              <a:lnSpc>
                <a:spcPct val="170000"/>
              </a:lnSpc>
              <a:buFont typeface="Arial" panose="020B0604020202020204" pitchFamily="34" charset="0"/>
              <a:buChar char="•"/>
            </a:pPr>
            <a:r>
              <a:rPr lang="en-US" sz="4000" b="1" i="0" dirty="0">
                <a:solidFill>
                  <a:srgbClr val="0D0D0D"/>
                </a:solidFill>
                <a:effectLst/>
                <a:latin typeface="Times New Roman" panose="02020603050405020304" pitchFamily="18" charset="0"/>
                <a:cs typeface="Times New Roman" panose="02020603050405020304" pitchFamily="18" charset="0"/>
              </a:rPr>
              <a:t>Conditional Probability Tables (CPTs)</a:t>
            </a:r>
            <a:r>
              <a:rPr lang="en-US" sz="4000" b="0" i="0" dirty="0">
                <a:solidFill>
                  <a:srgbClr val="0D0D0D"/>
                </a:solidFill>
                <a:effectLst/>
                <a:latin typeface="Times New Roman" panose="02020603050405020304" pitchFamily="18" charset="0"/>
                <a:cs typeface="Times New Roman" panose="02020603050405020304" pitchFamily="18" charset="0"/>
              </a:rPr>
              <a:t> are used to specify the likelihood of each variable given its parents in the network.</a:t>
            </a:r>
          </a:p>
          <a:p>
            <a:pPr algn="l">
              <a:lnSpc>
                <a:spcPct val="170000"/>
              </a:lnSpc>
            </a:pPr>
            <a:r>
              <a:rPr lang="en-US" sz="4000" b="1" i="0" dirty="0">
                <a:solidFill>
                  <a:srgbClr val="0D0D0D"/>
                </a:solidFill>
                <a:effectLst/>
                <a:latin typeface="Times New Roman" panose="02020603050405020304" pitchFamily="18" charset="0"/>
                <a:cs typeface="Times New Roman" panose="02020603050405020304" pitchFamily="18" charset="0"/>
              </a:rPr>
              <a:t>Example</a:t>
            </a:r>
            <a:r>
              <a:rPr lang="en-US" sz="4000" b="0" i="0" dirty="0">
                <a:solidFill>
                  <a:srgbClr val="0D0D0D"/>
                </a:solidFill>
                <a:effectLst/>
                <a:latin typeface="Times New Roman" panose="02020603050405020304" pitchFamily="18" charset="0"/>
                <a:cs typeface="Times New Roman" panose="02020603050405020304" pitchFamily="18" charset="0"/>
              </a:rPr>
              <a:t>: Consider a simple Bayesian Network with two nodes, A (weather) and B (traffic):</a:t>
            </a:r>
          </a:p>
          <a:p>
            <a:pPr algn="l">
              <a:lnSpc>
                <a:spcPct val="170000"/>
              </a:lnSpc>
              <a:buFont typeface="Arial" panose="020B0604020202020204" pitchFamily="34" charset="0"/>
              <a:buChar char="•"/>
            </a:pPr>
            <a:r>
              <a:rPr lang="en-US" sz="4000" b="0" i="0" dirty="0">
                <a:solidFill>
                  <a:srgbClr val="0D0D0D"/>
                </a:solidFill>
                <a:effectLst/>
                <a:latin typeface="Times New Roman" panose="02020603050405020304" pitchFamily="18" charset="0"/>
                <a:cs typeface="Times New Roman" panose="02020603050405020304" pitchFamily="18" charset="0"/>
              </a:rPr>
              <a:t>A influences B, meaning if the weather is bad, traffic is more likely to be heavy.</a:t>
            </a:r>
          </a:p>
          <a:p>
            <a:pPr algn="l">
              <a:lnSpc>
                <a:spcPct val="170000"/>
              </a:lnSpc>
              <a:buFont typeface="Arial" panose="020B0604020202020204" pitchFamily="34" charset="0"/>
              <a:buChar char="•"/>
            </a:pPr>
            <a:r>
              <a:rPr lang="en-US" sz="4000" b="0" i="0" dirty="0">
                <a:solidFill>
                  <a:srgbClr val="0D0D0D"/>
                </a:solidFill>
                <a:effectLst/>
                <a:latin typeface="Times New Roman" panose="02020603050405020304" pitchFamily="18" charset="0"/>
                <a:cs typeface="Times New Roman" panose="02020603050405020304" pitchFamily="18" charset="0"/>
              </a:rPr>
              <a:t>We can calculate the probability of heavy traffic given the weather conditions using Bayes' theorem.</a:t>
            </a:r>
          </a:p>
          <a:p>
            <a:pPr marL="0" indent="0">
              <a:buNone/>
            </a:pPr>
            <a:endParaRPr lang="en-US" dirty="0"/>
          </a:p>
        </p:txBody>
      </p:sp>
    </p:spTree>
    <p:extLst>
      <p:ext uri="{BB962C8B-B14F-4D97-AF65-F5344CB8AC3E}">
        <p14:creationId xmlns:p14="http://schemas.microsoft.com/office/powerpoint/2010/main" val="176306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2F3D-8F19-9573-0703-5C3C054A46C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3AEB7F2-0B7E-BD49-FF75-1C75D3763943}"/>
              </a:ext>
            </a:extLst>
          </p:cNvPr>
          <p:cNvPicPr>
            <a:picLocks noGrp="1" noChangeAspect="1"/>
          </p:cNvPicPr>
          <p:nvPr>
            <p:ph idx="1"/>
          </p:nvPr>
        </p:nvPicPr>
        <p:blipFill>
          <a:blip r:embed="rId2"/>
          <a:stretch>
            <a:fillRect/>
          </a:stretch>
        </p:blipFill>
        <p:spPr>
          <a:xfrm>
            <a:off x="838199" y="723331"/>
            <a:ext cx="10515599" cy="5486400"/>
          </a:xfrm>
        </p:spPr>
      </p:pic>
    </p:spTree>
    <p:extLst>
      <p:ext uri="{BB962C8B-B14F-4D97-AF65-F5344CB8AC3E}">
        <p14:creationId xmlns:p14="http://schemas.microsoft.com/office/powerpoint/2010/main" val="249130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D908-C35F-411E-1085-CEE23D2ED8FA}"/>
              </a:ext>
            </a:extLst>
          </p:cNvPr>
          <p:cNvSpPr>
            <a:spLocks noGrp="1"/>
          </p:cNvSpPr>
          <p:nvPr>
            <p:ph type="title"/>
          </p:nvPr>
        </p:nvSpPr>
        <p:spPr/>
        <p:txBody>
          <a:bodyPr/>
          <a:lstStyle/>
          <a:p>
            <a:r>
              <a:rPr lang="en-US" dirty="0">
                <a:solidFill>
                  <a:srgbClr val="FF0000"/>
                </a:solidFill>
              </a:rPr>
              <a:t>Semantic network</a:t>
            </a:r>
          </a:p>
        </p:txBody>
      </p:sp>
      <p:sp>
        <p:nvSpPr>
          <p:cNvPr id="3" name="Content Placeholder 2">
            <a:extLst>
              <a:ext uri="{FF2B5EF4-FFF2-40B4-BE49-F238E27FC236}">
                <a16:creationId xmlns:a16="http://schemas.microsoft.com/office/drawing/2014/main" id="{3B877F49-0549-0642-85A0-6B895BF1C5EA}"/>
              </a:ext>
            </a:extLst>
          </p:cNvPr>
          <p:cNvSpPr>
            <a:spLocks noGrp="1"/>
          </p:cNvSpPr>
          <p:nvPr>
            <p:ph idx="1"/>
          </p:nvPr>
        </p:nvSpPr>
        <p:spPr>
          <a:xfrm>
            <a:off x="838200" y="1489435"/>
            <a:ext cx="10515600" cy="4687528"/>
          </a:xfrm>
        </p:spPr>
        <p:txBody>
          <a:bodyPr>
            <a:noAutofit/>
          </a:bodyPr>
          <a:lstStyle/>
          <a:p>
            <a:r>
              <a:rPr lang="en-US" sz="2200" dirty="0">
                <a:latin typeface="Times New Roman" panose="02020603050405020304" pitchFamily="18" charset="0"/>
                <a:cs typeface="Times New Roman" panose="02020603050405020304" pitchFamily="18" charset="0"/>
              </a:rPr>
              <a:t>A semantic net (or semantic network) is a knowledge representation technique used for propositional information.</a:t>
            </a:r>
          </a:p>
          <a:p>
            <a:r>
              <a:rPr lang="en-US" sz="2200" dirty="0">
                <a:latin typeface="Times New Roman" panose="02020603050405020304" pitchFamily="18" charset="0"/>
                <a:cs typeface="Times New Roman" panose="02020603050405020304" pitchFamily="18" charset="0"/>
              </a:rPr>
              <a:t> So, it is also called a propositional net. Semantic nets convey meaning. </a:t>
            </a:r>
          </a:p>
          <a:p>
            <a:r>
              <a:rPr lang="en-US" sz="2200" dirty="0">
                <a:latin typeface="Times New Roman" panose="02020603050405020304" pitchFamily="18" charset="0"/>
                <a:cs typeface="Times New Roman" panose="02020603050405020304" pitchFamily="18" charset="0"/>
              </a:rPr>
              <a:t>They are two dimensional representations of knowledge. Mathematically a semantic net can be defined as a labelled directed graph. </a:t>
            </a:r>
          </a:p>
          <a:p>
            <a:r>
              <a:rPr lang="en-US" sz="2200" dirty="0">
                <a:latin typeface="Times New Roman" panose="02020603050405020304" pitchFamily="18" charset="0"/>
                <a:cs typeface="Times New Roman" panose="02020603050405020304" pitchFamily="18" charset="0"/>
              </a:rPr>
              <a:t>Semantic nets consist of nodes, links (edges) and link labels.</a:t>
            </a:r>
          </a:p>
          <a:p>
            <a:r>
              <a:rPr lang="en-US" sz="2200" dirty="0">
                <a:latin typeface="Times New Roman" panose="02020603050405020304" pitchFamily="18" charset="0"/>
                <a:cs typeface="Times New Roman" panose="02020603050405020304" pitchFamily="18" charset="0"/>
              </a:rPr>
              <a:t> In the semantic network diagram, nodes appear as circles or ellipses or rectangles to represent objects such as physical objects, concepts or situations. Links appear as arrows to express the relationships between objects, and link labels specify particular relations. </a:t>
            </a:r>
          </a:p>
          <a:p>
            <a:r>
              <a:rPr lang="en-US" sz="2200" dirty="0">
                <a:latin typeface="Times New Roman" panose="02020603050405020304" pitchFamily="18" charset="0"/>
                <a:cs typeface="Times New Roman" panose="02020603050405020304" pitchFamily="18" charset="0"/>
              </a:rPr>
              <a:t>Relationships provide the basic structure for organizing knowledge. </a:t>
            </a:r>
          </a:p>
          <a:p>
            <a:r>
              <a:rPr lang="en-US" sz="2200" dirty="0">
                <a:latin typeface="Times New Roman" panose="02020603050405020304" pitchFamily="18" charset="0"/>
                <a:cs typeface="Times New Roman" panose="02020603050405020304" pitchFamily="18" charset="0"/>
              </a:rPr>
              <a:t>The objects and relations involved need not be so concrete. As nodes are associated with other nodes semantic nets are also referred to as associative nets. </a:t>
            </a:r>
          </a:p>
        </p:txBody>
      </p:sp>
    </p:spTree>
    <p:extLst>
      <p:ext uri="{BB962C8B-B14F-4D97-AF65-F5344CB8AC3E}">
        <p14:creationId xmlns:p14="http://schemas.microsoft.com/office/powerpoint/2010/main" val="135532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E811-2AC2-94C8-4473-2555045198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AAB465-DE7C-74C6-2D0B-AE5FF5F22DA4}"/>
              </a:ext>
            </a:extLst>
          </p:cNvPr>
          <p:cNvSpPr>
            <a:spLocks noGrp="1"/>
          </p:cNvSpPr>
          <p:nvPr>
            <p:ph idx="1"/>
          </p:nvPr>
        </p:nvSpPr>
        <p:spPr>
          <a:xfrm>
            <a:off x="838200" y="1489435"/>
            <a:ext cx="10515600" cy="4687528"/>
          </a:xfrm>
        </p:spPr>
        <p:txBody>
          <a:bodyPr/>
          <a:lstStyle/>
          <a:p>
            <a:pPr marL="0" marR="0" indent="0" algn="just">
              <a:buNone/>
            </a:pPr>
            <a:r>
              <a:rPr lang="en-US" sz="1800" b="1" dirty="0">
                <a:solidFill>
                  <a:srgbClr val="333333"/>
                </a:solidFill>
                <a:effectLst/>
                <a:latin typeface="Segoe UI" panose="020B0502040204020203" pitchFamily="34" charset="0"/>
                <a:ea typeface="Times New Roman" panose="02020603050405020304" pitchFamily="18" charset="0"/>
              </a:rPr>
              <a:t>Some Examples of FOL using quantifier:</a:t>
            </a:r>
            <a:endParaRPr lang="en-US" sz="1800" dirty="0">
              <a:effectLst/>
              <a:latin typeface="Times New Roman" panose="02020603050405020304" pitchFamily="18" charset="0"/>
              <a:ea typeface="Times New Roman" panose="02020603050405020304" pitchFamily="18" charset="0"/>
            </a:endParaRPr>
          </a:p>
          <a:p>
            <a:pPr marL="0" marR="0" indent="0" algn="just">
              <a:buNone/>
            </a:pPr>
            <a:r>
              <a:rPr lang="en-US" sz="1800" b="1" dirty="0">
                <a:solidFill>
                  <a:srgbClr val="333333"/>
                </a:solidFill>
                <a:effectLst/>
                <a:latin typeface="Segoe UI" panose="020B0502040204020203" pitchFamily="34" charset="0"/>
                <a:ea typeface="Times New Roman" panose="02020603050405020304" pitchFamily="18" charset="0"/>
              </a:rPr>
              <a:t>1. All birds fly</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 In this question the predicate is "</a:t>
            </a:r>
            <a:r>
              <a:rPr lang="en-US" sz="1800" b="1" dirty="0">
                <a:solidFill>
                  <a:srgbClr val="333333"/>
                </a:solidFill>
                <a:effectLst/>
                <a:latin typeface="Segoe UI" panose="020B0502040204020203" pitchFamily="34" charset="0"/>
                <a:ea typeface="Times New Roman" panose="02020603050405020304" pitchFamily="18" charset="0"/>
              </a:rPr>
              <a:t>fly(bird)</a:t>
            </a:r>
            <a:r>
              <a:rPr lang="en-US" sz="1800" dirty="0">
                <a:solidFill>
                  <a:srgbClr val="333333"/>
                </a:solidFill>
                <a:effectLst/>
                <a:latin typeface="Segoe UI" panose="020B0502040204020203" pitchFamily="34" charset="0"/>
                <a:ea typeface="Times New Roman" panose="02020603050405020304" pitchFamily="18" charset="0"/>
              </a:rPr>
              <a:t>."And since there are all birds who fly so it will be represented as follows.</a:t>
            </a:r>
          </a:p>
          <a:p>
            <a:pPr marL="0" marR="0" indent="0" algn="just">
              <a:buNone/>
            </a:pPr>
            <a:br>
              <a:rPr lang="en-US" sz="1800" dirty="0">
                <a:solidFill>
                  <a:srgbClr val="333333"/>
                </a:solidFill>
                <a:effectLst/>
                <a:latin typeface="Segoe UI" panose="020B0502040204020203" pitchFamily="34" charset="0"/>
                <a:ea typeface="Times New Roman" panose="02020603050405020304" pitchFamily="18" charset="0"/>
              </a:rPr>
            </a:br>
            <a:r>
              <a:rPr lang="en-US" sz="1800" dirty="0">
                <a:solidFill>
                  <a:srgbClr val="333333"/>
                </a:solidFill>
                <a:effectLst/>
                <a:latin typeface="Segoe UI" panose="020B0502040204020203" pitchFamily="34" charset="0"/>
                <a:ea typeface="Times New Roman" panose="02020603050405020304" pitchFamily="18" charset="0"/>
              </a:rPr>
              <a:t>              </a:t>
            </a:r>
            <a:r>
              <a:rPr lang="en-US" sz="1800" b="1"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b="1" dirty="0">
                <a:solidFill>
                  <a:srgbClr val="333333"/>
                </a:solidFill>
                <a:effectLst/>
                <a:latin typeface="Segoe UI" panose="020B0502040204020203" pitchFamily="34" charset="0"/>
                <a:ea typeface="Times New Roman" panose="02020603050405020304" pitchFamily="18" charset="0"/>
              </a:rPr>
              <a:t>x bird(x) →fly(x)</a:t>
            </a:r>
            <a:r>
              <a:rPr lang="en-US" sz="1800" dirty="0">
                <a:solidFill>
                  <a:srgbClr val="333333"/>
                </a:solidFill>
                <a:effectLst/>
                <a:latin typeface="Segoe UI" panose="020B0502040204020203" pitchFamily="34" charset="0"/>
                <a:ea typeface="Times New Roman" panose="02020603050405020304" pitchFamily="18" charset="0"/>
              </a:rPr>
              <a:t>.</a:t>
            </a:r>
          </a:p>
          <a:p>
            <a:pPr marL="0" marR="0" indent="0" algn="just">
              <a:buNone/>
            </a:pPr>
            <a:endParaRPr lang="en-US" sz="1800" dirty="0">
              <a:effectLst/>
              <a:latin typeface="Times New Roman" panose="02020603050405020304" pitchFamily="18" charset="0"/>
              <a:ea typeface="Times New Roman" panose="02020603050405020304" pitchFamily="18" charset="0"/>
            </a:endParaRPr>
          </a:p>
          <a:p>
            <a:pPr marL="0" marR="0" indent="0" algn="just">
              <a:buNone/>
            </a:pPr>
            <a:r>
              <a:rPr lang="en-US" sz="1800" b="1" dirty="0">
                <a:solidFill>
                  <a:srgbClr val="333333"/>
                </a:solidFill>
                <a:effectLst/>
                <a:latin typeface="Segoe UI" panose="020B0502040204020203" pitchFamily="34" charset="0"/>
                <a:ea typeface="Times New Roman" panose="02020603050405020304" pitchFamily="18" charset="0"/>
              </a:rPr>
              <a:t>2. Every man respect his parents</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In this question, the predicate is "</a:t>
            </a:r>
            <a:r>
              <a:rPr lang="en-US" sz="1800" b="1" dirty="0">
                <a:solidFill>
                  <a:srgbClr val="333333"/>
                </a:solidFill>
                <a:effectLst/>
                <a:latin typeface="Segoe UI" panose="020B0502040204020203" pitchFamily="34" charset="0"/>
                <a:ea typeface="Times New Roman" panose="02020603050405020304" pitchFamily="18" charset="0"/>
              </a:rPr>
              <a:t>respect (x, y)," where x=man, and y= parent</a:t>
            </a:r>
            <a:r>
              <a:rPr lang="en-US" sz="1800" dirty="0">
                <a:solidFill>
                  <a:srgbClr val="333333"/>
                </a:solidFill>
                <a:effectLst/>
                <a:latin typeface="Segoe UI" panose="020B0502040204020203" pitchFamily="34" charset="0"/>
                <a:ea typeface="Times New Roman" panose="02020603050405020304" pitchFamily="18" charset="0"/>
              </a:rPr>
              <a:t>.</a:t>
            </a:r>
            <a:br>
              <a:rPr lang="en-US" sz="1800" dirty="0">
                <a:solidFill>
                  <a:srgbClr val="333333"/>
                </a:solidFill>
                <a:effectLst/>
                <a:latin typeface="Segoe UI" panose="020B0502040204020203" pitchFamily="34" charset="0"/>
                <a:ea typeface="Times New Roman" panose="02020603050405020304" pitchFamily="18" charset="0"/>
              </a:rPr>
            </a:br>
            <a:r>
              <a:rPr lang="en-US" sz="1800" dirty="0">
                <a:solidFill>
                  <a:srgbClr val="333333"/>
                </a:solidFill>
                <a:effectLst/>
                <a:latin typeface="Segoe UI" panose="020B0502040204020203" pitchFamily="34" charset="0"/>
                <a:ea typeface="Times New Roman" panose="02020603050405020304" pitchFamily="18" charset="0"/>
              </a:rPr>
              <a:t>Since there is every man so will use </a:t>
            </a:r>
            <a:r>
              <a:rPr lang="en-US" sz="1800"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333333"/>
                </a:solidFill>
                <a:effectLst/>
                <a:latin typeface="Segoe UI" panose="020B0502040204020203" pitchFamily="34" charset="0"/>
                <a:ea typeface="Times New Roman" panose="02020603050405020304" pitchFamily="18" charset="0"/>
              </a:rPr>
              <a:t>, and it will be represented as follows:</a:t>
            </a:r>
          </a:p>
          <a:p>
            <a:pPr marL="0" marR="0" indent="0" algn="just">
              <a:buNone/>
            </a:pPr>
            <a:br>
              <a:rPr lang="en-US" sz="1800" dirty="0">
                <a:solidFill>
                  <a:srgbClr val="333333"/>
                </a:solidFill>
                <a:effectLst/>
                <a:latin typeface="Segoe UI" panose="020B0502040204020203" pitchFamily="34" charset="0"/>
                <a:ea typeface="Times New Roman" panose="02020603050405020304" pitchFamily="18" charset="0"/>
              </a:rPr>
            </a:br>
            <a:r>
              <a:rPr lang="en-US" sz="1800" dirty="0">
                <a:solidFill>
                  <a:srgbClr val="333333"/>
                </a:solidFill>
                <a:effectLst/>
                <a:latin typeface="Segoe UI" panose="020B0502040204020203" pitchFamily="34" charset="0"/>
                <a:ea typeface="Times New Roman" panose="02020603050405020304" pitchFamily="18" charset="0"/>
              </a:rPr>
              <a:t>              </a:t>
            </a:r>
            <a:r>
              <a:rPr lang="en-US" sz="1800" b="1"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b="1" dirty="0">
                <a:solidFill>
                  <a:srgbClr val="333333"/>
                </a:solidFill>
                <a:effectLst/>
                <a:latin typeface="Segoe UI" panose="020B0502040204020203" pitchFamily="34" charset="0"/>
                <a:ea typeface="Times New Roman" panose="02020603050405020304" pitchFamily="18" charset="0"/>
              </a:rPr>
              <a:t>x man(x) → respects (x, parent)</a:t>
            </a:r>
            <a:r>
              <a:rPr lang="en-US" sz="1800" dirty="0">
                <a:solidFill>
                  <a:srgbClr val="333333"/>
                </a:solidFill>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01172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C8E5-080C-7E79-888F-5825128B0F9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1A1D27D-B5B9-975B-3872-64AA5C7419D4}"/>
              </a:ext>
            </a:extLst>
          </p:cNvPr>
          <p:cNvPicPr>
            <a:picLocks noGrp="1" noChangeAspect="1"/>
          </p:cNvPicPr>
          <p:nvPr>
            <p:ph idx="1"/>
          </p:nvPr>
        </p:nvPicPr>
        <p:blipFill>
          <a:blip r:embed="rId2"/>
          <a:stretch>
            <a:fillRect/>
          </a:stretch>
        </p:blipFill>
        <p:spPr>
          <a:xfrm>
            <a:off x="1216058" y="1253765"/>
            <a:ext cx="9134573" cy="4967926"/>
          </a:xfrm>
        </p:spPr>
      </p:pic>
    </p:spTree>
    <p:extLst>
      <p:ext uri="{BB962C8B-B14F-4D97-AF65-F5344CB8AC3E}">
        <p14:creationId xmlns:p14="http://schemas.microsoft.com/office/powerpoint/2010/main" val="4130785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CFAA-F1AE-93F3-00F3-70792A6666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FB0FEE-59D7-E850-50EC-407EA7BB6DBA}"/>
              </a:ext>
            </a:extLst>
          </p:cNvPr>
          <p:cNvSpPr>
            <a:spLocks noGrp="1"/>
          </p:cNvSpPr>
          <p:nvPr>
            <p:ph idx="1"/>
          </p:nvPr>
        </p:nvSpPr>
        <p:spPr>
          <a:xfrm>
            <a:off x="838200" y="1536569"/>
            <a:ext cx="10515600" cy="4640394"/>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In the above figure all the objects are within ovals and connected using labelled arcs. </a:t>
            </a:r>
          </a:p>
          <a:p>
            <a:pPr>
              <a:lnSpc>
                <a:spcPct val="150000"/>
              </a:lnSpc>
            </a:pPr>
            <a:r>
              <a:rPr lang="en-US" sz="2200" dirty="0">
                <a:latin typeface="Times New Roman" panose="02020603050405020304" pitchFamily="18" charset="0"/>
                <a:cs typeface="Times New Roman" panose="02020603050405020304" pitchFamily="18" charset="0"/>
              </a:rPr>
              <a:t>Note that there is a link between Jill and Female Persons with label </a:t>
            </a:r>
            <a:r>
              <a:rPr lang="en-US" sz="2200" dirty="0" err="1">
                <a:latin typeface="Times New Roman" panose="02020603050405020304" pitchFamily="18" charset="0"/>
                <a:cs typeface="Times New Roman" panose="02020603050405020304" pitchFamily="18" charset="0"/>
              </a:rPr>
              <a:t>MemberOf</a:t>
            </a:r>
            <a:r>
              <a:rPr lang="en-US" sz="2200" dirty="0">
                <a:latin typeface="Times New Roman" panose="02020603050405020304" pitchFamily="18" charset="0"/>
                <a:cs typeface="Times New Roman" panose="02020603050405020304" pitchFamily="18" charset="0"/>
              </a:rPr>
              <a:t>. </a:t>
            </a:r>
          </a:p>
          <a:p>
            <a:pPr>
              <a:lnSpc>
                <a:spcPct val="150000"/>
              </a:lnSpc>
            </a:pPr>
            <a:r>
              <a:rPr lang="en-US" sz="2200" dirty="0" err="1">
                <a:latin typeface="Times New Roman" panose="02020603050405020304" pitchFamily="18" charset="0"/>
                <a:cs typeface="Times New Roman" panose="02020603050405020304" pitchFamily="18" charset="0"/>
              </a:rPr>
              <a:t>Simlarly</a:t>
            </a:r>
            <a:r>
              <a:rPr lang="en-US" sz="2200" dirty="0">
                <a:latin typeface="Times New Roman" panose="02020603050405020304" pitchFamily="18" charset="0"/>
                <a:cs typeface="Times New Roman" panose="02020603050405020304" pitchFamily="18" charset="0"/>
              </a:rPr>
              <a:t> there is a </a:t>
            </a:r>
            <a:r>
              <a:rPr lang="en-US" sz="2200" dirty="0" err="1">
                <a:latin typeface="Times New Roman" panose="02020603050405020304" pitchFamily="18" charset="0"/>
                <a:cs typeface="Times New Roman" panose="02020603050405020304" pitchFamily="18" charset="0"/>
              </a:rPr>
              <a:t>MemberOf</a:t>
            </a:r>
            <a:r>
              <a:rPr lang="en-US" sz="2200" dirty="0">
                <a:latin typeface="Times New Roman" panose="02020603050405020304" pitchFamily="18" charset="0"/>
                <a:cs typeface="Times New Roman" panose="02020603050405020304" pitchFamily="18" charset="0"/>
              </a:rPr>
              <a:t> link between Jack and Male Persons and </a:t>
            </a:r>
            <a:r>
              <a:rPr lang="en-US" sz="2200" dirty="0" err="1">
                <a:latin typeface="Times New Roman" panose="02020603050405020304" pitchFamily="18" charset="0"/>
                <a:cs typeface="Times New Roman" panose="02020603050405020304" pitchFamily="18" charset="0"/>
              </a:rPr>
              <a:t>SisterOf</a:t>
            </a:r>
            <a:r>
              <a:rPr lang="en-US" sz="2200" dirty="0">
                <a:latin typeface="Times New Roman" panose="02020603050405020304" pitchFamily="18" charset="0"/>
                <a:cs typeface="Times New Roman" panose="02020603050405020304" pitchFamily="18" charset="0"/>
              </a:rPr>
              <a:t> link between Jill and Jack. </a:t>
            </a:r>
          </a:p>
          <a:p>
            <a:pPr>
              <a:lnSpc>
                <a:spcPct val="150000"/>
              </a:lnSpc>
            </a:pP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MemberOf</a:t>
            </a:r>
            <a:r>
              <a:rPr lang="en-US" sz="2200" dirty="0">
                <a:latin typeface="Times New Roman" panose="02020603050405020304" pitchFamily="18" charset="0"/>
                <a:cs typeface="Times New Roman" panose="02020603050405020304" pitchFamily="18" charset="0"/>
              </a:rPr>
              <a:t> link between Jill and Female Persons indicates that Jill belongs to the category of female persons.</a:t>
            </a:r>
          </a:p>
        </p:txBody>
      </p:sp>
    </p:spTree>
    <p:extLst>
      <p:ext uri="{BB962C8B-B14F-4D97-AF65-F5344CB8AC3E}">
        <p14:creationId xmlns:p14="http://schemas.microsoft.com/office/powerpoint/2010/main" val="377633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A37A-FA69-FCC5-1FF8-A2D81E1692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9CBF86-5771-2EDC-DB0D-A0D9C8A59594}"/>
              </a:ext>
            </a:extLst>
          </p:cNvPr>
          <p:cNvSpPr>
            <a:spLocks noGrp="1"/>
          </p:cNvSpPr>
          <p:nvPr>
            <p:ph idx="1"/>
          </p:nvPr>
        </p:nvSpPr>
        <p:spPr>
          <a:xfrm>
            <a:off x="838200" y="1470581"/>
            <a:ext cx="10515600" cy="4706382"/>
          </a:xfrm>
        </p:spPr>
        <p:txBody>
          <a:bodyPr>
            <a:normAutofit fontScale="92500" lnSpcReduction="20000"/>
          </a:bodyPr>
          <a:lstStyle/>
          <a:p>
            <a:pPr marL="0" marR="0" indent="0" algn="just">
              <a:lnSpc>
                <a:spcPct val="150000"/>
              </a:lnSpc>
              <a:buNone/>
            </a:pPr>
            <a:r>
              <a:rPr lang="en-US" sz="1800" b="1" dirty="0">
                <a:solidFill>
                  <a:srgbClr val="333333"/>
                </a:solidFill>
                <a:effectLst/>
                <a:latin typeface="Segoe UI" panose="020B0502040204020203" pitchFamily="34" charset="0"/>
                <a:ea typeface="Times New Roman" panose="02020603050405020304" pitchFamily="18" charset="0"/>
              </a:rPr>
              <a:t>3.Some boys play cricket.</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333333"/>
                </a:solidFill>
                <a:effectLst/>
                <a:latin typeface="Segoe UI" panose="020B0502040204020203" pitchFamily="34" charset="0"/>
                <a:ea typeface="Times New Roman" panose="02020603050405020304" pitchFamily="18" charset="0"/>
              </a:rPr>
              <a:t>In this question, the predicate is "</a:t>
            </a:r>
            <a:r>
              <a:rPr lang="en-US" sz="1800" b="1" dirty="0">
                <a:solidFill>
                  <a:srgbClr val="333333"/>
                </a:solidFill>
                <a:effectLst/>
                <a:latin typeface="Segoe UI" panose="020B0502040204020203" pitchFamily="34" charset="0"/>
                <a:ea typeface="Times New Roman" panose="02020603050405020304" pitchFamily="18" charset="0"/>
              </a:rPr>
              <a:t>play (x, y)</a:t>
            </a:r>
            <a:r>
              <a:rPr lang="en-US" sz="1800" dirty="0">
                <a:solidFill>
                  <a:srgbClr val="333333"/>
                </a:solidFill>
                <a:effectLst/>
                <a:latin typeface="Segoe UI" panose="020B0502040204020203" pitchFamily="34" charset="0"/>
                <a:ea typeface="Times New Roman" panose="02020603050405020304" pitchFamily="18" charset="0"/>
              </a:rPr>
              <a:t>," where x= boys, and y= game. Since there are some boys so we will use </a:t>
            </a:r>
            <a:r>
              <a:rPr lang="en-US" sz="1800" b="1"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b="1" dirty="0">
                <a:solidFill>
                  <a:srgbClr val="333333"/>
                </a:solidFill>
                <a:effectLst/>
                <a:latin typeface="Segoe UI" panose="020B0502040204020203" pitchFamily="34" charset="0"/>
                <a:ea typeface="Times New Roman" panose="02020603050405020304" pitchFamily="18" charset="0"/>
              </a:rPr>
              <a:t>, and it will be represented as</a:t>
            </a:r>
            <a:r>
              <a:rPr lang="en-US" sz="1800" dirty="0">
                <a:solidFill>
                  <a:srgbClr val="333333"/>
                </a:solidFill>
                <a:effectLst/>
                <a:latin typeface="Segoe UI" panose="020B0502040204020203" pitchFamily="34" charset="0"/>
                <a:ea typeface="Times New Roman" panose="02020603050405020304" pitchFamily="18" charset="0"/>
              </a:rPr>
              <a:t>:</a:t>
            </a:r>
          </a:p>
          <a:p>
            <a:pPr marL="0" marR="0" indent="0" algn="just">
              <a:lnSpc>
                <a:spcPct val="150000"/>
              </a:lnSpc>
              <a:buNone/>
            </a:pPr>
            <a:br>
              <a:rPr lang="en-US" sz="1800" dirty="0">
                <a:solidFill>
                  <a:srgbClr val="333333"/>
                </a:solidFill>
                <a:effectLst/>
                <a:latin typeface="Segoe UI" panose="020B0502040204020203" pitchFamily="34" charset="0"/>
                <a:ea typeface="Times New Roman" panose="02020603050405020304" pitchFamily="18" charset="0"/>
              </a:rPr>
            </a:br>
            <a:r>
              <a:rPr lang="en-US" sz="1800" dirty="0">
                <a:solidFill>
                  <a:srgbClr val="333333"/>
                </a:solidFill>
                <a:effectLst/>
                <a:latin typeface="Segoe UI" panose="020B0502040204020203" pitchFamily="34" charset="0"/>
                <a:ea typeface="Times New Roman" panose="02020603050405020304" pitchFamily="18" charset="0"/>
              </a:rPr>
              <a:t>              </a:t>
            </a:r>
            <a:r>
              <a:rPr lang="en-US" sz="1800" b="1"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b="1" dirty="0">
                <a:solidFill>
                  <a:srgbClr val="333333"/>
                </a:solidFill>
                <a:effectLst/>
                <a:latin typeface="Segoe UI" panose="020B0502040204020203" pitchFamily="34" charset="0"/>
                <a:ea typeface="Times New Roman" panose="02020603050405020304" pitchFamily="18" charset="0"/>
              </a:rPr>
              <a:t>x boys(x) → play (x, cricket)</a:t>
            </a:r>
            <a:r>
              <a:rPr lang="en-US" sz="1800" dirty="0">
                <a:solidFill>
                  <a:srgbClr val="333333"/>
                </a:solidFill>
                <a:effectLst/>
                <a:latin typeface="Segoe UI" panose="020B0502040204020203" pitchFamily="34" charset="0"/>
                <a:ea typeface="Times New Roman" panose="02020603050405020304" pitchFamily="18" charset="0"/>
              </a:rPr>
              <a:t>.</a:t>
            </a:r>
          </a:p>
          <a:p>
            <a:pPr marL="0" marR="0" indent="0" algn="just">
              <a:lnSpc>
                <a:spcPct val="150000"/>
              </a:lnSpc>
              <a:buNone/>
            </a:pPr>
            <a:endParaRPr lang="en-US" sz="1800" dirty="0">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sz="1800" b="1" dirty="0">
                <a:solidFill>
                  <a:srgbClr val="333333"/>
                </a:solidFill>
                <a:effectLst/>
                <a:latin typeface="Segoe UI" panose="020B0502040204020203" pitchFamily="34" charset="0"/>
                <a:ea typeface="Times New Roman" panose="02020603050405020304" pitchFamily="18" charset="0"/>
              </a:rPr>
              <a:t>4. Not all students like both Mathematics and Science.</a:t>
            </a:r>
            <a:br>
              <a:rPr lang="en-US" sz="1800" dirty="0">
                <a:solidFill>
                  <a:srgbClr val="333333"/>
                </a:solidFill>
                <a:effectLst/>
                <a:latin typeface="Segoe UI" panose="020B0502040204020203" pitchFamily="34" charset="0"/>
                <a:ea typeface="Times New Roman" panose="02020603050405020304" pitchFamily="18" charset="0"/>
              </a:rPr>
            </a:br>
            <a:r>
              <a:rPr lang="en-US" sz="1800" dirty="0">
                <a:solidFill>
                  <a:srgbClr val="333333"/>
                </a:solidFill>
                <a:effectLst/>
                <a:latin typeface="Segoe UI" panose="020B0502040204020203" pitchFamily="34" charset="0"/>
                <a:ea typeface="Times New Roman" panose="02020603050405020304" pitchFamily="18" charset="0"/>
              </a:rPr>
              <a:t>In this question, the predicate is "</a:t>
            </a:r>
            <a:r>
              <a:rPr lang="en-US" sz="1800" b="1" dirty="0">
                <a:solidFill>
                  <a:srgbClr val="333333"/>
                </a:solidFill>
                <a:effectLst/>
                <a:latin typeface="Segoe UI" panose="020B0502040204020203" pitchFamily="34" charset="0"/>
                <a:ea typeface="Times New Roman" panose="02020603050405020304" pitchFamily="18" charset="0"/>
              </a:rPr>
              <a:t>like (x, y)," where x= student, and y= subject</a:t>
            </a:r>
            <a:r>
              <a:rPr lang="en-US" sz="1800" dirty="0">
                <a:solidFill>
                  <a:srgbClr val="333333"/>
                </a:solidFill>
                <a:effectLst/>
                <a:latin typeface="Segoe UI" panose="020B0502040204020203" pitchFamily="34" charset="0"/>
                <a:ea typeface="Times New Roman" panose="02020603050405020304" pitchFamily="18" charset="0"/>
              </a:rPr>
              <a:t>.</a:t>
            </a:r>
            <a:br>
              <a:rPr lang="en-US" sz="1800" dirty="0">
                <a:solidFill>
                  <a:srgbClr val="333333"/>
                </a:solidFill>
                <a:effectLst/>
                <a:latin typeface="Segoe UI" panose="020B0502040204020203" pitchFamily="34" charset="0"/>
                <a:ea typeface="Times New Roman" panose="02020603050405020304" pitchFamily="18" charset="0"/>
              </a:rPr>
            </a:br>
            <a:r>
              <a:rPr lang="en-US" sz="1800" dirty="0">
                <a:solidFill>
                  <a:srgbClr val="333333"/>
                </a:solidFill>
                <a:effectLst/>
                <a:latin typeface="Segoe UI" panose="020B0502040204020203" pitchFamily="34" charset="0"/>
                <a:ea typeface="Times New Roman" panose="02020603050405020304" pitchFamily="18" charset="0"/>
              </a:rPr>
              <a:t>Since there are not all students, so we will use </a:t>
            </a:r>
            <a:r>
              <a:rPr lang="en-US" sz="1800" b="1"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b="1" dirty="0">
                <a:solidFill>
                  <a:srgbClr val="333333"/>
                </a:solidFill>
                <a:effectLst/>
                <a:latin typeface="Segoe UI" panose="020B0502040204020203" pitchFamily="34" charset="0"/>
                <a:ea typeface="Times New Roman" panose="02020603050405020304" pitchFamily="18" charset="0"/>
              </a:rPr>
              <a:t> with negation, so</a:t>
            </a:r>
            <a:r>
              <a:rPr lang="en-US" sz="1800" dirty="0">
                <a:solidFill>
                  <a:srgbClr val="333333"/>
                </a:solidFill>
                <a:effectLst/>
                <a:latin typeface="Segoe UI" panose="020B0502040204020203" pitchFamily="34" charset="0"/>
                <a:ea typeface="Times New Roman" panose="02020603050405020304" pitchFamily="18" charset="0"/>
              </a:rPr>
              <a:t> following representation</a:t>
            </a:r>
          </a:p>
          <a:p>
            <a:pPr marL="0" marR="0" indent="0" algn="just">
              <a:lnSpc>
                <a:spcPct val="150000"/>
              </a:lnSpc>
              <a:buNone/>
            </a:pPr>
            <a:r>
              <a:rPr lang="en-US" sz="1800" dirty="0" err="1">
                <a:solidFill>
                  <a:srgbClr val="333333"/>
                </a:solidFill>
                <a:effectLst/>
                <a:latin typeface="Segoe UI" panose="020B0502040204020203" pitchFamily="34" charset="0"/>
                <a:ea typeface="Times New Roman" panose="02020603050405020304" pitchFamily="18" charset="0"/>
              </a:rPr>
              <a:t>forthis</a:t>
            </a:r>
            <a:r>
              <a:rPr lang="en-US" sz="1800" dirty="0">
                <a:solidFill>
                  <a:srgbClr val="333333"/>
                </a:solidFill>
                <a:effectLst/>
                <a:latin typeface="Segoe UI" panose="020B0502040204020203" pitchFamily="34" charset="0"/>
                <a:ea typeface="Times New Roman" panose="02020603050405020304" pitchFamily="18" charset="0"/>
              </a:rPr>
              <a:t>:</a:t>
            </a:r>
          </a:p>
          <a:p>
            <a:pPr marL="0" marR="0" indent="0" algn="just">
              <a:buNone/>
            </a:pPr>
            <a:br>
              <a:rPr lang="en-US" sz="1800" dirty="0">
                <a:solidFill>
                  <a:srgbClr val="333333"/>
                </a:solidFill>
                <a:effectLst/>
                <a:latin typeface="Segoe UI" panose="020B0502040204020203" pitchFamily="34" charset="0"/>
                <a:ea typeface="Times New Roman" panose="02020603050405020304" pitchFamily="18" charset="0"/>
              </a:rPr>
            </a:br>
            <a:r>
              <a:rPr lang="en-US" sz="1800" dirty="0">
                <a:solidFill>
                  <a:srgbClr val="333333"/>
                </a:solidFill>
                <a:effectLst/>
                <a:latin typeface="Segoe UI" panose="020B0502040204020203" pitchFamily="34" charset="0"/>
                <a:ea typeface="Times New Roman" panose="02020603050405020304" pitchFamily="18" charset="0"/>
              </a:rPr>
              <a:t>              </a:t>
            </a:r>
            <a:r>
              <a:rPr lang="en-US" sz="1800" b="1" dirty="0">
                <a:solidFill>
                  <a:srgbClr val="333333"/>
                </a:solidFill>
                <a:effectLst/>
                <a:latin typeface="Segoe UI" panose="020B0502040204020203" pitchFamily="34" charset="0"/>
                <a:ea typeface="Times New Roman" panose="02020603050405020304" pitchFamily="18" charset="0"/>
              </a:rPr>
              <a:t>¬</a:t>
            </a:r>
            <a:r>
              <a:rPr lang="en-US" sz="1800" b="1"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b="1" dirty="0">
                <a:solidFill>
                  <a:srgbClr val="333333"/>
                </a:solidFill>
                <a:effectLst/>
                <a:latin typeface="Segoe UI" panose="020B0502040204020203" pitchFamily="34" charset="0"/>
                <a:ea typeface="Times New Roman" panose="02020603050405020304" pitchFamily="18" charset="0"/>
              </a:rPr>
              <a:t> (x) [ student(x) → like (x, Mathematics) </a:t>
            </a:r>
            <a:r>
              <a:rPr lang="en-US" sz="1800" b="1"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b="1" dirty="0">
                <a:solidFill>
                  <a:srgbClr val="333333"/>
                </a:solidFill>
                <a:effectLst/>
                <a:latin typeface="Segoe UI" panose="020B0502040204020203" pitchFamily="34" charset="0"/>
                <a:ea typeface="Times New Roman" panose="02020603050405020304" pitchFamily="18" charset="0"/>
              </a:rPr>
              <a:t> like(x, Science)]</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119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2BF5-3346-AAB2-6360-A56014A391AA}"/>
              </a:ext>
            </a:extLst>
          </p:cNvPr>
          <p:cNvSpPr>
            <a:spLocks noGrp="1"/>
          </p:cNvSpPr>
          <p:nvPr>
            <p:ph type="title"/>
          </p:nvPr>
        </p:nvSpPr>
        <p:spPr>
          <a:xfrm>
            <a:off x="838200" y="829559"/>
            <a:ext cx="10515600" cy="861129"/>
          </a:xfrm>
        </p:spPr>
        <p:txBody>
          <a:bodyPr>
            <a:normAutofit fontScale="90000"/>
          </a:bodyPr>
          <a:lstStyle/>
          <a:p>
            <a:r>
              <a:rPr lang="en-US" sz="3200" u="sng"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More Examples on Predicate Logic:</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12A6968-1407-0E5F-93B9-98AA42F61F33}"/>
              </a:ext>
            </a:extLst>
          </p:cNvPr>
          <p:cNvSpPr>
            <a:spLocks noGrp="1"/>
          </p:cNvSpPr>
          <p:nvPr>
            <p:ph idx="1"/>
          </p:nvPr>
        </p:nvSpPr>
        <p:spPr>
          <a:xfrm>
            <a:off x="838200" y="1404594"/>
            <a:ext cx="10515600" cy="4930218"/>
          </a:xfrm>
        </p:spPr>
        <p:txBody>
          <a:bodyPr>
            <a:normAutofit fontScale="77500" lnSpcReduction="20000"/>
          </a:bodyPr>
          <a:lstStyle/>
          <a:p>
            <a:pPr marL="0" marR="0" indent="0">
              <a:lnSpc>
                <a:spcPct val="115000"/>
              </a:lnSpc>
              <a:spcAft>
                <a:spcPts val="1000"/>
              </a:spcAft>
              <a:buNone/>
            </a:pPr>
            <a:r>
              <a:rPr lang="en-US" sz="2200" dirty="0">
                <a:effectLst/>
                <a:latin typeface="Calibri" panose="020F0502020204030204" pitchFamily="34" charset="0"/>
                <a:ea typeface="Calibri" panose="020F0502020204030204" pitchFamily="34" charset="0"/>
                <a:cs typeface="Mangal" panose="00000400000000000000" pitchFamily="2"/>
              </a:rPr>
              <a:t>Universal quantification: – Often associated with English words ―all, ―everyone, ―always, etc. </a:t>
            </a:r>
          </a:p>
          <a:p>
            <a:pPr marL="0" marR="0" indent="0">
              <a:lnSpc>
                <a:spcPct val="115000"/>
              </a:lnSpc>
              <a:spcAft>
                <a:spcPts val="1000"/>
              </a:spcAft>
              <a:buNone/>
            </a:pPr>
            <a:r>
              <a:rPr lang="en-US" sz="2200" dirty="0">
                <a:effectLst/>
                <a:latin typeface="Calibri" panose="020F0502020204030204" pitchFamily="34" charset="0"/>
                <a:ea typeface="Calibri" panose="020F0502020204030204" pitchFamily="34" charset="0"/>
                <a:cs typeface="Mangal" panose="00000400000000000000" pitchFamily="2"/>
              </a:rPr>
              <a:t>– Syntax: </a:t>
            </a:r>
          </a:p>
          <a:p>
            <a:pPr marL="0" marR="0" indent="0">
              <a:lnSpc>
                <a:spcPct val="115000"/>
              </a:lnSpc>
              <a:spcAft>
                <a:spcPts val="1000"/>
              </a:spcAft>
              <a:buNone/>
            </a:pP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2200" dirty="0">
                <a:effectLst/>
                <a:latin typeface="Calibri" panose="020F0502020204030204" pitchFamily="34" charset="0"/>
                <a:ea typeface="Calibri" panose="020F0502020204030204" pitchFamily="34" charset="0"/>
                <a:cs typeface="Mangal" panose="00000400000000000000" pitchFamily="2"/>
              </a:rPr>
              <a:t> – E.g., Everyone at university is smart: </a:t>
            </a: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2200" dirty="0">
                <a:effectLst/>
                <a:latin typeface="Calibri" panose="020F0502020204030204" pitchFamily="34" charset="0"/>
                <a:ea typeface="Calibri" panose="020F0502020204030204" pitchFamily="34" charset="0"/>
                <a:cs typeface="Mangal" panose="00000400000000000000" pitchFamily="2"/>
              </a:rPr>
              <a:t>x At(x, university) </a:t>
            </a: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2200" dirty="0">
                <a:effectLst/>
                <a:latin typeface="Calibri" panose="020F0502020204030204" pitchFamily="34" charset="0"/>
                <a:ea typeface="Calibri" panose="020F0502020204030204" pitchFamily="34" charset="0"/>
                <a:cs typeface="Mangal" panose="00000400000000000000" pitchFamily="2"/>
              </a:rPr>
              <a:t> Smart(x) (we can also read this as ―if X is at university, then X is smart)</a:t>
            </a:r>
          </a:p>
          <a:p>
            <a:pPr marL="0" marR="0">
              <a:lnSpc>
                <a:spcPct val="115000"/>
              </a:lnSpc>
              <a:spcAft>
                <a:spcPts val="1000"/>
              </a:spcAft>
            </a:pPr>
            <a:r>
              <a:rPr lang="en-US" sz="2200" dirty="0">
                <a:effectLst/>
                <a:latin typeface="Calibri" panose="020F0502020204030204" pitchFamily="34" charset="0"/>
                <a:ea typeface="Calibri" panose="020F0502020204030204" pitchFamily="34" charset="0"/>
                <a:cs typeface="Mangal" panose="00000400000000000000" pitchFamily="2"/>
              </a:rPr>
              <a:t>Typically, </a:t>
            </a: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2200" dirty="0">
                <a:effectLst/>
                <a:latin typeface="Calibri" panose="020F0502020204030204" pitchFamily="34" charset="0"/>
                <a:ea typeface="Calibri" panose="020F0502020204030204" pitchFamily="34" charset="0"/>
                <a:cs typeface="Mangal" panose="00000400000000000000" pitchFamily="2"/>
              </a:rPr>
              <a:t> is the main connective with </a:t>
            </a: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endParaRPr lang="en-US" sz="2200" dirty="0">
              <a:effectLst/>
              <a:latin typeface="Calibri" panose="020F0502020204030204" pitchFamily="34" charset="0"/>
              <a:ea typeface="Calibri" panose="020F0502020204030204" pitchFamily="34" charset="0"/>
              <a:cs typeface="Mangal" panose="00000400000000000000" pitchFamily="2"/>
            </a:endParaRPr>
          </a:p>
          <a:p>
            <a:pPr marL="0" marR="0" indent="0">
              <a:lnSpc>
                <a:spcPct val="115000"/>
              </a:lnSpc>
              <a:spcAft>
                <a:spcPts val="1000"/>
              </a:spcAft>
              <a:buNone/>
            </a:pPr>
            <a:r>
              <a:rPr lang="en-US" sz="2200" dirty="0">
                <a:effectLst/>
                <a:latin typeface="Calibri" panose="020F0502020204030204" pitchFamily="34" charset="0"/>
                <a:ea typeface="Calibri" panose="020F0502020204030204" pitchFamily="34" charset="0"/>
                <a:cs typeface="Mangal" panose="00000400000000000000" pitchFamily="2"/>
              </a:rPr>
              <a:t>Existential quantification:</a:t>
            </a:r>
          </a:p>
          <a:p>
            <a:pPr marL="0" marR="0" indent="0">
              <a:lnSpc>
                <a:spcPct val="115000"/>
              </a:lnSpc>
              <a:spcAft>
                <a:spcPts val="1000"/>
              </a:spcAft>
              <a:buNone/>
            </a:pPr>
            <a:r>
              <a:rPr lang="en-US" sz="2200" dirty="0">
                <a:effectLst/>
                <a:latin typeface="Calibri" panose="020F0502020204030204" pitchFamily="34" charset="0"/>
                <a:ea typeface="Calibri" panose="020F0502020204030204" pitchFamily="34" charset="0"/>
                <a:cs typeface="Mangal" panose="00000400000000000000" pitchFamily="2"/>
              </a:rPr>
              <a:t> • Often associated with English words ―someone, ―sometimes, etc. </a:t>
            </a:r>
          </a:p>
          <a:p>
            <a:pPr marL="0" marR="0" indent="0">
              <a:lnSpc>
                <a:spcPct val="115000"/>
              </a:lnSpc>
              <a:spcAft>
                <a:spcPts val="1000"/>
              </a:spcAft>
              <a:buNone/>
            </a:pPr>
            <a:r>
              <a:rPr lang="en-US" sz="2200" dirty="0">
                <a:effectLst/>
                <a:latin typeface="Calibri" panose="020F0502020204030204" pitchFamily="34" charset="0"/>
                <a:ea typeface="Calibri" panose="020F0502020204030204" pitchFamily="34" charset="0"/>
                <a:cs typeface="Mangal" panose="00000400000000000000" pitchFamily="2"/>
              </a:rPr>
              <a:t>– Syntax: </a:t>
            </a: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2200" dirty="0">
                <a:effectLst/>
                <a:latin typeface="Calibri" panose="020F0502020204030204" pitchFamily="34" charset="0"/>
                <a:ea typeface="Calibri" panose="020F0502020204030204" pitchFamily="34" charset="0"/>
                <a:cs typeface="Mangal" panose="00000400000000000000" pitchFamily="2"/>
              </a:rPr>
              <a:t> – Example: Someone at university is smart: </a:t>
            </a: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2200" dirty="0">
                <a:effectLst/>
                <a:latin typeface="Calibri" panose="020F0502020204030204" pitchFamily="34" charset="0"/>
                <a:ea typeface="Calibri" panose="020F0502020204030204" pitchFamily="34" charset="0"/>
                <a:cs typeface="Mangal" panose="00000400000000000000" pitchFamily="2"/>
              </a:rPr>
              <a:t>x At(x, university) </a:t>
            </a: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2200" dirty="0">
                <a:effectLst/>
                <a:latin typeface="Calibri" panose="020F0502020204030204" pitchFamily="34" charset="0"/>
                <a:ea typeface="Calibri" panose="020F0502020204030204" pitchFamily="34" charset="0"/>
                <a:cs typeface="Mangal" panose="00000400000000000000" pitchFamily="2"/>
              </a:rPr>
              <a:t> Smart(x)</a:t>
            </a:r>
          </a:p>
          <a:p>
            <a:pPr marL="0" marR="0">
              <a:lnSpc>
                <a:spcPct val="115000"/>
              </a:lnSpc>
              <a:spcAft>
                <a:spcPts val="1000"/>
              </a:spcAft>
            </a:pPr>
            <a:r>
              <a:rPr lang="en-US" sz="2200" dirty="0">
                <a:effectLst/>
                <a:latin typeface="Calibri" panose="020F0502020204030204" pitchFamily="34" charset="0"/>
                <a:ea typeface="Calibri" panose="020F0502020204030204" pitchFamily="34" charset="0"/>
                <a:cs typeface="Mangal" panose="00000400000000000000" pitchFamily="2"/>
              </a:rPr>
              <a:t>Typically, </a:t>
            </a: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2200" dirty="0">
                <a:effectLst/>
                <a:latin typeface="Calibri" panose="020F0502020204030204" pitchFamily="34" charset="0"/>
                <a:ea typeface="Calibri" panose="020F0502020204030204" pitchFamily="34" charset="0"/>
                <a:cs typeface="Mangal" panose="00000400000000000000" pitchFamily="2"/>
              </a:rPr>
              <a:t> is the main connective with </a:t>
            </a:r>
            <a:r>
              <a:rPr lang="en-US" sz="22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endParaRPr lang="en-US" sz="2200" dirty="0">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Aft>
                <a:spcPts val="1000"/>
              </a:spcAft>
            </a:pPr>
            <a:r>
              <a:rPr lang="en-US" sz="2200" dirty="0">
                <a:effectLst/>
                <a:latin typeface="Calibri" panose="020F0502020204030204" pitchFamily="34" charset="0"/>
                <a:ea typeface="Calibri" panose="020F0502020204030204" pitchFamily="34" charset="0"/>
                <a:cs typeface="Mangal" panose="00000400000000000000" pitchFamily="2"/>
              </a:rPr>
              <a:t>Nesting and mixing quantifiers</a:t>
            </a:r>
          </a:p>
          <a:p>
            <a:pPr marL="0" indent="0">
              <a:buNone/>
            </a:pPr>
            <a:endParaRPr lang="en-US" dirty="0"/>
          </a:p>
        </p:txBody>
      </p:sp>
    </p:spTree>
    <p:extLst>
      <p:ext uri="{BB962C8B-B14F-4D97-AF65-F5344CB8AC3E}">
        <p14:creationId xmlns:p14="http://schemas.microsoft.com/office/powerpoint/2010/main" val="189427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67B0-A528-FD69-40B3-4AFA8EFF42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1C747D-71BB-E314-6D45-CAF2BF5AFDFA}"/>
              </a:ext>
            </a:extLst>
          </p:cNvPr>
          <p:cNvSpPr>
            <a:spLocks noGrp="1"/>
          </p:cNvSpPr>
          <p:nvPr>
            <p:ph idx="1"/>
          </p:nvPr>
        </p:nvSpPr>
        <p:spPr>
          <a:xfrm>
            <a:off x="838200" y="1244338"/>
            <a:ext cx="10515600" cy="4932625"/>
          </a:xfrm>
        </p:spPr>
        <p:txBody>
          <a:bodyPr>
            <a:normAutofit lnSpcReduction="10000"/>
          </a:bodyPr>
          <a:lstStyle/>
          <a:p>
            <a:pPr marL="0" marR="0" indent="0">
              <a:lnSpc>
                <a:spcPct val="115000"/>
              </a:lnSpc>
              <a:spcAft>
                <a:spcPts val="1000"/>
              </a:spcAft>
              <a:buNone/>
            </a:pPr>
            <a:r>
              <a:rPr lang="en-US" sz="1800" b="1" dirty="0">
                <a:effectLst/>
                <a:latin typeface="Calibri" panose="020F0502020204030204" pitchFamily="34" charset="0"/>
                <a:ea typeface="Calibri" panose="020F0502020204030204" pitchFamily="34" charset="0"/>
                <a:cs typeface="Mangal" panose="00000400000000000000" pitchFamily="2"/>
              </a:rPr>
              <a:t># Convert the following to the language of predicate logic.</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buFont typeface="+mj-lt"/>
              <a:buAutoNum type="arabicPeriod"/>
            </a:pPr>
            <a:r>
              <a:rPr lang="en-US" sz="1800" dirty="0">
                <a:effectLst/>
                <a:latin typeface="Calibri" panose="020F0502020204030204" pitchFamily="34" charset="0"/>
                <a:ea typeface="Calibri" panose="020F0502020204030204" pitchFamily="34" charset="0"/>
                <a:cs typeface="Mangal" panose="00000400000000000000" pitchFamily="2"/>
              </a:rPr>
              <a:t>Every apple is either green or yellow </a:t>
            </a:r>
          </a:p>
          <a:p>
            <a:pPr marL="457200" marR="0">
              <a:lnSpc>
                <a:spcPct val="115000"/>
              </a:lnSpc>
            </a:pP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X(apple(X) </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 green(X)</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 yellow(X))</a:t>
            </a:r>
          </a:p>
          <a:p>
            <a:pPr marL="0" marR="0" lvl="0" indent="0">
              <a:lnSpc>
                <a:spcPct val="115000"/>
              </a:lnSpc>
              <a:buNone/>
            </a:pPr>
            <a:r>
              <a:rPr lang="en-US" sz="1800" dirty="0">
                <a:effectLst/>
                <a:latin typeface="Calibri" panose="020F0502020204030204" pitchFamily="34" charset="0"/>
                <a:ea typeface="Calibri" panose="020F0502020204030204" pitchFamily="34" charset="0"/>
                <a:cs typeface="Mangal" panose="00000400000000000000" pitchFamily="2"/>
              </a:rPr>
              <a:t>2. No apple is blue</a:t>
            </a:r>
          </a:p>
          <a:p>
            <a:pPr marL="457200" marR="0">
              <a:lnSpc>
                <a:spcPct val="115000"/>
              </a:lnSpc>
            </a:pP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X(apple(x) </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blue(X)) </a:t>
            </a:r>
          </a:p>
          <a:p>
            <a:pPr marL="0" marR="0" lvl="0" indent="0">
              <a:lnSpc>
                <a:spcPct val="115000"/>
              </a:lnSpc>
              <a:buNone/>
            </a:pPr>
            <a:r>
              <a:rPr lang="en-US" sz="1800" dirty="0">
                <a:effectLst/>
                <a:latin typeface="Calibri" panose="020F0502020204030204" pitchFamily="34" charset="0"/>
                <a:ea typeface="Calibri" panose="020F0502020204030204" pitchFamily="34" charset="0"/>
                <a:cs typeface="Mangal" panose="00000400000000000000" pitchFamily="2"/>
              </a:rPr>
              <a:t>3. If an apple is green then its tasty </a:t>
            </a:r>
          </a:p>
          <a:p>
            <a:pPr marL="457200" marR="0">
              <a:lnSpc>
                <a:spcPct val="115000"/>
              </a:lnSpc>
            </a:pP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X((apple(X)</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 green(X)) </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tasty(X))</a:t>
            </a:r>
          </a:p>
          <a:p>
            <a:pPr marL="0" marR="0" lvl="0" indent="0">
              <a:lnSpc>
                <a:spcPct val="115000"/>
              </a:lnSpc>
              <a:buNone/>
            </a:pPr>
            <a:r>
              <a:rPr lang="en-US" sz="1800" dirty="0">
                <a:effectLst/>
                <a:latin typeface="Calibri" panose="020F0502020204030204" pitchFamily="34" charset="0"/>
                <a:ea typeface="Calibri" panose="020F0502020204030204" pitchFamily="34" charset="0"/>
                <a:cs typeface="Mangal" panose="00000400000000000000" pitchFamily="2"/>
              </a:rPr>
              <a:t>4. Every man likes a tasty apple</a:t>
            </a:r>
          </a:p>
          <a:p>
            <a:pPr marL="457200" marR="0">
              <a:lnSpc>
                <a:spcPct val="115000"/>
              </a:lnSpc>
            </a:pP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X</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Y(man(X)</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tasty Apple(Y) </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likes (X , Y))</a:t>
            </a:r>
          </a:p>
          <a:p>
            <a:pPr marR="0" indent="0">
              <a:lnSpc>
                <a:spcPct val="115000"/>
              </a:lnSpc>
              <a:buNone/>
            </a:pPr>
            <a:r>
              <a:rPr lang="en-US" sz="1800" dirty="0">
                <a:effectLst/>
                <a:latin typeface="Calibri" panose="020F0502020204030204" pitchFamily="34" charset="0"/>
                <a:ea typeface="Calibri" panose="020F0502020204030204" pitchFamily="34" charset="0"/>
                <a:cs typeface="Mangal" panose="00000400000000000000" pitchFamily="2"/>
              </a:rPr>
              <a:t>                             Or </a:t>
            </a:r>
          </a:p>
          <a:p>
            <a:pPr marL="457200" marR="0">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X</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Y((man(X)</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Apple(Y) </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 tasty(Y))</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likes (X ,Y))</a:t>
            </a:r>
          </a:p>
          <a:p>
            <a:pPr marL="0" indent="0">
              <a:buNone/>
            </a:pPr>
            <a:endParaRPr lang="en-US" dirty="0"/>
          </a:p>
        </p:txBody>
      </p:sp>
    </p:spTree>
    <p:extLst>
      <p:ext uri="{BB962C8B-B14F-4D97-AF65-F5344CB8AC3E}">
        <p14:creationId xmlns:p14="http://schemas.microsoft.com/office/powerpoint/2010/main" val="371483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AA36-A719-2CA0-D509-FB332DB24A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6ABF60-2592-9DAB-2A0D-8F0722FE6672}"/>
              </a:ext>
            </a:extLst>
          </p:cNvPr>
          <p:cNvSpPr>
            <a:spLocks noGrp="1"/>
          </p:cNvSpPr>
          <p:nvPr>
            <p:ph idx="1"/>
          </p:nvPr>
        </p:nvSpPr>
        <p:spPr>
          <a:xfrm>
            <a:off x="838200" y="1508288"/>
            <a:ext cx="10515600" cy="4817097"/>
          </a:xfrm>
        </p:spPr>
        <p:txBody>
          <a:bodyPr>
            <a:normAutofit lnSpcReduction="10000"/>
          </a:bodyPr>
          <a:lstStyle/>
          <a:p>
            <a:pPr marL="0" marR="0" lvl="0" indent="0">
              <a:lnSpc>
                <a:spcPct val="115000"/>
              </a:lnSpc>
              <a:buNone/>
            </a:pPr>
            <a:r>
              <a:rPr lang="en-US" sz="1800" dirty="0">
                <a:effectLst/>
                <a:latin typeface="Calibri" panose="020F0502020204030204" pitchFamily="34" charset="0"/>
                <a:ea typeface="Calibri" panose="020F0502020204030204" pitchFamily="34" charset="0"/>
                <a:cs typeface="Mangal" panose="00000400000000000000" pitchFamily="2"/>
              </a:rPr>
              <a:t>5. Some people like garlic</a:t>
            </a:r>
          </a:p>
          <a:p>
            <a:pPr marL="457200" marR="0">
              <a:lnSpc>
                <a:spcPct val="115000"/>
              </a:lnSpc>
            </a:pP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X(person(X) </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 likes (X, garlic)) </a:t>
            </a:r>
          </a:p>
          <a:p>
            <a:pPr marL="0" marR="0" lvl="0" indent="0">
              <a:lnSpc>
                <a:spcPct val="115000"/>
              </a:lnSpc>
              <a:buNone/>
            </a:pPr>
            <a:r>
              <a:rPr lang="en-US" sz="1800" dirty="0">
                <a:effectLst/>
                <a:latin typeface="Calibri" panose="020F0502020204030204" pitchFamily="34" charset="0"/>
                <a:ea typeface="Calibri" panose="020F0502020204030204" pitchFamily="34" charset="0"/>
                <a:cs typeface="Mangal" panose="00000400000000000000" pitchFamily="2"/>
              </a:rPr>
              <a:t>6. All basketball players are tall     </a:t>
            </a:r>
          </a:p>
          <a:p>
            <a:pPr marL="457200" marR="0">
              <a:lnSpc>
                <a:spcPct val="115000"/>
              </a:lnSpc>
            </a:pP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X (basketball Player(X) </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tall(X))</a:t>
            </a:r>
          </a:p>
          <a:p>
            <a:pPr marL="0" marR="0" lvl="0" indent="0">
              <a:lnSpc>
                <a:spcPct val="115000"/>
              </a:lnSpc>
              <a:buNone/>
            </a:pPr>
            <a:r>
              <a:rPr lang="en-US" sz="1800" dirty="0">
                <a:effectLst/>
                <a:latin typeface="Calibri" panose="020F0502020204030204" pitchFamily="34" charset="0"/>
                <a:ea typeface="Calibri" panose="020F0502020204030204" pitchFamily="34" charset="0"/>
                <a:cs typeface="Mangal" panose="00000400000000000000" pitchFamily="2"/>
              </a:rPr>
              <a:t>7. Every gardener likes the sun. </a:t>
            </a:r>
          </a:p>
          <a:p>
            <a:pPr marL="457200" marR="0">
              <a:lnSpc>
                <a:spcPct val="115000"/>
              </a:lnSpc>
            </a:pPr>
            <a:r>
              <a:rPr lang="en-US" sz="1800" dirty="0">
                <a:effectLst/>
                <a:latin typeface="Calibri" panose="020F0502020204030204" pitchFamily="34" charset="0"/>
                <a:ea typeface="Calibri" panose="020F0502020204030204" pitchFamily="34" charset="0"/>
                <a:cs typeface="Mangal" panose="00000400000000000000" pitchFamily="2"/>
              </a:rPr>
              <a:t>(</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x) gardener(x) =&gt; likes (x, Sun) </a:t>
            </a:r>
          </a:p>
          <a:p>
            <a:pPr marL="0" marR="0" lvl="0" indent="0">
              <a:lnSpc>
                <a:spcPct val="115000"/>
              </a:lnSpc>
              <a:buNone/>
            </a:pPr>
            <a:r>
              <a:rPr lang="en-US" sz="1800" dirty="0">
                <a:effectLst/>
                <a:latin typeface="Calibri" panose="020F0502020204030204" pitchFamily="34" charset="0"/>
                <a:ea typeface="Calibri" panose="020F0502020204030204" pitchFamily="34" charset="0"/>
                <a:cs typeface="Mangal" panose="00000400000000000000" pitchFamily="2"/>
              </a:rPr>
              <a:t>8. Not Every gardener likes the sun. </a:t>
            </a:r>
          </a:p>
          <a:p>
            <a:pPr marL="457200" marR="0">
              <a:lnSpc>
                <a:spcPct val="115000"/>
              </a:lnSpc>
            </a:pPr>
            <a:r>
              <a:rPr lang="en-US" sz="1800" dirty="0">
                <a:effectLst/>
                <a:latin typeface="Calibri" panose="020F0502020204030204" pitchFamily="34" charset="0"/>
                <a:ea typeface="Calibri" panose="020F0502020204030204" pitchFamily="34" charset="0"/>
                <a:cs typeface="Mangal" panose="00000400000000000000" pitchFamily="2"/>
              </a:rPr>
              <a:t>~((</a:t>
            </a:r>
            <a:r>
              <a:rPr lang="en-US" sz="1800" dirty="0">
                <a:effectLst/>
                <a:latin typeface="Calibri" panose="020F0502020204030204" pitchFamily="34" charset="0"/>
                <a:ea typeface="Calibri" panose="020F0502020204030204" pitchFamily="34" charset="0"/>
                <a:cs typeface="Mangal" panose="00000400000000000000" pitchFamily="2"/>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0000400000000000000" pitchFamily="2"/>
              </a:rPr>
              <a:t>x) gardener(x) =&gt; likes (x, Sun))</a:t>
            </a:r>
          </a:p>
          <a:p>
            <a:pPr marL="0" marR="0" lvl="0" indent="0">
              <a:lnSpc>
                <a:spcPct val="115000"/>
              </a:lnSpc>
              <a:buNone/>
            </a:pPr>
            <a:r>
              <a:rPr lang="en-US" sz="1800" dirty="0">
                <a:effectLst/>
                <a:latin typeface="Calibri" panose="020F0502020204030204" pitchFamily="34" charset="0"/>
                <a:ea typeface="Calibri" panose="020F0502020204030204" pitchFamily="34" charset="0"/>
                <a:cs typeface="Mangal" panose="00000400000000000000" pitchFamily="2"/>
              </a:rPr>
              <a:t>9. John loves Mary</a:t>
            </a:r>
          </a:p>
          <a:p>
            <a:pPr marL="457200" marR="0">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0000400000000000000" pitchFamily="2"/>
              </a:rPr>
              <a:t>Loves (john, </a:t>
            </a:r>
            <a:r>
              <a:rPr lang="en-US" sz="1800" dirty="0" err="1">
                <a:effectLst/>
                <a:latin typeface="Calibri" panose="020F0502020204030204" pitchFamily="34" charset="0"/>
                <a:ea typeface="Calibri" panose="020F0502020204030204" pitchFamily="34" charset="0"/>
                <a:cs typeface="Mangal" panose="00000400000000000000" pitchFamily="2"/>
              </a:rPr>
              <a:t>mary</a:t>
            </a:r>
            <a:r>
              <a:rPr lang="en-US" sz="1800" dirty="0">
                <a:effectLst/>
                <a:latin typeface="Calibri" panose="020F0502020204030204" pitchFamily="34" charset="0"/>
                <a:ea typeface="Calibri" panose="020F0502020204030204" pitchFamily="34" charset="0"/>
                <a:cs typeface="Mangal" panose="00000400000000000000" pitchFamily="2"/>
              </a:rPr>
              <a:t>)</a:t>
            </a:r>
          </a:p>
          <a:p>
            <a:pPr marL="0" marR="0" indent="0" algn="just">
              <a:buNone/>
            </a:pPr>
            <a:r>
              <a:rPr lang="en-US" sz="1800" dirty="0">
                <a:solidFill>
                  <a:srgbClr val="333333"/>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4133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27B3-D721-CDA7-C630-CB1E9AB2251B}"/>
              </a:ext>
            </a:extLst>
          </p:cNvPr>
          <p:cNvSpPr>
            <a:spLocks noGrp="1"/>
          </p:cNvSpPr>
          <p:nvPr>
            <p:ph type="title"/>
          </p:nvPr>
        </p:nvSpPr>
        <p:spPr/>
        <p:txBody>
          <a:bodyPr/>
          <a:lstStyle/>
          <a:p>
            <a:r>
              <a:rPr lang="en-US" b="1" i="0" dirty="0">
                <a:solidFill>
                  <a:srgbClr val="FF0000"/>
                </a:solidFill>
                <a:effectLst/>
                <a:latin typeface="ui-sans-serif"/>
              </a:rPr>
              <a:t>Resolution in Predicate Logic</a:t>
            </a:r>
            <a:br>
              <a:rPr lang="en-US" b="1" i="0" dirty="0">
                <a:solidFill>
                  <a:srgbClr val="FF0000"/>
                </a:solidFill>
                <a:effectLst/>
                <a:latin typeface="ui-sans-serif"/>
              </a:rPr>
            </a:br>
            <a:endParaRPr lang="en-US" dirty="0"/>
          </a:p>
        </p:txBody>
      </p:sp>
      <p:sp>
        <p:nvSpPr>
          <p:cNvPr id="3" name="Content Placeholder 2">
            <a:extLst>
              <a:ext uri="{FF2B5EF4-FFF2-40B4-BE49-F238E27FC236}">
                <a16:creationId xmlns:a16="http://schemas.microsoft.com/office/drawing/2014/main" id="{1C36D6AB-F950-0637-6B32-AD8E21AC4C9A}"/>
              </a:ext>
            </a:extLst>
          </p:cNvPr>
          <p:cNvSpPr>
            <a:spLocks noGrp="1"/>
          </p:cNvSpPr>
          <p:nvPr>
            <p:ph idx="1"/>
          </p:nvPr>
        </p:nvSpPr>
        <p:spPr>
          <a:xfrm>
            <a:off x="838200" y="1337481"/>
            <a:ext cx="10515600" cy="5155394"/>
          </a:xfrm>
        </p:spPr>
        <p:txBody>
          <a:bodyPr/>
          <a:lstStyle/>
          <a:p>
            <a:pPr marL="0" indent="0" algn="l">
              <a:lnSpc>
                <a:spcPct val="150000"/>
              </a:lnSpc>
              <a:buNone/>
            </a:pPr>
            <a:r>
              <a:rPr lang="en-US" b="1" i="0" dirty="0">
                <a:solidFill>
                  <a:srgbClr val="0D0D0D"/>
                </a:solidFill>
                <a:effectLst/>
                <a:latin typeface="ui-sans-serif"/>
              </a:rPr>
              <a:t> </a:t>
            </a:r>
            <a:r>
              <a:rPr lang="en-US" sz="2200" b="1" i="0" dirty="0">
                <a:solidFill>
                  <a:srgbClr val="0D0D0D"/>
                </a:solidFill>
                <a:effectLst/>
                <a:latin typeface="Times New Roman" panose="02020603050405020304" pitchFamily="18" charset="0"/>
                <a:cs typeface="Times New Roman" panose="02020603050405020304" pitchFamily="18" charset="0"/>
              </a:rPr>
              <a:t>Resolution</a:t>
            </a:r>
            <a:r>
              <a:rPr lang="en-US" sz="2200" b="0" i="0" dirty="0">
                <a:solidFill>
                  <a:srgbClr val="0D0D0D"/>
                </a:solidFill>
                <a:effectLst/>
                <a:latin typeface="Times New Roman" panose="02020603050405020304" pitchFamily="18" charset="0"/>
                <a:cs typeface="Times New Roman" panose="02020603050405020304" pitchFamily="18" charset="0"/>
              </a:rPr>
              <a:t> is a rule of inference used in automated theorem proving and logic programming, particularly in </a:t>
            </a:r>
            <a:r>
              <a:rPr lang="en-US" sz="2200" b="1" i="0" dirty="0">
                <a:solidFill>
                  <a:srgbClr val="0D0D0D"/>
                </a:solidFill>
                <a:effectLst/>
                <a:latin typeface="Times New Roman" panose="02020603050405020304" pitchFamily="18" charset="0"/>
                <a:cs typeface="Times New Roman" panose="02020603050405020304" pitchFamily="18" charset="0"/>
              </a:rPr>
              <a:t>predicate logic</a:t>
            </a:r>
            <a:r>
              <a:rPr lang="en-US" sz="2200" b="0" i="0" dirty="0">
                <a:solidFill>
                  <a:srgbClr val="0D0D0D"/>
                </a:solidFill>
                <a:effectLst/>
                <a:latin typeface="Times New Roman" panose="02020603050405020304" pitchFamily="18" charset="0"/>
                <a:cs typeface="Times New Roman" panose="02020603050405020304" pitchFamily="18" charset="0"/>
              </a:rPr>
              <a:t> (first-order logic). It is a refutation-based proof technique, meaning that if the negation of a statement can be shown to lead to a contradiction, the statement is considered true.</a:t>
            </a:r>
          </a:p>
          <a:p>
            <a:pPr algn="l">
              <a:lnSpc>
                <a:spcPct val="150000"/>
              </a:lnSpc>
            </a:pPr>
            <a:r>
              <a:rPr lang="en-US" sz="2200" b="1" i="0" dirty="0">
                <a:solidFill>
                  <a:srgbClr val="0D0D0D"/>
                </a:solidFill>
                <a:effectLst/>
                <a:latin typeface="Times New Roman" panose="02020603050405020304" pitchFamily="18" charset="0"/>
                <a:cs typeface="Times New Roman" panose="02020603050405020304" pitchFamily="18" charset="0"/>
              </a:rPr>
              <a:t>Key Concepts:</a:t>
            </a:r>
          </a:p>
          <a:p>
            <a:pPr algn="l">
              <a:lnSpc>
                <a:spcPct val="150000"/>
              </a:lnSpc>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Clause</a:t>
            </a:r>
            <a:r>
              <a:rPr lang="en-US" sz="2200" b="0" i="0" dirty="0">
                <a:solidFill>
                  <a:srgbClr val="0D0D0D"/>
                </a:solidFill>
                <a:effectLst/>
                <a:latin typeface="Times New Roman" panose="02020603050405020304" pitchFamily="18" charset="0"/>
                <a:cs typeface="Times New Roman" panose="02020603050405020304" pitchFamily="18" charset="0"/>
              </a:rPr>
              <a:t>: A disjunction (OR) of literals. A literal is either a predicate or its negation.</a:t>
            </a:r>
          </a:p>
          <a:p>
            <a:pPr marL="742950" lvl="1" indent="-285750" algn="l">
              <a:lnSpc>
                <a:spcPct val="150000"/>
              </a:lnSpc>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Example: P(x)∨¬Q(x)</a:t>
            </a:r>
          </a:p>
          <a:p>
            <a:pPr marL="0" indent="0">
              <a:buNone/>
            </a:pPr>
            <a:endParaRPr lang="en-US" dirty="0"/>
          </a:p>
        </p:txBody>
      </p:sp>
    </p:spTree>
    <p:extLst>
      <p:ext uri="{BB962C8B-B14F-4D97-AF65-F5344CB8AC3E}">
        <p14:creationId xmlns:p14="http://schemas.microsoft.com/office/powerpoint/2010/main" val="378401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D582-7A70-26EA-1BC6-3981BD62D4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338F34-4036-1C9A-C227-FBC8E3D66589}"/>
              </a:ext>
            </a:extLst>
          </p:cNvPr>
          <p:cNvSpPr>
            <a:spLocks noGrp="1"/>
          </p:cNvSpPr>
          <p:nvPr>
            <p:ph idx="1"/>
          </p:nvPr>
        </p:nvSpPr>
        <p:spPr>
          <a:xfrm>
            <a:off x="838200" y="1583703"/>
            <a:ext cx="10515600" cy="4593260"/>
          </a:xfrm>
        </p:spPr>
        <p:txBody>
          <a:bodyPr/>
          <a:lstStyle/>
          <a:p>
            <a:pPr algn="l">
              <a:lnSpc>
                <a:spcPct val="150000"/>
              </a:lnSpc>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Unification</a:t>
            </a:r>
            <a:r>
              <a:rPr lang="en-US" b="0" i="0" dirty="0">
                <a:solidFill>
                  <a:srgbClr val="0D0D0D"/>
                </a:solidFill>
                <a:effectLst/>
                <a:latin typeface="Times New Roman" panose="02020603050405020304" pitchFamily="18" charset="0"/>
                <a:cs typeface="Times New Roman" panose="02020603050405020304" pitchFamily="18" charset="0"/>
              </a:rPr>
              <a:t>: The process of making two terms identical by finding an appropriate substitution for variables. Unification is crucial for resolution because it allows us to match terms and eliminate variables.</a:t>
            </a:r>
          </a:p>
          <a:p>
            <a:pPr marL="742950" lvl="1" indent="-285750" algn="l">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Example: P(x) and </a:t>
            </a:r>
            <a:r>
              <a:rPr lang="en-US" b="0" i="1" dirty="0">
                <a:solidFill>
                  <a:srgbClr val="0D0D0D"/>
                </a:solidFill>
                <a:effectLst/>
                <a:latin typeface="Times New Roman" panose="02020603050405020304" pitchFamily="18" charset="0"/>
                <a:cs typeface="Times New Roman" panose="02020603050405020304" pitchFamily="18" charset="0"/>
              </a:rPr>
              <a:t>P</a:t>
            </a:r>
            <a:r>
              <a:rPr lang="en-US" b="0" i="0" dirty="0">
                <a:solidFill>
                  <a:srgbClr val="0D0D0D"/>
                </a:solidFill>
                <a:effectLst/>
                <a:latin typeface="Times New Roman" panose="02020603050405020304" pitchFamily="18" charset="0"/>
                <a:cs typeface="Times New Roman" panose="02020603050405020304" pitchFamily="18" charset="0"/>
              </a:rPr>
              <a:t>(</a:t>
            </a:r>
            <a:r>
              <a:rPr lang="en-US" b="0" i="1" dirty="0">
                <a:solidFill>
                  <a:srgbClr val="0D0D0D"/>
                </a:solidFill>
                <a:effectLst/>
                <a:latin typeface="Times New Roman" panose="02020603050405020304" pitchFamily="18" charset="0"/>
                <a:cs typeface="Times New Roman" panose="02020603050405020304" pitchFamily="18" charset="0"/>
              </a:rPr>
              <a:t>y</a:t>
            </a:r>
            <a:r>
              <a:rPr lang="en-US" b="0" i="0" dirty="0">
                <a:solidFill>
                  <a:srgbClr val="0D0D0D"/>
                </a:solidFill>
                <a:effectLst/>
                <a:latin typeface="Times New Roman" panose="02020603050405020304" pitchFamily="18" charset="0"/>
                <a:cs typeface="Times New Roman" panose="02020603050405020304" pitchFamily="18" charset="0"/>
              </a:rPr>
              <a:t>) can be unified by substituting x=</a:t>
            </a:r>
            <a:r>
              <a:rPr lang="en-US" b="0" i="1" dirty="0">
                <a:solidFill>
                  <a:srgbClr val="0D0D0D"/>
                </a:solidFill>
                <a:effectLst/>
                <a:latin typeface="Times New Roman" panose="02020603050405020304" pitchFamily="18" charset="0"/>
                <a:cs typeface="Times New Roman" panose="02020603050405020304" pitchFamily="18" charset="0"/>
              </a:rPr>
              <a:t>y</a:t>
            </a:r>
            <a:r>
              <a:rPr lang="en-US"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252110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3906-DFF4-2C89-EF81-BBD0D84C1E98}"/>
              </a:ext>
            </a:extLst>
          </p:cNvPr>
          <p:cNvSpPr>
            <a:spLocks noGrp="1"/>
          </p:cNvSpPr>
          <p:nvPr>
            <p:ph type="title"/>
          </p:nvPr>
        </p:nvSpPr>
        <p:spPr>
          <a:xfrm>
            <a:off x="838200" y="365126"/>
            <a:ext cx="10515600" cy="1105456"/>
          </a:xfrm>
        </p:spPr>
        <p:txBody>
          <a:bodyPr>
            <a:normAutofit fontScale="90000"/>
          </a:bodyPr>
          <a:lstStyle/>
          <a:p>
            <a:r>
              <a:rPr lang="en-US" b="1" i="0" dirty="0">
                <a:solidFill>
                  <a:srgbClr val="FF0000"/>
                </a:solidFill>
                <a:effectLst/>
                <a:latin typeface="ui-sans-serif"/>
              </a:rPr>
              <a:t>Steps of Resolution:</a:t>
            </a:r>
            <a:br>
              <a:rPr lang="en-US" b="1" i="0" dirty="0">
                <a:solidFill>
                  <a:srgbClr val="FF0000"/>
                </a:solidFill>
                <a:effectLst/>
                <a:latin typeface="ui-sans-serif"/>
              </a:rPr>
            </a:br>
            <a:endParaRPr lang="en-US" dirty="0"/>
          </a:p>
        </p:txBody>
      </p:sp>
      <p:sp>
        <p:nvSpPr>
          <p:cNvPr id="3" name="Content Placeholder 2">
            <a:extLst>
              <a:ext uri="{FF2B5EF4-FFF2-40B4-BE49-F238E27FC236}">
                <a16:creationId xmlns:a16="http://schemas.microsoft.com/office/drawing/2014/main" id="{749B3DAA-8A89-7434-F72E-6FC67C4410EF}"/>
              </a:ext>
            </a:extLst>
          </p:cNvPr>
          <p:cNvSpPr>
            <a:spLocks noGrp="1"/>
          </p:cNvSpPr>
          <p:nvPr>
            <p:ph idx="1"/>
          </p:nvPr>
        </p:nvSpPr>
        <p:spPr>
          <a:xfrm>
            <a:off x="838200" y="1105469"/>
            <a:ext cx="10515600" cy="5071494"/>
          </a:xfrm>
        </p:spPr>
        <p:txBody>
          <a:bodyPr>
            <a:normAutofit fontScale="77500" lnSpcReduction="20000"/>
          </a:bodyPr>
          <a:lstStyle/>
          <a:p>
            <a:pPr algn="l">
              <a:lnSpc>
                <a:spcPct val="160000"/>
              </a:lnSpc>
              <a:buFont typeface="+mj-lt"/>
              <a:buAutoNum type="arabicPeriod"/>
            </a:pPr>
            <a:r>
              <a:rPr lang="en-US" b="1" i="0" dirty="0">
                <a:solidFill>
                  <a:srgbClr val="0D0D0D"/>
                </a:solidFill>
                <a:effectLst/>
                <a:latin typeface="ui-sans-serif"/>
              </a:rPr>
              <a:t>Convert to Conjunctive Normal Form (CNF)</a:t>
            </a:r>
            <a:r>
              <a:rPr lang="en-US" b="0" i="0" dirty="0">
                <a:solidFill>
                  <a:srgbClr val="0D0D0D"/>
                </a:solidFill>
                <a:effectLst/>
                <a:latin typeface="ui-sans-serif"/>
              </a:rPr>
              <a:t>: A formula in predicate logic is first converted into CNF (a conjunction of clauses, where each clause is a disjunction of literals).</a:t>
            </a:r>
          </a:p>
          <a:p>
            <a:pPr algn="l">
              <a:lnSpc>
                <a:spcPct val="160000"/>
              </a:lnSpc>
              <a:buFont typeface="+mj-lt"/>
              <a:buAutoNum type="arabicPeriod"/>
            </a:pPr>
            <a:r>
              <a:rPr lang="en-US" b="1" i="0" dirty="0">
                <a:solidFill>
                  <a:srgbClr val="0D0D0D"/>
                </a:solidFill>
                <a:effectLst/>
                <a:latin typeface="ui-sans-serif"/>
              </a:rPr>
              <a:t>Apply the Resolution Rule</a:t>
            </a:r>
            <a:r>
              <a:rPr lang="en-US" b="0" i="0" dirty="0">
                <a:solidFill>
                  <a:srgbClr val="0D0D0D"/>
                </a:solidFill>
                <a:effectLst/>
                <a:latin typeface="ui-sans-serif"/>
              </a:rPr>
              <a:t>: Resolve two clauses by identifying complementary literals (a literal and its negation) and combining the remaining parts of the clauses.</a:t>
            </a:r>
          </a:p>
          <a:p>
            <a:pPr marL="742950" lvl="1" indent="-285750" algn="l">
              <a:lnSpc>
                <a:spcPct val="160000"/>
              </a:lnSpc>
              <a:buFont typeface="+mj-lt"/>
              <a:buAutoNum type="arabicPeriod"/>
            </a:pPr>
            <a:r>
              <a:rPr lang="en-US" b="0" i="0" dirty="0">
                <a:solidFill>
                  <a:srgbClr val="0D0D0D"/>
                </a:solidFill>
                <a:effectLst/>
                <a:latin typeface="ui-sans-serif"/>
              </a:rPr>
              <a:t>Example: From </a:t>
            </a:r>
            <a:r>
              <a:rPr lang="en-US" b="0" i="0" dirty="0">
                <a:solidFill>
                  <a:srgbClr val="0D0D0D"/>
                </a:solidFill>
                <a:effectLst/>
                <a:latin typeface="KaTeX_Main"/>
              </a:rPr>
              <a:t>P(x)∨Q(x)</a:t>
            </a:r>
            <a:r>
              <a:rPr lang="en-US" b="0" i="0" dirty="0">
                <a:solidFill>
                  <a:srgbClr val="0D0D0D"/>
                </a:solidFill>
                <a:effectLst/>
                <a:latin typeface="ui-sans-serif"/>
              </a:rPr>
              <a:t>and </a:t>
            </a:r>
            <a:r>
              <a:rPr lang="en-US" b="0" i="0" dirty="0">
                <a:solidFill>
                  <a:srgbClr val="0D0D0D"/>
                </a:solidFill>
                <a:effectLst/>
                <a:latin typeface="KaTeX_Main"/>
              </a:rPr>
              <a:t>¬P(a)∨R(a)</a:t>
            </a:r>
            <a:r>
              <a:rPr lang="en-US" b="0" i="0" dirty="0">
                <a:solidFill>
                  <a:srgbClr val="0D0D0D"/>
                </a:solidFill>
                <a:effectLst/>
                <a:latin typeface="ui-sans-serif"/>
              </a:rPr>
              <a:t>, resolve the complementary literals </a:t>
            </a:r>
            <a:r>
              <a:rPr lang="en-US" b="0" i="0" dirty="0">
                <a:solidFill>
                  <a:srgbClr val="0D0D0D"/>
                </a:solidFill>
                <a:effectLst/>
                <a:latin typeface="KaTeX_Main"/>
              </a:rPr>
              <a:t>P(x)</a:t>
            </a:r>
            <a:r>
              <a:rPr lang="en-US" b="0" i="0" dirty="0">
                <a:solidFill>
                  <a:srgbClr val="0D0D0D"/>
                </a:solidFill>
                <a:effectLst/>
                <a:latin typeface="ui-sans-serif"/>
              </a:rPr>
              <a:t>and </a:t>
            </a:r>
            <a:r>
              <a:rPr lang="en-US" b="0" i="0" dirty="0">
                <a:solidFill>
                  <a:srgbClr val="0D0D0D"/>
                </a:solidFill>
                <a:effectLst/>
                <a:latin typeface="KaTeX_Main"/>
              </a:rPr>
              <a:t>¬</a:t>
            </a: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ui-sans-serif"/>
              </a:rPr>
              <a:t>, yielding </a:t>
            </a:r>
            <a:r>
              <a:rPr lang="en-US" b="0" i="0" dirty="0">
                <a:solidFill>
                  <a:srgbClr val="0D0D0D"/>
                </a:solidFill>
                <a:effectLst/>
                <a:latin typeface="KaTeX_Main"/>
              </a:rPr>
              <a:t>Q(a)∨R(a)</a:t>
            </a:r>
            <a:r>
              <a:rPr lang="en-US" i="1" dirty="0">
                <a:solidFill>
                  <a:srgbClr val="0D0D0D"/>
                </a:solidFill>
                <a:latin typeface="KaTeX_Math"/>
              </a:rPr>
              <a:t>.</a:t>
            </a:r>
            <a:endParaRPr lang="en-US" b="0" i="0" dirty="0">
              <a:solidFill>
                <a:srgbClr val="0D0D0D"/>
              </a:solidFill>
              <a:effectLst/>
              <a:latin typeface="ui-sans-serif"/>
            </a:endParaRPr>
          </a:p>
          <a:p>
            <a:pPr algn="l">
              <a:lnSpc>
                <a:spcPct val="160000"/>
              </a:lnSpc>
              <a:buFont typeface="+mj-lt"/>
              <a:buAutoNum type="arabicPeriod"/>
            </a:pPr>
            <a:r>
              <a:rPr lang="en-US" b="1" i="0" dirty="0">
                <a:solidFill>
                  <a:srgbClr val="0D0D0D"/>
                </a:solidFill>
                <a:effectLst/>
                <a:latin typeface="ui-sans-serif"/>
              </a:rPr>
              <a:t>Repeat the Process</a:t>
            </a:r>
            <a:r>
              <a:rPr lang="en-US" b="0" i="0" dirty="0">
                <a:solidFill>
                  <a:srgbClr val="0D0D0D"/>
                </a:solidFill>
                <a:effectLst/>
                <a:latin typeface="ui-sans-serif"/>
              </a:rPr>
              <a:t>: Continue applying resolution on the resulting clauses until a contradiction (empty clause) is found, which means the original set of statements is unsatisfiable.</a:t>
            </a:r>
          </a:p>
          <a:p>
            <a:pPr marL="0" indent="0">
              <a:buNone/>
            </a:pPr>
            <a:endParaRPr lang="en-US" dirty="0"/>
          </a:p>
        </p:txBody>
      </p:sp>
    </p:spTree>
    <p:extLst>
      <p:ext uri="{BB962C8B-B14F-4D97-AF65-F5344CB8AC3E}">
        <p14:creationId xmlns:p14="http://schemas.microsoft.com/office/powerpoint/2010/main" val="1340611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1586</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Cambria Math</vt:lpstr>
      <vt:lpstr>KaTeX_Main</vt:lpstr>
      <vt:lpstr>KaTeX_Math</vt:lpstr>
      <vt:lpstr>Segoe UI</vt:lpstr>
      <vt:lpstr>Times New Roman</vt:lpstr>
      <vt:lpstr>ui-sans-serif</vt:lpstr>
      <vt:lpstr>Office Theme</vt:lpstr>
      <vt:lpstr>Unit 4 Knowledge Representation</vt:lpstr>
      <vt:lpstr>PowerPoint Presentation</vt:lpstr>
      <vt:lpstr>PowerPoint Presentation</vt:lpstr>
      <vt:lpstr>More Examples on Predicate Logic: </vt:lpstr>
      <vt:lpstr>PowerPoint Presentation</vt:lpstr>
      <vt:lpstr>PowerPoint Presentation</vt:lpstr>
      <vt:lpstr>Resolution in Predicate Logic </vt:lpstr>
      <vt:lpstr>PowerPoint Presentation</vt:lpstr>
      <vt:lpstr>Steps of Resolution: </vt:lpstr>
      <vt:lpstr>Example: </vt:lpstr>
      <vt:lpstr>Resolution Numerical</vt:lpstr>
      <vt:lpstr>Resolution steps</vt:lpstr>
      <vt:lpstr>PowerPoint Presentation</vt:lpstr>
      <vt:lpstr>PowerPoint Presentation</vt:lpstr>
      <vt:lpstr>PowerPoint Presentation</vt:lpstr>
      <vt:lpstr>PowerPoint Presentation</vt:lpstr>
      <vt:lpstr>Bayesian Networks: </vt:lpstr>
      <vt:lpstr>PowerPoint Presentation</vt:lpstr>
      <vt:lpstr>Semantic network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Giri</dc:creator>
  <cp:lastModifiedBy>Saroj Giri</cp:lastModifiedBy>
  <cp:revision>11</cp:revision>
  <dcterms:created xsi:type="dcterms:W3CDTF">2024-11-30T12:34:55Z</dcterms:created>
  <dcterms:modified xsi:type="dcterms:W3CDTF">2024-12-03T01:25:13Z</dcterms:modified>
</cp:coreProperties>
</file>