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ECCB7-D276-B5C9-CC72-176E0E768A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6BB88A-7F03-5866-30C1-7C6893169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168442-3D71-4159-9287-59A381D8EAF5}"/>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B508BA64-9C70-561A-C946-AC0241C97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F0466-6CBB-1BE0-F8EB-7C92BB290FE6}"/>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152614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66C1-1AC3-5F37-05D3-EBCD8D9D87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F556E-E8B7-3E3A-6BAA-454E16A32D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D78859-A6FC-5D31-22B4-23D989D442C2}"/>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10FA80ED-9099-02C6-A447-11170DF69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AA7AC-E5EB-8C9B-90A9-2E3B9A64E122}"/>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153549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471EB-976C-28B8-97BA-ECDEFF4CC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3015FB-E51F-7B8C-5118-1F8B93ADE3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A31E5D-1261-220A-5E8E-6FED8A4F4DC2}"/>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4C58D361-79A8-1E33-5B0E-9079A9F46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1C01E-B47D-F526-A196-9501285E2DA9}"/>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350093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1E075-8E7A-FBEA-8DB3-68310C412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09E03-BE83-A960-43C4-41AF206F5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12002-C478-A595-7258-D01B5C607F77}"/>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3DC6B729-C674-2F1D-6D56-E3A00B40B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08723-6431-D671-225E-7323A43CA113}"/>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61100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FA36-FE08-3B20-2C9D-658EF45CC9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96A05B-DC42-6294-4DC6-67A1CCA01B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0303B-0CFF-445A-C720-678F77AE4A0E}"/>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EBA7ECEE-AC11-C34D-9F65-BF32EEEF5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6E44B-579D-607E-B4BD-3F514ADC88AA}"/>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115168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31E8-CF4E-461C-4B6A-951A68221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F955C2-51A1-7F1E-E4BE-6D5E18753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CB6E38-57F9-3BCB-75CE-DD5EC96D2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99DC57-4844-E331-E533-95E8323E660A}"/>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6" name="Footer Placeholder 5">
            <a:extLst>
              <a:ext uri="{FF2B5EF4-FFF2-40B4-BE49-F238E27FC236}">
                <a16:creationId xmlns:a16="http://schemas.microsoft.com/office/drawing/2014/main" id="{48755690-9CE0-801F-5C79-B76160F79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7699E6-2836-BA93-B446-4C752EE71F9D}"/>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257279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0B3C-8EDC-94B2-E4ED-336F7F11A1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60378C-566C-3886-1913-D69A724E57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30B6F-AC72-3749-A752-DACF54981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203DD-0513-AC5F-B800-90CEBC2E01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1D326-EACE-2FB8-FD4E-C5F99549F8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F588BB-B8CA-B781-8929-385E6AD1E49E}"/>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8" name="Footer Placeholder 7">
            <a:extLst>
              <a:ext uri="{FF2B5EF4-FFF2-40B4-BE49-F238E27FC236}">
                <a16:creationId xmlns:a16="http://schemas.microsoft.com/office/drawing/2014/main" id="{96D23180-6018-122C-2FDC-22D85EFA1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1192E3-5005-CC23-7EC0-C279068DCFFE}"/>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914072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AEB6-61FB-D230-ACEC-CE8FB2EA4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9CECDE-B105-FA33-C2B9-76F859CF7FC0}"/>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4" name="Footer Placeholder 3">
            <a:extLst>
              <a:ext uri="{FF2B5EF4-FFF2-40B4-BE49-F238E27FC236}">
                <a16:creationId xmlns:a16="http://schemas.microsoft.com/office/drawing/2014/main" id="{29D442C5-3992-F9A9-298D-91B2C1F59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3768E2-C5EA-1CE8-6526-1899F9959BD6}"/>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24867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F58D8C-7A35-C2AC-9969-DE64CFFB04F8}"/>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3" name="Footer Placeholder 2">
            <a:extLst>
              <a:ext uri="{FF2B5EF4-FFF2-40B4-BE49-F238E27FC236}">
                <a16:creationId xmlns:a16="http://schemas.microsoft.com/office/drawing/2014/main" id="{41CDAD29-858A-7D8A-D94E-0EA46228C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45E6DE-ED66-ADD8-64BF-93A94C08D274}"/>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2697869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C1ED-D4B6-5668-7126-6EB33B731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1E4CD-9EFE-1CDB-4895-F283D303D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82FF5B-327E-DDB4-CABB-1E8E737EF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7CE8C-9AAA-4C6A-B70C-93AD642A5234}"/>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6" name="Footer Placeholder 5">
            <a:extLst>
              <a:ext uri="{FF2B5EF4-FFF2-40B4-BE49-F238E27FC236}">
                <a16:creationId xmlns:a16="http://schemas.microsoft.com/office/drawing/2014/main" id="{DE287CAB-5B2A-DC8B-6AE2-AAA78032F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A70558-C21E-A476-85EC-0FC9D50CAA0B}"/>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176366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D4CEB-A850-375E-F218-F941D505CD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0DCF2A-93ED-346C-2939-1AF46F44C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E7F275-EDB6-6B60-CDFC-15BB63869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D6EEA-2FFA-4E6C-9A8B-B2ACB1E944BC}"/>
              </a:ext>
            </a:extLst>
          </p:cNvPr>
          <p:cNvSpPr>
            <a:spLocks noGrp="1"/>
          </p:cNvSpPr>
          <p:nvPr>
            <p:ph type="dt" sz="half" idx="10"/>
          </p:nvPr>
        </p:nvSpPr>
        <p:spPr/>
        <p:txBody>
          <a:bodyPr/>
          <a:lstStyle/>
          <a:p>
            <a:fld id="{9BFE7834-2F0D-4D81-87B6-5BC79EE6AFE1}" type="datetimeFigureOut">
              <a:rPr lang="en-US" smtClean="0"/>
              <a:t>12/10/2024</a:t>
            </a:fld>
            <a:endParaRPr lang="en-US"/>
          </a:p>
        </p:txBody>
      </p:sp>
      <p:sp>
        <p:nvSpPr>
          <p:cNvPr id="6" name="Footer Placeholder 5">
            <a:extLst>
              <a:ext uri="{FF2B5EF4-FFF2-40B4-BE49-F238E27FC236}">
                <a16:creationId xmlns:a16="http://schemas.microsoft.com/office/drawing/2014/main" id="{8AEC902D-667D-F0AC-CADD-051173058C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C32D5-604E-B90F-A52F-4AA62CF76C98}"/>
              </a:ext>
            </a:extLst>
          </p:cNvPr>
          <p:cNvSpPr>
            <a:spLocks noGrp="1"/>
          </p:cNvSpPr>
          <p:nvPr>
            <p:ph type="sldNum" sz="quarter" idx="12"/>
          </p:nvPr>
        </p:nvSpPr>
        <p:spPr/>
        <p:txBody>
          <a:bodyPr/>
          <a:lstStyle/>
          <a:p>
            <a:fld id="{245C346A-1162-4D8C-B482-FF49128FDF99}" type="slidenum">
              <a:rPr lang="en-US" smtClean="0"/>
              <a:t>‹#›</a:t>
            </a:fld>
            <a:endParaRPr lang="en-US"/>
          </a:p>
        </p:txBody>
      </p:sp>
    </p:spTree>
    <p:extLst>
      <p:ext uri="{BB962C8B-B14F-4D97-AF65-F5344CB8AC3E}">
        <p14:creationId xmlns:p14="http://schemas.microsoft.com/office/powerpoint/2010/main" val="225927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CD8C79-7A3E-29D3-4CA8-449C89054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E4F324-FFC5-D1FB-8887-ED7D58AEF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CDDE0-3274-9406-21B8-A8EC23CAF7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E7834-2F0D-4D81-87B6-5BC79EE6AFE1}" type="datetimeFigureOut">
              <a:rPr lang="en-US" smtClean="0"/>
              <a:t>12/10/2024</a:t>
            </a:fld>
            <a:endParaRPr lang="en-US"/>
          </a:p>
        </p:txBody>
      </p:sp>
      <p:sp>
        <p:nvSpPr>
          <p:cNvPr id="5" name="Footer Placeholder 4">
            <a:extLst>
              <a:ext uri="{FF2B5EF4-FFF2-40B4-BE49-F238E27FC236}">
                <a16:creationId xmlns:a16="http://schemas.microsoft.com/office/drawing/2014/main" id="{29BE6B8B-3BE0-B0CC-12CE-C6723E0B2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D9417-8E29-1341-A14B-300EADE01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C346A-1162-4D8C-B482-FF49128FDF99}" type="slidenum">
              <a:rPr lang="en-US" smtClean="0"/>
              <a:t>‹#›</a:t>
            </a:fld>
            <a:endParaRPr lang="en-US"/>
          </a:p>
        </p:txBody>
      </p:sp>
    </p:spTree>
    <p:extLst>
      <p:ext uri="{BB962C8B-B14F-4D97-AF65-F5344CB8AC3E}">
        <p14:creationId xmlns:p14="http://schemas.microsoft.com/office/powerpoint/2010/main" val="1772969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B997-892B-7188-9760-8E085464A511}"/>
              </a:ext>
            </a:extLst>
          </p:cNvPr>
          <p:cNvSpPr>
            <a:spLocks noGrp="1"/>
          </p:cNvSpPr>
          <p:nvPr>
            <p:ph type="ctrTitle"/>
          </p:nvPr>
        </p:nvSpPr>
        <p:spPr>
          <a:xfrm>
            <a:off x="1524000" y="1122363"/>
            <a:ext cx="9144000" cy="1762239"/>
          </a:xfrm>
        </p:spPr>
        <p:txBody>
          <a:bodyPr/>
          <a:lstStyle/>
          <a:p>
            <a:r>
              <a:rPr lang="en-US" dirty="0"/>
              <a:t>Unit 5: Machine Learning</a:t>
            </a:r>
          </a:p>
        </p:txBody>
      </p:sp>
      <p:sp>
        <p:nvSpPr>
          <p:cNvPr id="3" name="Subtitle 2">
            <a:extLst>
              <a:ext uri="{FF2B5EF4-FFF2-40B4-BE49-F238E27FC236}">
                <a16:creationId xmlns:a16="http://schemas.microsoft.com/office/drawing/2014/main" id="{F3CF82AF-37E0-FDD1-41FD-D03AEB44729E}"/>
              </a:ext>
            </a:extLst>
          </p:cNvPr>
          <p:cNvSpPr>
            <a:spLocks noGrp="1"/>
          </p:cNvSpPr>
          <p:nvPr>
            <p:ph type="subTitle" idx="1"/>
          </p:nvPr>
        </p:nvSpPr>
        <p:spPr/>
        <p:txBody>
          <a:bodyPr>
            <a:normAutofit/>
          </a:bodyPr>
          <a:lstStyle/>
          <a:p>
            <a:r>
              <a:rPr lang="en-US" sz="4000" dirty="0"/>
              <a:t>Lecture 3</a:t>
            </a:r>
          </a:p>
        </p:txBody>
      </p:sp>
    </p:spTree>
    <p:extLst>
      <p:ext uri="{BB962C8B-B14F-4D97-AF65-F5344CB8AC3E}">
        <p14:creationId xmlns:p14="http://schemas.microsoft.com/office/powerpoint/2010/main" val="1357119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E7EE-2B07-A831-718D-8E215B7994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5D7871-4C86-214D-2D22-E1B7B52DA6E4}"/>
              </a:ext>
            </a:extLst>
          </p:cNvPr>
          <p:cNvSpPr>
            <a:spLocks noGrp="1"/>
          </p:cNvSpPr>
          <p:nvPr>
            <p:ph idx="1"/>
          </p:nvPr>
        </p:nvSpPr>
        <p:spPr/>
        <p:txBody>
          <a:bodyPr>
            <a:normAutofit/>
          </a:bodyPr>
          <a:lstStyle/>
          <a:p>
            <a:r>
              <a:rPr lang="en-US" sz="2200" b="0" i="0" dirty="0">
                <a:solidFill>
                  <a:srgbClr val="333333"/>
                </a:solidFill>
                <a:effectLst/>
                <a:latin typeface="Times New Roman" panose="02020603050405020304" pitchFamily="18" charset="0"/>
                <a:cs typeface="Times New Roman" panose="02020603050405020304" pitchFamily="18" charset="0"/>
              </a:rPr>
              <a:t>By calculating the Euclidean distance we got the nearest neighbors, as three nearest neighbors in category A and two nearest neighbors in category B. Consider the below image</a:t>
            </a:r>
            <a:endParaRPr lang="en-US" sz="2200" dirty="0">
              <a:latin typeface="Times New Roman" panose="02020603050405020304" pitchFamily="18" charset="0"/>
              <a:cs typeface="Times New Roman" panose="02020603050405020304" pitchFamily="18" charset="0"/>
            </a:endParaRPr>
          </a:p>
        </p:txBody>
      </p:sp>
      <p:pic>
        <p:nvPicPr>
          <p:cNvPr id="5122" name="Picture 2" descr="K-Nearest Neighbor(KNN) Algorithm for Machine Learning">
            <a:extLst>
              <a:ext uri="{FF2B5EF4-FFF2-40B4-BE49-F238E27FC236}">
                <a16:creationId xmlns:a16="http://schemas.microsoft.com/office/drawing/2014/main" id="{8196F179-0EDB-2828-363E-B1222A2B2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410" y="2682875"/>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5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D9E8C-BD63-022B-AE58-B1251A1178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A345DE-A746-A946-4158-DF7CC95FA97E}"/>
              </a:ext>
            </a:extLst>
          </p:cNvPr>
          <p:cNvSpPr>
            <a:spLocks noGrp="1"/>
          </p:cNvSpPr>
          <p:nvPr>
            <p:ph idx="1"/>
          </p:nvPr>
        </p:nvSpPr>
        <p:spPr/>
        <p:txBody>
          <a:bodyPr/>
          <a:lstStyle/>
          <a:p>
            <a:pPr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H</a:t>
            </a:r>
            <a:r>
              <a:rPr lang="en-US" b="0" i="0" dirty="0">
                <a:solidFill>
                  <a:srgbClr val="333333"/>
                </a:solidFill>
                <a:effectLst/>
                <a:latin typeface="Times New Roman" panose="02020603050405020304" pitchFamily="18" charset="0"/>
                <a:cs typeface="Times New Roman" panose="02020603050405020304" pitchFamily="18" charset="0"/>
              </a:rPr>
              <a:t>ere is no particular way to determine the best value for "K", so we need to try some values to find the best out of them. The most preferred value for K is 5.</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 very low value for K such as K=1 or K=2, can be noisy and lead to the effects of outliers in the model.</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Large values for K are good, but it may find some difficulties.</a:t>
            </a:r>
          </a:p>
          <a:p>
            <a:endParaRPr lang="en-US" dirty="0"/>
          </a:p>
        </p:txBody>
      </p:sp>
    </p:spTree>
    <p:extLst>
      <p:ext uri="{BB962C8B-B14F-4D97-AF65-F5344CB8AC3E}">
        <p14:creationId xmlns:p14="http://schemas.microsoft.com/office/powerpoint/2010/main" val="406413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47BB-DBCD-E970-F944-853237B4057A}"/>
              </a:ext>
            </a:extLst>
          </p:cNvPr>
          <p:cNvSpPr>
            <a:spLocks noGrp="1"/>
          </p:cNvSpPr>
          <p:nvPr>
            <p:ph type="title"/>
          </p:nvPr>
        </p:nvSpPr>
        <p:spPr/>
        <p:txBody>
          <a:bodyPr/>
          <a:lstStyle/>
          <a:p>
            <a:r>
              <a:rPr lang="en-US" dirty="0">
                <a:solidFill>
                  <a:srgbClr val="FF0000"/>
                </a:solidFill>
              </a:rPr>
              <a:t>K-Nearest Neighbor</a:t>
            </a:r>
          </a:p>
        </p:txBody>
      </p:sp>
      <p:sp>
        <p:nvSpPr>
          <p:cNvPr id="3" name="Content Placeholder 2">
            <a:extLst>
              <a:ext uri="{FF2B5EF4-FFF2-40B4-BE49-F238E27FC236}">
                <a16:creationId xmlns:a16="http://schemas.microsoft.com/office/drawing/2014/main" id="{C29780F6-AE18-AC8C-127A-C1D333CC5EAC}"/>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K-Nearest Neighbor is one of the simplest Machine Learning algorithms based on Supervised Learning technique.</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K-NN algorithm assumes the similarity between the new case/data and available cases and put the new case into the category that is most similar to the available categories.</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This means when new data appears then it can be easily classified into a well suite category by using K- NN algorithm.</a:t>
            </a:r>
          </a:p>
          <a:p>
            <a:endParaRPr lang="en-US" dirty="0"/>
          </a:p>
        </p:txBody>
      </p:sp>
    </p:spTree>
    <p:extLst>
      <p:ext uri="{BB962C8B-B14F-4D97-AF65-F5344CB8AC3E}">
        <p14:creationId xmlns:p14="http://schemas.microsoft.com/office/powerpoint/2010/main" val="251188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140A-F980-0C44-B8C4-4F90BC83EB6A}"/>
              </a:ext>
            </a:extLst>
          </p:cNvPr>
          <p:cNvSpPr>
            <a:spLocks noGrp="1"/>
          </p:cNvSpPr>
          <p:nvPr>
            <p:ph type="title"/>
          </p:nvPr>
        </p:nvSpPr>
        <p:spPr/>
        <p:txBody>
          <a:bodyPr/>
          <a:lstStyle/>
          <a:p>
            <a:r>
              <a:rPr lang="en-US" dirty="0">
                <a:solidFill>
                  <a:srgbClr val="FF0000"/>
                </a:solidFill>
              </a:rPr>
              <a:t>K-Nearest Neighbor</a:t>
            </a:r>
          </a:p>
        </p:txBody>
      </p:sp>
      <p:sp>
        <p:nvSpPr>
          <p:cNvPr id="3" name="Content Placeholder 2">
            <a:extLst>
              <a:ext uri="{FF2B5EF4-FFF2-40B4-BE49-F238E27FC236}">
                <a16:creationId xmlns:a16="http://schemas.microsoft.com/office/drawing/2014/main" id="{95EE415F-4580-CFC0-0BA3-D322EAC755B2}"/>
              </a:ext>
            </a:extLst>
          </p:cNvPr>
          <p:cNvSpPr>
            <a:spLocks noGrp="1"/>
          </p:cNvSpPr>
          <p:nvPr>
            <p:ph idx="1"/>
          </p:nvPr>
        </p:nvSpPr>
        <p:spPr/>
        <p:txBody>
          <a:bodyPr/>
          <a:lstStyle/>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K-NN algorithm can be used for Regression as well as for Classification but mostly it is used for the Classification problems.</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K-NN is a </a:t>
            </a:r>
            <a:r>
              <a:rPr lang="en-US" sz="2400" b="1" i="0" dirty="0">
                <a:solidFill>
                  <a:srgbClr val="333333"/>
                </a:solidFill>
                <a:effectLst/>
                <a:latin typeface="Times New Roman" panose="02020603050405020304" pitchFamily="18" charset="0"/>
                <a:cs typeface="Times New Roman" panose="02020603050405020304" pitchFamily="18" charset="0"/>
              </a:rPr>
              <a:t>non-parametric algorithm</a:t>
            </a:r>
            <a:r>
              <a:rPr lang="en-US" sz="2400" b="0" i="0" dirty="0">
                <a:solidFill>
                  <a:srgbClr val="333333"/>
                </a:solidFill>
                <a:effectLst/>
                <a:latin typeface="Times New Roman" panose="02020603050405020304" pitchFamily="18" charset="0"/>
                <a:cs typeface="Times New Roman" panose="02020603050405020304" pitchFamily="18" charset="0"/>
              </a:rPr>
              <a:t>, which means it does not make any assumption on underlying data.</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It is also called a </a:t>
            </a:r>
            <a:r>
              <a:rPr lang="en-US" sz="2400" b="1" i="0" dirty="0">
                <a:solidFill>
                  <a:srgbClr val="333333"/>
                </a:solidFill>
                <a:effectLst/>
                <a:latin typeface="Times New Roman" panose="02020603050405020304" pitchFamily="18" charset="0"/>
                <a:cs typeface="Times New Roman" panose="02020603050405020304" pitchFamily="18" charset="0"/>
              </a:rPr>
              <a:t>lazy learner algorithm</a:t>
            </a:r>
            <a:r>
              <a:rPr lang="en-US" sz="2400" b="0" i="0" dirty="0">
                <a:solidFill>
                  <a:srgbClr val="333333"/>
                </a:solidFill>
                <a:effectLst/>
                <a:latin typeface="Times New Roman" panose="02020603050405020304" pitchFamily="18" charset="0"/>
                <a:cs typeface="Times New Roman" panose="02020603050405020304" pitchFamily="18" charset="0"/>
              </a:rPr>
              <a:t> because it does not learn from the training set immediately instead it stores the dataset and at the time of classification, it performs an action on the dataset.</a:t>
            </a:r>
          </a:p>
          <a:p>
            <a:endParaRPr lang="en-US" dirty="0"/>
          </a:p>
          <a:p>
            <a:endParaRPr lang="en-US" dirty="0"/>
          </a:p>
        </p:txBody>
      </p:sp>
    </p:spTree>
    <p:extLst>
      <p:ext uri="{BB962C8B-B14F-4D97-AF65-F5344CB8AC3E}">
        <p14:creationId xmlns:p14="http://schemas.microsoft.com/office/powerpoint/2010/main" val="156309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6D8C-E2D5-2E02-02A3-1B23348B3287}"/>
              </a:ext>
            </a:extLst>
          </p:cNvPr>
          <p:cNvSpPr>
            <a:spLocks noGrp="1"/>
          </p:cNvSpPr>
          <p:nvPr>
            <p:ph type="title"/>
          </p:nvPr>
        </p:nvSpPr>
        <p:spPr/>
        <p:txBody>
          <a:bodyPr/>
          <a:lstStyle/>
          <a:p>
            <a:r>
              <a:rPr lang="en-US" dirty="0">
                <a:solidFill>
                  <a:srgbClr val="FF0000"/>
                </a:solidFill>
              </a:rPr>
              <a:t>K-Nearest Neighbor</a:t>
            </a:r>
          </a:p>
        </p:txBody>
      </p:sp>
      <p:sp>
        <p:nvSpPr>
          <p:cNvPr id="3" name="Content Placeholder 2">
            <a:extLst>
              <a:ext uri="{FF2B5EF4-FFF2-40B4-BE49-F238E27FC236}">
                <a16:creationId xmlns:a16="http://schemas.microsoft.com/office/drawing/2014/main" id="{2F82FB05-6576-5654-D33D-F6C6B50078C0}"/>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KNN algorithm at the training phase just stores the dataset and when it gets new data, then it classifies that data into a category that is much similar to the new data.</a:t>
            </a:r>
          </a:p>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Example:</a:t>
            </a:r>
            <a:r>
              <a:rPr lang="en-US" sz="2400" b="0" i="0" dirty="0">
                <a:solidFill>
                  <a:srgbClr val="333333"/>
                </a:solidFill>
                <a:effectLst/>
                <a:latin typeface="Times New Roman" panose="02020603050405020304" pitchFamily="18" charset="0"/>
                <a:cs typeface="Times New Roman" panose="02020603050405020304" pitchFamily="18" charset="0"/>
              </a:rPr>
              <a:t> Suppose, we have an image of a creature that looks similar to cat and dog, but we want to know either it is a cat or dog. </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So for this identification, we can use the KNN algorithm, as it works on a similarity measure. </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Our KNN model will find the similar features of the new data set to the cats and dogs images and based on the most similar features it will put it in either cat or dog category.</a:t>
            </a:r>
          </a:p>
          <a:p>
            <a:endParaRPr lang="en-US" dirty="0"/>
          </a:p>
        </p:txBody>
      </p:sp>
    </p:spTree>
    <p:extLst>
      <p:ext uri="{BB962C8B-B14F-4D97-AF65-F5344CB8AC3E}">
        <p14:creationId xmlns:p14="http://schemas.microsoft.com/office/powerpoint/2010/main" val="33054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67F1-D688-6821-7C46-6E6BF6846060}"/>
              </a:ext>
            </a:extLst>
          </p:cNvPr>
          <p:cNvSpPr>
            <a:spLocks noGrp="1"/>
          </p:cNvSpPr>
          <p:nvPr>
            <p:ph type="title"/>
          </p:nvPr>
        </p:nvSpPr>
        <p:spPr/>
        <p:txBody>
          <a:bodyPr/>
          <a:lstStyle/>
          <a:p>
            <a:endParaRPr lang="en-US"/>
          </a:p>
        </p:txBody>
      </p:sp>
      <p:pic>
        <p:nvPicPr>
          <p:cNvPr id="1026" name="Picture 2" descr="K-Nearest Neighbor(KNN) Algorithm for Machine Learning">
            <a:extLst>
              <a:ext uri="{FF2B5EF4-FFF2-40B4-BE49-F238E27FC236}">
                <a16:creationId xmlns:a16="http://schemas.microsoft.com/office/drawing/2014/main" id="{DD05ADD5-E41F-1A8B-845C-25EFA1059B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2557" y="1690688"/>
            <a:ext cx="8502977" cy="3620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05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3D33-962E-90F9-4B94-FA275A34C10B}"/>
              </a:ext>
            </a:extLst>
          </p:cNvPr>
          <p:cNvSpPr>
            <a:spLocks noGrp="1"/>
          </p:cNvSpPr>
          <p:nvPr>
            <p:ph type="title"/>
          </p:nvPr>
        </p:nvSpPr>
        <p:spPr/>
        <p:txBody>
          <a:bodyPr/>
          <a:lstStyle/>
          <a:p>
            <a:r>
              <a:rPr lang="en-US" sz="3600" b="0" i="0" u="sng" dirty="0">
                <a:solidFill>
                  <a:srgbClr val="FF0000"/>
                </a:solidFill>
                <a:effectLst/>
                <a:latin typeface="Times New Roman" panose="02020603050405020304" pitchFamily="18" charset="0"/>
                <a:cs typeface="Times New Roman" panose="02020603050405020304" pitchFamily="18" charset="0"/>
              </a:rPr>
              <a:t>Why do we need a K-NN Algorithm?</a:t>
            </a:r>
            <a:br>
              <a:rPr lang="en-US" b="0" i="0" dirty="0">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1C1E087E-B90F-5C95-E60E-860A8C7286F8}"/>
              </a:ext>
            </a:extLst>
          </p:cNvPr>
          <p:cNvSpPr>
            <a:spLocks noGrp="1"/>
          </p:cNvSpPr>
          <p:nvPr>
            <p:ph idx="1"/>
          </p:nvPr>
        </p:nvSpPr>
        <p:spPr>
          <a:xfrm>
            <a:off x="838200" y="1611984"/>
            <a:ext cx="10515600" cy="4564979"/>
          </a:xfrm>
        </p:spPr>
        <p:txBody>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Suppose there are two categories, i.e., Category A and Category B, and we have a new data point x1, so this data point will lie in which of these categories. To solve this type of problem, we need a K-NN algorithm. With the help of K-NN, we can easily identify the category or class of a particular dataset. Consider the below diagram:</a:t>
            </a:r>
          </a:p>
          <a:p>
            <a:endParaRPr lang="en-US" dirty="0"/>
          </a:p>
        </p:txBody>
      </p:sp>
      <p:pic>
        <p:nvPicPr>
          <p:cNvPr id="2050" name="Picture 2" descr="K-Nearest Neighbor(KNN) Algorithm for Machine Learning">
            <a:extLst>
              <a:ext uri="{FF2B5EF4-FFF2-40B4-BE49-F238E27FC236}">
                <a16:creationId xmlns:a16="http://schemas.microsoft.com/office/drawing/2014/main" id="{3BA75A33-7721-2F10-A9FB-EA0902CF4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390" y="314089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26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22F7-A6E2-A324-F655-9DBDA8C12393}"/>
              </a:ext>
            </a:extLst>
          </p:cNvPr>
          <p:cNvSpPr>
            <a:spLocks noGrp="1"/>
          </p:cNvSpPr>
          <p:nvPr>
            <p:ph type="title"/>
          </p:nvPr>
        </p:nvSpPr>
        <p:spPr>
          <a:xfrm>
            <a:off x="838200" y="681037"/>
            <a:ext cx="10515600" cy="1009651"/>
          </a:xfrm>
        </p:spPr>
        <p:txBody>
          <a:bodyPr>
            <a:normAutofit fontScale="90000"/>
          </a:bodyPr>
          <a:lstStyle/>
          <a:p>
            <a:r>
              <a:rPr lang="en-US" b="0" i="0" u="sng" dirty="0">
                <a:solidFill>
                  <a:srgbClr val="FF0000"/>
                </a:solidFill>
                <a:effectLst/>
                <a:latin typeface="Times New Roman" panose="02020603050405020304" pitchFamily="18" charset="0"/>
                <a:cs typeface="Times New Roman" panose="02020603050405020304" pitchFamily="18" charset="0"/>
              </a:rPr>
              <a:t>How does K-NN work?</a:t>
            </a:r>
            <a:br>
              <a:rPr lang="en-US" b="0" i="0" dirty="0">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8300B247-3FA7-F28E-E72E-E5E65049C783}"/>
              </a:ext>
            </a:extLst>
          </p:cNvPr>
          <p:cNvSpPr>
            <a:spLocks noGrp="1"/>
          </p:cNvSpPr>
          <p:nvPr>
            <p:ph idx="1"/>
          </p:nvPr>
        </p:nvSpPr>
        <p:spPr>
          <a:xfrm>
            <a:off x="838200" y="1423447"/>
            <a:ext cx="10515600" cy="4753516"/>
          </a:xfrm>
        </p:spPr>
        <p:txBody>
          <a:bodyPr>
            <a:normAutofit/>
          </a:bodyPr>
          <a:lstStyle/>
          <a:p>
            <a:pPr algn="just"/>
            <a:r>
              <a:rPr lang="en-US" sz="2400" b="0" i="0" dirty="0">
                <a:solidFill>
                  <a:srgbClr val="333333"/>
                </a:solidFill>
                <a:effectLst/>
                <a:latin typeface="Times New Roman" panose="02020603050405020304" pitchFamily="18" charset="0"/>
                <a:cs typeface="Times New Roman" panose="02020603050405020304" pitchFamily="18" charset="0"/>
              </a:rPr>
              <a:t>The K-NN working can be explained on the basis of the below algorithm:</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Step-1:</a:t>
            </a:r>
            <a:r>
              <a:rPr lang="en-US" sz="2400" b="0" i="0" dirty="0">
                <a:solidFill>
                  <a:srgbClr val="333333"/>
                </a:solidFill>
                <a:effectLst/>
                <a:latin typeface="Times New Roman" panose="02020603050405020304" pitchFamily="18" charset="0"/>
                <a:cs typeface="Times New Roman" panose="02020603050405020304" pitchFamily="18" charset="0"/>
              </a:rPr>
              <a:t> Select the number K of the neighbors</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Step-2:</a:t>
            </a:r>
            <a:r>
              <a:rPr lang="en-US" sz="2400" b="0" i="0" dirty="0">
                <a:solidFill>
                  <a:srgbClr val="333333"/>
                </a:solidFill>
                <a:effectLst/>
                <a:latin typeface="Times New Roman" panose="02020603050405020304" pitchFamily="18" charset="0"/>
                <a:cs typeface="Times New Roman" panose="02020603050405020304" pitchFamily="18" charset="0"/>
              </a:rPr>
              <a:t> Calculate the Euclidean distance of </a:t>
            </a:r>
            <a:r>
              <a:rPr lang="en-US" sz="2400" b="1" i="0" dirty="0">
                <a:solidFill>
                  <a:srgbClr val="333333"/>
                </a:solidFill>
                <a:effectLst/>
                <a:latin typeface="Times New Roman" panose="02020603050405020304" pitchFamily="18" charset="0"/>
                <a:cs typeface="Times New Roman" panose="02020603050405020304" pitchFamily="18" charset="0"/>
              </a:rPr>
              <a:t>K number of neighbors</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Step-3:</a:t>
            </a:r>
            <a:r>
              <a:rPr lang="en-US" sz="2400" b="0" i="0" dirty="0">
                <a:solidFill>
                  <a:srgbClr val="333333"/>
                </a:solidFill>
                <a:effectLst/>
                <a:latin typeface="Times New Roman" panose="02020603050405020304" pitchFamily="18" charset="0"/>
                <a:cs typeface="Times New Roman" panose="02020603050405020304" pitchFamily="18" charset="0"/>
              </a:rPr>
              <a:t> Take the K nearest neighbors as per the calculated Euclidean distance.</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Step-4:</a:t>
            </a:r>
            <a:r>
              <a:rPr lang="en-US" sz="2400" b="0" i="0" dirty="0">
                <a:solidFill>
                  <a:srgbClr val="333333"/>
                </a:solidFill>
                <a:effectLst/>
                <a:latin typeface="Times New Roman" panose="02020603050405020304" pitchFamily="18" charset="0"/>
                <a:cs typeface="Times New Roman" panose="02020603050405020304" pitchFamily="18" charset="0"/>
              </a:rPr>
              <a:t> Among these k neighbors, count the number of the data points in each category.</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Step-5:</a:t>
            </a:r>
            <a:r>
              <a:rPr lang="en-US" sz="2400" b="0" i="0" dirty="0">
                <a:solidFill>
                  <a:srgbClr val="333333"/>
                </a:solidFill>
                <a:effectLst/>
                <a:latin typeface="Times New Roman" panose="02020603050405020304" pitchFamily="18" charset="0"/>
                <a:cs typeface="Times New Roman" panose="02020603050405020304" pitchFamily="18" charset="0"/>
              </a:rPr>
              <a:t> Assign the new data points to that category for which the number of the neighbor is maximum.</a:t>
            </a:r>
          </a:p>
          <a:p>
            <a:pPr marL="0" indent="0" algn="just">
              <a:buNone/>
            </a:pPr>
            <a:r>
              <a:rPr lang="en-US" sz="2400" b="1" i="0" dirty="0">
                <a:solidFill>
                  <a:srgbClr val="333333"/>
                </a:solidFill>
                <a:effectLst/>
                <a:latin typeface="Times New Roman" panose="02020603050405020304" pitchFamily="18" charset="0"/>
                <a:cs typeface="Times New Roman" panose="02020603050405020304" pitchFamily="18" charset="0"/>
              </a:rPr>
              <a:t>Step-6:</a:t>
            </a:r>
            <a:r>
              <a:rPr lang="en-US" sz="2400" b="0" i="0" dirty="0">
                <a:solidFill>
                  <a:srgbClr val="333333"/>
                </a:solidFill>
                <a:effectLst/>
                <a:latin typeface="Times New Roman" panose="02020603050405020304" pitchFamily="18" charset="0"/>
                <a:cs typeface="Times New Roman" panose="02020603050405020304" pitchFamily="18" charset="0"/>
              </a:rPr>
              <a:t> Our model is ready.</a:t>
            </a:r>
          </a:p>
          <a:p>
            <a:endParaRPr lang="en-US" dirty="0"/>
          </a:p>
        </p:txBody>
      </p:sp>
    </p:spTree>
    <p:extLst>
      <p:ext uri="{BB962C8B-B14F-4D97-AF65-F5344CB8AC3E}">
        <p14:creationId xmlns:p14="http://schemas.microsoft.com/office/powerpoint/2010/main" val="99489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23B5-24FD-E0C6-3F0F-06A290CA5D52}"/>
              </a:ext>
            </a:extLst>
          </p:cNvPr>
          <p:cNvSpPr>
            <a:spLocks noGrp="1"/>
          </p:cNvSpPr>
          <p:nvPr>
            <p:ph type="title"/>
          </p:nvPr>
        </p:nvSpPr>
        <p:spPr/>
        <p:txBody>
          <a:bodyPr/>
          <a:lstStyle/>
          <a:p>
            <a:endParaRPr lang="en-US"/>
          </a:p>
        </p:txBody>
      </p:sp>
      <p:pic>
        <p:nvPicPr>
          <p:cNvPr id="3074" name="Picture 2" descr="K-Nearest Neighbor(KNN) Algorithm for Machine Learning">
            <a:extLst>
              <a:ext uri="{FF2B5EF4-FFF2-40B4-BE49-F238E27FC236}">
                <a16:creationId xmlns:a16="http://schemas.microsoft.com/office/drawing/2014/main" id="{C5221588-CC52-9B87-FDCA-016D410C94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8033" y="2096294"/>
            <a:ext cx="7129217"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82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8BC8-BA29-0B17-1914-3B802456BABB}"/>
              </a:ext>
            </a:extLst>
          </p:cNvPr>
          <p:cNvSpPr>
            <a:spLocks noGrp="1"/>
          </p:cNvSpPr>
          <p:nvPr>
            <p:ph type="title"/>
          </p:nvPr>
        </p:nvSpPr>
        <p:spPr>
          <a:xfrm>
            <a:off x="838200" y="365125"/>
            <a:ext cx="10515600" cy="1039469"/>
          </a:xfrm>
        </p:spPr>
        <p:txBody>
          <a:bodyPr/>
          <a:lstStyle/>
          <a:p>
            <a:endParaRPr lang="en-US" dirty="0"/>
          </a:p>
        </p:txBody>
      </p:sp>
      <p:sp>
        <p:nvSpPr>
          <p:cNvPr id="3" name="Content Placeholder 2">
            <a:extLst>
              <a:ext uri="{FF2B5EF4-FFF2-40B4-BE49-F238E27FC236}">
                <a16:creationId xmlns:a16="http://schemas.microsoft.com/office/drawing/2014/main" id="{223CE36E-BCBD-7298-7DA9-72CC32CDF18A}"/>
              </a:ext>
            </a:extLst>
          </p:cNvPr>
          <p:cNvSpPr>
            <a:spLocks noGrp="1"/>
          </p:cNvSpPr>
          <p:nvPr>
            <p:ph idx="1"/>
          </p:nvPr>
        </p:nvSpPr>
        <p:spPr>
          <a:xfrm>
            <a:off x="838200" y="1489435"/>
            <a:ext cx="10515600" cy="4687528"/>
          </a:xfrm>
        </p:spPr>
        <p:txBody>
          <a:bodyPr/>
          <a:lstStyle/>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Firstly, we will choose the number of neighbors, so we will choose the k=5.</a:t>
            </a:r>
          </a:p>
          <a:p>
            <a:pPr algn="just">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Next, we will calculate the </a:t>
            </a:r>
            <a:r>
              <a:rPr lang="en-US" sz="2400" b="1" i="0" dirty="0">
                <a:solidFill>
                  <a:srgbClr val="333333"/>
                </a:solidFill>
                <a:effectLst/>
                <a:latin typeface="Times New Roman" panose="02020603050405020304" pitchFamily="18" charset="0"/>
                <a:cs typeface="Times New Roman" panose="02020603050405020304" pitchFamily="18" charset="0"/>
              </a:rPr>
              <a:t>Euclidean distance</a:t>
            </a:r>
            <a:r>
              <a:rPr lang="en-US" sz="2400" b="0" i="0" dirty="0">
                <a:solidFill>
                  <a:srgbClr val="333333"/>
                </a:solidFill>
                <a:effectLst/>
                <a:latin typeface="Times New Roman" panose="02020603050405020304" pitchFamily="18" charset="0"/>
                <a:cs typeface="Times New Roman" panose="02020603050405020304" pitchFamily="18" charset="0"/>
              </a:rPr>
              <a:t> between the data points. The Euclidean distance is the distance between two points, which we have already studied in geometry. It can be calculated as:</a:t>
            </a:r>
          </a:p>
          <a:p>
            <a:endParaRPr lang="en-US" dirty="0"/>
          </a:p>
        </p:txBody>
      </p:sp>
      <p:pic>
        <p:nvPicPr>
          <p:cNvPr id="4098" name="Picture 2" descr="K-Nearest Neighbor(KNN) Algorithm for Machine Learning">
            <a:extLst>
              <a:ext uri="{FF2B5EF4-FFF2-40B4-BE49-F238E27FC236}">
                <a16:creationId xmlns:a16="http://schemas.microsoft.com/office/drawing/2014/main" id="{3F8CCB18-A9A1-72CF-CCE5-3519EC11A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8507" y="2916024"/>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42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Montserrat</vt:lpstr>
      <vt:lpstr>Times New Roman</vt:lpstr>
      <vt:lpstr>Office Theme</vt:lpstr>
      <vt:lpstr>Unit 5: Machine Learning</vt:lpstr>
      <vt:lpstr>K-Nearest Neighbor</vt:lpstr>
      <vt:lpstr>K-Nearest Neighbor</vt:lpstr>
      <vt:lpstr>K-Nearest Neighbor</vt:lpstr>
      <vt:lpstr>PowerPoint Presentation</vt:lpstr>
      <vt:lpstr>Why do we need a K-NN Algorithm? </vt:lpstr>
      <vt:lpstr>How does K-NN work?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2</cp:revision>
  <dcterms:created xsi:type="dcterms:W3CDTF">2024-12-09T13:10:42Z</dcterms:created>
  <dcterms:modified xsi:type="dcterms:W3CDTF">2024-12-10T01:46:14Z</dcterms:modified>
</cp:coreProperties>
</file>