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57" r:id="rId7"/>
    <p:sldId id="258"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5: Machine Learning</a:t>
            </a:r>
          </a:p>
        </p:txBody>
      </p:sp>
      <p:sp>
        <p:nvSpPr>
          <p:cNvPr id="3" name="Subtitle 2"/>
          <p:cNvSpPr>
            <a:spLocks noGrp="1"/>
          </p:cNvSpPr>
          <p:nvPr>
            <p:ph type="subTitle" idx="1"/>
          </p:nvPr>
        </p:nvSpPr>
        <p:spPr/>
        <p:txBody>
          <a:bodyPr/>
          <a:lstStyle/>
          <a:p>
            <a:r>
              <a:rPr lang="en-US" dirty="0"/>
              <a:t>Lecture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C38-4629-7F21-0521-013FA6A76D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5F7A03-A1B5-8D70-F346-B8160B79A965}"/>
              </a:ext>
            </a:extLst>
          </p:cNvPr>
          <p:cNvSpPr>
            <a:spLocks noGrp="1"/>
          </p:cNvSpPr>
          <p:nvPr>
            <p:ph idx="1"/>
          </p:nvPr>
        </p:nvSpPr>
        <p:spPr>
          <a:xfrm>
            <a:off x="457200" y="990600"/>
            <a:ext cx="8229600" cy="5135563"/>
          </a:xfrm>
        </p:spPr>
        <p:txBody>
          <a:bodyPr>
            <a:normAutofit fontScale="77500" lnSpcReduction="20000"/>
          </a:bodyPr>
          <a:lstStyle/>
          <a:p>
            <a:pPr marL="0" indent="0" algn="just">
              <a:lnSpc>
                <a:spcPct val="160000"/>
              </a:lnSpc>
              <a:buNone/>
            </a:pPr>
            <a:r>
              <a:rPr lang="en-US" b="1" i="0" dirty="0">
                <a:solidFill>
                  <a:srgbClr val="610B38"/>
                </a:solidFill>
                <a:effectLst/>
                <a:latin typeface="erdana"/>
              </a:rPr>
              <a:t>2</a:t>
            </a:r>
            <a:r>
              <a:rPr lang="en-US" sz="2800" b="1" i="0" dirty="0">
                <a:solidFill>
                  <a:srgbClr val="610B38"/>
                </a:solidFill>
                <a:effectLst/>
                <a:latin typeface="Times New Roman" panose="02020603050405020304" pitchFamily="18" charset="0"/>
                <a:cs typeface="Times New Roman" panose="02020603050405020304" pitchFamily="18" charset="0"/>
              </a:rPr>
              <a:t>. Support Vector Machine Algorithm</a:t>
            </a:r>
          </a:p>
          <a:p>
            <a:pPr algn="just">
              <a:lnSpc>
                <a:spcPct val="160000"/>
              </a:lnSpc>
            </a:pPr>
            <a:r>
              <a:rPr lang="en-US" sz="28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lnSpc>
                <a:spcPct val="160000"/>
              </a:lnSpc>
            </a:pPr>
            <a:r>
              <a:rPr lang="en-US" sz="28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0" indent="0">
              <a:buNone/>
            </a:pPr>
            <a:endParaRPr lang="en-US" dirty="0"/>
          </a:p>
        </p:txBody>
      </p:sp>
    </p:spTree>
    <p:extLst>
      <p:ext uri="{BB962C8B-B14F-4D97-AF65-F5344CB8AC3E}">
        <p14:creationId xmlns:p14="http://schemas.microsoft.com/office/powerpoint/2010/main" val="48684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0570-7BBE-D931-F250-8726E0ADB791}"/>
              </a:ext>
            </a:extLst>
          </p:cNvPr>
          <p:cNvSpPr>
            <a:spLocks noGrp="1"/>
          </p:cNvSpPr>
          <p:nvPr>
            <p:ph type="title"/>
          </p:nvPr>
        </p:nvSpPr>
        <p:spPr/>
        <p:txBody>
          <a:bodyPr/>
          <a:lstStyle/>
          <a:p>
            <a:endParaRPr lang="en-US" dirty="0"/>
          </a:p>
        </p:txBody>
      </p:sp>
      <p:pic>
        <p:nvPicPr>
          <p:cNvPr id="1026" name="Picture 2" descr="Support Vector Machine Algorithm">
            <a:extLst>
              <a:ext uri="{FF2B5EF4-FFF2-40B4-BE49-F238E27FC236}">
                <a16:creationId xmlns:a16="http://schemas.microsoft.com/office/drawing/2014/main" id="{2109F615-7353-4437-2B4B-57CAB995D6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95818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85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3BBD-36B2-199A-CC7A-970F2CF6F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30C165-748E-7B39-FD21-1B9A6A583BE1}"/>
              </a:ext>
            </a:extLst>
          </p:cNvPr>
          <p:cNvSpPr>
            <a:spLocks noGrp="1"/>
          </p:cNvSpPr>
          <p:nvPr>
            <p:ph idx="1"/>
          </p:nvPr>
        </p:nvSpPr>
        <p:spPr>
          <a:xfrm>
            <a:off x="457200" y="1143000"/>
            <a:ext cx="8229600" cy="4983163"/>
          </a:xfrm>
        </p:spPr>
        <p:txBody>
          <a:bodyPr>
            <a:normAutofit fontScale="70000" lnSpcReduction="20000"/>
          </a:bodyPr>
          <a:lstStyle/>
          <a:p>
            <a:pPr marL="0" indent="0">
              <a:lnSpc>
                <a:spcPct val="170000"/>
              </a:lnSpc>
              <a:buNone/>
            </a:pPr>
            <a:r>
              <a:rPr lang="en-US" b="1" i="0" dirty="0">
                <a:solidFill>
                  <a:srgbClr val="333333"/>
                </a:solidFill>
                <a:effectLst/>
                <a:latin typeface="Times New Roman" panose="02020603050405020304" pitchFamily="18" charset="0"/>
                <a:cs typeface="Times New Roman" panose="02020603050405020304" pitchFamily="18" charset="0"/>
              </a:rPr>
              <a:t>Example:</a:t>
            </a:r>
            <a:r>
              <a:rPr lang="en-US" b="0" i="0" dirty="0">
                <a:solidFill>
                  <a:srgbClr val="333333"/>
                </a:solidFill>
                <a:effectLst/>
                <a:latin typeface="Times New Roman" panose="02020603050405020304" pitchFamily="18" charset="0"/>
                <a:cs typeface="Times New Roman" panose="02020603050405020304" pitchFamily="18" charset="0"/>
              </a:rPr>
              <a:t> </a:t>
            </a:r>
          </a:p>
          <a:p>
            <a:pPr>
              <a:lnSpc>
                <a:spcPct val="170000"/>
              </a:lnSpc>
            </a:pPr>
            <a:r>
              <a:rPr lang="en-US" b="0" i="0" dirty="0">
                <a:solidFill>
                  <a:srgbClr val="333333"/>
                </a:solidFill>
                <a:effectLst/>
                <a:latin typeface="Times New Roman" panose="02020603050405020304" pitchFamily="18" charset="0"/>
                <a:cs typeface="Times New Roman" panose="02020603050405020304" pitchFamily="18" charset="0"/>
              </a:rPr>
              <a:t>SVM can be understood with the example that we have used in the KNN classifier. </a:t>
            </a:r>
          </a:p>
          <a:p>
            <a:pPr>
              <a:lnSpc>
                <a:spcPct val="170000"/>
              </a:lnSpc>
            </a:pPr>
            <a:r>
              <a:rPr lang="en-US" b="0" i="0" dirty="0">
                <a:solidFill>
                  <a:srgbClr val="333333"/>
                </a:solidFill>
                <a:effectLst/>
                <a:latin typeface="Times New Roman" panose="02020603050405020304" pitchFamily="18" charset="0"/>
                <a:cs typeface="Times New Roman" panose="02020603050405020304" pitchFamily="18" charset="0"/>
              </a:rPr>
              <a:t>Suppose we see a strange cat that also has some features of dogs, so if we want a model that can accurately identify whether it is a cat or dog, so such a model can be created by using the SVM algorithm.</a:t>
            </a:r>
          </a:p>
          <a:p>
            <a:pPr>
              <a:lnSpc>
                <a:spcPct val="170000"/>
              </a:lnSpc>
            </a:pPr>
            <a:r>
              <a:rPr lang="en-US" b="0" i="0" dirty="0">
                <a:solidFill>
                  <a:srgbClr val="333333"/>
                </a:solidFill>
                <a:effectLst/>
                <a:latin typeface="Times New Roman" panose="02020603050405020304" pitchFamily="18" charset="0"/>
                <a:cs typeface="Times New Roman" panose="02020603050405020304" pitchFamily="18" charset="0"/>
              </a:rPr>
              <a:t>We will first train our model with lots of images of cats and dogs so that it can learn about different features of cats and dogs, and then we test it with this strange creature. </a:t>
            </a:r>
          </a:p>
        </p:txBody>
      </p:sp>
    </p:spTree>
    <p:extLst>
      <p:ext uri="{BB962C8B-B14F-4D97-AF65-F5344CB8AC3E}">
        <p14:creationId xmlns:p14="http://schemas.microsoft.com/office/powerpoint/2010/main" val="14849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AD2F-DD65-33C9-0ACF-F3AE04CCA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8E74F-AFF3-7618-543D-71A48494C76C}"/>
              </a:ext>
            </a:extLst>
          </p:cNvPr>
          <p:cNvSpPr>
            <a:spLocks noGrp="1"/>
          </p:cNvSpPr>
          <p:nvPr>
            <p:ph idx="1"/>
          </p:nvPr>
        </p:nvSpPr>
        <p:spPr>
          <a:xfrm>
            <a:off x="457200" y="1600201"/>
            <a:ext cx="8229600" cy="3429000"/>
          </a:xfrm>
        </p:spPr>
        <p:txBody>
          <a:bodyPr>
            <a:normAutofit fontScale="70000" lnSpcReduction="20000"/>
          </a:bodyPr>
          <a:lstStyle/>
          <a:p>
            <a:pPr>
              <a:lnSpc>
                <a:spcPct val="170000"/>
              </a:lnSpc>
            </a:pPr>
            <a:r>
              <a:rPr lang="en-US" b="0" i="0" dirty="0">
                <a:solidFill>
                  <a:srgbClr val="333333"/>
                </a:solidFill>
                <a:effectLst/>
                <a:latin typeface="Times New Roman" panose="02020603050405020304" pitchFamily="18" charset="0"/>
                <a:cs typeface="Times New Roman" panose="02020603050405020304" pitchFamily="18" charset="0"/>
              </a:rPr>
              <a:t>So as support vector creates a decision boundary between these two data (cat and dog) and choose extreme cases (support vectors), it will see the extreme case of cat and dog. </a:t>
            </a:r>
          </a:p>
          <a:p>
            <a:pPr>
              <a:lnSpc>
                <a:spcPct val="170000"/>
              </a:lnSpc>
            </a:pPr>
            <a:r>
              <a:rPr lang="en-US" b="0" i="0" dirty="0">
                <a:solidFill>
                  <a:srgbClr val="333333"/>
                </a:solidFill>
                <a:effectLst/>
                <a:latin typeface="Times New Roman" panose="02020603050405020304" pitchFamily="18" charset="0"/>
                <a:cs typeface="Times New Roman" panose="02020603050405020304" pitchFamily="18" charset="0"/>
              </a:rPr>
              <a:t>On the basis of the support vectors, it will classify it as a cat. Consider the below diagram:</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1559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6DB-742A-4E20-A2AC-A85B94B3D14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7288AE0-6D47-A326-9A98-2D672D354C28}"/>
              </a:ext>
            </a:extLst>
          </p:cNvPr>
          <p:cNvPicPr>
            <a:picLocks noGrp="1" noChangeAspect="1"/>
          </p:cNvPicPr>
          <p:nvPr>
            <p:ph idx="1"/>
          </p:nvPr>
        </p:nvPicPr>
        <p:blipFill>
          <a:blip r:embed="rId2"/>
          <a:stretch>
            <a:fillRect/>
          </a:stretch>
        </p:blipFill>
        <p:spPr>
          <a:xfrm>
            <a:off x="1219200" y="1676400"/>
            <a:ext cx="7086599" cy="3901430"/>
          </a:xfrm>
        </p:spPr>
      </p:pic>
      <p:sp>
        <p:nvSpPr>
          <p:cNvPr id="7" name="TextBox 6">
            <a:extLst>
              <a:ext uri="{FF2B5EF4-FFF2-40B4-BE49-F238E27FC236}">
                <a16:creationId xmlns:a16="http://schemas.microsoft.com/office/drawing/2014/main" id="{E80957E7-D685-71D1-9BF2-C77FBE706719}"/>
              </a:ext>
            </a:extLst>
          </p:cNvPr>
          <p:cNvSpPr txBox="1"/>
          <p:nvPr/>
        </p:nvSpPr>
        <p:spPr>
          <a:xfrm>
            <a:off x="685800" y="6019800"/>
            <a:ext cx="8000999" cy="646331"/>
          </a:xfrm>
          <a:prstGeom prst="rect">
            <a:avLst/>
          </a:prstGeom>
          <a:noFill/>
        </p:spPr>
        <p:txBody>
          <a:bodyPr wrap="square" rtlCol="0">
            <a:spAutoFit/>
          </a:bodyPr>
          <a:lstStyle/>
          <a:p>
            <a:r>
              <a:rPr lang="en-US" b="0" i="0" dirty="0">
                <a:solidFill>
                  <a:srgbClr val="333333"/>
                </a:solidFill>
                <a:effectLst/>
                <a:latin typeface="inter-regular"/>
              </a:rPr>
              <a:t>VM algorithm can be used for </a:t>
            </a:r>
            <a:r>
              <a:rPr lang="en-US" b="1" i="0" dirty="0">
                <a:solidFill>
                  <a:srgbClr val="333333"/>
                </a:solidFill>
                <a:effectLst/>
                <a:latin typeface="inter-bold"/>
              </a:rPr>
              <a:t>Face detection, image classification, text categorization,</a:t>
            </a:r>
            <a:r>
              <a:rPr lang="en-US" b="0" i="0" dirty="0">
                <a:solidFill>
                  <a:srgbClr val="333333"/>
                </a:solidFill>
                <a:effectLst/>
                <a:latin typeface="inter-regular"/>
              </a:rPr>
              <a:t> etc.</a:t>
            </a:r>
            <a:endParaRPr lang="en-US" dirty="0"/>
          </a:p>
        </p:txBody>
      </p:sp>
    </p:spTree>
    <p:extLst>
      <p:ext uri="{BB962C8B-B14F-4D97-AF65-F5344CB8AC3E}">
        <p14:creationId xmlns:p14="http://schemas.microsoft.com/office/powerpoint/2010/main" val="28404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in AI</a:t>
            </a:r>
          </a:p>
        </p:txBody>
      </p:sp>
      <p:sp>
        <p:nvSpPr>
          <p:cNvPr id="3" name="Content Placeholder 2"/>
          <p:cNvSpPr>
            <a:spLocks noGrp="1"/>
          </p:cNvSpPr>
          <p:nvPr>
            <p:ph idx="1"/>
          </p:nvPr>
        </p:nvSpPr>
        <p:spPr>
          <a:xfrm>
            <a:off x="457200" y="1295400"/>
            <a:ext cx="8229600" cy="4830763"/>
          </a:xfrm>
        </p:spPr>
        <p:txBody>
          <a:bodyPr>
            <a:normAutofit fontScale="92500"/>
          </a:bodyPr>
          <a:lstStyle/>
          <a:p>
            <a:pPr algn="just">
              <a:lnSpc>
                <a:spcPct val="150000"/>
              </a:lnSpc>
            </a:pPr>
            <a:r>
              <a:rPr lang="en-US" sz="2800" dirty="0">
                <a:latin typeface="Times New Roman" panose="02020603050405020304" pitchFamily="18" charset="0"/>
                <a:cs typeface="Times New Roman" panose="02020603050405020304" pitchFamily="18" charset="0"/>
              </a:rPr>
              <a:t>Probability provides a way of summarizing the uncertainty in knowledge and probability statements indicate the evidence with respect to which the probability is being associated.</a:t>
            </a:r>
          </a:p>
          <a:p>
            <a:pPr algn="just">
              <a:lnSpc>
                <a:spcPct val="150000"/>
              </a:lnSpc>
            </a:pPr>
            <a:r>
              <a:rPr lang="en-US" sz="2800" dirty="0">
                <a:latin typeface="Times New Roman" panose="02020603050405020304" pitchFamily="18" charset="0"/>
                <a:cs typeface="Times New Roman" panose="02020603050405020304" pitchFamily="18" charset="0"/>
              </a:rPr>
              <a:t>Usually probability is the description of the likelihood of an </a:t>
            </a:r>
            <a:r>
              <a:rPr lang="en-US" sz="2800" dirty="0" err="1">
                <a:latin typeface="Times New Roman" panose="02020603050405020304" pitchFamily="18" charset="0"/>
                <a:cs typeface="Times New Roman" panose="02020603050405020304" pitchFamily="18" charset="0"/>
              </a:rPr>
              <a:t>occurance</a:t>
            </a:r>
            <a:r>
              <a:rPr lang="en-US" sz="2800" dirty="0">
                <a:latin typeface="Times New Roman" panose="02020603050405020304" pitchFamily="18" charset="0"/>
                <a:cs typeface="Times New Roman" panose="02020603050405020304" pitchFamily="18" charset="0"/>
              </a:rPr>
              <a:t> of event in the range 0-1.</a:t>
            </a:r>
          </a:p>
          <a:p>
            <a:pPr>
              <a:lnSpc>
                <a:spcPct val="150000"/>
              </a:lnSpc>
            </a:pPr>
            <a:r>
              <a:rPr lang="en-US" sz="2800" dirty="0">
                <a:latin typeface="Times New Roman" panose="02020603050405020304" pitchFamily="18" charset="0"/>
                <a:cs typeface="Times New Roman" panose="02020603050405020304" pitchFamily="18" charset="0"/>
              </a:rPr>
              <a:t>In AI following probability experiments are considered.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Independent Events: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Two events E1 and E2 are independent if the </a:t>
            </a:r>
            <a:r>
              <a:rPr lang="en-US" sz="2200" dirty="0" err="1">
                <a:latin typeface="Times New Roman" panose="02020603050405020304" pitchFamily="18" charset="0"/>
                <a:cs typeface="Times New Roman" panose="02020603050405020304" pitchFamily="18" charset="0"/>
              </a:rPr>
              <a:t>occurance</a:t>
            </a:r>
            <a:r>
              <a:rPr lang="en-US" sz="2200" dirty="0">
                <a:latin typeface="Times New Roman" panose="02020603050405020304" pitchFamily="18" charset="0"/>
                <a:cs typeface="Times New Roman" panose="02020603050405020304" pitchFamily="18" charset="0"/>
              </a:rPr>
              <a:t> of E1 doesn’t affect the </a:t>
            </a:r>
            <a:r>
              <a:rPr lang="en-US" sz="2200" dirty="0" err="1">
                <a:latin typeface="Times New Roman" panose="02020603050405020304" pitchFamily="18" charset="0"/>
                <a:cs typeface="Times New Roman" panose="02020603050405020304" pitchFamily="18" charset="0"/>
              </a:rPr>
              <a:t>occurance</a:t>
            </a:r>
            <a:r>
              <a:rPr lang="en-US" sz="2200" dirty="0">
                <a:latin typeface="Times New Roman" panose="02020603050405020304" pitchFamily="18" charset="0"/>
                <a:cs typeface="Times New Roman" panose="02020603050405020304" pitchFamily="18" charset="0"/>
              </a:rPr>
              <a:t> of E2.</a:t>
            </a:r>
          </a:p>
          <a:p>
            <a:pPr>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Probability of toothache and probability of rise in petrol price.</a:t>
            </a:r>
          </a:p>
          <a:p>
            <a:pPr>
              <a:lnSpc>
                <a:spcPct val="150000"/>
              </a:lnSpc>
            </a:pPr>
            <a:r>
              <a:rPr lang="en-US" sz="2200" dirty="0">
                <a:latin typeface="Times New Roman" panose="02020603050405020304" pitchFamily="18" charset="0"/>
                <a:cs typeface="Times New Roman" panose="02020603050405020304" pitchFamily="18" charset="0"/>
              </a:rPr>
              <a:t>Mutually Exclusive Events:</a:t>
            </a:r>
          </a:p>
          <a:p>
            <a:pPr algn="just">
              <a:lnSpc>
                <a:spcPct val="150000"/>
              </a:lnSpc>
              <a:buNone/>
            </a:pPr>
            <a:r>
              <a:rPr lang="en-US" sz="2200" dirty="0">
                <a:latin typeface="Times New Roman" panose="02020603050405020304" pitchFamily="18" charset="0"/>
                <a:cs typeface="Times New Roman" panose="02020603050405020304" pitchFamily="18" charset="0"/>
              </a:rPr>
              <a:t>    Events E1,E2,E3 …..En are mutually exclusive if the occurrence of any one of them automatically implies non occurrence of the remaining n-1 events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rmAutofit/>
          </a:bodyPr>
          <a:lstStyle/>
          <a:p>
            <a:pPr>
              <a:lnSpc>
                <a:spcPct val="150000"/>
              </a:lnSpc>
              <a:buNone/>
            </a:pP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More the economic crisis less will be the purchasing behavior of the consumers.</a:t>
            </a:r>
          </a:p>
          <a:p>
            <a:pPr>
              <a:lnSpc>
                <a:spcPct val="150000"/>
              </a:lnSpc>
            </a:pPr>
            <a:r>
              <a:rPr lang="en-US" sz="2200" dirty="0">
                <a:latin typeface="Times New Roman" panose="02020603050405020304" pitchFamily="18" charset="0"/>
                <a:cs typeface="Times New Roman" panose="02020603050405020304" pitchFamily="18" charset="0"/>
              </a:rPr>
              <a:t>Unconditional Probability:</a:t>
            </a:r>
          </a:p>
          <a:p>
            <a:pPr algn="just">
              <a:lnSpc>
                <a:spcPct val="150000"/>
              </a:lnSpc>
              <a:buNone/>
            </a:pPr>
            <a:r>
              <a:rPr lang="en-US" sz="2200" dirty="0">
                <a:latin typeface="Times New Roman" panose="02020603050405020304" pitchFamily="18" charset="0"/>
                <a:cs typeface="Times New Roman" panose="02020603050405020304" pitchFamily="18" charset="0"/>
              </a:rPr>
              <a:t>   An unconditional probability is </a:t>
            </a:r>
            <a:r>
              <a:rPr lang="en-US" sz="2200" b="1" dirty="0">
                <a:latin typeface="Times New Roman" panose="02020603050405020304" pitchFamily="18" charset="0"/>
                <a:cs typeface="Times New Roman" panose="02020603050405020304" pitchFamily="18" charset="0"/>
              </a:rPr>
              <a:t>the chance that a single outcome results among several possible outcomes</a:t>
            </a:r>
            <a:r>
              <a:rPr lang="en-US" sz="2200" dirty="0">
                <a:latin typeface="Times New Roman" panose="02020603050405020304" pitchFamily="18" charset="0"/>
                <a:cs typeface="Times New Roman" panose="02020603050405020304" pitchFamily="18" charset="0"/>
              </a:rPr>
              <a:t>. The term refers to the likelihood that an event will take place irrespective of whether any other events have taken place or any other conditions are present.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Conditional Probability:</a:t>
            </a:r>
          </a:p>
          <a:p>
            <a:pPr algn="just">
              <a:lnSpc>
                <a:spcPct val="150000"/>
              </a:lnSpc>
              <a:buNone/>
            </a:pPr>
            <a:r>
              <a:rPr lang="en-US" sz="2200" dirty="0">
                <a:latin typeface="Times New Roman" panose="02020603050405020304" pitchFamily="18" charset="0"/>
                <a:cs typeface="Times New Roman" panose="02020603050405020304" pitchFamily="18" charset="0"/>
              </a:rPr>
              <a:t>    In probability theory, </a:t>
            </a:r>
            <a:r>
              <a:rPr lang="en-US" sz="2200" b="1" dirty="0">
                <a:latin typeface="Times New Roman" panose="02020603050405020304" pitchFamily="18" charset="0"/>
                <a:cs typeface="Times New Roman" panose="02020603050405020304" pitchFamily="18" charset="0"/>
              </a:rPr>
              <a:t>conditional probability</a:t>
            </a:r>
            <a:r>
              <a:rPr lang="en-US" sz="2200" dirty="0">
                <a:latin typeface="Times New Roman" panose="02020603050405020304" pitchFamily="18" charset="0"/>
                <a:cs typeface="Times New Roman" panose="02020603050405020304" pitchFamily="18" charset="0"/>
              </a:rPr>
              <a:t> is a measure of the probability of an event occurring, given that another event has already occurred.</a:t>
            </a:r>
          </a:p>
          <a:p>
            <a:pPr algn="just">
              <a:lnSpc>
                <a:spcPct val="150000"/>
              </a:lnSpc>
            </a:pPr>
            <a:r>
              <a:rPr lang="en-US" sz="2200" dirty="0">
                <a:latin typeface="Times New Roman" panose="02020603050405020304" pitchFamily="18" charset="0"/>
                <a:cs typeface="Times New Roman" panose="02020603050405020304" pitchFamily="18" charset="0"/>
              </a:rPr>
              <a:t>The formula for conditional probability is derived from the probability multiplication rule, </a:t>
            </a:r>
            <a:r>
              <a:rPr lang="en-US" sz="2200" b="1" dirty="0">
                <a:latin typeface="Times New Roman" panose="02020603050405020304" pitchFamily="18" charset="0"/>
                <a:cs typeface="Times New Roman" panose="02020603050405020304" pitchFamily="18" charset="0"/>
              </a:rPr>
              <a:t>P(A and B)</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P(A)*P(B|A)</a:t>
            </a:r>
            <a:endParaRPr lang="en-US" sz="2200" dirty="0">
              <a:latin typeface="Times New Roman" panose="02020603050405020304" pitchFamily="18" charset="0"/>
              <a:cs typeface="Times New Roman" panose="02020603050405020304" pitchFamily="18" charset="0"/>
            </a:endParaRP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Bayes Theorem</a:t>
            </a:r>
          </a:p>
        </p:txBody>
      </p:sp>
      <p:sp>
        <p:nvSpPr>
          <p:cNvPr id="3" name="Content Placeholder 2"/>
          <p:cNvSpPr>
            <a:spLocks noGrp="1"/>
          </p:cNvSpPr>
          <p:nvPr>
            <p:ph idx="1"/>
          </p:nvPr>
        </p:nvSpPr>
        <p:spPr>
          <a:xfrm>
            <a:off x="457200" y="1417638"/>
            <a:ext cx="8229600" cy="4708525"/>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a:t>
            </a:r>
            <a:r>
              <a:rPr lang="en-US" sz="2400" dirty="0" err="1">
                <a:latin typeface="Times New Roman" panose="02020603050405020304" pitchFamily="18" charset="0"/>
                <a:cs typeface="Times New Roman" panose="02020603050405020304" pitchFamily="18" charset="0"/>
              </a:rPr>
              <a:t>ayes</a:t>
            </a:r>
            <a:r>
              <a:rPr lang="en-US" sz="2400" dirty="0">
                <a:latin typeface="Times New Roman" panose="02020603050405020304" pitchFamily="18" charset="0"/>
                <a:cs typeface="Times New Roman" panose="02020603050405020304" pitchFamily="18" charset="0"/>
              </a:rPr>
              <a:t>' theorem, named after 18th-century British mathematician Thomas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is a mathematical formula determining conditional probability. </a:t>
            </a:r>
          </a:p>
          <a:p>
            <a:pPr algn="just">
              <a:lnSpc>
                <a:spcPct val="150000"/>
              </a:lnSpc>
            </a:pPr>
            <a:r>
              <a:rPr lang="en-US" sz="2400" dirty="0">
                <a:latin typeface="Times New Roman" panose="02020603050405020304" pitchFamily="18" charset="0"/>
                <a:cs typeface="Times New Roman" panose="02020603050405020304" pitchFamily="18" charset="0"/>
              </a:rPr>
              <a:t>Conditional probability is the likelihood of an outcome occurring, based on a previous outcome occurring. </a:t>
            </a:r>
          </a:p>
          <a:p>
            <a:pPr algn="just">
              <a:lnSpc>
                <a:spcPct val="150000"/>
              </a:lnSpc>
            </a:pP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theorem provides a way to revise existing predictions or theories (update probabilities) given new or additional evidence</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09600" y="1295400"/>
            <a:ext cx="8077200" cy="502919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D33-8B7B-7A25-29DA-D09997D659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58EBA4-C9AB-C491-6732-0772A64480E8}"/>
              </a:ext>
            </a:extLst>
          </p:cNvPr>
          <p:cNvSpPr>
            <a:spLocks noGrp="1"/>
          </p:cNvSpPr>
          <p:nvPr>
            <p:ph idx="1"/>
          </p:nvPr>
        </p:nvSpPr>
        <p:spPr>
          <a:xfrm>
            <a:off x="457200" y="1417638"/>
            <a:ext cx="8229600" cy="4708525"/>
          </a:xfrm>
        </p:spPr>
        <p:txBody>
          <a:bodyPr>
            <a:normAutofit/>
          </a:bodyPr>
          <a:lstStyle/>
          <a:p>
            <a:pPr marL="0" indent="0" algn="just">
              <a:buNone/>
            </a:pPr>
            <a:r>
              <a:rPr lang="en-US" sz="2600" b="0" i="0" dirty="0">
                <a:solidFill>
                  <a:srgbClr val="610B4B"/>
                </a:solidFill>
                <a:effectLst/>
                <a:latin typeface="Times New Roman" panose="02020603050405020304" pitchFamily="18" charset="0"/>
                <a:cs typeface="Times New Roman" panose="02020603050405020304" pitchFamily="18" charset="0"/>
              </a:rPr>
              <a:t>Advantages of Naïve Bayes Classifier:</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Naïve Bayes is one of the fast and easy ML algorithms to predict a class of datasets.</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It can be used for Binary as well as Multi-class Classifications.</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It performs well in Multi-class predictions as compared to the other Algorithms.</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It is the most popular choice for </a:t>
            </a:r>
            <a:r>
              <a:rPr lang="en-US" sz="2600" b="1" i="0" dirty="0">
                <a:solidFill>
                  <a:srgbClr val="000000"/>
                </a:solidFill>
                <a:effectLst/>
                <a:latin typeface="Times New Roman" panose="02020603050405020304" pitchFamily="18" charset="0"/>
                <a:cs typeface="Times New Roman" panose="02020603050405020304" pitchFamily="18" charset="0"/>
              </a:rPr>
              <a:t>text classification problems</a:t>
            </a:r>
            <a:r>
              <a:rPr lang="en-US" sz="2600" b="0"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53047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E47-52F7-D2FC-C3FA-90389D5A22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40CE1-8189-B2D4-B2D5-FC730EEE416A}"/>
              </a:ext>
            </a:extLst>
          </p:cNvPr>
          <p:cNvSpPr>
            <a:spLocks noGrp="1"/>
          </p:cNvSpPr>
          <p:nvPr>
            <p:ph idx="1"/>
          </p:nvPr>
        </p:nvSpPr>
        <p:spPr>
          <a:xfrm>
            <a:off x="457200" y="1417638"/>
            <a:ext cx="8229600" cy="4708525"/>
          </a:xfrm>
        </p:spPr>
        <p:txBody>
          <a:bodyPr/>
          <a:lstStyle/>
          <a:p>
            <a:pPr marL="0" indent="0" algn="just">
              <a:buNone/>
            </a:pPr>
            <a:r>
              <a:rPr lang="en-US" sz="2400" b="0" i="0" dirty="0">
                <a:solidFill>
                  <a:srgbClr val="610B4B"/>
                </a:solidFill>
                <a:effectLst/>
                <a:latin typeface="Times New Roman" panose="02020603050405020304" pitchFamily="18" charset="0"/>
                <a:cs typeface="Times New Roman" panose="02020603050405020304" pitchFamily="18" charset="0"/>
              </a:rPr>
              <a:t>Disadvantages of Naïve Bayes Classifier:</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Naive Bayes assumes that all features are independent or unrelated, so it cannot learn the relationship between features.</a:t>
            </a:r>
          </a:p>
          <a:p>
            <a:endParaRPr lang="en-US" dirty="0"/>
          </a:p>
        </p:txBody>
      </p:sp>
    </p:spTree>
    <p:extLst>
      <p:ext uri="{BB962C8B-B14F-4D97-AF65-F5344CB8AC3E}">
        <p14:creationId xmlns:p14="http://schemas.microsoft.com/office/powerpoint/2010/main" val="237626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672</Words>
  <Application>Microsoft Office PowerPoint</Application>
  <PresentationFormat>On-screen Show (4:3)</PresentationFormat>
  <Paragraphs>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erdana</vt:lpstr>
      <vt:lpstr>inter-bold</vt:lpstr>
      <vt:lpstr>inter-regular</vt:lpstr>
      <vt:lpstr>Times New Roman</vt:lpstr>
      <vt:lpstr>Office Theme</vt:lpstr>
      <vt:lpstr>Unit 5: Machine Learning</vt:lpstr>
      <vt:lpstr>Probability in AI</vt:lpstr>
      <vt:lpstr>Independent Events: </vt:lpstr>
      <vt:lpstr>PowerPoint Presentation</vt:lpstr>
      <vt:lpstr>PowerPoint Presentation</vt:lpstr>
      <vt:lpstr>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D3LL</dc:creator>
  <cp:lastModifiedBy>Saroj Giri</cp:lastModifiedBy>
  <cp:revision>10</cp:revision>
  <dcterms:created xsi:type="dcterms:W3CDTF">2006-08-16T00:00:00Z</dcterms:created>
  <dcterms:modified xsi:type="dcterms:W3CDTF">2024-12-10T00:46:52Z</dcterms:modified>
</cp:coreProperties>
</file>