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6" r:id="rId17"/>
    <p:sldId id="279" r:id="rId18"/>
    <p:sldId id="280" r:id="rId19"/>
    <p:sldId id="281" r:id="rId20"/>
    <p:sldId id="277" r:id="rId21"/>
    <p:sldId id="282" r:id="rId22"/>
    <p:sldId id="278" r:id="rId23"/>
    <p:sldId id="283" r:id="rId24"/>
    <p:sldId id="284" r:id="rId25"/>
    <p:sldId id="285" r:id="rId26"/>
    <p:sldId id="286" r:id="rId27"/>
    <p:sldId id="271" r:id="rId28"/>
    <p:sldId id="272" r:id="rId29"/>
    <p:sldId id="287" r:id="rId30"/>
    <p:sldId id="288" r:id="rId31"/>
    <p:sldId id="289" r:id="rId32"/>
    <p:sldId id="290" r:id="rId33"/>
    <p:sldId id="291" r:id="rId34"/>
    <p:sldId id="311" r:id="rId35"/>
    <p:sldId id="312" r:id="rId36"/>
    <p:sldId id="313" r:id="rId37"/>
    <p:sldId id="314" r:id="rId38"/>
    <p:sldId id="315" r:id="rId39"/>
    <p:sldId id="305" r:id="rId40"/>
    <p:sldId id="306" r:id="rId41"/>
    <p:sldId id="307" r:id="rId42"/>
    <p:sldId id="308" r:id="rId43"/>
    <p:sldId id="309" r:id="rId44"/>
    <p:sldId id="310" r:id="rId45"/>
    <p:sldId id="316" r:id="rId46"/>
    <p:sldId id="273" r:id="rId47"/>
    <p:sldId id="318" r:id="rId48"/>
    <p:sldId id="319" r:id="rId49"/>
    <p:sldId id="320" r:id="rId50"/>
    <p:sldId id="321" r:id="rId51"/>
    <p:sldId id="322" r:id="rId52"/>
    <p:sldId id="323" r:id="rId53"/>
    <p:sldId id="317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6459E-4DD0-4DB6-A792-1E0DA81F22E1}" type="datetimeFigureOut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3625B-36E3-4AB6-AD14-76EE6415E9F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3625B-36E3-4AB6-AD14-76EE6415E9F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21874-E61E-4564-8CBF-08D5E93D7D76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56F57-6300-4319-9FB4-633559E93B4C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D2A6F-D530-4F06-A840-DA7F17FC54C6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4B58-6E78-43C0-A6A5-2413EE5C3CF1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32D41-CF86-4B32-84AF-82AD625865C8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79F00-BB78-4E4C-B61E-E97ACB9A4623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1D10B-5568-48A3-A163-0F0C7A07C84D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8CF3C-AB5F-42D3-91C6-7A74612A1A93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F5B1F-00AC-4007-9AD0-FDD97B1C1743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F4200-726F-493E-888E-B1199CACD74D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FB47A-537C-410B-9B33-326BC44A5121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D65CF-083A-417E-A373-D3E6427B6358}" type="datetime1">
              <a:rPr lang="en-US" smtClean="0"/>
              <a:pPr/>
              <a:t>1/9/2025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F1B7F-61BE-4A96-810D-B220F30C93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5 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 is where you only have input data (X) and no corresponding output variables(targets/ labels).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for unsupervised learning is to model the underlying structure or distribution in the data in order to learn more about the data.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	are	called	 unsupervised	learning because	unlike supervised learning above there is no correct answers and there is no teacher.</a:t>
            </a:r>
          </a:p>
          <a:p>
            <a:pPr lvl="0" algn="just">
              <a:lnSpc>
                <a:spcPct val="15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are left to their own devises to discover and present the interesting structure in the data.</a:t>
            </a:r>
          </a:p>
          <a:p>
            <a:pPr lvl="0" algn="just">
              <a:lnSpc>
                <a:spcPct val="150000"/>
              </a:lnSpc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E.g., Clustering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057400"/>
            <a:ext cx="25908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image7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524000"/>
            <a:ext cx="7315201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76400" y="2819400"/>
            <a:ext cx="33528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image8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1" y="2362200"/>
            <a:ext cx="67056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learning behavior through trial-and-error interactions with a environment.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learning how to act in order to maximize a reward (Encouragements).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emphasizes learning feedback that evaluates the learner's performance without providing standards of correctness in the form of behavioral targets.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Bicycle learning, game playing, etc.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229600" cy="4525963"/>
          </a:xfrm>
        </p:spPr>
        <p:txBody>
          <a:bodyPr>
            <a:normAutofit fontScale="92500"/>
          </a:bodyPr>
          <a:lstStyle/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Classification:</a:t>
            </a:r>
          </a:p>
          <a:p>
            <a:pPr lvl="1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outcome of a given sample where the output variable is in the form of categories(discrete). Examples include labels such as, sick and healthy.</a:t>
            </a:r>
          </a:p>
          <a:p>
            <a:pPr lvl="0"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Regression: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-To predict the outcome of a given sample where the output variable is in the form of real values(continuous). Examples include real-valued labels denoting the amount of rainfall, the height of a person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Contd.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47800" y="3200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image1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7924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u="heavy" dirty="0"/>
              <a:t>Learning by Analogy:</a:t>
            </a:r>
            <a:endParaRPr lang="en-US" b="1" u="sng" dirty="0"/>
          </a:p>
          <a:p>
            <a:pPr>
              <a:buNone/>
            </a:pPr>
            <a:endParaRPr lang="en-US" dirty="0"/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by analogy generally involves abstracting details from  a particular set of problems and resolving structural similarities between previously distinct problems.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Analogical reasoning refers to this process of recognition and then applying the solution from the known problem to the new problem. </a:t>
            </a:r>
          </a:p>
          <a:p>
            <a:pPr algn="just">
              <a:lnSpc>
                <a:spcPct val="16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 technique is often identified as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 based reasoning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Analogical learning generally involves developing a set of mappings between features of two instances.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676400"/>
            <a:ext cx="62484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 question in above figure represents some known aspects of a new case, which has unknown aspects to be determined.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deduction, the known aspects are compared (by a version of structure mapping called 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unification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with the premises of some implication.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 the unknown aspects, which answer the question, are derived from the conclusion of the implication.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analogy, the known aspects of the new case are compared with the corresponding aspects of the older cases.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case that gives the best match may be assumed as the best source of evidence for estimating the unknown aspects of the new case. </a:t>
            </a:r>
          </a:p>
          <a:p>
            <a:pPr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 other cases show alternative possibilities for those unknown aspects; the closer the agreement among the alternatives, the stronger the evidence for the 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Retrieve: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a target problem, retrieve cases from memory that are relevant to solving it.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case consists of a problem, its solution, and, typically, annotations about how the solution was derived. For example, suppose Fred wants to prepare blueberry pancakes.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procedure he followed for making the plain pancakes, together with justifications for decisions made along the way, constitutes Fred's retrieved case.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learning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	is	the	process	of	acquiring new or  modifying  existing knowledge, behaviors, skills, values, or preferences 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that learning has occurred may be seen in changes in behavior from simple to complex.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b="1" dirty="0"/>
              <a:t>2</a:t>
            </a:r>
            <a:r>
              <a:rPr lang="en-US" b="1" dirty="0"/>
              <a:t>.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Reuse: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the solution from the previous case to the target problem.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may involve adapting the solution as needed to fit the new situation.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pancake example, Fred must adapt his retrieved solution to include the addition of blueberries.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b="1" dirty="0"/>
              <a:t>3. Revise: </a:t>
            </a:r>
          </a:p>
          <a:p>
            <a:pPr algn="just"/>
            <a:r>
              <a:rPr lang="en-US" dirty="0"/>
              <a:t>Having mapped the previous solution to the target situation, test the new solution in the real world (or a simulation) and, if necessary, revise.</a:t>
            </a:r>
          </a:p>
          <a:p>
            <a:pPr algn="just"/>
            <a:r>
              <a:rPr lang="en-US" dirty="0"/>
              <a:t> Suppose Fred adapted his pancake solution by adding blueberries to the batter. </a:t>
            </a:r>
          </a:p>
          <a:p>
            <a:pPr algn="just"/>
            <a:r>
              <a:rPr lang="en-US" dirty="0"/>
              <a:t>After mixing, he discovers that the batter has turned blue – an undesired effect. </a:t>
            </a:r>
          </a:p>
          <a:p>
            <a:pPr algn="just"/>
            <a:r>
              <a:rPr lang="en-US" dirty="0"/>
              <a:t>This suggests the following revision: delay the addition of blueberries until after the batter has been ladled into the pan.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en-US" b="1" dirty="0"/>
              <a:t>4. Retain:</a:t>
            </a:r>
          </a:p>
          <a:p>
            <a:pPr algn="just"/>
            <a:r>
              <a:rPr lang="en-US" b="1" dirty="0"/>
              <a:t> </a:t>
            </a:r>
            <a:r>
              <a:rPr lang="en-US" dirty="0"/>
              <a:t>After the solution has been successfully adapted to the target problem, store the resulting experience as a new case in memory.</a:t>
            </a:r>
          </a:p>
          <a:p>
            <a:pPr algn="just"/>
            <a:r>
              <a:rPr lang="en-US" dirty="0"/>
              <a:t> Fred, accordingly, records his newfound procedure for making blueberry pancakes, thereby enriching his set of stored experiences, and better preparing him for future pancake-making demands.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Transformational Analogy:</a:t>
            </a:r>
            <a:endParaRPr lang="en-US" b="1" u="sng" dirty="0"/>
          </a:p>
          <a:p>
            <a:pPr algn="just"/>
            <a:r>
              <a:rPr lang="en-US" dirty="0"/>
              <a:t>Suppose you are asked to prove a theorem in plane geometry. </a:t>
            </a:r>
          </a:p>
          <a:p>
            <a:pPr algn="just"/>
            <a:r>
              <a:rPr lang="en-US" dirty="0"/>
              <a:t>You might look for a previous theorem that is very similar and copy its proof, making substitutions when necessary.</a:t>
            </a:r>
          </a:p>
          <a:p>
            <a:pPr algn="just"/>
            <a:r>
              <a:rPr lang="en-US" dirty="0"/>
              <a:t> The idea is to transform a solution to a previous problem in to solution for the current problem. The following figure shows this process,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905000"/>
            <a:ext cx="6400799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295400" y="5410200"/>
            <a:ext cx="472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Transformational Analogy</a:t>
            </a:r>
            <a:endParaRPr lang="en-US" b="1" u="sng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/>
              <a:t>Derivational Analogy:</a:t>
            </a:r>
            <a:endParaRPr lang="en-US" dirty="0"/>
          </a:p>
          <a:p>
            <a:pPr algn="just"/>
            <a:r>
              <a:rPr lang="en-US" dirty="0"/>
              <a:t>Notice that transformational analogy does not look at how the old problem was solved, it only looks at the final solution.</a:t>
            </a:r>
          </a:p>
          <a:p>
            <a:pPr algn="just"/>
            <a:r>
              <a:rPr lang="en-US" dirty="0"/>
              <a:t> Often the twists and turns involved in solving an old problem are relevant to solving a new problem.</a:t>
            </a:r>
          </a:p>
          <a:p>
            <a:pPr algn="just"/>
            <a:r>
              <a:rPr lang="en-US" dirty="0"/>
              <a:t> The detailed history of problem solving episode is called derivation, Analogical reasoning that takes these histories into account is called derivational analogy.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43000" y="2209801"/>
            <a:ext cx="6172200" cy="2534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28600" y="2971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New d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77000" y="29718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</a:t>
            </a:r>
            <a:r>
              <a:rPr lang="en-US" dirty="0" err="1"/>
              <a:t>vation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86000" y="5257800"/>
            <a:ext cx="449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Fig: Derivational Analogy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778146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Artificial neural network model: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10000"/>
          </a:bodyPr>
          <a:lstStyle/>
          <a:p>
            <a:pPr lvl="0" algn="just"/>
            <a:r>
              <a:rPr lang="en-US" dirty="0"/>
              <a:t>Input to the network are represented by mathematical symbol  </a:t>
            </a:r>
            <a:r>
              <a:rPr lang="en-US" dirty="0" err="1"/>
              <a:t>xn</a:t>
            </a:r>
            <a:r>
              <a:rPr lang="en-US" dirty="0"/>
              <a:t>.</a:t>
            </a:r>
          </a:p>
          <a:p>
            <a:pPr lvl="0" algn="just"/>
            <a:r>
              <a:rPr lang="en-US" dirty="0"/>
              <a:t>Each of these inputs are multiplied by a connection weight,  </a:t>
            </a:r>
            <a:r>
              <a:rPr lang="en-US" dirty="0" err="1"/>
              <a:t>wn</a:t>
            </a:r>
            <a:endParaRPr lang="en-US" dirty="0"/>
          </a:p>
          <a:p>
            <a:pPr algn="just">
              <a:buNone/>
            </a:pPr>
            <a:br>
              <a:rPr lang="en-US" dirty="0"/>
            </a:br>
            <a:r>
              <a:rPr lang="en-US" dirty="0"/>
              <a:t>    </a:t>
            </a:r>
            <a:r>
              <a:rPr lang="en-US" i="1" dirty="0"/>
              <a:t>sum </a:t>
            </a:r>
            <a:r>
              <a:rPr lang="en-US" dirty="0"/>
              <a:t>=</a:t>
            </a:r>
            <a:r>
              <a:rPr lang="en-US" i="1" dirty="0"/>
              <a:t>w</a:t>
            </a:r>
            <a:r>
              <a:rPr lang="en-US" dirty="0"/>
              <a:t>1 </a:t>
            </a:r>
            <a:r>
              <a:rPr lang="en-US" i="1" dirty="0"/>
              <a:t>x</a:t>
            </a:r>
            <a:r>
              <a:rPr lang="en-US" dirty="0"/>
              <a:t>1 +</a:t>
            </a:r>
            <a:r>
              <a:rPr lang="en-US" i="1" dirty="0"/>
              <a:t>w</a:t>
            </a:r>
            <a:r>
              <a:rPr lang="en-US" dirty="0"/>
              <a:t>2 </a:t>
            </a:r>
            <a:r>
              <a:rPr lang="en-US" i="1" dirty="0"/>
              <a:t>x</a:t>
            </a:r>
            <a:r>
              <a:rPr lang="en-US" dirty="0"/>
              <a:t>2+...... + </a:t>
            </a:r>
            <a:r>
              <a:rPr lang="en-US" i="1" dirty="0" err="1"/>
              <a:t>wn</a:t>
            </a:r>
            <a:r>
              <a:rPr lang="en-US" i="1" dirty="0"/>
              <a:t> </a:t>
            </a:r>
            <a:r>
              <a:rPr lang="en-US" i="1" dirty="0" err="1"/>
              <a:t>xn</a:t>
            </a:r>
            <a:endParaRPr lang="en-US" dirty="0"/>
          </a:p>
          <a:p>
            <a:pPr algn="just">
              <a:buNone/>
            </a:pPr>
            <a:r>
              <a:rPr lang="en-US" i="1" dirty="0"/>
              <a:t> </a:t>
            </a:r>
            <a:endParaRPr lang="en-US" dirty="0"/>
          </a:p>
          <a:p>
            <a:pPr lvl="0" algn="just"/>
            <a:r>
              <a:rPr lang="en-US" dirty="0"/>
              <a:t>These products are simply summed, fed through the transfer function f() to generate result and output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Back propagation</a:t>
            </a:r>
            <a:r>
              <a:rPr lang="en-US" dirty="0"/>
              <a:t> is the essence of neural network training. </a:t>
            </a:r>
          </a:p>
          <a:p>
            <a:pPr algn="just"/>
            <a:r>
              <a:rPr lang="en-US" dirty="0"/>
              <a:t>It is the method of fine-tuning the weights of a neural network based on the error rate obtained in the previous iteration. </a:t>
            </a:r>
          </a:p>
          <a:p>
            <a:pPr algn="just"/>
            <a:r>
              <a:rPr lang="en-US" dirty="0"/>
              <a:t>Proper tuning of the weights allows to reduce error rates and make the model reliable by increasing its generalization.</a:t>
            </a:r>
          </a:p>
          <a:p>
            <a:pPr algn="just"/>
            <a:r>
              <a:rPr lang="en-US" dirty="0" err="1"/>
              <a:t>Backpropagation</a:t>
            </a:r>
            <a:r>
              <a:rPr lang="en-US" dirty="0"/>
              <a:t> in neural network is a short form for “backward propagation of errors.” </a:t>
            </a:r>
          </a:p>
          <a:p>
            <a:pPr algn="just"/>
            <a:r>
              <a:rPr lang="en-US" dirty="0"/>
              <a:t>It is a standard method of training artificial neural networks. </a:t>
            </a:r>
          </a:p>
          <a:p>
            <a:pPr algn="just"/>
            <a:r>
              <a:rPr lang="en-US" dirty="0"/>
              <a:t>This method helps calculate the gradient of a loss function with respect to all the weights in the network.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machine Learning denotes changes in the systems that are adaptive in the sense that they enable the system to do the same task more effectively the next time.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human learning from past experiences,	computer system learns from data, which represent some “past experiences” of an application domain.</a:t>
            </a:r>
          </a:p>
          <a:p>
            <a:pPr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Machine learning gives computers the ability to learn without being explicitly programmed.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Back Propagation Algorithm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The Back propagation algorithm in neural network computes the gradient of the loss function for a single weight by the chain rule.</a:t>
            </a:r>
          </a:p>
          <a:p>
            <a:pPr algn="just"/>
            <a:r>
              <a:rPr lang="en-US" dirty="0"/>
              <a:t> It efficiently computes one layer at a time, unlike a native direct computation. </a:t>
            </a:r>
          </a:p>
          <a:p>
            <a:pPr algn="just"/>
            <a:r>
              <a:rPr lang="en-US" dirty="0"/>
              <a:t>It computes the gradient, but it does not define how the gradient is used.</a:t>
            </a:r>
          </a:p>
          <a:p>
            <a:pPr algn="just"/>
            <a:r>
              <a:rPr lang="en-US" dirty="0"/>
              <a:t> It generalizes the computation in the delta rule.</a:t>
            </a:r>
          </a:p>
          <a:p>
            <a:pPr algn="just"/>
            <a:r>
              <a:rPr lang="en-US" dirty="0"/>
              <a:t>Consider the following Back propagation neural network example diagram to understand: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066800"/>
            <a:ext cx="8229600" cy="4998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Inputs X, arrive through the pre connected path</a:t>
            </a:r>
          </a:p>
          <a:p>
            <a:r>
              <a:rPr lang="en-US" dirty="0"/>
              <a:t>Input is modeled using real weights W. The weights are usually randomly selected.</a:t>
            </a:r>
          </a:p>
          <a:p>
            <a:r>
              <a:rPr lang="en-US" dirty="0"/>
              <a:t>Calculate the output for every neuron from the input layer, to the hidden layers, to the output layer.</a:t>
            </a:r>
          </a:p>
          <a:p>
            <a:r>
              <a:rPr lang="en-US" dirty="0"/>
              <a:t>Calculate the error in the outputs</a:t>
            </a:r>
          </a:p>
          <a:p>
            <a:pPr>
              <a:buNone/>
            </a:pPr>
            <a:r>
              <a:rPr lang="en-US" dirty="0"/>
              <a:t>      </a:t>
            </a:r>
            <a:r>
              <a:rPr lang="en-US" dirty="0" err="1"/>
              <a:t>Error</a:t>
            </a:r>
            <a:r>
              <a:rPr lang="en-US" baseline="-25000" dirty="0" err="1"/>
              <a:t>B</a:t>
            </a:r>
            <a:r>
              <a:rPr lang="en-US" dirty="0"/>
              <a:t>= Actual Output – Desired Output </a:t>
            </a:r>
          </a:p>
          <a:p>
            <a:r>
              <a:rPr lang="en-US" dirty="0"/>
              <a:t>Travel back from the output layer to the hidden layer to adjust the weights such that the error is decreased.</a:t>
            </a:r>
          </a:p>
          <a:p>
            <a:r>
              <a:rPr lang="en-US" dirty="0"/>
              <a:t>Keep repeating the process until the desired output is achieved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We Need </a:t>
            </a:r>
            <a:r>
              <a:rPr lang="en-US" b="1" dirty="0" err="1"/>
              <a:t>Backpropagation</a:t>
            </a:r>
            <a:r>
              <a:rPr lang="en-US" b="1" dirty="0"/>
              <a:t>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/>
              <a:t>   Most prominent advantages of </a:t>
            </a:r>
            <a:r>
              <a:rPr lang="en-US" dirty="0" err="1"/>
              <a:t>Backpropagation</a:t>
            </a:r>
            <a:r>
              <a:rPr lang="en-US" dirty="0"/>
              <a:t> are:</a:t>
            </a:r>
          </a:p>
          <a:p>
            <a:pPr algn="just"/>
            <a:r>
              <a:rPr lang="en-US" dirty="0"/>
              <a:t>Back propagation is fast, simple and easy to program</a:t>
            </a:r>
          </a:p>
          <a:p>
            <a:pPr algn="just"/>
            <a:r>
              <a:rPr lang="en-US" dirty="0"/>
              <a:t>It has no parameters to tune apart from the numbers of input</a:t>
            </a:r>
          </a:p>
          <a:p>
            <a:pPr algn="just"/>
            <a:r>
              <a:rPr lang="en-US" dirty="0"/>
              <a:t>It is a flexible method as it does not require prior knowledge about the network</a:t>
            </a:r>
          </a:p>
          <a:p>
            <a:pPr algn="just"/>
            <a:r>
              <a:rPr lang="en-US" dirty="0"/>
              <a:t>It is a standard method that generally works well</a:t>
            </a:r>
          </a:p>
          <a:p>
            <a:pPr algn="just"/>
            <a:r>
              <a:rPr lang="en-US" dirty="0"/>
              <a:t>It does not need any special mention of the features of the function to be learned.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096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Learning: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Learning in neural networks is carried out by adjusting the connection weights among neurons.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There is no algorithm that determines how the weights should be assigned in order to solve specific problems. Hence, the weights are determined by a learning process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Learning may be classified into two categories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Supervised Learning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Unsupervised Learning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>
                <a:lnSpc>
                  <a:spcPct val="150000"/>
                </a:lnSpc>
              </a:pPr>
              <a:t>34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457200"/>
            <a:ext cx="9144000" cy="41148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1) Supervised Learning: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In supervised learning, the network is presented with inputs together with the target (teacher signal) outputs. 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Then, the neural network tries to produce an output as close as possible to the target output by adjusting the values of internal weights.</a:t>
            </a:r>
          </a:p>
          <a:p>
            <a:pPr lvl="1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The most common supervised learning method is the “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error correction method”. </a:t>
            </a:r>
          </a:p>
          <a:p>
            <a:pPr lvl="2" algn="just">
              <a:lnSpc>
                <a:spcPct val="17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Neural networks are trained with this method in order to reduce the error (difference between the network's output and the desired output) to zero.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886200"/>
            <a:ext cx="4314825" cy="241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81000"/>
            <a:ext cx="8763000" cy="5943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2) Unsupervised Learning: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unsupervised learning, there is no teacher (target signal/output) from outside and the network adjusts its weights in response to only the input patterns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A typical example of unsupervised learning is </a:t>
            </a:r>
            <a:r>
              <a:rPr lang="en-US" sz="2000" b="1" dirty="0" err="1">
                <a:latin typeface="Times New Roman" pitchFamily="18" charset="0"/>
                <a:cs typeface="Times New Roman" pitchFamily="18" charset="0"/>
              </a:rPr>
              <a:t>Hebbian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learning.</a:t>
            </a:r>
          </a:p>
          <a:p>
            <a:pPr lvl="1"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048000"/>
            <a:ext cx="3457575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3810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Learning in Neural Networks: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66751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Network Architecture 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715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Feed-forward networks: 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Feed-forward ANNs allow signals to travel one way only; from input to output.</a:t>
            </a:r>
          </a:p>
          <a:p>
            <a:pPr lvl="1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Feed-forward ANNs tend to be straight forward networks that associate inputs with outputs.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962400"/>
            <a:ext cx="6019801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37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a) Single-layer neural networks 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A neural network in which all the inputs connected directly to the outputs is called a single-layer neural network.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3429000"/>
            <a:ext cx="343852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38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pPr marL="514350" indent="-514350" algn="just">
              <a:lnSpc>
                <a:spcPct val="150000"/>
              </a:lnSpc>
              <a:buAutoNum type="alphaLcParenR"/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Single-layer Feed Forward neural networks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:</a:t>
            </a:r>
          </a:p>
          <a:p>
            <a:pPr marL="514350" indent="-514350" algn="just">
              <a:lnSpc>
                <a:spcPct val="150000"/>
              </a:lnSpc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Two types: 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Perceptron, and</a:t>
            </a:r>
          </a:p>
          <a:p>
            <a:pPr marL="914400" lvl="1" indent="-514350"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ADLINE	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39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Machine Learning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learn a target function (relation between input and output)that can be used to predict the values of a discrete class attribute,</a:t>
            </a: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–	e.g., male or female, and high-risk or low risk, etc.</a:t>
            </a: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</a:p>
          <a:p>
            <a:pPr lvl="0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the underlying structure or distribution in the data in order to learn more about the data.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To	learns	behavior	through	trial-and-error interactions	with	a	dynamic environment.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Developed by Frank Rosenblatt by using McCulloch and Pitts model, perceptron is the basic operational unit of artificial neural networks.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employs supervised learning rule and is able to classify the data into two classes.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Operational characteristics of the perceptron: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consists of a single neuron with an arbitrary number of inputs along with adjustable weights, but the output of the neuron is 1 or -1 depending upon the input. It also consists of a bias whose weight is always 1.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Following figure gives a schematic representation of the perceptron.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 algn="just">
                <a:lnSpc>
                  <a:spcPct val="150000"/>
                </a:lnSpc>
              </a:pPr>
              <a:t>40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Following figure gives a schematic representation of the perceptron: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41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br>
              <a:rPr lang="en-US" sz="3200" b="1" dirty="0">
                <a:latin typeface="Times New Roman" pitchFamily="18" charset="0"/>
                <a:cs typeface="Times New Roman" pitchFamily="18" charset="0"/>
              </a:rPr>
            </a:br>
            <a:r>
              <a:rPr lang="en-US" sz="3200" b="1" dirty="0" err="1">
                <a:latin typeface="Times New Roman" pitchFamily="18" charset="0"/>
                <a:cs typeface="Times New Roman" pitchFamily="18" charset="0"/>
              </a:rPr>
              <a:t>Perceptron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33400"/>
            <a:ext cx="8610600" cy="58674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Perceptron thus has the following three basic elements: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Links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Adder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Activation function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42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Adaptive Linear Neuron (ADALINE)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ADALINE which stands for Adaptive Linear Neuron, is a network having a single linear unit.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was developed by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Widrow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and Hoff in 1960. Some important points about ADALINE are as follows: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It uses bipolar activation function.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 uses delta rule for training to minimize the Mean-Squared Error (MSE) between the actual output and the desired/target output.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weights and the bias are adjustable.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Adaptive Linear Neuron (ADALINE)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10600" cy="60198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Architecture :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basic structure of ADALINE is similar to perceptron having an extra feedback loop with the help of which the calculated output is compared with the desired/target output. </a:t>
            </a:r>
          </a:p>
          <a:p>
            <a:pPr lvl="1" algn="just"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After comparison on the basis of training algorithm, the weights and bias will be updated.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44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77000"/>
            <a:ext cx="2895600" cy="244475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3352800"/>
            <a:ext cx="8229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b) Multilayer neural networks  </a:t>
            </a:r>
          </a:p>
          <a:p>
            <a:pPr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The neural network which contains input layers, output layers and some hidden layers also is called multilayer neural network.</a:t>
            </a:r>
          </a:p>
          <a:p>
            <a:pPr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45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41116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Types of Feed Forward Neural Network: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9812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59131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Network Architectures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2) Feedback networks (Recurrent networks:)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Feedback networks can have signals traveling in both directions by introducing loops in the network.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very powerful 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extremely complicated.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dynamic: Their 'state' is changing continuously until they reach an equilibrium point.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also known as interactive or recurrent.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4267200"/>
            <a:ext cx="5638801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46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EE68F-8FAD-8AFC-595C-A443BA7E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71099-C706-DC5F-1B0D-8E676AB7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Loss Function: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(also called cost function or objective function) quantifies the difference between the predicted output of the neural network and the actual target (ground truth) values. </a:t>
            </a: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training, the goal of the neural network is to minimize this loss by adjusting its parameters (weights and biases).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10EF1-BF60-991C-0EA9-A0744DF62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569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3F39-3F01-358D-29E9-23FC074D9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92CEF0-E032-BA31-F844-65FB5B22C6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219200"/>
            <a:ext cx="8458200" cy="48006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2665A-2F70-F135-D265-A988323A1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76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7000-9BA1-31E6-1CFA-2B5E3F2E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FBB82CB-37CF-613D-C680-98ACD3112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524000"/>
            <a:ext cx="8305800" cy="3676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DCA7F-8C10-3FC8-6050-B089AD237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76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lvl="0"/>
            <a:r>
              <a:rPr lang="en-US" dirty="0"/>
              <a:t>Based on training set machine learning algorithms are classified into the following three categories: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43000" y="3429000"/>
            <a:ext cx="4191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image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3276600"/>
            <a:ext cx="760095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98AE4-64EA-95A2-23CF-F0F6A6C2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7E009-6350-B472-94CC-E2295B21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sz="3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</a:t>
            </a:r>
          </a:p>
          <a:p>
            <a:pPr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learning rate is a hyperparameter that determines the size of the steps the model takes when updating its weights based on the gradient of the loss function.</a:t>
            </a:r>
          </a:p>
          <a:p>
            <a:pPr>
              <a:lnSpc>
                <a:spcPct val="170000"/>
              </a:lnSpc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 about Learning Rate: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controls how quickly or slowly the neural network learns.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high learning rate might cause the model to converge too quickly, skipping over the optimal solution and possibly leading to poor performance.</a:t>
            </a:r>
          </a:p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low learning rate can lead to a more stable learning process, but it can also result in slow convergence or getting stuck in a local minimum.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2D0D7-1B20-85A4-AADC-7DD8C09BE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92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7A23-8AEC-47B0-1B36-47E2DE3C8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Learning Rate Scheduling: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464E6-485D-0386-453A-8F86FE083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 Learning Rate: The learning rate remains fixed throughout training.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Decay: The learning rate decreases over time (e.g., step decay, exponential decay) to allow the model to converge more precisely in later stages.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Learning Rates: Algorithms like Adam,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Adagrad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RMSProp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 the learning rate dynamically for each parameter, helping to converge faster.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2216-09BB-FA17-60CD-D1E40707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7799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5F40-3CC8-3DB2-FE74-94A37A756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C2599-6DB1-4E85-8934-0E2BA3F14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Choosing an Optimal Learning Rate: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large: Can cause the model to overshoot and fail to converge.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small: Can make training slow, requiring more epochs to converge.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good practice is to use techniques like learning rate schedules or learning rate warm-up (gradually increasing the learning rate in the early stages) to get better results.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81EEA-02B2-506E-4AD1-370F69E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340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9600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Applications of Neural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Speech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Optical character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Face Recognition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Pronunciation (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NETtalk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Stock-market prediction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Navigation of a car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Signal processing/Communication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Imaging/Vision</a:t>
            </a:r>
          </a:p>
          <a:p>
            <a:pPr algn="just">
              <a:lnSpc>
                <a:spcPct val="150000"/>
              </a:lnSpc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….</a:t>
            </a: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0D104-A363-4B68-8E25-60CAE5B16490}" type="slidenum">
              <a:rPr lang="en-US" smtClean="0">
                <a:latin typeface="Times New Roman" pitchFamily="18" charset="0"/>
                <a:cs typeface="Times New Roman" pitchFamily="18" charset="0"/>
              </a:rPr>
              <a:pPr/>
              <a:t>53</a:t>
            </a:fld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 is where you have input variables (x) and an output variable (Y) and you use an algorithm to learn the mapping function from the input to the output.	Y = f(X)</a:t>
            </a:r>
          </a:p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	stops	when	the	algorithm	achieves	an	acceptable	level	of performance.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you have new input data (x) that you can predict the output variables (Y) for that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533400" y="1371600"/>
            <a:ext cx="7162800" cy="4498975"/>
            <a:chOff x="3720" y="-1133"/>
            <a:chExt cx="6480" cy="630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3720" y="-1133"/>
              <a:ext cx="6480" cy="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2052" name="Group 4"/>
            <p:cNvGrpSpPr>
              <a:grpSpLocks/>
            </p:cNvGrpSpPr>
            <p:nvPr/>
          </p:nvGrpSpPr>
          <p:grpSpPr bwMode="auto">
            <a:xfrm>
              <a:off x="6720" y="4813"/>
              <a:ext cx="360" cy="360"/>
              <a:chOff x="6720" y="4813"/>
              <a:chExt cx="360" cy="360"/>
            </a:xfrm>
          </p:grpSpPr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6720" y="4813"/>
                <a:ext cx="360" cy="36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60" y="360"/>
                  </a:cxn>
                  <a:cxn ang="0">
                    <a:pos x="360" y="0"/>
                  </a:cxn>
                  <a:cxn ang="0">
                    <a:pos x="0" y="0"/>
                  </a:cxn>
                  <a:cxn ang="0">
                    <a:pos x="0" y="360"/>
                  </a:cxn>
                </a:cxnLst>
                <a:rect l="0" t="0" r="r" b="b"/>
                <a:pathLst>
                  <a:path w="360" h="360">
                    <a:moveTo>
                      <a:pt x="0" y="360"/>
                    </a:moveTo>
                    <a:lnTo>
                      <a:pt x="360" y="360"/>
                    </a:lnTo>
                    <a:lnTo>
                      <a:pt x="360" y="0"/>
                    </a:lnTo>
                    <a:lnTo>
                      <a:pt x="0" y="0"/>
                    </a:lnTo>
                    <a:lnTo>
                      <a:pt x="0" y="360"/>
                    </a:lnTo>
                    <a:close/>
                  </a:path>
                </a:pathLst>
              </a:custGeom>
              <a:solidFill>
                <a:srgbClr val="4F80B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6720" y="4813"/>
              <a:ext cx="360" cy="360"/>
              <a:chOff x="6720" y="4813"/>
              <a:chExt cx="360" cy="360"/>
            </a:xfrm>
          </p:grpSpPr>
          <p:sp>
            <p:nvSpPr>
              <p:cNvPr id="2055" name="Freeform 7"/>
              <p:cNvSpPr>
                <a:spLocks/>
              </p:cNvSpPr>
              <p:nvPr/>
            </p:nvSpPr>
            <p:spPr bwMode="auto">
              <a:xfrm>
                <a:off x="6720" y="4813"/>
                <a:ext cx="360" cy="360"/>
              </a:xfrm>
              <a:custGeom>
                <a:avLst/>
                <a:gdLst/>
                <a:ahLst/>
                <a:cxnLst>
                  <a:cxn ang="0">
                    <a:pos x="0" y="360"/>
                  </a:cxn>
                  <a:cxn ang="0">
                    <a:pos x="360" y="360"/>
                  </a:cxn>
                  <a:cxn ang="0">
                    <a:pos x="360" y="0"/>
                  </a:cxn>
                  <a:cxn ang="0">
                    <a:pos x="0" y="0"/>
                  </a:cxn>
                  <a:cxn ang="0">
                    <a:pos x="0" y="360"/>
                  </a:cxn>
                </a:cxnLst>
                <a:rect l="0" t="0" r="r" b="b"/>
                <a:pathLst>
                  <a:path w="360" h="360">
                    <a:moveTo>
                      <a:pt x="0" y="360"/>
                    </a:moveTo>
                    <a:lnTo>
                      <a:pt x="360" y="360"/>
                    </a:lnTo>
                    <a:lnTo>
                      <a:pt x="360" y="0"/>
                    </a:lnTo>
                    <a:lnTo>
                      <a:pt x="0" y="0"/>
                    </a:lnTo>
                    <a:lnTo>
                      <a:pt x="0" y="360"/>
                    </a:lnTo>
                    <a:close/>
                  </a:path>
                </a:pathLst>
              </a:custGeom>
              <a:noFill/>
              <a:ln w="25400">
                <a:solidFill>
                  <a:srgbClr val="385D89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6" name="Text Box 8"/>
              <p:cNvSpPr txBox="1">
                <a:spLocks noChangeArrowheads="1"/>
              </p:cNvSpPr>
              <p:nvPr/>
            </p:nvSpPr>
            <p:spPr bwMode="auto">
              <a:xfrm>
                <a:off x="3720" y="973"/>
                <a:ext cx="6480" cy="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  <a:ea typeface="Arial" pitchFamily="34" charset="0"/>
                  <a:cs typeface="Arial" pitchFamily="34" charset="0"/>
                </a:endParaRPr>
              </a:p>
              <a:p>
                <a:pPr marL="0" marR="179388" lvl="0" indent="0" algn="ctr" defTabSz="914400" rtl="0" eaLnBrk="1" fontAlgn="base" latinLnBrk="0" hangingPunct="1">
                  <a:lnSpc>
                    <a:spcPct val="150000"/>
                  </a:lnSpc>
                  <a:spcBef>
                    <a:spcPts val="150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800" b="0" i="0" u="none" strike="noStrike" cap="none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latin typeface="Times New Roman" pitchFamily="18" charset="0"/>
                    <a:ea typeface="Arial" pitchFamily="34" charset="0"/>
                    <a:cs typeface="Arial" pitchFamily="34" charset="0"/>
                  </a:rPr>
                  <a:t>f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Arial" pitchFamily="34" charset="0"/>
                  <a:cs typeface="Arial" pitchFamily="34" charset="0"/>
                </a:endParaRPr>
              </a:p>
              <a:p>
                <a:pPr marL="457200" marR="0" lvl="1" indent="0" algn="l" defTabSz="914400" rtl="0" eaLnBrk="1" fontAlgn="base" latinLnBrk="0" hangingPunct="1">
                  <a:lnSpc>
                    <a:spcPct val="101000"/>
                  </a:lnSpc>
                  <a:spcBef>
                    <a:spcPct val="0"/>
                  </a:spcBef>
                  <a:spcAft>
                    <a:spcPts val="10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0" u="none" strike="noStrike" cap="none" normalizeH="0" baseline="0">
                    <a:ln>
                      <a:noFill/>
                    </a:ln>
                    <a:solidFill>
                      <a:srgbClr val="888888"/>
                    </a:solidFill>
                    <a:effectLst/>
                    <a:latin typeface="Calibri" pitchFamily="34" charset="0"/>
                    <a:ea typeface="Arial" pitchFamily="34" charset="0"/>
                    <a:cs typeface="Arial" pitchFamily="34" charset="0"/>
                  </a:rPr>
                  <a:t>Presented By: </a:t>
                </a: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called supervised learning because the process of an algorithm learning from the training dataset can be thought of as a teacher supervising the learning process.</a:t>
            </a:r>
          </a:p>
          <a:p>
            <a:pPr lvl="0"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know the correct answers, the algorithm iteratively makes predictions on the training data and is corrected by the teacher.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2819400"/>
            <a:ext cx="3124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24000"/>
            <a:ext cx="7924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F1B7F-61BE-4A96-810D-B220F30C93EF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2721</Words>
  <Application>Microsoft Office PowerPoint</Application>
  <PresentationFormat>On-screen Show (4:3)</PresentationFormat>
  <Paragraphs>287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Times New Roman</vt:lpstr>
      <vt:lpstr>Office Theme</vt:lpstr>
      <vt:lpstr>Unit 5  Machine Learning</vt:lpstr>
      <vt:lpstr>PowerPoint Presentation</vt:lpstr>
      <vt:lpstr>What is Machine Learning?</vt:lpstr>
      <vt:lpstr>Why Machine Learning ?</vt:lpstr>
      <vt:lpstr>Types</vt:lpstr>
      <vt:lpstr>Supervised Learning</vt:lpstr>
      <vt:lpstr>PowerPoint Presentation</vt:lpstr>
      <vt:lpstr>Supervised Learning</vt:lpstr>
      <vt:lpstr>Supervised Learning</vt:lpstr>
      <vt:lpstr>Unsupervised Learning</vt:lpstr>
      <vt:lpstr>Unsupervised Learning</vt:lpstr>
      <vt:lpstr>Unsupervised Learning</vt:lpstr>
      <vt:lpstr>Reinforcement Learning</vt:lpstr>
      <vt:lpstr>Supervised Learning Algorithm</vt:lpstr>
      <vt:lpstr>Contd.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</vt:lpstr>
      <vt:lpstr>Artificial neural network model: </vt:lpstr>
      <vt:lpstr>Back Propagation Algorithm</vt:lpstr>
      <vt:lpstr>How Back Propagation Algorithm Works?</vt:lpstr>
      <vt:lpstr>PowerPoint Presentation</vt:lpstr>
      <vt:lpstr>PowerPoint Presentation</vt:lpstr>
      <vt:lpstr>Why We Need Backpropagation? </vt:lpstr>
      <vt:lpstr>Learning in Neural Networks:</vt:lpstr>
      <vt:lpstr>Learning in Neural Networks:</vt:lpstr>
      <vt:lpstr>Learning in Neural Networks:</vt:lpstr>
      <vt:lpstr>Network Architecture </vt:lpstr>
      <vt:lpstr>Types of Feed Forward Neural Network:</vt:lpstr>
      <vt:lpstr>Types of Feed Forward Neural Network:</vt:lpstr>
      <vt:lpstr>Perceptron</vt:lpstr>
      <vt:lpstr>Perceptron</vt:lpstr>
      <vt:lpstr> Perceptron</vt:lpstr>
      <vt:lpstr>Adaptive Linear Neuron (ADALINE)</vt:lpstr>
      <vt:lpstr>Adaptive Linear Neuron (ADALINE)</vt:lpstr>
      <vt:lpstr>Types of Feed Forward Neural Network:</vt:lpstr>
      <vt:lpstr>Network Architectures</vt:lpstr>
      <vt:lpstr>PowerPoint Presentation</vt:lpstr>
      <vt:lpstr>PowerPoint Presentation</vt:lpstr>
      <vt:lpstr>PowerPoint Presentation</vt:lpstr>
      <vt:lpstr>PowerPoint Presentation</vt:lpstr>
      <vt:lpstr>Types of Learning Rate Scheduling: </vt:lpstr>
      <vt:lpstr>PowerPoint Presentation</vt:lpstr>
      <vt:lpstr>Applications of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5  Machine Learning</dc:title>
  <dc:creator>D3LL</dc:creator>
  <cp:lastModifiedBy>Saroj Giri</cp:lastModifiedBy>
  <cp:revision>23</cp:revision>
  <dcterms:created xsi:type="dcterms:W3CDTF">2021-12-26T09:05:10Z</dcterms:created>
  <dcterms:modified xsi:type="dcterms:W3CDTF">2025-01-09T16:55:13Z</dcterms:modified>
</cp:coreProperties>
</file>