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E8B7A-16F0-D82D-A655-94CE1746EF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673EE4-6675-DCE2-37DB-15362950FE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700946D-769C-8FD4-DB81-6B0486D0CFE1}"/>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EBF185C8-D827-7480-67DA-096B00D885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D381B6-6798-0237-3674-CCDE160A0F8B}"/>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88996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DA5C-679D-BB86-0293-6FB781817E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E76C5A-7523-D5AC-CE6C-3962DFC9A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5E4887-F2D8-8270-C73C-ECEEECB2F970}"/>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ABA4F6B1-5258-AFAA-2E11-C9B8D85C4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188465-D989-A68D-663A-686D3AE2564D}"/>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1201891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83BD92-4F52-3580-E680-75C4904DAC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6BCED5-E83A-D15D-3566-E825A26DFF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2FD434-EECF-CE3C-598B-40C907FE53B4}"/>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26D22296-F053-750B-4B15-5500EAD75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9519BE-2473-8639-1F98-E737A19E8026}"/>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2911421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E44A4-6A96-ECAF-A573-2462031C2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774BAE-A5B7-B031-2118-749B5491E6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D06701-E4DF-B84B-0F01-E481CC796067}"/>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399CE73C-EB2D-1C74-DD57-F3143680C7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ACA4F-D654-B1CA-267E-3B2F44F5D384}"/>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21519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FFBEF-101E-507F-D420-70DED7A1D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F7C9213-26AC-8034-0A1C-3CD75E2A27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63BD46-D467-7B97-24F1-37333B28C7FB}"/>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C4E67C33-53A2-EA86-3737-FE6AECE0B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60919-DAC4-80A5-3A8D-88D61AED3CC5}"/>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394496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4E59C-FF3B-DEF2-2C79-3C2DF2EE0D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0FDB6D-3097-4B91-B90A-C417AA7FF7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D8EEB7-7D23-3609-C189-34CAF81E3F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9C55EA-7366-FDB6-C587-5371794AB0CA}"/>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6" name="Footer Placeholder 5">
            <a:extLst>
              <a:ext uri="{FF2B5EF4-FFF2-40B4-BE49-F238E27FC236}">
                <a16:creationId xmlns:a16="http://schemas.microsoft.com/office/drawing/2014/main" id="{42EA75C3-B9F8-2C6F-666E-0DCDAB7715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63B495-B888-7B76-BF77-FA6FCD08F35C}"/>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3617418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C50D-EDDE-E316-6455-14B62A35C2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B569C5-CE1A-05D7-2EBD-203E448DCB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03ABD-1372-9557-CF19-1626C44864E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0D5B0B-8B6D-8C9A-52CC-BAED6180C8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E67C0C-B46A-B33D-612A-8E6FB10C15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FCE20-31D6-63F2-828E-E304502D62EF}"/>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8" name="Footer Placeholder 7">
            <a:extLst>
              <a:ext uri="{FF2B5EF4-FFF2-40B4-BE49-F238E27FC236}">
                <a16:creationId xmlns:a16="http://schemas.microsoft.com/office/drawing/2014/main" id="{84283AA4-C288-ACD6-A3AA-E431116F0D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5C295C0-9408-D126-1982-1510D1AFC947}"/>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3944045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61DB2-1E74-4AD9-5134-A09238B531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4A67A-3FF9-A01F-EB86-C56E4FC37A4F}"/>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4" name="Footer Placeholder 3">
            <a:extLst>
              <a:ext uri="{FF2B5EF4-FFF2-40B4-BE49-F238E27FC236}">
                <a16:creationId xmlns:a16="http://schemas.microsoft.com/office/drawing/2014/main" id="{EBBE9BF2-A6B2-761B-40A2-2E69DFDA29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55D2DB-AE06-79CA-BB04-DA40C518556C}"/>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252902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2BC76-F03D-754C-9E45-1DC64CC2518B}"/>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3" name="Footer Placeholder 2">
            <a:extLst>
              <a:ext uri="{FF2B5EF4-FFF2-40B4-BE49-F238E27FC236}">
                <a16:creationId xmlns:a16="http://schemas.microsoft.com/office/drawing/2014/main" id="{5F045DD8-CB4E-641A-C58E-192EDADE50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ADC772-130C-1100-B1B1-A838888BF936}"/>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330198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6F29B-508F-0752-622C-F0AA0EB020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268DAE-7C88-07C3-6E3D-09FFE3562F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02F6B-7BFC-3CED-3AF9-DF364FD41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CDFD70-809F-5721-A025-64627EA53E7A}"/>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6" name="Footer Placeholder 5">
            <a:extLst>
              <a:ext uri="{FF2B5EF4-FFF2-40B4-BE49-F238E27FC236}">
                <a16:creationId xmlns:a16="http://schemas.microsoft.com/office/drawing/2014/main" id="{4791D552-8BD6-3069-8FFE-58D79EC02E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89001A-4709-1CE2-BADC-0631C6B628A5}"/>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81084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A2C7-300C-86C4-DE4C-8923E8A8A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4CBBFF-8A92-90E6-0DF4-A573E663B1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BB5BE59-A02E-6419-1D34-0A956F9AC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BDCF7-1A29-9E3E-0A0D-7344C2C01024}"/>
              </a:ext>
            </a:extLst>
          </p:cNvPr>
          <p:cNvSpPr>
            <a:spLocks noGrp="1"/>
          </p:cNvSpPr>
          <p:nvPr>
            <p:ph type="dt" sz="half" idx="10"/>
          </p:nvPr>
        </p:nvSpPr>
        <p:spPr/>
        <p:txBody>
          <a:bodyPr/>
          <a:lstStyle/>
          <a:p>
            <a:fld id="{4BE40CCC-1266-4234-8763-1CD7067113C0}" type="datetimeFigureOut">
              <a:rPr lang="en-US" smtClean="0"/>
              <a:t>1/9/2025</a:t>
            </a:fld>
            <a:endParaRPr lang="en-US"/>
          </a:p>
        </p:txBody>
      </p:sp>
      <p:sp>
        <p:nvSpPr>
          <p:cNvPr id="6" name="Footer Placeholder 5">
            <a:extLst>
              <a:ext uri="{FF2B5EF4-FFF2-40B4-BE49-F238E27FC236}">
                <a16:creationId xmlns:a16="http://schemas.microsoft.com/office/drawing/2014/main" id="{30B99D64-95D3-E63C-EFA9-1113857481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01B86-D178-7A53-9D5F-9121EE461CB3}"/>
              </a:ext>
            </a:extLst>
          </p:cNvPr>
          <p:cNvSpPr>
            <a:spLocks noGrp="1"/>
          </p:cNvSpPr>
          <p:nvPr>
            <p:ph type="sldNum" sz="quarter" idx="12"/>
          </p:nvPr>
        </p:nvSpPr>
        <p:spPr/>
        <p:txBody>
          <a:bodyPr/>
          <a:lstStyle/>
          <a:p>
            <a:fld id="{008D50C5-8006-4CA1-9DCD-3C00A397AAB6}" type="slidenum">
              <a:rPr lang="en-US" smtClean="0"/>
              <a:t>‹#›</a:t>
            </a:fld>
            <a:endParaRPr lang="en-US"/>
          </a:p>
        </p:txBody>
      </p:sp>
    </p:spTree>
    <p:extLst>
      <p:ext uri="{BB962C8B-B14F-4D97-AF65-F5344CB8AC3E}">
        <p14:creationId xmlns:p14="http://schemas.microsoft.com/office/powerpoint/2010/main" val="293262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EBD345-8F1C-7C7F-0EF2-DB1421D9F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8046C2-B67C-C9EB-CADE-41FFAA8172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9BB15-E0D9-0D26-94ED-C6D511473F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40CCC-1266-4234-8763-1CD7067113C0}" type="datetimeFigureOut">
              <a:rPr lang="en-US" smtClean="0"/>
              <a:t>1/9/2025</a:t>
            </a:fld>
            <a:endParaRPr lang="en-US"/>
          </a:p>
        </p:txBody>
      </p:sp>
      <p:sp>
        <p:nvSpPr>
          <p:cNvPr id="5" name="Footer Placeholder 4">
            <a:extLst>
              <a:ext uri="{FF2B5EF4-FFF2-40B4-BE49-F238E27FC236}">
                <a16:creationId xmlns:a16="http://schemas.microsoft.com/office/drawing/2014/main" id="{51FF5C38-4C9C-05EE-6BB3-C7AA73249E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70EC1A-A444-09B5-FD93-545A2AB115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D50C5-8006-4CA1-9DCD-3C00A397AAB6}" type="slidenum">
              <a:rPr lang="en-US" smtClean="0"/>
              <a:t>‹#›</a:t>
            </a:fld>
            <a:endParaRPr lang="en-US"/>
          </a:p>
        </p:txBody>
      </p:sp>
    </p:spTree>
    <p:extLst>
      <p:ext uri="{BB962C8B-B14F-4D97-AF65-F5344CB8AC3E}">
        <p14:creationId xmlns:p14="http://schemas.microsoft.com/office/powerpoint/2010/main" val="562286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4E82-6850-5C74-3AC2-4BE8A16CC4FD}"/>
              </a:ext>
            </a:extLst>
          </p:cNvPr>
          <p:cNvSpPr>
            <a:spLocks noGrp="1"/>
          </p:cNvSpPr>
          <p:nvPr>
            <p:ph type="ctrTitle"/>
          </p:nvPr>
        </p:nvSpPr>
        <p:spPr>
          <a:xfrm>
            <a:off x="1524000" y="1122363"/>
            <a:ext cx="9144000" cy="1620837"/>
          </a:xfrm>
        </p:spPr>
        <p:txBody>
          <a:bodyPr>
            <a:normAutofit/>
          </a:bodyPr>
          <a:lstStyle/>
          <a:p>
            <a:r>
              <a:rPr lang="en-US" sz="4400" dirty="0">
                <a:solidFill>
                  <a:srgbClr val="FF0000"/>
                </a:solidFill>
                <a:latin typeface="Times New Roman" panose="02020603050405020304" pitchFamily="18" charset="0"/>
                <a:cs typeface="Times New Roman" panose="02020603050405020304" pitchFamily="18" charset="0"/>
              </a:rPr>
              <a:t>Unit</a:t>
            </a:r>
            <a:r>
              <a:rPr lang="en-US" sz="4400" dirty="0">
                <a:solidFill>
                  <a:srgbClr val="FF0000"/>
                </a:solidFill>
              </a:rPr>
              <a:t> 6: Fuzzy Logic</a:t>
            </a:r>
          </a:p>
        </p:txBody>
      </p:sp>
      <p:sp>
        <p:nvSpPr>
          <p:cNvPr id="3" name="Subtitle 2">
            <a:extLst>
              <a:ext uri="{FF2B5EF4-FFF2-40B4-BE49-F238E27FC236}">
                <a16:creationId xmlns:a16="http://schemas.microsoft.com/office/drawing/2014/main" id="{9BB732BE-F4DE-EC0E-BDD0-0EB64BF1BDB1}"/>
              </a:ext>
            </a:extLst>
          </p:cNvPr>
          <p:cNvSpPr>
            <a:spLocks noGrp="1"/>
          </p:cNvSpPr>
          <p:nvPr>
            <p:ph type="subTitle" idx="1"/>
          </p:nvPr>
        </p:nvSpPr>
        <p:spPr>
          <a:xfrm>
            <a:off x="1524000" y="3836708"/>
            <a:ext cx="9144000" cy="1421091"/>
          </a:xfrm>
        </p:spPr>
        <p:txBody>
          <a:bodyPr>
            <a:normAutofit/>
          </a:bodyPr>
          <a:lstStyle/>
          <a:p>
            <a:r>
              <a:rPr lang="en-US" sz="2800" dirty="0"/>
              <a:t>Lecture 2</a:t>
            </a:r>
          </a:p>
        </p:txBody>
      </p:sp>
    </p:spTree>
    <p:extLst>
      <p:ext uri="{BB962C8B-B14F-4D97-AF65-F5344CB8AC3E}">
        <p14:creationId xmlns:p14="http://schemas.microsoft.com/office/powerpoint/2010/main" val="1307029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D8BC-8410-AE91-DB7C-43A04D9167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C45855-99B9-D7AF-D9DB-24348CED42BD}"/>
              </a:ext>
            </a:extLst>
          </p:cNvPr>
          <p:cNvSpPr>
            <a:spLocks noGrp="1"/>
          </p:cNvSpPr>
          <p:nvPr>
            <p:ph idx="1"/>
          </p:nvPr>
        </p:nvSpPr>
        <p:spPr>
          <a:xfrm>
            <a:off x="838200" y="1197205"/>
            <a:ext cx="10515600" cy="4979758"/>
          </a:xfrm>
        </p:spPr>
        <p:txBody>
          <a:bodyPr>
            <a:normAutofit fontScale="92500" lnSpcReduction="10000"/>
          </a:bodyPr>
          <a:lstStyle/>
          <a:p>
            <a:pPr marL="0" indent="0">
              <a:lnSpc>
                <a:spcPct val="150000"/>
              </a:lnSpc>
              <a:buNone/>
            </a:pPr>
            <a:r>
              <a:rPr lang="en-US" sz="19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the case of two-valued or binary logic, if-then rules don't present much difficulty. If the premise is true, then the conclusion is true. Let the antecedent be a fuzzy statement, how does this reflect on the conclusion? The answer is a simple one </a:t>
            </a:r>
          </a:p>
          <a:p>
            <a:pPr marL="0" marR="0" indent="0" algn="just">
              <a:lnSpc>
                <a:spcPct val="115000"/>
              </a:lnSpc>
              <a:spcAft>
                <a:spcPts val="1000"/>
              </a:spcAft>
              <a:buNone/>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Summary of If-Then Rules</a:t>
            </a:r>
            <a:endParaRPr lang="en-US" sz="18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Interpreting if-then rules is a three-part process.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buFont typeface="+mj-lt"/>
              <a:buAutoNum type="arabicPeriod"/>
            </a:pP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Fuzzify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inputs: Resolve all fuzzy statements in the antecedent to a degree of membership between 0 and 1. If there is only one part to the antecedent, this is the degree of support for the rule.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Apply fuzzy operator to multiple part antecedents: If there are multiple parts to the antecedent, apply fuzzy logic operators and resolve the antecedent to a single number between 0 and 1. This is the degree of support for the rule.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15000"/>
              </a:lnSpc>
              <a:spcAft>
                <a:spcPts val="1000"/>
              </a:spcAft>
              <a:buFont typeface="+mj-lt"/>
              <a:buAutoNum type="arabi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Apply implication method: Use the degree of support for the entire rule to shape the output fuzzy set. The consequent of a fuzzy rule assigns an entire fuzzy set to the output. This fuzzy set is represented by a membership function that is chosen to indicate the qualities of the consequent. </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15000"/>
              </a:lnSpc>
              <a:spcAft>
                <a:spcPts val="1000"/>
              </a:spcAft>
            </a:pPr>
            <a:endParaRPr lang="en-US" sz="1800" dirty="0">
              <a:effectLst/>
              <a:latin typeface="Calibri" panose="020F0502020204030204" pitchFamily="34" charset="0"/>
              <a:ea typeface="Calibri" panose="020F0502020204030204" pitchFamily="34" charset="0"/>
              <a:cs typeface="Mangal" panose="00000400000000000000" pitchFamily="2"/>
            </a:endParaRPr>
          </a:p>
          <a:p>
            <a:pPr marL="0" indent="0">
              <a:buNone/>
            </a:pPr>
            <a:endParaRPr lang="en-US" dirty="0"/>
          </a:p>
        </p:txBody>
      </p:sp>
    </p:spTree>
    <p:extLst>
      <p:ext uri="{BB962C8B-B14F-4D97-AF65-F5344CB8AC3E}">
        <p14:creationId xmlns:p14="http://schemas.microsoft.com/office/powerpoint/2010/main" val="3378582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6BF2-DEF8-7E79-0937-025B364A6255}"/>
              </a:ext>
            </a:extLst>
          </p:cNvPr>
          <p:cNvSpPr>
            <a:spLocks noGrp="1"/>
          </p:cNvSpPr>
          <p:nvPr>
            <p:ph type="title"/>
          </p:nvPr>
        </p:nvSpPr>
        <p:spPr>
          <a:xfrm>
            <a:off x="838200" y="782425"/>
            <a:ext cx="10515600" cy="908263"/>
          </a:xfrm>
        </p:spPr>
        <p:txBody>
          <a:bodyPr>
            <a:normAutofit fontScale="90000"/>
          </a:bodyPr>
          <a:lstStyle/>
          <a:p>
            <a:pPr marL="0" marR="0">
              <a:lnSpc>
                <a:spcPct val="115000"/>
              </a:lnSpc>
              <a:spcAft>
                <a:spcPts val="1000"/>
              </a:spcAft>
            </a:pPr>
            <a:r>
              <a:rPr lang="en-US" sz="1800" b="1" dirty="0">
                <a:effectLst/>
                <a:latin typeface="Times New Roman" panose="02020603050405020304" pitchFamily="18" charset="0"/>
                <a:ea typeface="Calibri" panose="020F0502020204030204" pitchFamily="34" charset="0"/>
                <a:cs typeface="Mangal" panose="00000400000000000000" pitchFamily="2"/>
              </a:rPr>
              <a:t>Fuzzy Logic Systems Architecture/ The Architecture of Fuzzy Inference Systems</a:t>
            </a:r>
            <a:br>
              <a:rPr lang="en-US" sz="1800" dirty="0">
                <a:effectLst/>
                <a:latin typeface="Calibri" panose="020F0502020204030204" pitchFamily="34" charset="0"/>
                <a:ea typeface="Calibri" panose="020F0502020204030204" pitchFamily="34" charset="0"/>
                <a:cs typeface="Mangal" panose="00000400000000000000" pitchFamily="2"/>
              </a:rPr>
            </a:b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A fuzzy inference system consists of four modules:</a:t>
            </a:r>
            <a:br>
              <a:rPr lang="en-US" sz="1800" dirty="0">
                <a:effectLst/>
                <a:latin typeface="Calibri" panose="020F0502020204030204" pitchFamily="34" charset="0"/>
                <a:ea typeface="Calibri" panose="020F0502020204030204" pitchFamily="34" charset="0"/>
                <a:cs typeface="Mangal" panose="00000400000000000000" pitchFamily="2"/>
              </a:rPr>
            </a:br>
            <a:endParaRPr lang="en-US" dirty="0"/>
          </a:p>
        </p:txBody>
      </p:sp>
      <p:pic>
        <p:nvPicPr>
          <p:cNvPr id="4" name="Content Placeholder 3">
            <a:extLst>
              <a:ext uri="{FF2B5EF4-FFF2-40B4-BE49-F238E27FC236}">
                <a16:creationId xmlns:a16="http://schemas.microsoft.com/office/drawing/2014/main" id="{592E4F57-99E3-A210-B148-8770C89A7382}"/>
              </a:ext>
            </a:extLst>
          </p:cNvPr>
          <p:cNvPicPr>
            <a:picLocks noGrp="1" noChangeAspect="1"/>
          </p:cNvPicPr>
          <p:nvPr>
            <p:ph idx="1"/>
          </p:nvPr>
        </p:nvPicPr>
        <p:blipFill>
          <a:blip r:embed="rId2"/>
          <a:stretch>
            <a:fillRect/>
          </a:stretch>
        </p:blipFill>
        <p:spPr>
          <a:xfrm>
            <a:off x="3400425" y="2458244"/>
            <a:ext cx="5391150" cy="3086100"/>
          </a:xfrm>
          <a:prstGeom prst="rect">
            <a:avLst/>
          </a:prstGeom>
        </p:spPr>
      </p:pic>
    </p:spTree>
    <p:extLst>
      <p:ext uri="{BB962C8B-B14F-4D97-AF65-F5344CB8AC3E}">
        <p14:creationId xmlns:p14="http://schemas.microsoft.com/office/powerpoint/2010/main" val="5013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1CBF-C8E6-06D2-B47F-05C0A62503D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8D8A884-1DA8-B6A4-DF75-AE4C899E9817}"/>
              </a:ext>
            </a:extLst>
          </p:cNvPr>
          <p:cNvSpPr>
            <a:spLocks noGrp="1"/>
          </p:cNvSpPr>
          <p:nvPr>
            <p:ph idx="1"/>
          </p:nvPr>
        </p:nvSpPr>
        <p:spPr>
          <a:xfrm>
            <a:off x="838200" y="1338606"/>
            <a:ext cx="10515600" cy="4838357"/>
          </a:xfrm>
        </p:spPr>
        <p:txBody>
          <a:bodyPr/>
          <a:lstStyle/>
          <a:p>
            <a:pPr marL="342900" marR="0" lvl="0" indent="-342900" algn="just">
              <a:lnSpc>
                <a:spcPct val="150000"/>
              </a:lnSpc>
              <a:spcAft>
                <a:spcPts val="1000"/>
              </a:spcAft>
              <a:buSzPts val="1000"/>
              <a:buFont typeface="Symbol" panose="05050102010706020507" pitchFamily="18" charset="2"/>
              <a:buChar char=""/>
              <a:tabLst>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Fuzzification module:</a:t>
            </a:r>
            <a:r>
              <a:rPr lang="en-US" sz="20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 transforms the system inputs, which are crisp numbers, into fuzzy sets. This is done by applying a fuzzification function.</a:t>
            </a:r>
            <a:endParaRPr lang="en-US" sz="2000" dirty="0">
              <a:solidFill>
                <a:srgbClr val="000000"/>
              </a:solidFill>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Knowledge base:</a:t>
            </a:r>
            <a:r>
              <a:rPr lang="en-US" sz="20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 stores IF-THEN rules provided by experts.</a:t>
            </a:r>
            <a:endParaRPr lang="en-US" sz="2000" dirty="0">
              <a:solidFill>
                <a:srgbClr val="000000"/>
              </a:solidFill>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Inference engine:</a:t>
            </a:r>
            <a:r>
              <a:rPr lang="en-US" sz="20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 simulates the human reasoning process by making fuzzy inference on the inputs and IF-THEN rules.</a:t>
            </a:r>
            <a:endParaRPr lang="en-US" sz="2000" dirty="0">
              <a:solidFill>
                <a:srgbClr val="000000"/>
              </a:solidFill>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50000"/>
              </a:lnSpc>
              <a:spcAft>
                <a:spcPts val="1000"/>
              </a:spcAft>
              <a:buSzPts val="1000"/>
              <a:buFont typeface="Symbol" panose="05050102010706020507" pitchFamily="18" charset="2"/>
              <a:buChar char=""/>
              <a:tabLst>
                <a:tab pos="457200" algn="l"/>
              </a:tabLst>
            </a:pPr>
            <a:r>
              <a:rPr lang="en-US" sz="2000" b="1"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Defuzzification module:</a:t>
            </a:r>
            <a:r>
              <a:rPr lang="en-US" sz="20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 transforms the fuzzy set obtained by the inference engine into a crisp value.</a:t>
            </a:r>
            <a:endParaRPr lang="en-US" sz="2000" dirty="0">
              <a:solidFill>
                <a:srgbClr val="000000"/>
              </a:solidFill>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1833156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EC078-8581-67E0-A43C-CF24CB200ECB}"/>
              </a:ext>
            </a:extLst>
          </p:cNvPr>
          <p:cNvSpPr>
            <a:spLocks noGrp="1"/>
          </p:cNvSpPr>
          <p:nvPr>
            <p:ph type="title"/>
          </p:nvPr>
        </p:nvSpPr>
        <p:spPr/>
        <p:txBody>
          <a:bodyPr/>
          <a:lstStyle/>
          <a:p>
            <a:r>
              <a:rPr lang="en-US" sz="36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Inference Methods </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6C0278F0-7440-B7D4-C744-B5378613DF95}"/>
              </a:ext>
            </a:extLst>
          </p:cNvPr>
          <p:cNvSpPr>
            <a:spLocks noGrp="1"/>
          </p:cNvSpPr>
          <p:nvPr>
            <p:ph idx="1"/>
          </p:nvPr>
        </p:nvSpPr>
        <p:spPr>
          <a:xfrm>
            <a:off x="838200" y="1602557"/>
            <a:ext cx="10515600" cy="4574406"/>
          </a:xfrm>
        </p:spPr>
        <p:txBody>
          <a:bodyPr/>
          <a:lstStyle/>
          <a:p>
            <a:pPr marL="0" marR="0" algn="just">
              <a:lnSpc>
                <a:spcPct val="115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Fuzzy inference is the process of formulating the mapping from a given input to an output using fuzzy logic.</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b="1" dirty="0">
                <a:solidFill>
                  <a:srgbClr val="000000"/>
                </a:solidFill>
                <a:effectLst/>
                <a:latin typeface="Times New Roman" panose="02020603050405020304" pitchFamily="18" charset="0"/>
                <a:ea typeface="Calibri" panose="020F0502020204030204" pitchFamily="34" charset="0"/>
                <a:cs typeface="Mangal" panose="00000400000000000000" pitchFamily="2"/>
              </a:rPr>
              <a:t>There are two types of fuzzy inference methods:</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buFont typeface="Symbol" panose="05050102010706020507" pitchFamily="18" charset="2"/>
              <a:buChar char=""/>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Mamdani inference method</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342900" marR="0" lvl="0" indent="-342900" algn="just">
              <a:lnSpc>
                <a:spcPct val="115000"/>
              </a:lnSpc>
              <a:spcAft>
                <a:spcPts val="1000"/>
              </a:spcAft>
              <a:buFont typeface="Symbol" panose="05050102010706020507" pitchFamily="18" charset="2"/>
              <a:buChar char=""/>
            </a:pPr>
            <a:r>
              <a:rPr lang="en-US" sz="24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Sugeno</a:t>
            </a: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fuzzy inference method</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4107135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49ED8-FF94-39C8-F704-FF278474509A}"/>
              </a:ext>
            </a:extLst>
          </p:cNvPr>
          <p:cNvSpPr>
            <a:spLocks noGrp="1"/>
          </p:cNvSpPr>
          <p:nvPr>
            <p:ph type="title"/>
          </p:nvPr>
        </p:nvSpPr>
        <p:spPr/>
        <p:txBody>
          <a:bodyPr/>
          <a:lstStyle/>
          <a:p>
            <a:r>
              <a:rPr lang="en-US" sz="3600" dirty="0">
                <a:solidFill>
                  <a:srgbClr val="000000"/>
                </a:solidFill>
                <a:effectLst/>
                <a:latin typeface="Times New Roman" panose="02020603050405020304" pitchFamily="18" charset="0"/>
                <a:ea typeface="Calibri" panose="020F0502020204030204" pitchFamily="34" charset="0"/>
                <a:cs typeface="Mangal" panose="00000400000000000000" pitchFamily="2"/>
              </a:rPr>
              <a:t>Mamdani inference method:</a:t>
            </a:r>
            <a:br>
              <a:rPr lang="en-US" sz="4400" dirty="0">
                <a:effectLst/>
                <a:latin typeface="Calibri" panose="020F0502020204030204" pitchFamily="34" charset="0"/>
                <a:ea typeface="Calibri" panose="020F0502020204030204" pitchFamily="34" charset="0"/>
                <a:cs typeface="Mangal" panose="00000400000000000000" pitchFamily="2"/>
              </a:rPr>
            </a:br>
            <a:endParaRPr lang="en-US" dirty="0"/>
          </a:p>
        </p:txBody>
      </p:sp>
      <p:sp>
        <p:nvSpPr>
          <p:cNvPr id="3" name="Content Placeholder 2">
            <a:extLst>
              <a:ext uri="{FF2B5EF4-FFF2-40B4-BE49-F238E27FC236}">
                <a16:creationId xmlns:a16="http://schemas.microsoft.com/office/drawing/2014/main" id="{63BD334A-7158-5B2F-31F0-5463A94F51F3}"/>
              </a:ext>
            </a:extLst>
          </p:cNvPr>
          <p:cNvSpPr>
            <a:spLocks noGrp="1"/>
          </p:cNvSpPr>
          <p:nvPr>
            <p:ph idx="1"/>
          </p:nvPr>
        </p:nvSpPr>
        <p:spPr>
          <a:xfrm>
            <a:off x="838200" y="1376313"/>
            <a:ext cx="10515600" cy="4800650"/>
          </a:xfrm>
        </p:spPr>
        <p:txBody>
          <a:bodyPr>
            <a:normAutofit/>
          </a:bodyPr>
          <a:lstStyle/>
          <a:p>
            <a:pPr marL="0" marR="0" algn="just">
              <a:lnSpc>
                <a:spcPct val="115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Mamdani fuzzy inference is the most commonly seen inference method. This method was introduced by Mamdani and </a:t>
            </a:r>
            <a:r>
              <a:rPr lang="en-US" sz="24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Assilian</a:t>
            </a: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(1975).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Mamdani Fuzzy models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To compute the output of this FIS given the inputs, </a:t>
            </a:r>
            <a:r>
              <a:rPr lang="en-US" sz="2400" b="1" dirty="0">
                <a:solidFill>
                  <a:srgbClr val="000000"/>
                </a:solidFill>
                <a:effectLst/>
                <a:latin typeface="Times New Roman" panose="02020603050405020304" pitchFamily="18" charset="0"/>
                <a:ea typeface="Calibri" panose="020F0502020204030204" pitchFamily="34" charset="0"/>
                <a:cs typeface="Mangal" panose="00000400000000000000" pitchFamily="2"/>
              </a:rPr>
              <a:t>six steps has to be followed</a:t>
            </a: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1. Determining a set of fuzzy rules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indent="0">
              <a:buNone/>
            </a:pPr>
            <a:r>
              <a:rPr lang="en-US" sz="2400" dirty="0">
                <a:solidFill>
                  <a:srgbClr val="000000"/>
                </a:solidFill>
                <a:effectLst/>
                <a:latin typeface="Times New Roman" panose="02020603050405020304" pitchFamily="18" charset="0"/>
                <a:ea typeface="Calibri" panose="020F0502020204030204" pitchFamily="34" charset="0"/>
              </a:rPr>
              <a:t>2. Fuzzifying the inputs using the input membership functions </a:t>
            </a:r>
            <a:endParaRPr lang="en-US" sz="3600" dirty="0"/>
          </a:p>
        </p:txBody>
      </p:sp>
    </p:spTree>
    <p:extLst>
      <p:ext uri="{BB962C8B-B14F-4D97-AF65-F5344CB8AC3E}">
        <p14:creationId xmlns:p14="http://schemas.microsoft.com/office/powerpoint/2010/main" val="3122379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03175-2878-702B-FC91-D38708CFDBC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F7FE4F-1281-A5A6-9FE6-889652DA0F79}"/>
              </a:ext>
            </a:extLst>
          </p:cNvPr>
          <p:cNvSpPr>
            <a:spLocks noGrp="1"/>
          </p:cNvSpPr>
          <p:nvPr>
            <p:ph idx="1"/>
          </p:nvPr>
        </p:nvSpPr>
        <p:spPr>
          <a:xfrm>
            <a:off x="838200" y="1690688"/>
            <a:ext cx="10515600" cy="4486275"/>
          </a:xfrm>
        </p:spPr>
        <p:txBody>
          <a:bodyPr/>
          <a:lstStyle/>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3. Combining the fuzzified inputs according to the fuzzy rules to establish a rule strength (Fuzzy Operations)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4. Finding the consequence of the rule by combining the rule strength and the output membership function (implication)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5. Combining the consequences to get an output distribution (aggregation) </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6. </a:t>
            </a:r>
            <a:r>
              <a:rPr lang="en-US" sz="24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Defuzzifying</a:t>
            </a:r>
            <a:r>
              <a:rPr lang="en-US" sz="24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the output distribution (this step is only if a crisp output (class) is needed).</a:t>
            </a:r>
            <a:endParaRPr lang="en-US" sz="24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260083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9029F-E3D0-704B-6F01-A0AA3C1C36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A64AF8-5A3D-4D57-5FDF-6D92DAC8CA65}"/>
              </a:ext>
            </a:extLst>
          </p:cNvPr>
          <p:cNvSpPr>
            <a:spLocks noGrp="1"/>
          </p:cNvSpPr>
          <p:nvPr>
            <p:ph idx="1"/>
          </p:nvPr>
        </p:nvSpPr>
        <p:spPr>
          <a:xfrm>
            <a:off x="838200" y="1460310"/>
            <a:ext cx="10515600" cy="4716653"/>
          </a:xfrm>
        </p:spPr>
        <p:txBody>
          <a:bodyPr/>
          <a:lstStyle/>
          <a:p>
            <a:pPr marL="0" marR="0" indent="0" algn="just">
              <a:lnSpc>
                <a:spcPct val="115000"/>
              </a:lnSpc>
              <a:spcAft>
                <a:spcPts val="1000"/>
              </a:spcAft>
              <a:buNone/>
            </a:pPr>
            <a:r>
              <a:rPr lang="en-US" sz="2000" b="1"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Sugeno</a:t>
            </a:r>
            <a:r>
              <a:rPr lang="en-US" sz="2000" b="1" dirty="0">
                <a:solidFill>
                  <a:srgbClr val="000000"/>
                </a:solidFill>
                <a:effectLst/>
                <a:latin typeface="Times New Roman" panose="02020603050405020304" pitchFamily="18" charset="0"/>
                <a:ea typeface="Calibri" panose="020F0502020204030204" pitchFamily="34" charset="0"/>
                <a:cs typeface="Mangal" panose="00000400000000000000" pitchFamily="2"/>
              </a:rPr>
              <a:t> Fuzzy Models:</a:t>
            </a:r>
            <a:endParaRPr lang="en-US" sz="20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Another well-known inference method is the called </a:t>
            </a:r>
            <a:r>
              <a:rPr lang="en-US" sz="18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Sugeno</a:t>
            </a: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or Takagi–</a:t>
            </a:r>
            <a:r>
              <a:rPr lang="en-US" sz="18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Sugeno</a:t>
            </a: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–Kang method of fuzzy inference process. </a:t>
            </a:r>
          </a:p>
          <a:p>
            <a:pPr marL="0" marR="0" algn="just">
              <a:lnSpc>
                <a:spcPct val="115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This method was introduced by </a:t>
            </a:r>
            <a:r>
              <a:rPr lang="en-US" sz="1800" dirty="0" err="1">
                <a:solidFill>
                  <a:srgbClr val="000000"/>
                </a:solidFill>
                <a:effectLst/>
                <a:latin typeface="Times New Roman" panose="02020603050405020304" pitchFamily="18" charset="0"/>
                <a:ea typeface="Calibri" panose="020F0502020204030204" pitchFamily="34" charset="0"/>
                <a:cs typeface="Mangal" panose="00000400000000000000" pitchFamily="2"/>
              </a:rPr>
              <a:t>Sugeno</a:t>
            </a: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(1985). This method is also called as TS method. The main difference between the two methods lies in the consequent of fuzzy rules.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1800" dirty="0">
                <a:solidFill>
                  <a:srgbClr val="000000"/>
                </a:solidFill>
                <a:effectLst/>
                <a:latin typeface="Times New Roman" panose="02020603050405020304" pitchFamily="18" charset="0"/>
                <a:ea typeface="Calibri" panose="020F0502020204030204" pitchFamily="34" charset="0"/>
                <a:cs typeface="Mangal" panose="00000400000000000000" pitchFamily="2"/>
              </a:rPr>
              <a:t>• Goal: Generation of fuzzy rules from a given input-output data set.</a:t>
            </a:r>
            <a:endParaRPr lang="en-US" sz="1800" dirty="0">
              <a:effectLst/>
              <a:latin typeface="Calibri" panose="020F0502020204030204" pitchFamily="34" charset="0"/>
              <a:ea typeface="Calibri" panose="020F0502020204030204" pitchFamily="34" charset="0"/>
              <a:cs typeface="Mangal" panose="00000400000000000000" pitchFamily="2"/>
            </a:endParaRPr>
          </a:p>
          <a:p>
            <a:r>
              <a:rPr lang="en-US" sz="1800" dirty="0">
                <a:solidFill>
                  <a:srgbClr val="000000"/>
                </a:solidFill>
                <a:effectLst/>
                <a:latin typeface="Times New Roman" panose="02020603050405020304" pitchFamily="18" charset="0"/>
                <a:ea typeface="Calibri" panose="020F0502020204030204" pitchFamily="34" charset="0"/>
              </a:rPr>
              <a:t>Fuzzy Rules of TSK Model</a:t>
            </a:r>
            <a:endParaRPr lang="en-US" dirty="0"/>
          </a:p>
        </p:txBody>
      </p:sp>
      <p:pic>
        <p:nvPicPr>
          <p:cNvPr id="4" name="Picture 3">
            <a:extLst>
              <a:ext uri="{FF2B5EF4-FFF2-40B4-BE49-F238E27FC236}">
                <a16:creationId xmlns:a16="http://schemas.microsoft.com/office/drawing/2014/main" id="{D239A179-9BCB-C720-B107-F8099D5D393C}"/>
              </a:ext>
            </a:extLst>
          </p:cNvPr>
          <p:cNvPicPr>
            <a:picLocks noChangeAspect="1"/>
          </p:cNvPicPr>
          <p:nvPr/>
        </p:nvPicPr>
        <p:blipFill>
          <a:blip r:embed="rId2"/>
          <a:stretch>
            <a:fillRect/>
          </a:stretch>
        </p:blipFill>
        <p:spPr>
          <a:xfrm>
            <a:off x="2219675" y="4290695"/>
            <a:ext cx="5732780" cy="2202180"/>
          </a:xfrm>
          <a:prstGeom prst="rect">
            <a:avLst/>
          </a:prstGeom>
        </p:spPr>
      </p:pic>
    </p:spTree>
    <p:extLst>
      <p:ext uri="{BB962C8B-B14F-4D97-AF65-F5344CB8AC3E}">
        <p14:creationId xmlns:p14="http://schemas.microsoft.com/office/powerpoint/2010/main" val="499524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CDD4F-C154-DEAA-D9D6-D3291CEED3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A01E-0312-2B92-A2D8-5C976EB1E1F4}"/>
              </a:ext>
            </a:extLst>
          </p:cNvPr>
          <p:cNvSpPr>
            <a:spLocks noGrp="1"/>
          </p:cNvSpPr>
          <p:nvPr>
            <p:ph idx="1"/>
          </p:nvPr>
        </p:nvSpPr>
        <p:spPr>
          <a:xfrm>
            <a:off x="838200" y="1461155"/>
            <a:ext cx="10515600" cy="4715808"/>
          </a:xfrm>
        </p:spPr>
        <p:txBody>
          <a:bodyPr>
            <a:normAutofit/>
          </a:bodyPr>
          <a:lstStyle/>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most fundamental difference between Mamdani-type FIS and </a:t>
            </a:r>
            <a:r>
              <a:rPr lang="en-US" sz="1800" dirty="0" err="1">
                <a:effectLst/>
                <a:latin typeface="Times New Roman" panose="02020603050405020304" pitchFamily="18" charset="0"/>
                <a:ea typeface="Calibri" panose="020F0502020204030204" pitchFamily="34" charset="0"/>
                <a:cs typeface="Mangal" panose="00000400000000000000" pitchFamily="2"/>
              </a:rPr>
              <a:t>Sugeno</a:t>
            </a:r>
            <a:r>
              <a:rPr lang="en-US" sz="1800" dirty="0">
                <a:effectLst/>
                <a:latin typeface="Times New Roman" panose="02020603050405020304" pitchFamily="18" charset="0"/>
                <a:ea typeface="Calibri" panose="020F0502020204030204" pitchFamily="34" charset="0"/>
                <a:cs typeface="Mangal" panose="00000400000000000000" pitchFamily="2"/>
              </a:rPr>
              <a:t>-type FIS is the way the crisp output is generated from the fuzzy inputs. </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While Mamdani-type FIS uses the technique of defuzzification of a fuzzy output, </a:t>
            </a:r>
            <a:r>
              <a:rPr lang="en-US" sz="1800" dirty="0" err="1">
                <a:effectLst/>
                <a:latin typeface="Times New Roman" panose="02020603050405020304" pitchFamily="18" charset="0"/>
                <a:ea typeface="Calibri" panose="020F0502020204030204" pitchFamily="34" charset="0"/>
                <a:cs typeface="Mangal" panose="00000400000000000000" pitchFamily="2"/>
              </a:rPr>
              <a:t>Sugeno</a:t>
            </a:r>
            <a:r>
              <a:rPr lang="en-US" sz="1800" dirty="0">
                <a:effectLst/>
                <a:latin typeface="Times New Roman" panose="02020603050405020304" pitchFamily="18" charset="0"/>
                <a:ea typeface="Calibri" panose="020F0502020204030204" pitchFamily="34" charset="0"/>
                <a:cs typeface="Mangal" panose="00000400000000000000" pitchFamily="2"/>
              </a:rPr>
              <a:t>-type FIS uses weighted average to compute the crisp output. </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expressive power and interpretability of Mamdani output is lost in the </a:t>
            </a:r>
            <a:r>
              <a:rPr lang="en-US" sz="1800" dirty="0" err="1">
                <a:effectLst/>
                <a:latin typeface="Times New Roman" panose="02020603050405020304" pitchFamily="18" charset="0"/>
                <a:ea typeface="Calibri" panose="020F0502020204030204" pitchFamily="34" charset="0"/>
                <a:cs typeface="Mangal" panose="00000400000000000000" pitchFamily="2"/>
              </a:rPr>
              <a:t>Sugeno</a:t>
            </a:r>
            <a:r>
              <a:rPr lang="en-US" sz="1800" dirty="0">
                <a:effectLst/>
                <a:latin typeface="Times New Roman" panose="02020603050405020304" pitchFamily="18" charset="0"/>
                <a:ea typeface="Calibri" panose="020F0502020204030204" pitchFamily="34" charset="0"/>
                <a:cs typeface="Mangal" panose="00000400000000000000" pitchFamily="2"/>
              </a:rPr>
              <a:t> FIS since the consequents of the rules are not fuzzy. </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But </a:t>
            </a:r>
            <a:r>
              <a:rPr lang="en-US" sz="1800" dirty="0" err="1">
                <a:effectLst/>
                <a:latin typeface="Times New Roman" panose="02020603050405020304" pitchFamily="18" charset="0"/>
                <a:ea typeface="Calibri" panose="020F0502020204030204" pitchFamily="34" charset="0"/>
                <a:cs typeface="Mangal" panose="00000400000000000000" pitchFamily="2"/>
              </a:rPr>
              <a:t>Sugeno</a:t>
            </a:r>
            <a:r>
              <a:rPr lang="en-US" sz="1800" dirty="0">
                <a:effectLst/>
                <a:latin typeface="Times New Roman" panose="02020603050405020304" pitchFamily="18" charset="0"/>
                <a:ea typeface="Calibri" panose="020F0502020204030204" pitchFamily="34" charset="0"/>
                <a:cs typeface="Mangal" panose="00000400000000000000" pitchFamily="2"/>
              </a:rPr>
              <a:t> has better processing time since the weighted average replace the time consuming defuzzification process. </a:t>
            </a:r>
          </a:p>
          <a:p>
            <a:pPr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Due to the interpretable and intuitive nature of the rule base, Mamdani-type FIS is widely used in particular for decision support application.</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2730855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4E489-BAC1-D8A9-A370-6603B222E69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F36A23E-0276-4335-8F14-38EF97D1325F}"/>
              </a:ext>
            </a:extLst>
          </p:cNvPr>
          <p:cNvSpPr>
            <a:spLocks noGrp="1"/>
          </p:cNvSpPr>
          <p:nvPr>
            <p:ph idx="1"/>
          </p:nvPr>
        </p:nvSpPr>
        <p:spPr>
          <a:xfrm>
            <a:off x="838200" y="1432874"/>
            <a:ext cx="10515600" cy="4744089"/>
          </a:xfrm>
        </p:spPr>
        <p:txBody>
          <a:bodyPr/>
          <a:lstStyle/>
          <a:p>
            <a:pPr marL="0" marR="0" indent="0" algn="just">
              <a:lnSpc>
                <a:spcPct val="115000"/>
              </a:lnSpc>
              <a:spcAft>
                <a:spcPts val="1000"/>
              </a:spcAft>
              <a:buNone/>
            </a:pPr>
            <a:r>
              <a:rPr lang="en-US" sz="24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Membership Functions</a:t>
            </a:r>
            <a:endParaRPr lang="en-US" sz="24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0000400000000000000" pitchFamily="2"/>
              </a:rPr>
              <a:t> </a:t>
            </a:r>
            <a:r>
              <a:rPr lang="en-US" sz="1800" dirty="0">
                <a:effectLst/>
                <a:latin typeface="Times New Roman" panose="02020603050405020304" pitchFamily="18" charset="0"/>
                <a:ea typeface="Calibri" panose="020F0502020204030204" pitchFamily="34" charset="0"/>
                <a:cs typeface="Mangal" panose="00000400000000000000" pitchFamily="2"/>
              </a:rPr>
              <a:t>Membership functions allow you to quantify linguistic term and represent a fuzzy set graphically. A membership function for a fuzzy set A on the universe of discourse X is defined as µA:X → [0,1]. Here, each element of X is mapped to a value between 0 and 1. It is called </a:t>
            </a:r>
            <a:r>
              <a:rPr lang="en-US" sz="1800" b="1" dirty="0">
                <a:effectLst/>
                <a:latin typeface="Times New Roman" panose="02020603050405020304" pitchFamily="18" charset="0"/>
                <a:ea typeface="Calibri" panose="020F0502020204030204" pitchFamily="34" charset="0"/>
                <a:cs typeface="Mangal" panose="00000400000000000000" pitchFamily="2"/>
              </a:rPr>
              <a:t>membership value</a:t>
            </a:r>
            <a:r>
              <a:rPr lang="en-US" sz="1800" dirty="0">
                <a:effectLst/>
                <a:latin typeface="Times New Roman" panose="02020603050405020304" pitchFamily="18" charset="0"/>
                <a:ea typeface="Calibri" panose="020F0502020204030204" pitchFamily="34" charset="0"/>
                <a:cs typeface="Mangal" panose="00000400000000000000" pitchFamily="2"/>
              </a:rPr>
              <a:t> or degree of membership. It quantifies the degree of membership of the element in X to the fuzzy set A.</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0000400000000000000" pitchFamily="2"/>
              </a:rPr>
              <a:t> </a:t>
            </a: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Mangal" panose="00000400000000000000" pitchFamily="2"/>
              </a:rPr>
              <a:t> x axis represents the universe of discourse. </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Mangal" panose="00000400000000000000" pitchFamily="2"/>
              </a:rPr>
              <a:t> y axis represents the degrees of membership in the [0, 1] interval. </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2223693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083E7-878E-B61C-8B53-55B005777F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51F881-4685-19AA-F10A-99763AEEAFA6}"/>
              </a:ext>
            </a:extLst>
          </p:cNvPr>
          <p:cNvSpPr>
            <a:spLocks noGrp="1"/>
          </p:cNvSpPr>
          <p:nvPr>
            <p:ph idx="1"/>
          </p:nvPr>
        </p:nvSpPr>
        <p:spPr>
          <a:xfrm>
            <a:off x="838200" y="1442301"/>
            <a:ext cx="10515600" cy="4734662"/>
          </a:xfrm>
        </p:spPr>
        <p:txBody>
          <a:bodyPr>
            <a:normAutofit lnSpcReduction="10000"/>
          </a:bodyPr>
          <a:lstStyle/>
          <a:p>
            <a:pPr marL="0" marR="0" indent="0" algn="just">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Operations of fuzzy sets</a:t>
            </a:r>
            <a:endParaRPr lang="en-US" sz="18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classical set theory developed in the late 19th century by Georg Cantor describes how crisp sets can interact. These interactions are called operations.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We look at three of them: complement, intersection and union.</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indent="0" algn="just">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Complement</a:t>
            </a:r>
            <a:endParaRPr lang="en-US" sz="18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Crisp sets: Who does not belong to the set?</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Fuzzy sets: How much do elements not belong to the set?</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complement of a set is an opposite of this set. For example, if we have the set of tall men, its complement is the set of NOT tall men. When we remove the tall men set from the universe of discourse, we obtain the complement. If A is the fuzzy set, its complement ~A can be found as follows: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indent="0">
              <a:buNone/>
            </a:pPr>
            <a:endParaRPr lang="en-US" dirty="0"/>
          </a:p>
        </p:txBody>
      </p:sp>
    </p:spTree>
    <p:extLst>
      <p:ext uri="{BB962C8B-B14F-4D97-AF65-F5344CB8AC3E}">
        <p14:creationId xmlns:p14="http://schemas.microsoft.com/office/powerpoint/2010/main" val="2561184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5132-66A0-E149-A52B-47848193DDE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88535DA-54E3-F146-43F4-B76568450FDA}"/>
              </a:ext>
            </a:extLst>
          </p:cNvPr>
          <p:cNvPicPr>
            <a:picLocks noGrp="1" noChangeAspect="1"/>
          </p:cNvPicPr>
          <p:nvPr>
            <p:ph idx="1"/>
          </p:nvPr>
        </p:nvPicPr>
        <p:blipFill>
          <a:blip r:embed="rId2"/>
          <a:stretch>
            <a:fillRect/>
          </a:stretch>
        </p:blipFill>
        <p:spPr>
          <a:xfrm>
            <a:off x="1467340" y="2151677"/>
            <a:ext cx="1847850" cy="381000"/>
          </a:xfrm>
          <a:prstGeom prst="rect">
            <a:avLst/>
          </a:prstGeom>
        </p:spPr>
      </p:pic>
      <p:pic>
        <p:nvPicPr>
          <p:cNvPr id="5" name="Picture 4">
            <a:extLst>
              <a:ext uri="{FF2B5EF4-FFF2-40B4-BE49-F238E27FC236}">
                <a16:creationId xmlns:a16="http://schemas.microsoft.com/office/drawing/2014/main" id="{9EF5C10E-9D6E-8EB2-8CBB-1A724A62297A}"/>
              </a:ext>
            </a:extLst>
          </p:cNvPr>
          <p:cNvPicPr>
            <a:picLocks noChangeAspect="1"/>
          </p:cNvPicPr>
          <p:nvPr/>
        </p:nvPicPr>
        <p:blipFill>
          <a:blip r:embed="rId3"/>
          <a:stretch>
            <a:fillRect/>
          </a:stretch>
        </p:blipFill>
        <p:spPr>
          <a:xfrm>
            <a:off x="1370814" y="2993666"/>
            <a:ext cx="8385928" cy="1563094"/>
          </a:xfrm>
          <a:prstGeom prst="rect">
            <a:avLst/>
          </a:prstGeom>
        </p:spPr>
      </p:pic>
    </p:spTree>
    <p:extLst>
      <p:ext uri="{BB962C8B-B14F-4D97-AF65-F5344CB8AC3E}">
        <p14:creationId xmlns:p14="http://schemas.microsoft.com/office/powerpoint/2010/main" val="210203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67C4D-DF1A-BC9A-C2A0-8E4118F634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D835E-0200-6F21-BDC0-BAD3A66241EE}"/>
              </a:ext>
            </a:extLst>
          </p:cNvPr>
          <p:cNvSpPr>
            <a:spLocks noGrp="1"/>
          </p:cNvSpPr>
          <p:nvPr>
            <p:ph idx="1"/>
          </p:nvPr>
        </p:nvSpPr>
        <p:spPr>
          <a:xfrm>
            <a:off x="838200" y="1470581"/>
            <a:ext cx="10515600" cy="4706382"/>
          </a:xfrm>
        </p:spPr>
        <p:txBody>
          <a:bodyPr/>
          <a:lstStyle/>
          <a:p>
            <a:pPr marL="0" marR="0" indent="0" algn="just">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Intersection</a:t>
            </a:r>
            <a:endParaRPr lang="en-US" sz="18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Crisp sets: Which element belongs to both sets?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Fuzzy sets: How much of the element is in both sets?</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In classical set theory, an intersection between two sets contains the elements shared by these sets. If we have, for example, the set of tall men and the set of fat men, the intersection is the area where these sets overlap, i.e. Tom is in the intersection only if he is tall AND fat.</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 In fuzzy sets, however, an element may partly belong to both sets with different memberships. Thus, a fuzzy intersection is the lower membership in both sets of each element.</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 The fuzzy operation for creating the intersection of two fuzzy sets A and B on universe of discourse X can be obtained as:</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2465338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71620-D87B-8FC9-99BC-84DCB1A2A01C}"/>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A7AED02-5172-7F82-DD8E-EC425B9FB9AE}"/>
              </a:ext>
            </a:extLst>
          </p:cNvPr>
          <p:cNvPicPr>
            <a:picLocks noGrp="1" noChangeAspect="1"/>
          </p:cNvPicPr>
          <p:nvPr>
            <p:ph idx="1"/>
          </p:nvPr>
        </p:nvPicPr>
        <p:blipFill>
          <a:blip r:embed="rId2"/>
          <a:stretch>
            <a:fillRect/>
          </a:stretch>
        </p:blipFill>
        <p:spPr>
          <a:xfrm>
            <a:off x="1093509" y="1772239"/>
            <a:ext cx="8288616" cy="2616438"/>
          </a:xfrm>
          <a:prstGeom prst="rect">
            <a:avLst/>
          </a:prstGeom>
        </p:spPr>
      </p:pic>
    </p:spTree>
    <p:extLst>
      <p:ext uri="{BB962C8B-B14F-4D97-AF65-F5344CB8AC3E}">
        <p14:creationId xmlns:p14="http://schemas.microsoft.com/office/powerpoint/2010/main" val="1247956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DB96-D790-D619-6E1A-E0D5BCB3A45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DBD743-8A3B-9DC8-AC7E-7A873C4FC9A1}"/>
              </a:ext>
            </a:extLst>
          </p:cNvPr>
          <p:cNvSpPr>
            <a:spLocks noGrp="1"/>
          </p:cNvSpPr>
          <p:nvPr>
            <p:ph idx="1"/>
          </p:nvPr>
        </p:nvSpPr>
        <p:spPr>
          <a:xfrm>
            <a:off x="838200" y="1291472"/>
            <a:ext cx="10515600" cy="4885491"/>
          </a:xfrm>
        </p:spPr>
        <p:txBody>
          <a:bodyPr/>
          <a:lstStyle/>
          <a:p>
            <a:pPr marL="0" marR="0" indent="0" algn="just">
              <a:lnSpc>
                <a:spcPct val="115000"/>
              </a:lnSpc>
              <a:spcAft>
                <a:spcPts val="1000"/>
              </a:spcAft>
              <a:buNone/>
            </a:pPr>
            <a:r>
              <a:rPr lang="en-US" sz="1800" b="1" dirty="0">
                <a:solidFill>
                  <a:srgbClr val="FF0000"/>
                </a:solidFill>
                <a:effectLst/>
                <a:latin typeface="Times New Roman" panose="02020603050405020304" pitchFamily="18" charset="0"/>
                <a:ea typeface="Calibri" panose="020F0502020204030204" pitchFamily="34" charset="0"/>
                <a:cs typeface="Mangal" panose="00000400000000000000" pitchFamily="2"/>
              </a:rPr>
              <a:t>Union</a:t>
            </a:r>
            <a:endParaRPr lang="en-US" sz="18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Crisp sets: Which element belongs to either set?</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Fuzzy sets: How much of the element is in either set?</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The union of two crisp sets consists of every element that falls into either set. For example, the union of tall men and fat men contains all men who are tall OR fat, i.e. Tom is in the union since he is tall, and it does not matter whether he is fat or not.</a:t>
            </a:r>
          </a:p>
          <a:p>
            <a:pPr marL="0" marR="0" algn="just">
              <a:lnSpc>
                <a:spcPct val="115000"/>
              </a:lnSpc>
              <a:spcAft>
                <a:spcPts val="1000"/>
              </a:spcAft>
            </a:pPr>
            <a:r>
              <a:rPr lang="en-US" sz="1800" dirty="0">
                <a:effectLst/>
                <a:latin typeface="Times New Roman" panose="02020603050405020304" pitchFamily="18" charset="0"/>
                <a:ea typeface="Calibri" panose="020F0502020204030204" pitchFamily="34" charset="0"/>
                <a:cs typeface="Mangal" panose="00000400000000000000" pitchFamily="2"/>
              </a:rPr>
              <a:t> In fuzzy sets, the union is the reverse of the intersection. That is, the union is the largest membership value of the element in either set. The fuzzy operation for forming the union of two fuzzy sets A and B on universe X can be given as:</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1455179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00E9A-1A3B-6AF6-B67E-4747421169C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D49C5A51-9765-4124-937B-B078186E6D20}"/>
              </a:ext>
            </a:extLst>
          </p:cNvPr>
          <p:cNvPicPr>
            <a:picLocks noGrp="1" noChangeAspect="1"/>
          </p:cNvPicPr>
          <p:nvPr>
            <p:ph idx="1"/>
          </p:nvPr>
        </p:nvPicPr>
        <p:blipFill>
          <a:blip r:embed="rId2"/>
          <a:stretch>
            <a:fillRect/>
          </a:stretch>
        </p:blipFill>
        <p:spPr>
          <a:xfrm>
            <a:off x="1165241" y="1874714"/>
            <a:ext cx="6505575" cy="1990725"/>
          </a:xfrm>
          <a:prstGeom prst="rect">
            <a:avLst/>
          </a:prstGeom>
        </p:spPr>
      </p:pic>
    </p:spTree>
    <p:extLst>
      <p:ext uri="{BB962C8B-B14F-4D97-AF65-F5344CB8AC3E}">
        <p14:creationId xmlns:p14="http://schemas.microsoft.com/office/powerpoint/2010/main" val="3259324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D2FE-002B-5FD2-394C-2AE128FFA1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17A9DC2-D6D0-EED8-226A-0E4082C7EA0B}"/>
              </a:ext>
            </a:extLst>
          </p:cNvPr>
          <p:cNvSpPr>
            <a:spLocks noGrp="1"/>
          </p:cNvSpPr>
          <p:nvPr>
            <p:ph idx="1"/>
          </p:nvPr>
        </p:nvSpPr>
        <p:spPr>
          <a:xfrm>
            <a:off x="838200" y="1442301"/>
            <a:ext cx="10515600" cy="4734662"/>
          </a:xfrm>
        </p:spPr>
        <p:txBody>
          <a:bodyPr>
            <a:normAutofit fontScale="92500" lnSpcReduction="20000"/>
          </a:bodyPr>
          <a:lstStyle/>
          <a:p>
            <a:pPr marL="0" marR="0" algn="just">
              <a:lnSpc>
                <a:spcPct val="115000"/>
              </a:lnSpc>
              <a:spcAft>
                <a:spcPts val="1000"/>
              </a:spcAft>
            </a:pPr>
            <a:r>
              <a:rPr lang="en-US" sz="1800" b="1" dirty="0">
                <a:solidFill>
                  <a:srgbClr val="FF0000"/>
                </a:solidFill>
                <a:effectLst/>
                <a:latin typeface="Times New Roman" panose="02020603050405020304" pitchFamily="18" charset="0"/>
                <a:ea typeface="Times New Roman" panose="02020603050405020304" pitchFamily="18" charset="0"/>
                <a:cs typeface="Mangal" panose="00000400000000000000" pitchFamily="2"/>
              </a:rPr>
              <a:t>If-Then Rules</a:t>
            </a:r>
            <a:endParaRPr lang="en-US" sz="1800" dirty="0">
              <a:solidFill>
                <a:srgbClr val="FF0000"/>
              </a:solidFill>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Fuzzy sets and fuzzy operators are the subjects and verbs of fuzzy logic. These if-then rule statements are used to formulate the conditional statements that comprise fuzzy logic.</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A single fuzzy if-then rule assumes the form</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160020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if x is A then y is B</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where, A and B are linguistic values defined by fuzzy sets on the ranges (universes of discourse) X and Y, respectively. The if-part of the rule "x is A" is called the antecedent or premise, while the then-part of the rule "y is B" is called the consequent or conclusion. An example of such a rule might be</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914400" marR="0" indent="45720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If service is good then tip is average</a:t>
            </a:r>
            <a:endParaRPr lang="en-US" sz="1800" dirty="0">
              <a:effectLst/>
              <a:latin typeface="Calibri" panose="020F0502020204030204" pitchFamily="34" charset="0"/>
              <a:ea typeface="Calibri" panose="020F0502020204030204" pitchFamily="34" charset="0"/>
              <a:cs typeface="Mangal" panose="00000400000000000000" pitchFamily="2"/>
            </a:endParaRPr>
          </a:p>
          <a:p>
            <a:pPr marL="0" marR="0" algn="just">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Mangal" panose="00000400000000000000" pitchFamily="2"/>
              </a:rPr>
              <a:t>Note that good is represented as a number between 0 and 1, and so the antecedent is an interpretation that returns a single number between 0 and 1. On the other hand, average is represented as a fuzzy set, and so the consequent is an assignment that assigns the entire fuzzy set B to the output variable y.</a:t>
            </a:r>
            <a:endParaRPr lang="en-US" sz="1800" dirty="0">
              <a:effectLst/>
              <a:latin typeface="Calibri" panose="020F0502020204030204" pitchFamily="34" charset="0"/>
              <a:ea typeface="Calibri" panose="020F0502020204030204" pitchFamily="34" charset="0"/>
              <a:cs typeface="Mangal" panose="00000400000000000000" pitchFamily="2"/>
            </a:endParaRPr>
          </a:p>
          <a:p>
            <a:endParaRPr lang="en-US" dirty="0"/>
          </a:p>
        </p:txBody>
      </p:sp>
    </p:spTree>
    <p:extLst>
      <p:ext uri="{BB962C8B-B14F-4D97-AF65-F5344CB8AC3E}">
        <p14:creationId xmlns:p14="http://schemas.microsoft.com/office/powerpoint/2010/main" val="126785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1394</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Symbol</vt:lpstr>
      <vt:lpstr>Times New Roman</vt:lpstr>
      <vt:lpstr>Office Theme</vt:lpstr>
      <vt:lpstr>Unit 6: Fuzzy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Fuzzy Logic Systems Architecture/ The Architecture of Fuzzy Inference Systems A fuzzy inference system consists of four modules: </vt:lpstr>
      <vt:lpstr>PowerPoint Presentation</vt:lpstr>
      <vt:lpstr>Fuzzy Inference Methods  </vt:lpstr>
      <vt:lpstr>Mamdani inference method: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Giri</dc:creator>
  <cp:lastModifiedBy>Saroj Giri</cp:lastModifiedBy>
  <cp:revision>5</cp:revision>
  <dcterms:created xsi:type="dcterms:W3CDTF">2025-01-06T16:04:09Z</dcterms:created>
  <dcterms:modified xsi:type="dcterms:W3CDTF">2025-01-09T16:02:36Z</dcterms:modified>
</cp:coreProperties>
</file>