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89" r:id="rId8"/>
    <p:sldId id="288" r:id="rId9"/>
    <p:sldId id="264" r:id="rId10"/>
    <p:sldId id="265" r:id="rId11"/>
    <p:sldId id="266" r:id="rId12"/>
    <p:sldId id="267" r:id="rId13"/>
    <p:sldId id="268" r:id="rId14"/>
    <p:sldId id="269" r:id="rId15"/>
    <p:sldId id="270" r:id="rId16"/>
    <p:sldId id="287" r:id="rId17"/>
    <p:sldId id="272" r:id="rId18"/>
    <p:sldId id="276" r:id="rId19"/>
    <p:sldId id="277" r:id="rId20"/>
    <p:sldId id="278" r:id="rId21"/>
    <p:sldId id="279" r:id="rId22"/>
    <p:sldId id="280" r:id="rId23"/>
    <p:sldId id="281" r:id="rId24"/>
    <p:sldId id="282" r:id="rId25"/>
    <p:sldId id="283" r:id="rId26"/>
    <p:sldId id="284" r:id="rId27"/>
    <p:sldId id="285"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23B2-9CE2-D2D1-8385-3FC2685410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D21189-EB52-FFBA-DF68-D517BF8C14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D94DED-F393-D4AD-D0A9-1B5161B68A4C}"/>
              </a:ext>
            </a:extLst>
          </p:cNvPr>
          <p:cNvSpPr>
            <a:spLocks noGrp="1"/>
          </p:cNvSpPr>
          <p:nvPr>
            <p:ph type="dt" sz="half" idx="10"/>
          </p:nvPr>
        </p:nvSpPr>
        <p:spPr/>
        <p:txBody>
          <a:bodyPr/>
          <a:lstStyle/>
          <a:p>
            <a:fld id="{3D4AD116-F9CE-4015-8D4E-2AAC8AEE9DE0}" type="datetimeFigureOut">
              <a:rPr lang="en-US" smtClean="0"/>
              <a:t>1/13/2025</a:t>
            </a:fld>
            <a:endParaRPr lang="en-US"/>
          </a:p>
        </p:txBody>
      </p:sp>
      <p:sp>
        <p:nvSpPr>
          <p:cNvPr id="5" name="Footer Placeholder 4">
            <a:extLst>
              <a:ext uri="{FF2B5EF4-FFF2-40B4-BE49-F238E27FC236}">
                <a16:creationId xmlns:a16="http://schemas.microsoft.com/office/drawing/2014/main" id="{5BCC26F1-DD97-5280-3911-CDED837FA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2B718-0ECE-548A-A16F-54ACC25C4BAA}"/>
              </a:ext>
            </a:extLst>
          </p:cNvPr>
          <p:cNvSpPr>
            <a:spLocks noGrp="1"/>
          </p:cNvSpPr>
          <p:nvPr>
            <p:ph type="sldNum" sz="quarter" idx="12"/>
          </p:nvPr>
        </p:nvSpPr>
        <p:spPr/>
        <p:txBody>
          <a:bodyPr/>
          <a:lstStyle/>
          <a:p>
            <a:fld id="{A3DE173C-CE43-4B17-93BD-AA865C39B707}" type="slidenum">
              <a:rPr lang="en-US" smtClean="0"/>
              <a:t>‹#›</a:t>
            </a:fld>
            <a:endParaRPr lang="en-US"/>
          </a:p>
        </p:txBody>
      </p:sp>
    </p:spTree>
    <p:extLst>
      <p:ext uri="{BB962C8B-B14F-4D97-AF65-F5344CB8AC3E}">
        <p14:creationId xmlns:p14="http://schemas.microsoft.com/office/powerpoint/2010/main" val="2025735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B69BF-61FD-8A66-A933-031606B1C8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5B9D39-84D1-A35F-BFA3-DDD4414543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FE38BE-C731-F562-342B-F162F385ACFB}"/>
              </a:ext>
            </a:extLst>
          </p:cNvPr>
          <p:cNvSpPr>
            <a:spLocks noGrp="1"/>
          </p:cNvSpPr>
          <p:nvPr>
            <p:ph type="dt" sz="half" idx="10"/>
          </p:nvPr>
        </p:nvSpPr>
        <p:spPr/>
        <p:txBody>
          <a:bodyPr/>
          <a:lstStyle/>
          <a:p>
            <a:fld id="{3D4AD116-F9CE-4015-8D4E-2AAC8AEE9DE0}" type="datetimeFigureOut">
              <a:rPr lang="en-US" smtClean="0"/>
              <a:t>1/13/2025</a:t>
            </a:fld>
            <a:endParaRPr lang="en-US"/>
          </a:p>
        </p:txBody>
      </p:sp>
      <p:sp>
        <p:nvSpPr>
          <p:cNvPr id="5" name="Footer Placeholder 4">
            <a:extLst>
              <a:ext uri="{FF2B5EF4-FFF2-40B4-BE49-F238E27FC236}">
                <a16:creationId xmlns:a16="http://schemas.microsoft.com/office/drawing/2014/main" id="{39198C00-AAE3-3B5D-3085-7FF5865DC3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6F6324-7698-70F4-FCAA-EF16441444F1}"/>
              </a:ext>
            </a:extLst>
          </p:cNvPr>
          <p:cNvSpPr>
            <a:spLocks noGrp="1"/>
          </p:cNvSpPr>
          <p:nvPr>
            <p:ph type="sldNum" sz="quarter" idx="12"/>
          </p:nvPr>
        </p:nvSpPr>
        <p:spPr/>
        <p:txBody>
          <a:bodyPr/>
          <a:lstStyle/>
          <a:p>
            <a:fld id="{A3DE173C-CE43-4B17-93BD-AA865C39B707}" type="slidenum">
              <a:rPr lang="en-US" smtClean="0"/>
              <a:t>‹#›</a:t>
            </a:fld>
            <a:endParaRPr lang="en-US"/>
          </a:p>
        </p:txBody>
      </p:sp>
    </p:spTree>
    <p:extLst>
      <p:ext uri="{BB962C8B-B14F-4D97-AF65-F5344CB8AC3E}">
        <p14:creationId xmlns:p14="http://schemas.microsoft.com/office/powerpoint/2010/main" val="3945005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0F971F-EE10-941A-BA2C-290C34C480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08F242-85F8-96E8-1B5F-0FD17DBF3A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75910C-E67E-9C1E-EBC5-D577B099F368}"/>
              </a:ext>
            </a:extLst>
          </p:cNvPr>
          <p:cNvSpPr>
            <a:spLocks noGrp="1"/>
          </p:cNvSpPr>
          <p:nvPr>
            <p:ph type="dt" sz="half" idx="10"/>
          </p:nvPr>
        </p:nvSpPr>
        <p:spPr/>
        <p:txBody>
          <a:bodyPr/>
          <a:lstStyle/>
          <a:p>
            <a:fld id="{3D4AD116-F9CE-4015-8D4E-2AAC8AEE9DE0}" type="datetimeFigureOut">
              <a:rPr lang="en-US" smtClean="0"/>
              <a:t>1/13/2025</a:t>
            </a:fld>
            <a:endParaRPr lang="en-US"/>
          </a:p>
        </p:txBody>
      </p:sp>
      <p:sp>
        <p:nvSpPr>
          <p:cNvPr id="5" name="Footer Placeholder 4">
            <a:extLst>
              <a:ext uri="{FF2B5EF4-FFF2-40B4-BE49-F238E27FC236}">
                <a16:creationId xmlns:a16="http://schemas.microsoft.com/office/drawing/2014/main" id="{ACC4ABF3-4DE1-2F83-3B5A-7F9F31248C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C721B-4978-B7F5-F70C-F58CCC430F0E}"/>
              </a:ext>
            </a:extLst>
          </p:cNvPr>
          <p:cNvSpPr>
            <a:spLocks noGrp="1"/>
          </p:cNvSpPr>
          <p:nvPr>
            <p:ph type="sldNum" sz="quarter" idx="12"/>
          </p:nvPr>
        </p:nvSpPr>
        <p:spPr/>
        <p:txBody>
          <a:bodyPr/>
          <a:lstStyle/>
          <a:p>
            <a:fld id="{A3DE173C-CE43-4B17-93BD-AA865C39B707}" type="slidenum">
              <a:rPr lang="en-US" smtClean="0"/>
              <a:t>‹#›</a:t>
            </a:fld>
            <a:endParaRPr lang="en-US"/>
          </a:p>
        </p:txBody>
      </p:sp>
    </p:spTree>
    <p:extLst>
      <p:ext uri="{BB962C8B-B14F-4D97-AF65-F5344CB8AC3E}">
        <p14:creationId xmlns:p14="http://schemas.microsoft.com/office/powerpoint/2010/main" val="744537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24F5-C43D-4F0F-1A7F-A7E88C075E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B24919-2FE8-D3BB-CC76-8235CA6E73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253A9B-A83D-870E-A47D-B028A9E4AC04}"/>
              </a:ext>
            </a:extLst>
          </p:cNvPr>
          <p:cNvSpPr>
            <a:spLocks noGrp="1"/>
          </p:cNvSpPr>
          <p:nvPr>
            <p:ph type="dt" sz="half" idx="10"/>
          </p:nvPr>
        </p:nvSpPr>
        <p:spPr/>
        <p:txBody>
          <a:bodyPr/>
          <a:lstStyle/>
          <a:p>
            <a:fld id="{3D4AD116-F9CE-4015-8D4E-2AAC8AEE9DE0}" type="datetimeFigureOut">
              <a:rPr lang="en-US" smtClean="0"/>
              <a:t>1/13/2025</a:t>
            </a:fld>
            <a:endParaRPr lang="en-US"/>
          </a:p>
        </p:txBody>
      </p:sp>
      <p:sp>
        <p:nvSpPr>
          <p:cNvPr id="5" name="Footer Placeholder 4">
            <a:extLst>
              <a:ext uri="{FF2B5EF4-FFF2-40B4-BE49-F238E27FC236}">
                <a16:creationId xmlns:a16="http://schemas.microsoft.com/office/drawing/2014/main" id="{AD2E3175-CEAB-5E4E-77B2-45F5B7422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CF2641-8EC3-96C7-3C2F-8993A5417E4B}"/>
              </a:ext>
            </a:extLst>
          </p:cNvPr>
          <p:cNvSpPr>
            <a:spLocks noGrp="1"/>
          </p:cNvSpPr>
          <p:nvPr>
            <p:ph type="sldNum" sz="quarter" idx="12"/>
          </p:nvPr>
        </p:nvSpPr>
        <p:spPr/>
        <p:txBody>
          <a:bodyPr/>
          <a:lstStyle/>
          <a:p>
            <a:fld id="{A3DE173C-CE43-4B17-93BD-AA865C39B707}" type="slidenum">
              <a:rPr lang="en-US" smtClean="0"/>
              <a:t>‹#›</a:t>
            </a:fld>
            <a:endParaRPr lang="en-US"/>
          </a:p>
        </p:txBody>
      </p:sp>
    </p:spTree>
    <p:extLst>
      <p:ext uri="{BB962C8B-B14F-4D97-AF65-F5344CB8AC3E}">
        <p14:creationId xmlns:p14="http://schemas.microsoft.com/office/powerpoint/2010/main" val="4190258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99F24-3227-22B9-C5A5-DBC690D237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E2973D-2EF4-951A-3BE9-6B8F094D84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F445AD-1D53-7F4A-8A9B-71593DA9467C}"/>
              </a:ext>
            </a:extLst>
          </p:cNvPr>
          <p:cNvSpPr>
            <a:spLocks noGrp="1"/>
          </p:cNvSpPr>
          <p:nvPr>
            <p:ph type="dt" sz="half" idx="10"/>
          </p:nvPr>
        </p:nvSpPr>
        <p:spPr/>
        <p:txBody>
          <a:bodyPr/>
          <a:lstStyle/>
          <a:p>
            <a:fld id="{3D4AD116-F9CE-4015-8D4E-2AAC8AEE9DE0}" type="datetimeFigureOut">
              <a:rPr lang="en-US" smtClean="0"/>
              <a:t>1/13/2025</a:t>
            </a:fld>
            <a:endParaRPr lang="en-US"/>
          </a:p>
        </p:txBody>
      </p:sp>
      <p:sp>
        <p:nvSpPr>
          <p:cNvPr id="5" name="Footer Placeholder 4">
            <a:extLst>
              <a:ext uri="{FF2B5EF4-FFF2-40B4-BE49-F238E27FC236}">
                <a16:creationId xmlns:a16="http://schemas.microsoft.com/office/drawing/2014/main" id="{4EB0B9C9-DBA3-A86B-B703-51362C27AE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A7E25-6600-58C9-1D93-E8974A76CD17}"/>
              </a:ext>
            </a:extLst>
          </p:cNvPr>
          <p:cNvSpPr>
            <a:spLocks noGrp="1"/>
          </p:cNvSpPr>
          <p:nvPr>
            <p:ph type="sldNum" sz="quarter" idx="12"/>
          </p:nvPr>
        </p:nvSpPr>
        <p:spPr/>
        <p:txBody>
          <a:bodyPr/>
          <a:lstStyle/>
          <a:p>
            <a:fld id="{A3DE173C-CE43-4B17-93BD-AA865C39B707}" type="slidenum">
              <a:rPr lang="en-US" smtClean="0"/>
              <a:t>‹#›</a:t>
            </a:fld>
            <a:endParaRPr lang="en-US"/>
          </a:p>
        </p:txBody>
      </p:sp>
    </p:spTree>
    <p:extLst>
      <p:ext uri="{BB962C8B-B14F-4D97-AF65-F5344CB8AC3E}">
        <p14:creationId xmlns:p14="http://schemas.microsoft.com/office/powerpoint/2010/main" val="3188118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B1328-9D88-B9E4-AD0B-0DF4699905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40A386-7F12-6706-64B7-3DA25FA967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853485-773E-7D0C-B638-FE9FFF3A0B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F8BB6F-809B-03F7-FC85-ED8C6B791DE0}"/>
              </a:ext>
            </a:extLst>
          </p:cNvPr>
          <p:cNvSpPr>
            <a:spLocks noGrp="1"/>
          </p:cNvSpPr>
          <p:nvPr>
            <p:ph type="dt" sz="half" idx="10"/>
          </p:nvPr>
        </p:nvSpPr>
        <p:spPr/>
        <p:txBody>
          <a:bodyPr/>
          <a:lstStyle/>
          <a:p>
            <a:fld id="{3D4AD116-F9CE-4015-8D4E-2AAC8AEE9DE0}" type="datetimeFigureOut">
              <a:rPr lang="en-US" smtClean="0"/>
              <a:t>1/13/2025</a:t>
            </a:fld>
            <a:endParaRPr lang="en-US"/>
          </a:p>
        </p:txBody>
      </p:sp>
      <p:sp>
        <p:nvSpPr>
          <p:cNvPr id="6" name="Footer Placeholder 5">
            <a:extLst>
              <a:ext uri="{FF2B5EF4-FFF2-40B4-BE49-F238E27FC236}">
                <a16:creationId xmlns:a16="http://schemas.microsoft.com/office/drawing/2014/main" id="{FD29EA81-D154-5450-130B-77C64BA548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4C38C8-46E5-9408-E9CD-1B427317FE4F}"/>
              </a:ext>
            </a:extLst>
          </p:cNvPr>
          <p:cNvSpPr>
            <a:spLocks noGrp="1"/>
          </p:cNvSpPr>
          <p:nvPr>
            <p:ph type="sldNum" sz="quarter" idx="12"/>
          </p:nvPr>
        </p:nvSpPr>
        <p:spPr/>
        <p:txBody>
          <a:bodyPr/>
          <a:lstStyle/>
          <a:p>
            <a:fld id="{A3DE173C-CE43-4B17-93BD-AA865C39B707}" type="slidenum">
              <a:rPr lang="en-US" smtClean="0"/>
              <a:t>‹#›</a:t>
            </a:fld>
            <a:endParaRPr lang="en-US"/>
          </a:p>
        </p:txBody>
      </p:sp>
    </p:spTree>
    <p:extLst>
      <p:ext uri="{BB962C8B-B14F-4D97-AF65-F5344CB8AC3E}">
        <p14:creationId xmlns:p14="http://schemas.microsoft.com/office/powerpoint/2010/main" val="4102206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2CD0A-9532-09DA-0714-51E84B3535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771ABB-8701-7870-6487-B356A95132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44ADC8-39EE-DF82-237E-D0861C555C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EBE430-F412-84A6-2891-A96B43D358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F5FD03-B69B-5F67-6D8F-BCEDA3A820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32D368-361E-244E-853F-A9F814FAC883}"/>
              </a:ext>
            </a:extLst>
          </p:cNvPr>
          <p:cNvSpPr>
            <a:spLocks noGrp="1"/>
          </p:cNvSpPr>
          <p:nvPr>
            <p:ph type="dt" sz="half" idx="10"/>
          </p:nvPr>
        </p:nvSpPr>
        <p:spPr/>
        <p:txBody>
          <a:bodyPr/>
          <a:lstStyle/>
          <a:p>
            <a:fld id="{3D4AD116-F9CE-4015-8D4E-2AAC8AEE9DE0}" type="datetimeFigureOut">
              <a:rPr lang="en-US" smtClean="0"/>
              <a:t>1/13/2025</a:t>
            </a:fld>
            <a:endParaRPr lang="en-US"/>
          </a:p>
        </p:txBody>
      </p:sp>
      <p:sp>
        <p:nvSpPr>
          <p:cNvPr id="8" name="Footer Placeholder 7">
            <a:extLst>
              <a:ext uri="{FF2B5EF4-FFF2-40B4-BE49-F238E27FC236}">
                <a16:creationId xmlns:a16="http://schemas.microsoft.com/office/drawing/2014/main" id="{6AA4D5A0-65C0-2F7E-2FB3-8D6BF0E4A2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41E43E-3825-D3CD-FA35-A27C12224959}"/>
              </a:ext>
            </a:extLst>
          </p:cNvPr>
          <p:cNvSpPr>
            <a:spLocks noGrp="1"/>
          </p:cNvSpPr>
          <p:nvPr>
            <p:ph type="sldNum" sz="quarter" idx="12"/>
          </p:nvPr>
        </p:nvSpPr>
        <p:spPr/>
        <p:txBody>
          <a:bodyPr/>
          <a:lstStyle/>
          <a:p>
            <a:fld id="{A3DE173C-CE43-4B17-93BD-AA865C39B707}" type="slidenum">
              <a:rPr lang="en-US" smtClean="0"/>
              <a:t>‹#›</a:t>
            </a:fld>
            <a:endParaRPr lang="en-US"/>
          </a:p>
        </p:txBody>
      </p:sp>
    </p:spTree>
    <p:extLst>
      <p:ext uri="{BB962C8B-B14F-4D97-AF65-F5344CB8AC3E}">
        <p14:creationId xmlns:p14="http://schemas.microsoft.com/office/powerpoint/2010/main" val="187266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8844A-B0C6-B3CB-D9EB-F94C76176F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6974C7-7C37-9C00-6193-C6B5A774D25A}"/>
              </a:ext>
            </a:extLst>
          </p:cNvPr>
          <p:cNvSpPr>
            <a:spLocks noGrp="1"/>
          </p:cNvSpPr>
          <p:nvPr>
            <p:ph type="dt" sz="half" idx="10"/>
          </p:nvPr>
        </p:nvSpPr>
        <p:spPr/>
        <p:txBody>
          <a:bodyPr/>
          <a:lstStyle/>
          <a:p>
            <a:fld id="{3D4AD116-F9CE-4015-8D4E-2AAC8AEE9DE0}" type="datetimeFigureOut">
              <a:rPr lang="en-US" smtClean="0"/>
              <a:t>1/13/2025</a:t>
            </a:fld>
            <a:endParaRPr lang="en-US"/>
          </a:p>
        </p:txBody>
      </p:sp>
      <p:sp>
        <p:nvSpPr>
          <p:cNvPr id="4" name="Footer Placeholder 3">
            <a:extLst>
              <a:ext uri="{FF2B5EF4-FFF2-40B4-BE49-F238E27FC236}">
                <a16:creationId xmlns:a16="http://schemas.microsoft.com/office/drawing/2014/main" id="{92FD2F16-FD33-FFE4-FAD4-84E6527C0D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EFEF25-3D0F-5595-851C-95545A972635}"/>
              </a:ext>
            </a:extLst>
          </p:cNvPr>
          <p:cNvSpPr>
            <a:spLocks noGrp="1"/>
          </p:cNvSpPr>
          <p:nvPr>
            <p:ph type="sldNum" sz="quarter" idx="12"/>
          </p:nvPr>
        </p:nvSpPr>
        <p:spPr/>
        <p:txBody>
          <a:bodyPr/>
          <a:lstStyle/>
          <a:p>
            <a:fld id="{A3DE173C-CE43-4B17-93BD-AA865C39B707}" type="slidenum">
              <a:rPr lang="en-US" smtClean="0"/>
              <a:t>‹#›</a:t>
            </a:fld>
            <a:endParaRPr lang="en-US"/>
          </a:p>
        </p:txBody>
      </p:sp>
    </p:spTree>
    <p:extLst>
      <p:ext uri="{BB962C8B-B14F-4D97-AF65-F5344CB8AC3E}">
        <p14:creationId xmlns:p14="http://schemas.microsoft.com/office/powerpoint/2010/main" val="1530545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43B5B0-3551-52A5-741D-610F78116E63}"/>
              </a:ext>
            </a:extLst>
          </p:cNvPr>
          <p:cNvSpPr>
            <a:spLocks noGrp="1"/>
          </p:cNvSpPr>
          <p:nvPr>
            <p:ph type="dt" sz="half" idx="10"/>
          </p:nvPr>
        </p:nvSpPr>
        <p:spPr/>
        <p:txBody>
          <a:bodyPr/>
          <a:lstStyle/>
          <a:p>
            <a:fld id="{3D4AD116-F9CE-4015-8D4E-2AAC8AEE9DE0}" type="datetimeFigureOut">
              <a:rPr lang="en-US" smtClean="0"/>
              <a:t>1/13/2025</a:t>
            </a:fld>
            <a:endParaRPr lang="en-US"/>
          </a:p>
        </p:txBody>
      </p:sp>
      <p:sp>
        <p:nvSpPr>
          <p:cNvPr id="3" name="Footer Placeholder 2">
            <a:extLst>
              <a:ext uri="{FF2B5EF4-FFF2-40B4-BE49-F238E27FC236}">
                <a16:creationId xmlns:a16="http://schemas.microsoft.com/office/drawing/2014/main" id="{2B354753-6ED3-D669-D303-667E459CD7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2C1EF5-B836-DF83-580E-F5CD8B58DCDF}"/>
              </a:ext>
            </a:extLst>
          </p:cNvPr>
          <p:cNvSpPr>
            <a:spLocks noGrp="1"/>
          </p:cNvSpPr>
          <p:nvPr>
            <p:ph type="sldNum" sz="quarter" idx="12"/>
          </p:nvPr>
        </p:nvSpPr>
        <p:spPr/>
        <p:txBody>
          <a:bodyPr/>
          <a:lstStyle/>
          <a:p>
            <a:fld id="{A3DE173C-CE43-4B17-93BD-AA865C39B707}" type="slidenum">
              <a:rPr lang="en-US" smtClean="0"/>
              <a:t>‹#›</a:t>
            </a:fld>
            <a:endParaRPr lang="en-US"/>
          </a:p>
        </p:txBody>
      </p:sp>
    </p:spTree>
    <p:extLst>
      <p:ext uri="{BB962C8B-B14F-4D97-AF65-F5344CB8AC3E}">
        <p14:creationId xmlns:p14="http://schemas.microsoft.com/office/powerpoint/2010/main" val="328704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7DD02-AB81-E8E4-D602-E453BCEAB1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A4EA2D-7F15-A0E9-C432-F204E0503D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F3A830-E9CD-8687-866E-CF2A8AB0DA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F6F101-6B89-FB23-99ED-7C6479AED85B}"/>
              </a:ext>
            </a:extLst>
          </p:cNvPr>
          <p:cNvSpPr>
            <a:spLocks noGrp="1"/>
          </p:cNvSpPr>
          <p:nvPr>
            <p:ph type="dt" sz="half" idx="10"/>
          </p:nvPr>
        </p:nvSpPr>
        <p:spPr/>
        <p:txBody>
          <a:bodyPr/>
          <a:lstStyle/>
          <a:p>
            <a:fld id="{3D4AD116-F9CE-4015-8D4E-2AAC8AEE9DE0}" type="datetimeFigureOut">
              <a:rPr lang="en-US" smtClean="0"/>
              <a:t>1/13/2025</a:t>
            </a:fld>
            <a:endParaRPr lang="en-US"/>
          </a:p>
        </p:txBody>
      </p:sp>
      <p:sp>
        <p:nvSpPr>
          <p:cNvPr id="6" name="Footer Placeholder 5">
            <a:extLst>
              <a:ext uri="{FF2B5EF4-FFF2-40B4-BE49-F238E27FC236}">
                <a16:creationId xmlns:a16="http://schemas.microsoft.com/office/drawing/2014/main" id="{2777283E-1461-3A56-2698-B6EAD14F6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F11ADA-0CD3-64DD-7E06-26090536A7C4}"/>
              </a:ext>
            </a:extLst>
          </p:cNvPr>
          <p:cNvSpPr>
            <a:spLocks noGrp="1"/>
          </p:cNvSpPr>
          <p:nvPr>
            <p:ph type="sldNum" sz="quarter" idx="12"/>
          </p:nvPr>
        </p:nvSpPr>
        <p:spPr/>
        <p:txBody>
          <a:bodyPr/>
          <a:lstStyle/>
          <a:p>
            <a:fld id="{A3DE173C-CE43-4B17-93BD-AA865C39B707}" type="slidenum">
              <a:rPr lang="en-US" smtClean="0"/>
              <a:t>‹#›</a:t>
            </a:fld>
            <a:endParaRPr lang="en-US"/>
          </a:p>
        </p:txBody>
      </p:sp>
    </p:spTree>
    <p:extLst>
      <p:ext uri="{BB962C8B-B14F-4D97-AF65-F5344CB8AC3E}">
        <p14:creationId xmlns:p14="http://schemas.microsoft.com/office/powerpoint/2010/main" val="4078029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C0B4E-43F2-6E25-94AA-0F129C318A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27F4F4-C38D-CEDF-996E-35828D83EF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55039E-CB98-C443-0FF0-803225BD1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F37FF9-0113-30A8-5AEF-0DA48D1706CF}"/>
              </a:ext>
            </a:extLst>
          </p:cNvPr>
          <p:cNvSpPr>
            <a:spLocks noGrp="1"/>
          </p:cNvSpPr>
          <p:nvPr>
            <p:ph type="dt" sz="half" idx="10"/>
          </p:nvPr>
        </p:nvSpPr>
        <p:spPr/>
        <p:txBody>
          <a:bodyPr/>
          <a:lstStyle/>
          <a:p>
            <a:fld id="{3D4AD116-F9CE-4015-8D4E-2AAC8AEE9DE0}" type="datetimeFigureOut">
              <a:rPr lang="en-US" smtClean="0"/>
              <a:t>1/13/2025</a:t>
            </a:fld>
            <a:endParaRPr lang="en-US"/>
          </a:p>
        </p:txBody>
      </p:sp>
      <p:sp>
        <p:nvSpPr>
          <p:cNvPr id="6" name="Footer Placeholder 5">
            <a:extLst>
              <a:ext uri="{FF2B5EF4-FFF2-40B4-BE49-F238E27FC236}">
                <a16:creationId xmlns:a16="http://schemas.microsoft.com/office/drawing/2014/main" id="{24072890-C662-7191-85E9-3876A260E2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10C9E3-5085-495B-D323-8AC6D0AEF76A}"/>
              </a:ext>
            </a:extLst>
          </p:cNvPr>
          <p:cNvSpPr>
            <a:spLocks noGrp="1"/>
          </p:cNvSpPr>
          <p:nvPr>
            <p:ph type="sldNum" sz="quarter" idx="12"/>
          </p:nvPr>
        </p:nvSpPr>
        <p:spPr/>
        <p:txBody>
          <a:bodyPr/>
          <a:lstStyle/>
          <a:p>
            <a:fld id="{A3DE173C-CE43-4B17-93BD-AA865C39B707}" type="slidenum">
              <a:rPr lang="en-US" smtClean="0"/>
              <a:t>‹#›</a:t>
            </a:fld>
            <a:endParaRPr lang="en-US"/>
          </a:p>
        </p:txBody>
      </p:sp>
    </p:spTree>
    <p:extLst>
      <p:ext uri="{BB962C8B-B14F-4D97-AF65-F5344CB8AC3E}">
        <p14:creationId xmlns:p14="http://schemas.microsoft.com/office/powerpoint/2010/main" val="853032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CD35D8-0E32-D9B3-26EE-9183769D79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8F9C97-8169-EEEA-3950-E405EB1579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278F4-1ADC-294A-E1A0-11B2469097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4AD116-F9CE-4015-8D4E-2AAC8AEE9DE0}" type="datetimeFigureOut">
              <a:rPr lang="en-US" smtClean="0"/>
              <a:t>1/13/2025</a:t>
            </a:fld>
            <a:endParaRPr lang="en-US"/>
          </a:p>
        </p:txBody>
      </p:sp>
      <p:sp>
        <p:nvSpPr>
          <p:cNvPr id="5" name="Footer Placeholder 4">
            <a:extLst>
              <a:ext uri="{FF2B5EF4-FFF2-40B4-BE49-F238E27FC236}">
                <a16:creationId xmlns:a16="http://schemas.microsoft.com/office/drawing/2014/main" id="{28479B32-6BE0-3057-5F75-88C1676A0A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319E0F-CA43-95C7-78EE-A03A89CE93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E173C-CE43-4B17-93BD-AA865C39B707}" type="slidenum">
              <a:rPr lang="en-US" smtClean="0"/>
              <a:t>‹#›</a:t>
            </a:fld>
            <a:endParaRPr lang="en-US"/>
          </a:p>
        </p:txBody>
      </p:sp>
    </p:spTree>
    <p:extLst>
      <p:ext uri="{BB962C8B-B14F-4D97-AF65-F5344CB8AC3E}">
        <p14:creationId xmlns:p14="http://schemas.microsoft.com/office/powerpoint/2010/main" val="1270516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38D7B-CD0B-1319-A394-6052D4126F03}"/>
              </a:ext>
            </a:extLst>
          </p:cNvPr>
          <p:cNvSpPr>
            <a:spLocks noGrp="1"/>
          </p:cNvSpPr>
          <p:nvPr>
            <p:ph type="ctrTitle"/>
          </p:nvPr>
        </p:nvSpPr>
        <p:spPr>
          <a:xfrm>
            <a:off x="1524000" y="1122363"/>
            <a:ext cx="9144000" cy="2045043"/>
          </a:xfrm>
        </p:spPr>
        <p:txBody>
          <a:bodyPr>
            <a:normAutofit/>
          </a:bodyPr>
          <a:lstStyle/>
          <a:p>
            <a:r>
              <a:rPr lang="en-US" sz="3600" dirty="0">
                <a:solidFill>
                  <a:srgbClr val="FF0000"/>
                </a:solidFill>
              </a:rPr>
              <a:t>Unit 7: Expert System</a:t>
            </a:r>
          </a:p>
        </p:txBody>
      </p:sp>
      <p:sp>
        <p:nvSpPr>
          <p:cNvPr id="3" name="Subtitle 2">
            <a:extLst>
              <a:ext uri="{FF2B5EF4-FFF2-40B4-BE49-F238E27FC236}">
                <a16:creationId xmlns:a16="http://schemas.microsoft.com/office/drawing/2014/main" id="{E496442D-3B21-AC28-9D49-1606DC559B43}"/>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Lecture 1</a:t>
            </a:r>
          </a:p>
        </p:txBody>
      </p:sp>
    </p:spTree>
    <p:extLst>
      <p:ext uri="{BB962C8B-B14F-4D97-AF65-F5344CB8AC3E}">
        <p14:creationId xmlns:p14="http://schemas.microsoft.com/office/powerpoint/2010/main" val="1544583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0512D-52DA-E468-3953-74A2265AB5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B21002-0955-A46A-EBEC-28D519625414}"/>
              </a:ext>
            </a:extLst>
          </p:cNvPr>
          <p:cNvSpPr>
            <a:spLocks noGrp="1"/>
          </p:cNvSpPr>
          <p:nvPr>
            <p:ph idx="1"/>
          </p:nvPr>
        </p:nvSpPr>
        <p:spPr>
          <a:xfrm>
            <a:off x="838200" y="1536569"/>
            <a:ext cx="10515600" cy="4640394"/>
          </a:xfrm>
        </p:spPr>
        <p:txBody>
          <a:bodyPr>
            <a:normAutofit lnSpcReduction="10000"/>
          </a:bodyPr>
          <a:lstStyle/>
          <a:p>
            <a:pPr marL="0" indent="0">
              <a:buNone/>
            </a:pPr>
            <a:r>
              <a:rPr lang="en-US" dirty="0"/>
              <a:t>2. </a:t>
            </a:r>
            <a:r>
              <a:rPr lang="en-US" dirty="0">
                <a:latin typeface="Times New Roman" panose="02020603050405020304" pitchFamily="18" charset="0"/>
                <a:cs typeface="Times New Roman" panose="02020603050405020304" pitchFamily="18" charset="0"/>
              </a:rPr>
              <a:t>Rule Based System:</a:t>
            </a:r>
          </a:p>
          <a:p>
            <a:pPr marL="0" marR="0" algn="just">
              <a:lnSpc>
                <a:spcPct val="115000"/>
              </a:lnSpc>
              <a:spcAft>
                <a:spcPts val="10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 rule is an IF-THEN type statement</a:t>
            </a:r>
          </a:p>
          <a:p>
            <a:pPr marL="0" marR="0" algn="just">
              <a:lnSpc>
                <a:spcPct val="115000"/>
              </a:lnSpc>
              <a:spcAft>
                <a:spcPts val="10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if&lt;certain conditions are true&gt; then &lt;take certain actions&gt;</a:t>
            </a:r>
          </a:p>
          <a:p>
            <a:pPr marL="0" marR="0" algn="just">
              <a:lnSpc>
                <a:spcPct val="115000"/>
              </a:lnSpc>
              <a:spcAft>
                <a:spcPts val="10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Knowledge Base: Knowledge Engineering is the process of filling in an expert system knowledge base.</a:t>
            </a:r>
          </a:p>
          <a:p>
            <a:pPr marL="0" marR="0" algn="just">
              <a:lnSpc>
                <a:spcPct val="115000"/>
              </a:lnSpc>
              <a:spcAft>
                <a:spcPts val="10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Knowledge is information that has been:</a:t>
            </a:r>
          </a:p>
          <a:p>
            <a:pPr marL="0" marR="0" algn="just">
              <a:lnSpc>
                <a:spcPct val="115000"/>
              </a:lnSpc>
              <a:spcAft>
                <a:spcPts val="10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Interpreted, categorized, applied, experienced and revised</a:t>
            </a:r>
          </a:p>
          <a:p>
            <a:pPr marL="0" indent="0">
              <a:buNone/>
            </a:pPr>
            <a:endParaRPr lang="en-US" dirty="0"/>
          </a:p>
        </p:txBody>
      </p:sp>
    </p:spTree>
    <p:extLst>
      <p:ext uri="{BB962C8B-B14F-4D97-AF65-F5344CB8AC3E}">
        <p14:creationId xmlns:p14="http://schemas.microsoft.com/office/powerpoint/2010/main" val="737391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39441-B2B9-7D6C-34ED-6C017577FE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24B123-A0DF-C10E-2FD3-F027A8E41713}"/>
              </a:ext>
            </a:extLst>
          </p:cNvPr>
          <p:cNvSpPr>
            <a:spLocks noGrp="1"/>
          </p:cNvSpPr>
          <p:nvPr>
            <p:ph idx="1"/>
          </p:nvPr>
        </p:nvSpPr>
        <p:spPr>
          <a:xfrm>
            <a:off x="838200" y="1690688"/>
            <a:ext cx="10515600" cy="4486275"/>
          </a:xfrm>
        </p:spPr>
        <p:txBody>
          <a:bodyPr/>
          <a:lstStyle/>
          <a:p>
            <a:pPr marL="0" indent="0">
              <a:buNone/>
            </a:pPr>
            <a:r>
              <a:rPr lang="en-US" dirty="0">
                <a:latin typeface="Times New Roman" panose="02020603050405020304" pitchFamily="18" charset="0"/>
                <a:cs typeface="Times New Roman" panose="02020603050405020304" pitchFamily="18" charset="0"/>
              </a:rPr>
              <a:t>3. </a:t>
            </a:r>
            <a:r>
              <a:rPr lang="en-US" sz="2600" dirty="0">
                <a:latin typeface="Times New Roman" panose="02020603050405020304" pitchFamily="18" charset="0"/>
                <a:cs typeface="Times New Roman" panose="02020603050405020304" pitchFamily="18" charset="0"/>
              </a:rPr>
              <a:t>Semantic Networks</a:t>
            </a:r>
          </a:p>
          <a:p>
            <a:pPr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 semantic network is a graph structure where nodes represent concepts, and edges represent relationships between those concepts.</a:t>
            </a:r>
          </a:p>
          <a:p>
            <a:pPr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Example: A node could represent the concept "Bird," and an edge could represent the relationship "is a type of" to connect "Bird" with "Animal."</a:t>
            </a:r>
          </a:p>
          <a:p>
            <a:pPr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Usage: Useful for representing hierarchical relationships, inheritance, and properties of objects.</a:t>
            </a:r>
          </a:p>
          <a:p>
            <a:pPr marL="0" indent="0">
              <a:buNone/>
            </a:pPr>
            <a:endParaRPr lang="en-US" dirty="0"/>
          </a:p>
        </p:txBody>
      </p:sp>
    </p:spTree>
    <p:extLst>
      <p:ext uri="{BB962C8B-B14F-4D97-AF65-F5344CB8AC3E}">
        <p14:creationId xmlns:p14="http://schemas.microsoft.com/office/powerpoint/2010/main" val="4235327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9FA0B-3330-30C0-E6AE-53CCA1B124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5828D6-BCAF-AEA6-4654-0F4B79B5194A}"/>
              </a:ext>
            </a:extLst>
          </p:cNvPr>
          <p:cNvSpPr>
            <a:spLocks noGrp="1"/>
          </p:cNvSpPr>
          <p:nvPr>
            <p:ph idx="1"/>
          </p:nvPr>
        </p:nvSpPr>
        <p:spPr>
          <a:xfrm>
            <a:off x="838200" y="1498862"/>
            <a:ext cx="10515600" cy="4779390"/>
          </a:xfrm>
        </p:spPr>
        <p:txBody>
          <a:bodyPr/>
          <a:lstStyle/>
          <a:p>
            <a:pPr marL="0" indent="0">
              <a:buNone/>
            </a:pPr>
            <a:r>
              <a:rPr lang="en-US" sz="2600" dirty="0">
                <a:latin typeface="Times New Roman" panose="02020603050405020304" pitchFamily="18" charset="0"/>
                <a:cs typeface="Times New Roman" panose="02020603050405020304" pitchFamily="18" charset="0"/>
              </a:rPr>
              <a:t>4. Ontology Based</a:t>
            </a:r>
          </a:p>
          <a:p>
            <a:pPr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Definition: Ontologies are more advanced frameworks that define a formal specification of a set of concepts and their relationships within a domain. They provide a shared vocabulary for representing knowledge.</a:t>
            </a:r>
          </a:p>
          <a:p>
            <a:pPr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Example: In a medical expert system, an ontology could describe various diseases, symptoms, treatments, and their interrelationships.</a:t>
            </a:r>
          </a:p>
          <a:p>
            <a:pPr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Usage: Ontologies are especially useful for representing knowledge in complex domains, enabling reasoning, data integration, and interoperability.</a:t>
            </a:r>
          </a:p>
          <a:p>
            <a:endParaRPr lang="en-US" dirty="0"/>
          </a:p>
        </p:txBody>
      </p:sp>
    </p:spTree>
    <p:extLst>
      <p:ext uri="{BB962C8B-B14F-4D97-AF65-F5344CB8AC3E}">
        <p14:creationId xmlns:p14="http://schemas.microsoft.com/office/powerpoint/2010/main" val="787518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7821-8570-1A7D-2D00-B1AF4EF6E4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8687B5-C73D-5967-AB42-FE173D59425A}"/>
              </a:ext>
            </a:extLst>
          </p:cNvPr>
          <p:cNvSpPr>
            <a:spLocks noGrp="1"/>
          </p:cNvSpPr>
          <p:nvPr>
            <p:ph idx="1"/>
          </p:nvPr>
        </p:nvSpPr>
        <p:spPr>
          <a:xfrm>
            <a:off x="838200" y="1338606"/>
            <a:ext cx="10515600" cy="4838357"/>
          </a:xfrm>
        </p:spPr>
        <p:txBody>
          <a:bodyPr/>
          <a:lstStyle/>
          <a:p>
            <a:pPr marL="0" indent="0">
              <a:buNone/>
            </a:pPr>
            <a:r>
              <a:rPr lang="en-US" sz="2600" dirty="0">
                <a:latin typeface="Times New Roman" panose="02020603050405020304" pitchFamily="18" charset="0"/>
                <a:cs typeface="Times New Roman" panose="02020603050405020304" pitchFamily="18" charset="0"/>
              </a:rPr>
              <a:t>5. Frames Based:</a:t>
            </a:r>
          </a:p>
          <a:p>
            <a:pPr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Definition: A frame is a data structure that holds information about a concept in a predefined format, similar to a record or object in object-oriented programming.</a:t>
            </a:r>
          </a:p>
          <a:p>
            <a:pPr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Example: A frame for "Car" might have slots for attributes like "make," "model," "color," "engine type," and "owner."</a:t>
            </a:r>
          </a:p>
          <a:p>
            <a:pPr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Usage: Frames are well-suited for representing complex objects with various properties and can include default values, constraints, and rules for behavior.</a:t>
            </a:r>
          </a:p>
          <a:p>
            <a:endParaRPr lang="en-US" dirty="0"/>
          </a:p>
        </p:txBody>
      </p:sp>
    </p:spTree>
    <p:extLst>
      <p:ext uri="{BB962C8B-B14F-4D97-AF65-F5344CB8AC3E}">
        <p14:creationId xmlns:p14="http://schemas.microsoft.com/office/powerpoint/2010/main" val="910352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637F-E4C4-B001-296A-C0B7E5FE124D}"/>
              </a:ext>
            </a:extLst>
          </p:cNvPr>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Inference Mechanisms:</a:t>
            </a:r>
          </a:p>
        </p:txBody>
      </p:sp>
      <p:sp>
        <p:nvSpPr>
          <p:cNvPr id="3" name="Content Placeholder 2">
            <a:extLst>
              <a:ext uri="{FF2B5EF4-FFF2-40B4-BE49-F238E27FC236}">
                <a16:creationId xmlns:a16="http://schemas.microsoft.com/office/drawing/2014/main" id="{D54407A7-1051-C844-D37E-F02A3091D917}"/>
              </a:ext>
            </a:extLst>
          </p:cNvPr>
          <p:cNvSpPr>
            <a:spLocks noGrp="1"/>
          </p:cNvSpPr>
          <p:nvPr>
            <p:ph idx="1"/>
          </p:nvPr>
        </p:nvSpPr>
        <p:spPr>
          <a:xfrm>
            <a:off x="838200" y="1583703"/>
            <a:ext cx="10515600" cy="4593260"/>
          </a:xfrm>
        </p:spPr>
        <p:txBody>
          <a:bodyPr/>
          <a:lstStyle/>
          <a:p>
            <a:pPr algn="just"/>
            <a:r>
              <a:rPr lang="en-US" dirty="0">
                <a:latin typeface="Times New Roman" panose="02020603050405020304" pitchFamily="18" charset="0"/>
                <a:cs typeface="Times New Roman" panose="02020603050405020304" pitchFamily="18" charset="0"/>
              </a:rPr>
              <a:t>Inference mechanisms are a crucial part of expert systems, enabling them to draw conclusions or make decisions based on the knowledge that has been represented in the system. </a:t>
            </a:r>
          </a:p>
          <a:p>
            <a:pPr algn="just"/>
            <a:r>
              <a:rPr lang="en-US" dirty="0">
                <a:latin typeface="Times New Roman" panose="02020603050405020304" pitchFamily="18" charset="0"/>
                <a:cs typeface="Times New Roman" panose="02020603050405020304" pitchFamily="18" charset="0"/>
              </a:rPr>
              <a:t>These mechanisms process the knowledge base, apply rules, and make inferences to provide the system's output. There are primarily two types of inference</a:t>
            </a:r>
          </a:p>
          <a:p>
            <a:pPr marL="0" indent="0" algn="just">
              <a:buNone/>
            </a:pPr>
            <a:endParaRPr lang="en-US" dirty="0">
              <a:latin typeface="Times New Roman" panose="02020603050405020304" pitchFamily="18" charset="0"/>
              <a:cs typeface="Times New Roman" panose="02020603050405020304" pitchFamily="18" charset="0"/>
            </a:endParaRPr>
          </a:p>
          <a:p>
            <a:pPr marL="571500" indent="-571500" algn="just">
              <a:buAutoNum type="romanLcPeriod"/>
            </a:pPr>
            <a:r>
              <a:rPr lang="en-US" dirty="0">
                <a:latin typeface="Times New Roman" panose="02020603050405020304" pitchFamily="18" charset="0"/>
                <a:cs typeface="Times New Roman" panose="02020603050405020304" pitchFamily="18" charset="0"/>
              </a:rPr>
              <a:t>Forward Chaining</a:t>
            </a:r>
          </a:p>
          <a:p>
            <a:pPr marL="571500" indent="-571500" algn="just">
              <a:buAutoNum type="romanLcPeriod"/>
            </a:pPr>
            <a:r>
              <a:rPr lang="en-US" dirty="0">
                <a:latin typeface="Times New Roman" panose="02020603050405020304" pitchFamily="18" charset="0"/>
                <a:cs typeface="Times New Roman" panose="02020603050405020304" pitchFamily="18" charset="0"/>
              </a:rPr>
              <a:t>Backward Chaining</a:t>
            </a:r>
          </a:p>
        </p:txBody>
      </p:sp>
    </p:spTree>
    <p:extLst>
      <p:ext uri="{BB962C8B-B14F-4D97-AF65-F5344CB8AC3E}">
        <p14:creationId xmlns:p14="http://schemas.microsoft.com/office/powerpoint/2010/main" val="281101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FB36-8BAB-C397-C6E8-A8B6E62A97D5}"/>
              </a:ext>
            </a:extLst>
          </p:cNvPr>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Forward Chaining</a:t>
            </a:r>
          </a:p>
        </p:txBody>
      </p:sp>
      <p:sp>
        <p:nvSpPr>
          <p:cNvPr id="3" name="Content Placeholder 2">
            <a:extLst>
              <a:ext uri="{FF2B5EF4-FFF2-40B4-BE49-F238E27FC236}">
                <a16:creationId xmlns:a16="http://schemas.microsoft.com/office/drawing/2014/main" id="{49977E86-2F54-1B12-E40C-83014E8181A1}"/>
              </a:ext>
            </a:extLst>
          </p:cNvPr>
          <p:cNvSpPr>
            <a:spLocks noGrp="1"/>
          </p:cNvSpPr>
          <p:nvPr>
            <p:ph idx="1"/>
          </p:nvPr>
        </p:nvSpPr>
        <p:spPr>
          <a:xfrm>
            <a:off x="838200" y="1404594"/>
            <a:ext cx="10515600" cy="4958499"/>
          </a:xfrm>
        </p:spPr>
        <p:txBody>
          <a:bodyPr/>
          <a:lstStyle/>
          <a:p>
            <a:pPr algn="just"/>
            <a:r>
              <a:rPr lang="en-US" sz="2400" dirty="0">
                <a:latin typeface="Times New Roman" panose="02020603050405020304" pitchFamily="18" charset="0"/>
                <a:cs typeface="Times New Roman" panose="02020603050405020304" pitchFamily="18" charset="0"/>
              </a:rPr>
              <a:t>Forward chaining is a data-driven approach, meaning that it starts with known facts (the data) and applies inference rules to derive new facts.</a:t>
            </a:r>
          </a:p>
          <a:p>
            <a:pPr algn="just"/>
            <a:r>
              <a:rPr lang="en-US" sz="2400" dirty="0">
                <a:latin typeface="Times New Roman" panose="02020603050405020304" pitchFamily="18" charset="0"/>
                <a:cs typeface="Times New Roman" panose="02020603050405020304" pitchFamily="18" charset="0"/>
              </a:rPr>
              <a:t> The system works by moving forward from the known facts to the conclusion.</a:t>
            </a:r>
          </a:p>
          <a:p>
            <a:pPr marL="0" indent="0" algn="just">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US" sz="2400" dirty="0">
                <a:solidFill>
                  <a:srgbClr val="FF0000"/>
                </a:solidFill>
                <a:latin typeface="Times New Roman" panose="02020603050405020304" pitchFamily="18" charset="0"/>
                <a:cs typeface="Times New Roman" panose="02020603050405020304" pitchFamily="18" charset="0"/>
              </a:rPr>
              <a:t>How Forward Chaining Works:</a:t>
            </a:r>
          </a:p>
          <a:p>
            <a:pPr algn="just">
              <a:buFont typeface="+mj-lt"/>
              <a:buAutoNum type="arabicPeriod"/>
            </a:pPr>
            <a:r>
              <a:rPr lang="en-US" sz="2400" dirty="0">
                <a:latin typeface="Times New Roman" panose="02020603050405020304" pitchFamily="18" charset="0"/>
                <a:cs typeface="Times New Roman" panose="02020603050405020304" pitchFamily="18" charset="0"/>
              </a:rPr>
              <a:t>Start with known facts: The system begins with the facts that are provided or already known.</a:t>
            </a:r>
          </a:p>
          <a:p>
            <a:pPr algn="just">
              <a:buFont typeface="+mj-lt"/>
              <a:buAutoNum type="arabicPeriod"/>
            </a:pPr>
            <a:r>
              <a:rPr lang="en-US" sz="2400" dirty="0">
                <a:latin typeface="Times New Roman" panose="02020603050405020304" pitchFamily="18" charset="0"/>
                <a:cs typeface="Times New Roman" panose="02020603050405020304" pitchFamily="18" charset="0"/>
              </a:rPr>
              <a:t>Apply rules: It evaluates the inference rules (usually of the form "IF condition THEN action"). If the conditions of a rule are satisfied by the known facts, the system applies the rule and derives new facts.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60855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CFD97-E240-AC26-14CB-9CA116C102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E31EEC-2913-EC49-D1DC-460EAFCFD418}"/>
              </a:ext>
            </a:extLst>
          </p:cNvPr>
          <p:cNvSpPr>
            <a:spLocks noGrp="1"/>
          </p:cNvSpPr>
          <p:nvPr>
            <p:ph idx="1"/>
          </p:nvPr>
        </p:nvSpPr>
        <p:spPr>
          <a:xfrm>
            <a:off x="838200" y="1555423"/>
            <a:ext cx="10515600" cy="462154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Repeat: The new facts generated may be used in subsequent rule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Stop: The process continues until the system reaches a conclusion or no further rules can be applied.</a:t>
            </a:r>
          </a:p>
          <a:p>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Example of Forward Chaining:</a:t>
            </a:r>
          </a:p>
          <a:p>
            <a:r>
              <a:rPr lang="en-US" sz="2600" dirty="0">
                <a:latin typeface="Times New Roman" panose="02020603050405020304" pitchFamily="18" charset="0"/>
                <a:cs typeface="Times New Roman" panose="02020603050405020304" pitchFamily="18" charset="0"/>
              </a:rPr>
              <a:t>Imagine a simple expert system designed to diagnose a patient’s illness based on symptoms.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289405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0533-C9AC-422B-27B4-1FDC70E3F31F}"/>
              </a:ext>
            </a:extLst>
          </p:cNvPr>
          <p:cNvSpPr>
            <a:spLocks noGrp="1"/>
          </p:cNvSpPr>
          <p:nvPr>
            <p:ph type="title"/>
          </p:nvPr>
        </p:nvSpPr>
        <p:spPr>
          <a:xfrm>
            <a:off x="838200" y="867266"/>
            <a:ext cx="10515600" cy="823422"/>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Knowledge Base:</a:t>
            </a:r>
            <a:br>
              <a:rPr lang="en-US" dirty="0">
                <a:solidFill>
                  <a:srgbClr val="FF0000"/>
                </a:solidFill>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A9967C7-6802-F991-006C-B5A4913B643F}"/>
              </a:ext>
            </a:extLst>
          </p:cNvPr>
          <p:cNvSpPr>
            <a:spLocks noGrp="1"/>
          </p:cNvSpPr>
          <p:nvPr>
            <p:ph idx="1"/>
          </p:nvPr>
        </p:nvSpPr>
        <p:spPr>
          <a:xfrm>
            <a:off x="838200" y="1376314"/>
            <a:ext cx="10515600" cy="4800650"/>
          </a:xfrm>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Rule 1: IF the patient has a cough AND a fever, THEN the patient might have the flu.</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Rule 2: IF the patient has a cough AND a sore throat, THEN the patient might have a cold.</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Rule 3: IF the patient has a fever AND a headache, THEN the patient might have a migraine.</a:t>
            </a:r>
          </a:p>
          <a:p>
            <a:endParaRPr lang="en-US" b="1" dirty="0"/>
          </a:p>
          <a:p>
            <a:pPr marL="0" indent="0">
              <a:buNone/>
            </a:pPr>
            <a:r>
              <a:rPr lang="en-US" b="1" dirty="0">
                <a:solidFill>
                  <a:srgbClr val="FF0000"/>
                </a:solidFill>
                <a:latin typeface="Times New Roman" panose="02020603050405020304" pitchFamily="18" charset="0"/>
                <a:cs typeface="Times New Roman" panose="02020603050405020304" pitchFamily="18" charset="0"/>
              </a:rPr>
              <a:t>Known Facts:</a:t>
            </a:r>
            <a:endParaRPr lang="en-US" dirty="0">
              <a:solidFill>
                <a:srgbClr val="FF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The patient has a cough.</a:t>
            </a:r>
          </a:p>
          <a:p>
            <a:pPr>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The patient has a fever.</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22560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B050-BAB7-D127-EBCB-2ADC173317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CC62AE-4A75-0500-DF2A-F13DB17F1077}"/>
              </a:ext>
            </a:extLst>
          </p:cNvPr>
          <p:cNvSpPr>
            <a:spLocks noGrp="1"/>
          </p:cNvSpPr>
          <p:nvPr>
            <p:ph idx="1"/>
          </p:nvPr>
        </p:nvSpPr>
        <p:spPr>
          <a:xfrm>
            <a:off x="838200" y="1690688"/>
            <a:ext cx="10515600" cy="4486275"/>
          </a:xfrm>
        </p:spPr>
        <p:txBody>
          <a:bodyPr/>
          <a:lstStyle/>
          <a:p>
            <a:pPr marL="0" indent="0">
              <a:buNone/>
            </a:pPr>
            <a:r>
              <a:rPr lang="en-US" sz="2600" dirty="0">
                <a:solidFill>
                  <a:srgbClr val="FF0000"/>
                </a:solidFill>
                <a:latin typeface="Times New Roman" panose="02020603050405020304" pitchFamily="18" charset="0"/>
                <a:cs typeface="Times New Roman" panose="02020603050405020304" pitchFamily="18" charset="0"/>
              </a:rPr>
              <a:t>2. Backward Chaining</a:t>
            </a:r>
          </a:p>
          <a:p>
            <a:r>
              <a:rPr lang="en-US" sz="2600" dirty="0">
                <a:latin typeface="Times New Roman" panose="02020603050405020304" pitchFamily="18" charset="0"/>
                <a:cs typeface="Times New Roman" panose="02020603050405020304" pitchFamily="18" charset="0"/>
              </a:rPr>
              <a:t>Backward chaining is a goal-driven approach, meaning it starts with a hypothesis (a goal) and works backward to determine whether the known facts support that hypothesis. </a:t>
            </a:r>
          </a:p>
          <a:p>
            <a:r>
              <a:rPr lang="en-US" sz="2600" dirty="0">
                <a:latin typeface="Times New Roman" panose="02020603050405020304" pitchFamily="18" charset="0"/>
                <a:cs typeface="Times New Roman" panose="02020603050405020304" pitchFamily="18" charset="0"/>
              </a:rPr>
              <a:t>It starts with a goal or conclusion and tries to prove it by tracing back through the rules to the data that supports it.</a:t>
            </a:r>
          </a:p>
          <a:p>
            <a:endParaRPr lang="en-US" dirty="0"/>
          </a:p>
        </p:txBody>
      </p:sp>
    </p:spTree>
    <p:extLst>
      <p:ext uri="{BB962C8B-B14F-4D97-AF65-F5344CB8AC3E}">
        <p14:creationId xmlns:p14="http://schemas.microsoft.com/office/powerpoint/2010/main" val="2930356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EC3F8-7EDD-A932-008B-DD94432665E0}"/>
              </a:ext>
            </a:extLst>
          </p:cNvPr>
          <p:cNvSpPr>
            <a:spLocks noGrp="1"/>
          </p:cNvSpPr>
          <p:nvPr>
            <p:ph type="title"/>
          </p:nvPr>
        </p:nvSpPr>
        <p:spPr/>
        <p:txBody>
          <a:bodyPr/>
          <a:lstStyle/>
          <a:p>
            <a:r>
              <a:rPr lang="en-US" sz="2600" dirty="0">
                <a:solidFill>
                  <a:srgbClr val="FF0000"/>
                </a:solidFill>
                <a:latin typeface="Times New Roman" panose="02020603050405020304" pitchFamily="18" charset="0"/>
                <a:cs typeface="Times New Roman" panose="02020603050405020304" pitchFamily="18" charset="0"/>
              </a:rPr>
              <a:t>How Backward Chaining Works:</a:t>
            </a:r>
            <a:br>
              <a:rPr lang="en-US" b="1" dirty="0"/>
            </a:br>
            <a:endParaRPr lang="en-US" dirty="0"/>
          </a:p>
        </p:txBody>
      </p:sp>
      <p:sp>
        <p:nvSpPr>
          <p:cNvPr id="3" name="Content Placeholder 2">
            <a:extLst>
              <a:ext uri="{FF2B5EF4-FFF2-40B4-BE49-F238E27FC236}">
                <a16:creationId xmlns:a16="http://schemas.microsoft.com/office/drawing/2014/main" id="{3675C55C-223A-1DA1-FE54-6A0C00EB38B0}"/>
              </a:ext>
            </a:extLst>
          </p:cNvPr>
          <p:cNvSpPr>
            <a:spLocks noGrp="1"/>
          </p:cNvSpPr>
          <p:nvPr>
            <p:ph idx="1"/>
          </p:nvPr>
        </p:nvSpPr>
        <p:spPr>
          <a:xfrm>
            <a:off x="838200" y="1366887"/>
            <a:ext cx="10515600" cy="4810076"/>
          </a:xfrm>
        </p:spPr>
        <p:txBody>
          <a:bodyPr>
            <a:normAutofit lnSpcReduction="10000"/>
          </a:bodyPr>
          <a:lstStyle/>
          <a:p>
            <a:pPr>
              <a:buFont typeface="+mj-lt"/>
              <a:buAutoNum type="arabicPeriod"/>
            </a:pPr>
            <a:r>
              <a:rPr lang="en-US" sz="2600" dirty="0">
                <a:latin typeface="Times New Roman" panose="02020603050405020304" pitchFamily="18" charset="0"/>
                <a:cs typeface="Times New Roman" panose="02020603050405020304" pitchFamily="18" charset="0"/>
              </a:rPr>
              <a:t>Start with a goal: The system begins by specifying a goal or conclusion that needs to be verified.</a:t>
            </a:r>
          </a:p>
          <a:p>
            <a:pPr>
              <a:buFont typeface="+mj-lt"/>
              <a:buAutoNum type="arabicPeriod"/>
            </a:pPr>
            <a:r>
              <a:rPr lang="en-US" sz="2600" dirty="0">
                <a:latin typeface="Times New Roman" panose="02020603050405020304" pitchFamily="18" charset="0"/>
                <a:cs typeface="Times New Roman" panose="02020603050405020304" pitchFamily="18" charset="0"/>
              </a:rPr>
              <a:t>Search for rules: The system checks if there are any rules whose conclusion matches the goal.</a:t>
            </a:r>
          </a:p>
          <a:p>
            <a:pPr>
              <a:buFont typeface="+mj-lt"/>
              <a:buAutoNum type="arabicPeriod"/>
            </a:pPr>
            <a:r>
              <a:rPr lang="en-US" sz="2600" dirty="0">
                <a:latin typeface="Times New Roman" panose="02020603050405020304" pitchFamily="18" charset="0"/>
                <a:cs typeface="Times New Roman" panose="02020603050405020304" pitchFamily="18" charset="0"/>
              </a:rPr>
              <a:t>Check rule conditions: If a matching rule is found, it examines the conditions (antecedents) of the rule to see if they are satisfied by known facts or if they themselves need further investigation.</a:t>
            </a:r>
          </a:p>
          <a:p>
            <a:pPr>
              <a:buFont typeface="+mj-lt"/>
              <a:buAutoNum type="arabicPeriod"/>
            </a:pPr>
            <a:r>
              <a:rPr lang="en-US" sz="2600" dirty="0">
                <a:latin typeface="Times New Roman" panose="02020603050405020304" pitchFamily="18" charset="0"/>
                <a:cs typeface="Times New Roman" panose="02020603050405020304" pitchFamily="18" charset="0"/>
              </a:rPr>
              <a:t>Repeat: The system recursively searches for rules to support the conditions of the rules until either the goal is verified or no supporting facts can be found.</a:t>
            </a:r>
          </a:p>
          <a:p>
            <a:pPr>
              <a:buFont typeface="+mj-lt"/>
              <a:buAutoNum type="arabicPeriod"/>
            </a:pPr>
            <a:r>
              <a:rPr lang="en-US" sz="2600" dirty="0">
                <a:latin typeface="Times New Roman" panose="02020603050405020304" pitchFamily="18" charset="0"/>
                <a:cs typeface="Times New Roman" panose="02020603050405020304" pitchFamily="18" charset="0"/>
              </a:rPr>
              <a:t>Stop: The process concludes when the goal is either proven true or the system cannot prove it.</a:t>
            </a:r>
          </a:p>
          <a:p>
            <a:endParaRPr lang="en-US" dirty="0"/>
          </a:p>
        </p:txBody>
      </p:sp>
    </p:spTree>
    <p:extLst>
      <p:ext uri="{BB962C8B-B14F-4D97-AF65-F5344CB8AC3E}">
        <p14:creationId xmlns:p14="http://schemas.microsoft.com/office/powerpoint/2010/main" val="1857449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55FBB-ECF8-B619-513B-F422E1ED0C8B}"/>
              </a:ext>
            </a:extLst>
          </p:cNvPr>
          <p:cNvSpPr>
            <a:spLocks noGrp="1"/>
          </p:cNvSpPr>
          <p:nvPr>
            <p:ph type="title"/>
          </p:nvPr>
        </p:nvSpPr>
        <p:spPr/>
        <p:txBody>
          <a:bodyPr/>
          <a:lstStyle/>
          <a:p>
            <a:r>
              <a:rPr lang="en-US" dirty="0">
                <a:solidFill>
                  <a:srgbClr val="FF0000"/>
                </a:solidFill>
              </a:rPr>
              <a:t>Expert System</a:t>
            </a:r>
          </a:p>
        </p:txBody>
      </p:sp>
      <p:sp>
        <p:nvSpPr>
          <p:cNvPr id="3" name="Content Placeholder 2">
            <a:extLst>
              <a:ext uri="{FF2B5EF4-FFF2-40B4-BE49-F238E27FC236}">
                <a16:creationId xmlns:a16="http://schemas.microsoft.com/office/drawing/2014/main" id="{8CCD9118-032A-F68B-13A6-3B6A3EBC8BD2}"/>
              </a:ext>
            </a:extLst>
          </p:cNvPr>
          <p:cNvSpPr>
            <a:spLocks noGrp="1"/>
          </p:cNvSpPr>
          <p:nvPr>
            <p:ph idx="1"/>
          </p:nvPr>
        </p:nvSpPr>
        <p:spPr/>
        <p:txBody>
          <a:bodyPr>
            <a:normAutofit lnSpcReduction="10000"/>
          </a:bodyPr>
          <a:lstStyle/>
          <a:p>
            <a:pPr marL="0" marR="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An expert system is a computer system whose performance is guided by specific, expert knowledge in solving problems. </a:t>
            </a:r>
          </a:p>
          <a:p>
            <a:pPr marL="0" marR="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It is a computer system that simulates the decision- making process of a human expert in a specific domain. Expert system is one of the early (large- scale) successes of artificial intelligence. </a:t>
            </a:r>
          </a:p>
          <a:p>
            <a:pPr marL="0" marR="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An expert system is an “intelligent” program that solves problems in a narrow problem area by using high-quality, specific knowledge rather than an algorithm. </a:t>
            </a:r>
          </a:p>
          <a:p>
            <a:pPr marL="0" marR="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Expert systems are used by most of the large or medium sized organization as a major tool for improving productivity and quality.</a:t>
            </a:r>
          </a:p>
          <a:p>
            <a:pPr marL="0" marR="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 An expert system’s knowledge is obtained from expert sources and code in a form suitable for the system to use in its process.</a:t>
            </a:r>
            <a:endParaRPr lang="en-US" sz="1800" dirty="0">
              <a:effectLst/>
              <a:latin typeface="Calibri" panose="020F0502020204030204" pitchFamily="34" charset="0"/>
              <a:ea typeface="Calibri" panose="020F0502020204030204" pitchFamily="34" charset="0"/>
              <a:cs typeface="Mangal" panose="00000400000000000000" pitchFamily="2"/>
            </a:endParaRPr>
          </a:p>
          <a:p>
            <a:endParaRPr lang="en-US" dirty="0"/>
          </a:p>
        </p:txBody>
      </p:sp>
    </p:spTree>
    <p:extLst>
      <p:ext uri="{BB962C8B-B14F-4D97-AF65-F5344CB8AC3E}">
        <p14:creationId xmlns:p14="http://schemas.microsoft.com/office/powerpoint/2010/main" val="3040398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E5696-A069-6533-BEC2-40DD81B99C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E44167-9311-304E-6A85-D6AA9E66DEA2}"/>
              </a:ext>
            </a:extLst>
          </p:cNvPr>
          <p:cNvSpPr>
            <a:spLocks noGrp="1"/>
          </p:cNvSpPr>
          <p:nvPr>
            <p:ph idx="1"/>
          </p:nvPr>
        </p:nvSpPr>
        <p:spPr/>
        <p:txBody>
          <a:bodyPr/>
          <a:lstStyle/>
          <a:p>
            <a:pPr marL="0" indent="0">
              <a:buNone/>
            </a:pPr>
            <a:r>
              <a:rPr lang="en-US" sz="2600" b="1" dirty="0">
                <a:latin typeface="Times New Roman" panose="02020603050405020304" pitchFamily="18" charset="0"/>
                <a:cs typeface="Times New Roman" panose="02020603050405020304" pitchFamily="18" charset="0"/>
              </a:rPr>
              <a:t>Example of Backward Chaining:</a:t>
            </a:r>
          </a:p>
          <a:p>
            <a:r>
              <a:rPr lang="en-US" sz="2600" dirty="0">
                <a:latin typeface="Times New Roman" panose="02020603050405020304" pitchFamily="18" charset="0"/>
                <a:cs typeface="Times New Roman" panose="02020603050405020304" pitchFamily="18" charset="0"/>
              </a:rPr>
              <a:t>Consider the same expert system for diagnosing illnesses, but this time the system is tasked with verifying if the patient has the flu.</a:t>
            </a:r>
          </a:p>
          <a:p>
            <a:endParaRPr lang="en-US" dirty="0"/>
          </a:p>
        </p:txBody>
      </p:sp>
    </p:spTree>
    <p:extLst>
      <p:ext uri="{BB962C8B-B14F-4D97-AF65-F5344CB8AC3E}">
        <p14:creationId xmlns:p14="http://schemas.microsoft.com/office/powerpoint/2010/main" val="1565754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01D50-E01C-9BA6-BDD6-FFAAD787013E}"/>
              </a:ext>
            </a:extLst>
          </p:cNvPr>
          <p:cNvSpPr>
            <a:spLocks noGrp="1"/>
          </p:cNvSpPr>
          <p:nvPr>
            <p:ph type="title"/>
          </p:nvPr>
        </p:nvSpPr>
        <p:spPr>
          <a:xfrm>
            <a:off x="838200" y="681037"/>
            <a:ext cx="10515600" cy="1009651"/>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Knowledge Base:</a:t>
            </a:r>
            <a:br>
              <a:rPr lang="en-US" dirty="0"/>
            </a:br>
            <a:endParaRPr lang="en-US" dirty="0"/>
          </a:p>
        </p:txBody>
      </p:sp>
      <p:sp>
        <p:nvSpPr>
          <p:cNvPr id="3" name="Content Placeholder 2">
            <a:extLst>
              <a:ext uri="{FF2B5EF4-FFF2-40B4-BE49-F238E27FC236}">
                <a16:creationId xmlns:a16="http://schemas.microsoft.com/office/drawing/2014/main" id="{2D77D54A-0554-4BB3-B040-20EDD81BDC89}"/>
              </a:ext>
            </a:extLst>
          </p:cNvPr>
          <p:cNvSpPr>
            <a:spLocks noGrp="1"/>
          </p:cNvSpPr>
          <p:nvPr>
            <p:ph idx="1"/>
          </p:nvPr>
        </p:nvSpPr>
        <p:spPr>
          <a:xfrm>
            <a:off x="838200" y="1432874"/>
            <a:ext cx="10515600" cy="4744089"/>
          </a:xfrm>
        </p:spPr>
        <p:txBody>
          <a:bodyPr/>
          <a:lstStyle/>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Rule 1: IF the patient has a cough AND a fever, THEN the patient might have the flu.</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Rule 2: IF the patient has a cough AND a sore throat, THEN the patient might have a cold.</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Rule 3: IF the patient has a fever AND a headache, THEN the patient might have a migraine.</a:t>
            </a:r>
          </a:p>
          <a:p>
            <a:r>
              <a:rPr lang="en-US" sz="2600" dirty="0">
                <a:latin typeface="Times New Roman" panose="02020603050405020304" pitchFamily="18" charset="0"/>
                <a:cs typeface="Times New Roman" panose="02020603050405020304" pitchFamily="18" charset="0"/>
              </a:rPr>
              <a:t>Goal: Verify if the patient has the flu.</a:t>
            </a:r>
          </a:p>
          <a:p>
            <a:endParaRPr lang="en-US" dirty="0"/>
          </a:p>
        </p:txBody>
      </p:sp>
    </p:spTree>
    <p:extLst>
      <p:ext uri="{BB962C8B-B14F-4D97-AF65-F5344CB8AC3E}">
        <p14:creationId xmlns:p14="http://schemas.microsoft.com/office/powerpoint/2010/main" val="2879118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404C-BE51-B6E1-A895-47CD8F3D19ED}"/>
              </a:ext>
            </a:extLst>
          </p:cNvPr>
          <p:cNvSpPr>
            <a:spLocks noGrp="1"/>
          </p:cNvSpPr>
          <p:nvPr>
            <p:ph type="title"/>
          </p:nvPr>
        </p:nvSpPr>
        <p:spPr/>
        <p:txBody>
          <a:bodyPr/>
          <a:lstStyle/>
          <a:p>
            <a:r>
              <a:rPr lang="en-US" sz="3600" dirty="0">
                <a:solidFill>
                  <a:srgbClr val="FF0000"/>
                </a:solidFill>
                <a:latin typeface="Times New Roman" panose="02020603050405020304" pitchFamily="18" charset="0"/>
                <a:cs typeface="Times New Roman" panose="02020603050405020304" pitchFamily="18" charset="0"/>
              </a:rPr>
              <a:t>Step-by-Step Process:</a:t>
            </a:r>
            <a:br>
              <a:rPr lang="en-US" sz="44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0CD0B16-D9AC-B23B-5CCD-EF002C7BBDEF}"/>
              </a:ext>
            </a:extLst>
          </p:cNvPr>
          <p:cNvSpPr>
            <a:spLocks noGrp="1"/>
          </p:cNvSpPr>
          <p:nvPr>
            <p:ph idx="1"/>
          </p:nvPr>
        </p:nvSpPr>
        <p:spPr>
          <a:xfrm>
            <a:off x="838200" y="1366887"/>
            <a:ext cx="10515600" cy="4810076"/>
          </a:xfrm>
        </p:spPr>
        <p:txBody>
          <a:bodyPr/>
          <a:lstStyle/>
          <a:p>
            <a:pPr>
              <a:buFont typeface="+mj-lt"/>
              <a:buAutoNum type="arabicPeriod"/>
            </a:pPr>
            <a:r>
              <a:rPr lang="en-US" sz="2500" dirty="0">
                <a:latin typeface="Times New Roman" panose="02020603050405020304" pitchFamily="18" charset="0"/>
                <a:cs typeface="Times New Roman" panose="02020603050405020304" pitchFamily="18" charset="0"/>
              </a:rPr>
              <a:t>The goal is to check if the patient has the flu.</a:t>
            </a:r>
          </a:p>
          <a:p>
            <a:pPr marL="742950" lvl="1" indent="-285750">
              <a:buFont typeface="+mj-lt"/>
              <a:buAutoNum type="arabicPeriod"/>
            </a:pPr>
            <a:r>
              <a:rPr lang="en-US" sz="2500" dirty="0">
                <a:latin typeface="Times New Roman" panose="02020603050405020304" pitchFamily="18" charset="0"/>
                <a:cs typeface="Times New Roman" panose="02020603050405020304" pitchFamily="18" charset="0"/>
              </a:rPr>
              <a:t>The system looks for a rule that concludes "flu." Rule 1 fits because it says "IF cough AND fever THEN flu."</a:t>
            </a:r>
          </a:p>
          <a:p>
            <a:pPr>
              <a:buFont typeface="+mj-lt"/>
              <a:buAutoNum type="arabicPeriod"/>
            </a:pPr>
            <a:r>
              <a:rPr lang="en-US" sz="2500" dirty="0">
                <a:latin typeface="Times New Roman" panose="02020603050405020304" pitchFamily="18" charset="0"/>
                <a:cs typeface="Times New Roman" panose="02020603050405020304" pitchFamily="18" charset="0"/>
              </a:rPr>
              <a:t>The system checks the conditions of Rule 1:</a:t>
            </a:r>
          </a:p>
          <a:p>
            <a:pPr marL="742950" lvl="1" indent="-285750">
              <a:buFont typeface="+mj-lt"/>
              <a:buAutoNum type="arabicPeriod"/>
            </a:pPr>
            <a:r>
              <a:rPr lang="en-US" sz="2500" dirty="0">
                <a:latin typeface="Times New Roman" panose="02020603050405020304" pitchFamily="18" charset="0"/>
                <a:cs typeface="Times New Roman" panose="02020603050405020304" pitchFamily="18" charset="0"/>
              </a:rPr>
              <a:t>Does the patient have a cough? Yes.</a:t>
            </a:r>
          </a:p>
          <a:p>
            <a:pPr marL="742950" lvl="1" indent="-285750">
              <a:buFont typeface="+mj-lt"/>
              <a:buAutoNum type="arabicPeriod"/>
            </a:pPr>
            <a:r>
              <a:rPr lang="en-US" sz="2500" dirty="0">
                <a:latin typeface="Times New Roman" panose="02020603050405020304" pitchFamily="18" charset="0"/>
                <a:cs typeface="Times New Roman" panose="02020603050405020304" pitchFamily="18" charset="0"/>
              </a:rPr>
              <a:t>Does the patient have a fever? Yes.</a:t>
            </a:r>
          </a:p>
          <a:p>
            <a:pPr>
              <a:buFont typeface="+mj-lt"/>
              <a:buAutoNum type="arabicPeriod"/>
            </a:pPr>
            <a:r>
              <a:rPr lang="en-US" sz="2500" dirty="0">
                <a:latin typeface="Times New Roman" panose="02020603050405020304" pitchFamily="18" charset="0"/>
                <a:cs typeface="Times New Roman" panose="02020603050405020304" pitchFamily="18" charset="0"/>
              </a:rPr>
              <a:t> Since both conditions are satisfied, the system concludes that the patient might have the flu.</a:t>
            </a:r>
          </a:p>
          <a:p>
            <a:endParaRPr lang="en-US" dirty="0"/>
          </a:p>
          <a:p>
            <a:endParaRPr lang="en-US" dirty="0"/>
          </a:p>
          <a:p>
            <a:endParaRPr lang="en-US" dirty="0"/>
          </a:p>
        </p:txBody>
      </p:sp>
    </p:spTree>
    <p:extLst>
      <p:ext uri="{BB962C8B-B14F-4D97-AF65-F5344CB8AC3E}">
        <p14:creationId xmlns:p14="http://schemas.microsoft.com/office/powerpoint/2010/main" val="779522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E3559-5CC5-1EF8-B19B-FB04B6EAB9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3A496D-E64F-F835-FA10-6C7CE63E82BA}"/>
              </a:ext>
            </a:extLst>
          </p:cNvPr>
          <p:cNvSpPr>
            <a:spLocks noGrp="1"/>
          </p:cNvSpPr>
          <p:nvPr>
            <p:ph idx="1"/>
          </p:nvPr>
        </p:nvSpPr>
        <p:spPr/>
        <p:txBody>
          <a:bodyPr>
            <a:normAutofit fontScale="92500" lnSpcReduction="20000"/>
          </a:bodyPr>
          <a:lstStyle/>
          <a:p>
            <a:pPr marL="0" indent="0">
              <a:buNone/>
            </a:pPr>
            <a:r>
              <a:rPr lang="en-US" dirty="0"/>
              <a:t>Goal: Check if patient has the flu.</a:t>
            </a:r>
          </a:p>
          <a:p>
            <a:pPr marL="0" indent="0">
              <a:buNone/>
            </a:pPr>
            <a:r>
              <a:rPr lang="en-US" dirty="0"/>
              <a:t>----------------------------------</a:t>
            </a:r>
          </a:p>
          <a:p>
            <a:pPr marL="0" indent="0">
              <a:buNone/>
            </a:pPr>
            <a:r>
              <a:rPr lang="en-US" dirty="0"/>
              <a:t>Look for rules leading to "flu":</a:t>
            </a:r>
          </a:p>
          <a:p>
            <a:pPr marL="0" indent="0">
              <a:buNone/>
            </a:pPr>
            <a:r>
              <a:rPr lang="en-US" dirty="0"/>
              <a:t>---------------------------------</a:t>
            </a:r>
          </a:p>
          <a:p>
            <a:pPr marL="0" indent="0">
              <a:buNone/>
            </a:pPr>
            <a:r>
              <a:rPr lang="en-US" dirty="0"/>
              <a:t>Rule 1: IF Cough AND Fever → Flu (Matches)</a:t>
            </a:r>
          </a:p>
          <a:p>
            <a:pPr marL="0" indent="0">
              <a:buNone/>
            </a:pPr>
            <a:r>
              <a:rPr lang="en-US" dirty="0"/>
              <a:t>---------------------------------</a:t>
            </a:r>
          </a:p>
          <a:p>
            <a:pPr marL="0" indent="0">
              <a:buNone/>
            </a:pPr>
            <a:r>
              <a:rPr lang="en-US" dirty="0"/>
              <a:t>Conditions for Rule 1: </a:t>
            </a:r>
          </a:p>
          <a:p>
            <a:pPr marL="0" indent="0">
              <a:buNone/>
            </a:pPr>
            <a:r>
              <a:rPr lang="en-US" dirty="0"/>
              <a:t>  - Check if Cough → Yes</a:t>
            </a:r>
          </a:p>
          <a:p>
            <a:pPr marL="0" indent="0">
              <a:buNone/>
            </a:pPr>
            <a:r>
              <a:rPr lang="en-US" dirty="0"/>
              <a:t>  - Check if Fever → Yes</a:t>
            </a:r>
          </a:p>
          <a:p>
            <a:pPr marL="0" indent="0">
              <a:buNone/>
            </a:pPr>
            <a:r>
              <a:rPr lang="en-US" dirty="0"/>
              <a:t>Conclusion: The patient might have the flu.</a:t>
            </a:r>
          </a:p>
          <a:p>
            <a:pPr marL="0" indent="0">
              <a:buNone/>
            </a:pPr>
            <a:endParaRPr lang="en-US" dirty="0"/>
          </a:p>
        </p:txBody>
      </p:sp>
    </p:spTree>
    <p:extLst>
      <p:ext uri="{BB962C8B-B14F-4D97-AF65-F5344CB8AC3E}">
        <p14:creationId xmlns:p14="http://schemas.microsoft.com/office/powerpoint/2010/main" val="3081480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FBAC2-B929-AB2F-D598-113508114D9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2A3FB5C-BD65-7A39-E5A8-A9C688638D9B}"/>
              </a:ext>
            </a:extLst>
          </p:cNvPr>
          <p:cNvPicPr>
            <a:picLocks noGrp="1" noChangeAspect="1"/>
          </p:cNvPicPr>
          <p:nvPr>
            <p:ph idx="1"/>
          </p:nvPr>
        </p:nvPicPr>
        <p:blipFill>
          <a:blip r:embed="rId2"/>
          <a:stretch>
            <a:fillRect/>
          </a:stretch>
        </p:blipFill>
        <p:spPr>
          <a:xfrm>
            <a:off x="405353" y="1074656"/>
            <a:ext cx="10948447" cy="5505253"/>
          </a:xfrm>
        </p:spPr>
      </p:pic>
    </p:spTree>
    <p:extLst>
      <p:ext uri="{BB962C8B-B14F-4D97-AF65-F5344CB8AC3E}">
        <p14:creationId xmlns:p14="http://schemas.microsoft.com/office/powerpoint/2010/main" val="1149035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7D79-D9AE-F99D-A6D6-4DC855200085}"/>
              </a:ext>
            </a:extLst>
          </p:cNvPr>
          <p:cNvSpPr>
            <a:spLocks noGrp="1"/>
          </p:cNvSpPr>
          <p:nvPr>
            <p:ph type="title"/>
          </p:nvPr>
        </p:nvSpPr>
        <p:spPr/>
        <p:txBody>
          <a:bodyPr/>
          <a:lstStyle/>
          <a:p>
            <a:r>
              <a:rPr lang="en-US" sz="3600" dirty="0">
                <a:effectLst/>
                <a:latin typeface="Times New Roman" panose="02020603050405020304" pitchFamily="18" charset="0"/>
                <a:ea typeface="Calibri" panose="020F0502020204030204" pitchFamily="34" charset="0"/>
                <a:cs typeface="Mangal" panose="00000400000000000000" pitchFamily="2"/>
              </a:rPr>
              <a:t>Knowledge Acquisition</a:t>
            </a:r>
            <a:br>
              <a:rPr lang="en-US" sz="4400" dirty="0">
                <a:effectLst/>
                <a:latin typeface="Calibri" panose="020F0502020204030204" pitchFamily="34" charset="0"/>
                <a:ea typeface="Calibri" panose="020F0502020204030204" pitchFamily="34" charset="0"/>
                <a:cs typeface="Mangal" panose="00000400000000000000" pitchFamily="2"/>
              </a:rPr>
            </a:br>
            <a:endParaRPr lang="en-US" dirty="0"/>
          </a:p>
        </p:txBody>
      </p:sp>
      <p:sp>
        <p:nvSpPr>
          <p:cNvPr id="3" name="Content Placeholder 2">
            <a:extLst>
              <a:ext uri="{FF2B5EF4-FFF2-40B4-BE49-F238E27FC236}">
                <a16:creationId xmlns:a16="http://schemas.microsoft.com/office/drawing/2014/main" id="{FBC271A0-B600-07B7-7BB5-C35D049A661D}"/>
              </a:ext>
            </a:extLst>
          </p:cNvPr>
          <p:cNvSpPr>
            <a:spLocks noGrp="1"/>
          </p:cNvSpPr>
          <p:nvPr>
            <p:ph idx="1"/>
          </p:nvPr>
        </p:nvSpPr>
        <p:spPr>
          <a:xfrm>
            <a:off x="838200" y="1282045"/>
            <a:ext cx="10515600" cy="4894918"/>
          </a:xfrm>
        </p:spPr>
        <p:txBody>
          <a:bodyPr>
            <a:normAutofit fontScale="70000" lnSpcReduction="20000"/>
          </a:bodyPr>
          <a:lstStyle/>
          <a:p>
            <a:pPr marL="0" marR="0" algn="just">
              <a:lnSpc>
                <a:spcPct val="115000"/>
              </a:lnSpc>
              <a:spcAft>
                <a:spcPts val="100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The knowledge acquisition component allows the expert to enter their knowledge or expertise into the expert system, and to refine it later as and when required. Historically, the knowledge engineer played a major role in this process, but automated systems that allow the expert to interact directly with the system are becoming increasingly common.</a:t>
            </a:r>
          </a:p>
          <a:p>
            <a:pPr marL="0" marR="0" indent="0" algn="just">
              <a:lnSpc>
                <a:spcPct val="115000"/>
              </a:lnSpc>
              <a:spcAft>
                <a:spcPts val="1000"/>
              </a:spcAft>
              <a:buNone/>
            </a:pPr>
            <a:r>
              <a:rPr lang="en-US" sz="26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a:t>
            </a:r>
            <a:r>
              <a:rPr lang="en-US" sz="26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hree principal stages:</a:t>
            </a:r>
            <a:endParaRPr lang="en-US" sz="26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15000"/>
              </a:lnSpc>
              <a:spcAft>
                <a:spcPts val="1000"/>
              </a:spcAft>
              <a:buNone/>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1. Knowledge elicitation is the interaction between the expert and the knowledge engineer/program to elicit the expert knowledge in some systematic way.</a:t>
            </a:r>
          </a:p>
          <a:p>
            <a:pPr marL="0" marR="0" indent="0" algn="just">
              <a:lnSpc>
                <a:spcPct val="115000"/>
              </a:lnSpc>
              <a:spcAft>
                <a:spcPts val="1000"/>
              </a:spcAft>
              <a:buNone/>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2. The knowledge thus obtained is usually stored in some form of human friendly intermediate representation.</a:t>
            </a:r>
          </a:p>
          <a:p>
            <a:pPr marL="0" marR="0" indent="0" algn="just">
              <a:lnSpc>
                <a:spcPct val="115000"/>
              </a:lnSpc>
              <a:spcAft>
                <a:spcPts val="1000"/>
              </a:spcAft>
              <a:buNone/>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3. The intermediate representation of the knowledge is then compiled into an executable form (e.g. production rules) that the inference engine can process.</a:t>
            </a:r>
          </a:p>
          <a:p>
            <a:pPr marL="0" marR="0" algn="just">
              <a:lnSpc>
                <a:spcPct val="115000"/>
              </a:lnSpc>
              <a:spcAft>
                <a:spcPts val="100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In practice, many iterations through these three stages are usually required.</a:t>
            </a:r>
          </a:p>
          <a:p>
            <a:endParaRPr lang="en-US" dirty="0"/>
          </a:p>
        </p:txBody>
      </p:sp>
    </p:spTree>
    <p:extLst>
      <p:ext uri="{BB962C8B-B14F-4D97-AF65-F5344CB8AC3E}">
        <p14:creationId xmlns:p14="http://schemas.microsoft.com/office/powerpoint/2010/main" val="465523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81955-555B-F348-9067-E0D497BBF4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5C317A-D9DF-E678-372F-752AF7173892}"/>
              </a:ext>
            </a:extLst>
          </p:cNvPr>
          <p:cNvSpPr>
            <a:spLocks noGrp="1"/>
          </p:cNvSpPr>
          <p:nvPr>
            <p:ph idx="1"/>
          </p:nvPr>
        </p:nvSpPr>
        <p:spPr>
          <a:xfrm>
            <a:off x="838200" y="1291472"/>
            <a:ext cx="10515600" cy="4885491"/>
          </a:xfrm>
        </p:spPr>
        <p:txBody>
          <a:bodyPr>
            <a:noAutofit/>
          </a:bodyPr>
          <a:lstStyle/>
          <a:p>
            <a:pPr marL="0" marR="0" indent="0" algn="just">
              <a:lnSpc>
                <a:spcPct val="115000"/>
              </a:lnSpc>
              <a:spcAft>
                <a:spcPts val="1000"/>
              </a:spcAft>
              <a:buNone/>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Knowledge Elicitation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knowledge elicitation process itself usually consists of several stages:</a:t>
            </a:r>
          </a:p>
          <a:p>
            <a:pPr marL="0" marR="0" indent="0" algn="just">
              <a:lnSpc>
                <a:spcPct val="115000"/>
              </a:lnSpc>
              <a:spcAft>
                <a:spcPts val="100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 Find as much as possible about the problem and domain from books, manuals, etc. </a:t>
            </a:r>
          </a:p>
          <a:p>
            <a:pPr marL="0" marR="0" indent="0" algn="just">
              <a:lnSpc>
                <a:spcPct val="115000"/>
              </a:lnSpc>
              <a:spcAft>
                <a:spcPts val="100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2. Try to characterize the types of reasoning and problem-solving tasks that the system will be required to perform.</a:t>
            </a:r>
          </a:p>
          <a:p>
            <a:pPr marL="0" marR="0" indent="0" algn="just">
              <a:lnSpc>
                <a:spcPct val="115000"/>
              </a:lnSpc>
              <a:spcAft>
                <a:spcPts val="100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3. Find an expert (or set of experts) that is willing to collaborate on the project.</a:t>
            </a:r>
          </a:p>
          <a:p>
            <a:pPr marL="0" indent="0" algn="jus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4. Interview the expert (usually many times during the course of building the system). Find out how they solve the problems your system will be expected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51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C309-3E12-0FB6-BCBA-5A86BBB0B9B4}"/>
              </a:ext>
            </a:extLst>
          </p:cNvPr>
          <p:cNvSpPr>
            <a:spLocks noGrp="1"/>
          </p:cNvSpPr>
          <p:nvPr>
            <p:ph type="title"/>
          </p:nvPr>
        </p:nvSpPr>
        <p:spPr/>
        <p:txBody>
          <a:bodyPr/>
          <a:lstStyle/>
          <a:p>
            <a:r>
              <a:rPr lang="en-US" sz="2400" dirty="0">
                <a:solidFill>
                  <a:srgbClr val="FF0000"/>
                </a:solidFill>
                <a:effectLst/>
                <a:latin typeface="Times New Roman" panose="02020603050405020304" pitchFamily="18" charset="0"/>
                <a:ea typeface="Calibri" panose="020F0502020204030204" pitchFamily="34" charset="0"/>
                <a:cs typeface="Mangal" panose="00000400000000000000" pitchFamily="2"/>
              </a:rPr>
              <a:t>Stages of Knowledge Acquisition</a:t>
            </a:r>
            <a:br>
              <a:rPr lang="en-US" sz="1800" dirty="0">
                <a:effectLst/>
                <a:latin typeface="Calibri" panose="020F0502020204030204" pitchFamily="34" charset="0"/>
                <a:ea typeface="Calibri" panose="020F0502020204030204" pitchFamily="34" charset="0"/>
                <a:cs typeface="Mangal" panose="00000400000000000000" pitchFamily="2"/>
              </a:rPr>
            </a:br>
            <a:endParaRPr lang="en-US" dirty="0"/>
          </a:p>
        </p:txBody>
      </p:sp>
      <p:pic>
        <p:nvPicPr>
          <p:cNvPr id="4" name="Content Placeholder 3">
            <a:extLst>
              <a:ext uri="{FF2B5EF4-FFF2-40B4-BE49-F238E27FC236}">
                <a16:creationId xmlns:a16="http://schemas.microsoft.com/office/drawing/2014/main" id="{20A9841C-AF5E-469E-6854-60D918867A26}"/>
              </a:ext>
            </a:extLst>
          </p:cNvPr>
          <p:cNvPicPr>
            <a:picLocks noGrp="1" noChangeAspect="1"/>
          </p:cNvPicPr>
          <p:nvPr>
            <p:ph idx="1"/>
          </p:nvPr>
        </p:nvPicPr>
        <p:blipFill>
          <a:blip r:embed="rId2"/>
          <a:stretch>
            <a:fillRect/>
          </a:stretch>
        </p:blipFill>
        <p:spPr>
          <a:xfrm>
            <a:off x="1143000" y="1829594"/>
            <a:ext cx="9906000" cy="4343400"/>
          </a:xfrm>
          <a:prstGeom prst="rect">
            <a:avLst/>
          </a:prstGeom>
        </p:spPr>
      </p:pic>
    </p:spTree>
    <p:extLst>
      <p:ext uri="{BB962C8B-B14F-4D97-AF65-F5344CB8AC3E}">
        <p14:creationId xmlns:p14="http://schemas.microsoft.com/office/powerpoint/2010/main" val="1873438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E7686-8220-8004-E5C6-AA893BBFA0B1}"/>
              </a:ext>
            </a:extLst>
          </p:cNvPr>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Applications of Expert System</a:t>
            </a:r>
          </a:p>
        </p:txBody>
      </p:sp>
      <p:sp>
        <p:nvSpPr>
          <p:cNvPr id="3" name="Content Placeholder 2">
            <a:extLst>
              <a:ext uri="{FF2B5EF4-FFF2-40B4-BE49-F238E27FC236}">
                <a16:creationId xmlns:a16="http://schemas.microsoft.com/office/drawing/2014/main" id="{7BFEDDE3-97F9-AA3D-9316-899A963B9B63}"/>
              </a:ext>
            </a:extLst>
          </p:cNvPr>
          <p:cNvSpPr>
            <a:spLocks noGrp="1"/>
          </p:cNvSpPr>
          <p:nvPr>
            <p:ph idx="1"/>
          </p:nvPr>
        </p:nvSpPr>
        <p:spPr>
          <a:xfrm>
            <a:off x="838200" y="1690688"/>
            <a:ext cx="10515600" cy="4486275"/>
          </a:xfrm>
        </p:spPr>
        <p:txBody>
          <a:bodyPr>
            <a:normAutofit/>
          </a:bodyPr>
          <a:lstStyle/>
          <a:p>
            <a:r>
              <a:rPr lang="en-US" sz="2600" dirty="0">
                <a:latin typeface="Times New Roman" panose="02020603050405020304" pitchFamily="18" charset="0"/>
                <a:cs typeface="Times New Roman" panose="02020603050405020304" pitchFamily="18" charset="0"/>
              </a:rPr>
              <a:t>Medical Diagnosis</a:t>
            </a:r>
          </a:p>
          <a:p>
            <a:r>
              <a:rPr lang="en-US" sz="2600" dirty="0">
                <a:latin typeface="Times New Roman" panose="02020603050405020304" pitchFamily="18" charset="0"/>
                <a:cs typeface="Times New Roman" panose="02020603050405020304" pitchFamily="18" charset="0"/>
              </a:rPr>
              <a:t>Financial and Investment Advice</a:t>
            </a:r>
          </a:p>
          <a:p>
            <a:r>
              <a:rPr lang="en-US" sz="2600" dirty="0">
                <a:latin typeface="Times New Roman" panose="02020603050405020304" pitchFamily="18" charset="0"/>
                <a:cs typeface="Times New Roman" panose="02020603050405020304" pitchFamily="18" charset="0"/>
              </a:rPr>
              <a:t>Legal Advice</a:t>
            </a:r>
          </a:p>
          <a:p>
            <a:r>
              <a:rPr lang="en-US" sz="2600" dirty="0">
                <a:latin typeface="Times New Roman" panose="02020603050405020304" pitchFamily="18" charset="0"/>
                <a:cs typeface="Times New Roman" panose="02020603050405020304" pitchFamily="18" charset="0"/>
              </a:rPr>
              <a:t>Agriculture and Farming</a:t>
            </a:r>
          </a:p>
          <a:p>
            <a:r>
              <a:rPr lang="en-US" sz="2600" dirty="0">
                <a:latin typeface="Times New Roman" panose="02020603050405020304" pitchFamily="18" charset="0"/>
                <a:cs typeface="Times New Roman" panose="02020603050405020304" pitchFamily="18" charset="0"/>
              </a:rPr>
              <a:t>Education and Training</a:t>
            </a:r>
          </a:p>
          <a:p>
            <a:r>
              <a:rPr lang="en-US" sz="2600" dirty="0">
                <a:latin typeface="Times New Roman" panose="02020603050405020304" pitchFamily="18" charset="0"/>
                <a:cs typeface="Times New Roman" panose="02020603050405020304" pitchFamily="18" charset="0"/>
              </a:rPr>
              <a:t>Manufacturing Control</a:t>
            </a:r>
          </a:p>
          <a:p>
            <a:r>
              <a:rPr lang="en-US" sz="2600" dirty="0" err="1">
                <a:latin typeface="Times New Roman" panose="02020603050405020304" pitchFamily="18" charset="0"/>
                <a:cs typeface="Times New Roman" panose="02020603050405020304" pitchFamily="18" charset="0"/>
              </a:rPr>
              <a:t>Hemun</a:t>
            </a:r>
            <a:r>
              <a:rPr lang="en-US" sz="2600" dirty="0">
                <a:latin typeface="Times New Roman" panose="02020603050405020304" pitchFamily="18" charset="0"/>
                <a:cs typeface="Times New Roman" panose="02020603050405020304" pitchFamily="18" charset="0"/>
              </a:rPr>
              <a:t> Resource Recruitment</a:t>
            </a:r>
          </a:p>
          <a:p>
            <a:r>
              <a:rPr lang="en-US" sz="2600" dirty="0">
                <a:latin typeface="Times New Roman" panose="02020603050405020304" pitchFamily="18" charset="0"/>
                <a:cs typeface="Times New Roman" panose="02020603050405020304" pitchFamily="18" charset="0"/>
              </a:rPr>
              <a:t>Traffic Management and more</a:t>
            </a:r>
          </a:p>
        </p:txBody>
      </p:sp>
    </p:spTree>
    <p:extLst>
      <p:ext uri="{BB962C8B-B14F-4D97-AF65-F5344CB8AC3E}">
        <p14:creationId xmlns:p14="http://schemas.microsoft.com/office/powerpoint/2010/main" val="143222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48C6-3364-77BC-BA5F-272C9DDA37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7D4A09-0CD1-5F64-49AD-6B1CCBDE90B6}"/>
              </a:ext>
            </a:extLst>
          </p:cNvPr>
          <p:cNvSpPr>
            <a:spLocks noGrp="1"/>
          </p:cNvSpPr>
          <p:nvPr>
            <p:ph idx="1"/>
          </p:nvPr>
        </p:nvSpPr>
        <p:spPr>
          <a:xfrm>
            <a:off x="838200" y="1508760"/>
            <a:ext cx="10515600" cy="4668203"/>
          </a:xfrm>
        </p:spPr>
        <p:txBody>
          <a:bodyPr>
            <a:normAutofit fontScale="85000" lnSpcReduction="20000"/>
          </a:bodyPr>
          <a:lstStyle/>
          <a:p>
            <a:pPr marL="0" marR="0" algn="just">
              <a:lnSpc>
                <a:spcPct val="115000"/>
              </a:lnSpc>
              <a:spcAft>
                <a:spcPts val="1000"/>
              </a:spcAft>
            </a:pPr>
            <a:r>
              <a:rPr lang="en-US" sz="2600" dirty="0">
                <a:effectLst/>
                <a:latin typeface="Times New Roman" panose="02020603050405020304" pitchFamily="18" charset="0"/>
                <a:ea typeface="Calibri" panose="020F0502020204030204" pitchFamily="34" charset="0"/>
                <a:cs typeface="Mangal" panose="00000400000000000000" pitchFamily="2"/>
              </a:rPr>
              <a:t>For example, there are expert</a:t>
            </a:r>
            <a:r>
              <a:rPr lang="en-US" sz="2600" dirty="0">
                <a:solidFill>
                  <a:srgbClr val="000000"/>
                </a:solidFill>
                <a:effectLst/>
                <a:latin typeface="Times New Roman" panose="02020603050405020304" pitchFamily="18" charset="0"/>
                <a:ea typeface="Calibri" panose="020F0502020204030204" pitchFamily="34" charset="0"/>
                <a:cs typeface="Mangal" panose="00000400000000000000" pitchFamily="2"/>
              </a:rPr>
              <a:t> </a:t>
            </a:r>
            <a:r>
              <a:rPr lang="en-US" sz="2600" dirty="0">
                <a:solidFill>
                  <a:srgbClr val="000000"/>
                </a:solidFill>
                <a:latin typeface="Times New Roman" panose="02020603050405020304" pitchFamily="18" charset="0"/>
                <a:ea typeface="Calibri" panose="020F0502020204030204" pitchFamily="34" charset="0"/>
                <a:cs typeface="Mangal" panose="00000400000000000000" pitchFamily="2"/>
              </a:rPr>
              <a:t>systems</a:t>
            </a:r>
            <a:r>
              <a:rPr lang="en-US" sz="2600" dirty="0">
                <a:effectLst/>
                <a:latin typeface="Times New Roman" panose="02020603050405020304" pitchFamily="18" charset="0"/>
                <a:ea typeface="Calibri" panose="020F0502020204030204" pitchFamily="34" charset="0"/>
                <a:cs typeface="Mangal" panose="00000400000000000000" pitchFamily="2"/>
              </a:rPr>
              <a:t> that can diagnose human illnesses, make financial forecasts, and schedule routes for delivery vehicles. The expert system is a branch of AI designed to work within a particular domain. </a:t>
            </a:r>
            <a:endParaRPr lang="en-US" sz="2600" dirty="0">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Aft>
                <a:spcPts val="1000"/>
              </a:spcAft>
            </a:pPr>
            <a:r>
              <a:rPr lang="en-US" sz="2600" dirty="0">
                <a:effectLst/>
                <a:latin typeface="Times New Roman" panose="02020603050405020304" pitchFamily="18" charset="0"/>
                <a:ea typeface="Calibri" panose="020F0502020204030204" pitchFamily="34" charset="0"/>
                <a:cs typeface="Mangal" panose="00000400000000000000" pitchFamily="2"/>
              </a:rPr>
              <a:t>As an expert is a person who can solve a problem with the domain knowledge in hands it should be able to solve at the level of a human expert. </a:t>
            </a:r>
          </a:p>
          <a:p>
            <a:pPr marL="0" marR="0" algn="just">
              <a:lnSpc>
                <a:spcPct val="115000"/>
              </a:lnSpc>
              <a:spcAft>
                <a:spcPts val="1000"/>
              </a:spcAft>
            </a:pPr>
            <a:r>
              <a:rPr lang="en-US" sz="2600" dirty="0">
                <a:effectLst/>
                <a:latin typeface="Times New Roman" panose="02020603050405020304" pitchFamily="18" charset="0"/>
                <a:ea typeface="Calibri" panose="020F0502020204030204" pitchFamily="34" charset="0"/>
                <a:cs typeface="Mangal" panose="00000400000000000000" pitchFamily="2"/>
              </a:rPr>
              <a:t>The source of knowledge may come from a human expert and /or from books. </a:t>
            </a:r>
          </a:p>
          <a:p>
            <a:pPr marL="0" marR="0" algn="just">
              <a:lnSpc>
                <a:spcPct val="115000"/>
              </a:lnSpc>
              <a:spcAft>
                <a:spcPts val="1000"/>
              </a:spcAft>
            </a:pPr>
            <a:r>
              <a:rPr lang="en-US" sz="2600" dirty="0">
                <a:effectLst/>
                <a:latin typeface="Times New Roman" panose="02020603050405020304" pitchFamily="18" charset="0"/>
                <a:ea typeface="Calibri" panose="020F0502020204030204" pitchFamily="34" charset="0"/>
                <a:cs typeface="Mangal" panose="00000400000000000000" pitchFamily="2"/>
              </a:rPr>
              <a:t>As knowledge plays a key role in the functioning of expert systems they are also known as knowledge-based systems and knowledge based expert systems. </a:t>
            </a:r>
          </a:p>
          <a:p>
            <a:pPr marL="0" marR="0" algn="just">
              <a:lnSpc>
                <a:spcPct val="115000"/>
              </a:lnSpc>
              <a:spcAft>
                <a:spcPts val="1000"/>
              </a:spcAft>
            </a:pPr>
            <a:r>
              <a:rPr lang="en-US" sz="2600" dirty="0">
                <a:effectLst/>
                <a:latin typeface="Times New Roman" panose="02020603050405020304" pitchFamily="18" charset="0"/>
                <a:ea typeface="Calibri" panose="020F0502020204030204" pitchFamily="34" charset="0"/>
                <a:cs typeface="Mangal" panose="00000400000000000000" pitchFamily="2"/>
              </a:rPr>
              <a:t>The expert’s knowledge about solving the given specific problem is called knowledge domain of the expert. </a:t>
            </a:r>
            <a:endParaRPr lang="en-US" sz="2600" dirty="0">
              <a:effectLst/>
              <a:latin typeface="Calibri" panose="020F0502020204030204" pitchFamily="34" charset="0"/>
              <a:ea typeface="Calibri" panose="020F0502020204030204" pitchFamily="34" charset="0"/>
              <a:cs typeface="Mangal" panose="00000400000000000000" pitchFamily="2"/>
            </a:endParaRPr>
          </a:p>
          <a:p>
            <a:endParaRPr lang="en-US" dirty="0"/>
          </a:p>
        </p:txBody>
      </p:sp>
    </p:spTree>
    <p:extLst>
      <p:ext uri="{BB962C8B-B14F-4D97-AF65-F5344CB8AC3E}">
        <p14:creationId xmlns:p14="http://schemas.microsoft.com/office/powerpoint/2010/main" val="3232410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E42EA-E6DC-5B46-9615-694A534FB3F4}"/>
              </a:ext>
            </a:extLst>
          </p:cNvPr>
          <p:cNvSpPr>
            <a:spLocks noGrp="1"/>
          </p:cNvSpPr>
          <p:nvPr>
            <p:ph type="title"/>
          </p:nvPr>
        </p:nvSpPr>
        <p:spPr/>
        <p:txBody>
          <a:bodyPr>
            <a:normAutofit fontScale="90000"/>
          </a:bodyPr>
          <a:lstStyle/>
          <a:p>
            <a:br>
              <a:rPr lang="en-US" sz="1800" b="1" dirty="0">
                <a:effectLst/>
                <a:latin typeface="Times New Roman" panose="02020603050405020304" pitchFamily="18" charset="0"/>
                <a:ea typeface="Calibri" panose="020F0502020204030204" pitchFamily="34" charset="0"/>
                <a:cs typeface="Mangal" panose="00000400000000000000" pitchFamily="2"/>
              </a:rPr>
            </a:br>
            <a:br>
              <a:rPr lang="en-US" sz="1800" b="1" dirty="0">
                <a:effectLst/>
                <a:latin typeface="Times New Roman" panose="02020603050405020304" pitchFamily="18" charset="0"/>
                <a:ea typeface="Calibri" panose="020F0502020204030204" pitchFamily="34" charset="0"/>
                <a:cs typeface="Mangal" panose="00000400000000000000" pitchFamily="2"/>
              </a:rPr>
            </a:br>
            <a:r>
              <a:rPr lang="en-US" sz="1800" b="1" dirty="0">
                <a:effectLst/>
                <a:latin typeface="Times New Roman" panose="02020603050405020304" pitchFamily="18" charset="0"/>
                <a:ea typeface="Calibri" panose="020F0502020204030204" pitchFamily="34" charset="0"/>
                <a:cs typeface="Mangal" panose="00000400000000000000" pitchFamily="2"/>
              </a:rPr>
              <a:t>Table: </a:t>
            </a:r>
            <a:r>
              <a:rPr lang="en-US" sz="1800" b="1" dirty="0" err="1">
                <a:effectLst/>
                <a:latin typeface="Times New Roman" panose="02020603050405020304" pitchFamily="18" charset="0"/>
                <a:ea typeface="Calibri" panose="020F0502020204030204" pitchFamily="34" charset="0"/>
                <a:cs typeface="Mangal" panose="00000400000000000000" pitchFamily="2"/>
              </a:rPr>
              <a:t>Comparision</a:t>
            </a:r>
            <a:r>
              <a:rPr lang="en-US" sz="1800" b="1" dirty="0">
                <a:effectLst/>
                <a:latin typeface="Times New Roman" panose="02020603050405020304" pitchFamily="18" charset="0"/>
                <a:ea typeface="Calibri" panose="020F0502020204030204" pitchFamily="34" charset="0"/>
                <a:cs typeface="Mangal" panose="00000400000000000000" pitchFamily="2"/>
              </a:rPr>
              <a:t> between expert system and human expert</a:t>
            </a:r>
            <a:br>
              <a:rPr lang="en-US" sz="1800" dirty="0">
                <a:effectLst/>
                <a:latin typeface="Calibri" panose="020F0502020204030204" pitchFamily="34" charset="0"/>
                <a:ea typeface="Calibri" panose="020F0502020204030204" pitchFamily="34" charset="0"/>
                <a:cs typeface="Mangal" panose="00000400000000000000" pitchFamily="2"/>
              </a:rPr>
            </a:br>
            <a:endParaRPr lang="en-US" dirty="0"/>
          </a:p>
        </p:txBody>
      </p:sp>
      <p:pic>
        <p:nvPicPr>
          <p:cNvPr id="4" name="Content Placeholder 3">
            <a:extLst>
              <a:ext uri="{FF2B5EF4-FFF2-40B4-BE49-F238E27FC236}">
                <a16:creationId xmlns:a16="http://schemas.microsoft.com/office/drawing/2014/main" id="{D8B92F18-EFE6-705D-498C-EB400E0A9C6E}"/>
              </a:ext>
            </a:extLst>
          </p:cNvPr>
          <p:cNvPicPr>
            <a:picLocks noGrp="1" noChangeAspect="1"/>
          </p:cNvPicPr>
          <p:nvPr>
            <p:ph idx="1"/>
          </p:nvPr>
        </p:nvPicPr>
        <p:blipFill>
          <a:blip r:embed="rId2"/>
          <a:stretch>
            <a:fillRect/>
          </a:stretch>
        </p:blipFill>
        <p:spPr>
          <a:xfrm>
            <a:off x="838200" y="2042160"/>
            <a:ext cx="10515600" cy="4084320"/>
          </a:xfrm>
          <a:prstGeom prst="rect">
            <a:avLst/>
          </a:prstGeom>
        </p:spPr>
      </p:pic>
    </p:spTree>
    <p:extLst>
      <p:ext uri="{BB962C8B-B14F-4D97-AF65-F5344CB8AC3E}">
        <p14:creationId xmlns:p14="http://schemas.microsoft.com/office/powerpoint/2010/main" val="2884074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2F2E3-8579-99B7-F5A0-B2BDFDE43CFC}"/>
              </a:ext>
            </a:extLst>
          </p:cNvPr>
          <p:cNvSpPr>
            <a:spLocks noGrp="1"/>
          </p:cNvSpPr>
          <p:nvPr>
            <p:ph type="title"/>
          </p:nvPr>
        </p:nvSpPr>
        <p:spPr/>
        <p:txBody>
          <a:bodyPr>
            <a:normAutofit fontScale="90000"/>
          </a:bodyPr>
          <a:lstStyle/>
          <a:p>
            <a:br>
              <a:rPr lang="en-US" sz="1800" b="1" dirty="0">
                <a:effectLst/>
                <a:latin typeface="Times New Roman" panose="02020603050405020304" pitchFamily="18" charset="0"/>
                <a:ea typeface="Calibri" panose="020F0502020204030204" pitchFamily="34" charset="0"/>
                <a:cs typeface="Mangal" panose="00000400000000000000" pitchFamily="2"/>
              </a:rPr>
            </a:br>
            <a:br>
              <a:rPr lang="en-US" sz="1800" b="1" dirty="0">
                <a:effectLst/>
                <a:latin typeface="Times New Roman" panose="02020603050405020304" pitchFamily="18" charset="0"/>
                <a:ea typeface="Calibri" panose="020F0502020204030204" pitchFamily="34" charset="0"/>
                <a:cs typeface="Mangal" panose="00000400000000000000" pitchFamily="2"/>
              </a:rPr>
            </a:br>
            <a:br>
              <a:rPr lang="en-US" sz="1800" b="1" dirty="0">
                <a:effectLst/>
                <a:latin typeface="Times New Roman" panose="02020603050405020304" pitchFamily="18" charset="0"/>
                <a:ea typeface="Calibri" panose="020F0502020204030204" pitchFamily="34" charset="0"/>
                <a:cs typeface="Mangal" panose="00000400000000000000" pitchFamily="2"/>
              </a:rPr>
            </a:br>
            <a:r>
              <a:rPr lang="en-US" sz="1800" b="1" dirty="0">
                <a:effectLst/>
                <a:latin typeface="Times New Roman" panose="02020603050405020304" pitchFamily="18" charset="0"/>
                <a:ea typeface="Calibri" panose="020F0502020204030204" pitchFamily="34" charset="0"/>
                <a:cs typeface="Mangal" panose="00000400000000000000" pitchFamily="2"/>
              </a:rPr>
              <a:t>Advantages/Disadvantages (Comparison between human expert and Expert system)</a:t>
            </a:r>
            <a:br>
              <a:rPr lang="en-US" sz="1800" dirty="0">
                <a:effectLst/>
                <a:latin typeface="Calibri" panose="020F0502020204030204" pitchFamily="34" charset="0"/>
                <a:ea typeface="Calibri" panose="020F0502020204030204" pitchFamily="34" charset="0"/>
                <a:cs typeface="Mangal" panose="00000400000000000000" pitchFamily="2"/>
              </a:rPr>
            </a:br>
            <a:endParaRPr lang="en-US" dirty="0"/>
          </a:p>
        </p:txBody>
      </p:sp>
      <p:sp>
        <p:nvSpPr>
          <p:cNvPr id="3" name="Content Placeholder 2">
            <a:extLst>
              <a:ext uri="{FF2B5EF4-FFF2-40B4-BE49-F238E27FC236}">
                <a16:creationId xmlns:a16="http://schemas.microsoft.com/office/drawing/2014/main" id="{1E5CB75D-DD8E-7E81-BB3A-B628624CBF2B}"/>
              </a:ext>
            </a:extLst>
          </p:cNvPr>
          <p:cNvSpPr>
            <a:spLocks noGrp="1"/>
          </p:cNvSpPr>
          <p:nvPr>
            <p:ph idx="1"/>
          </p:nvPr>
        </p:nvSpPr>
        <p:spPr>
          <a:xfrm>
            <a:off x="838200" y="1539240"/>
            <a:ext cx="10515600" cy="4637723"/>
          </a:xfrm>
        </p:spPr>
        <p:txBody>
          <a:bodyPr/>
          <a:lstStyle/>
          <a:p>
            <a:pPr marL="0" marR="0" algn="just">
              <a:lnSpc>
                <a:spcPct val="115000"/>
              </a:lnSpc>
              <a:spcAft>
                <a:spcPts val="1000"/>
              </a:spcAft>
            </a:pPr>
            <a:endParaRPr lang="en-US" sz="2400" dirty="0">
              <a:effectLst/>
              <a:latin typeface="Times New Roman" panose="02020603050405020304" pitchFamily="18" charset="0"/>
              <a:ea typeface="Calibri" panose="020F0502020204030204" pitchFamily="34" charset="0"/>
              <a:cs typeface="Mangal" panose="00000400000000000000" pitchFamily="2"/>
            </a:endParaRPr>
          </a:p>
          <a:p>
            <a:pPr marL="0" marR="0" algn="just">
              <a:lnSpc>
                <a:spcPct val="115000"/>
              </a:lnSpc>
              <a:spcAft>
                <a:spcPts val="1000"/>
              </a:spcAft>
            </a:pPr>
            <a:endParaRPr lang="en-US" sz="1800" dirty="0">
              <a:effectLst/>
              <a:latin typeface="Calibri" panose="020F0502020204030204" pitchFamily="34" charset="0"/>
              <a:ea typeface="Calibri" panose="020F0502020204030204" pitchFamily="34" charset="0"/>
              <a:cs typeface="Mangal" panose="00000400000000000000" pitchFamily="2"/>
            </a:endParaRPr>
          </a:p>
          <a:p>
            <a:endParaRPr lang="en-US" dirty="0"/>
          </a:p>
          <a:p>
            <a:pPr marL="0" indent="0">
              <a:buNone/>
            </a:pPr>
            <a:endParaRPr lang="en-US" dirty="0"/>
          </a:p>
        </p:txBody>
      </p:sp>
      <p:pic>
        <p:nvPicPr>
          <p:cNvPr id="4" name="Picture 3">
            <a:extLst>
              <a:ext uri="{FF2B5EF4-FFF2-40B4-BE49-F238E27FC236}">
                <a16:creationId xmlns:a16="http://schemas.microsoft.com/office/drawing/2014/main" id="{FFA3D568-D427-05CA-828E-2E7A3706DE79}"/>
              </a:ext>
            </a:extLst>
          </p:cNvPr>
          <p:cNvPicPr>
            <a:picLocks noChangeAspect="1"/>
          </p:cNvPicPr>
          <p:nvPr/>
        </p:nvPicPr>
        <p:blipFill>
          <a:blip r:embed="rId2"/>
          <a:stretch>
            <a:fillRect/>
          </a:stretch>
        </p:blipFill>
        <p:spPr>
          <a:xfrm>
            <a:off x="1432560" y="1798320"/>
            <a:ext cx="9281160" cy="3520440"/>
          </a:xfrm>
          <a:prstGeom prst="rect">
            <a:avLst/>
          </a:prstGeom>
        </p:spPr>
      </p:pic>
    </p:spTree>
    <p:extLst>
      <p:ext uri="{BB962C8B-B14F-4D97-AF65-F5344CB8AC3E}">
        <p14:creationId xmlns:p14="http://schemas.microsoft.com/office/powerpoint/2010/main" val="2926475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00F6-CC08-FC19-3315-ED04FD28E6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52E3DF-D29B-30AD-DDD2-53BC95D6E29E}"/>
              </a:ext>
            </a:extLst>
          </p:cNvPr>
          <p:cNvSpPr>
            <a:spLocks noGrp="1"/>
          </p:cNvSpPr>
          <p:nvPr>
            <p:ph idx="1"/>
          </p:nvPr>
        </p:nvSpPr>
        <p:spPr>
          <a:xfrm>
            <a:off x="838200" y="1564849"/>
            <a:ext cx="10515600" cy="4845378"/>
          </a:xfrm>
        </p:spPr>
        <p:txBody>
          <a:bodyPr/>
          <a:lstStyle/>
          <a:p>
            <a:pPr marL="0" marR="0" indent="0" algn="just">
              <a:lnSpc>
                <a:spcPct val="115000"/>
              </a:lnSpc>
              <a:spcAft>
                <a:spcPts val="1000"/>
              </a:spcAft>
              <a:buNone/>
            </a:pPr>
            <a:r>
              <a:rPr lang="en-US" sz="1800" b="1" dirty="0">
                <a:effectLst/>
                <a:latin typeface="Times New Roman" panose="02020603050405020304" pitchFamily="18" charset="0"/>
                <a:ea typeface="Calibri" panose="020F0502020204030204" pitchFamily="34" charset="0"/>
                <a:cs typeface="Mangal" panose="00000400000000000000" pitchFamily="2"/>
              </a:rPr>
              <a:t>Components of ES</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For a workable expert system more than a set of rules is required. We need four structures:</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342900" marR="0" lvl="0" indent="-342900" algn="just">
              <a:lnSpc>
                <a:spcPct val="115000"/>
              </a:lnSpc>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Mangal" panose="00000400000000000000" pitchFamily="2"/>
              </a:rPr>
              <a:t>Knowledge Base</a:t>
            </a:r>
            <a:r>
              <a:rPr lang="en-US" sz="1800" dirty="0">
                <a:effectLst/>
                <a:latin typeface="Times New Roman" panose="02020603050405020304" pitchFamily="18" charset="0"/>
                <a:ea typeface="Calibri" panose="020F0502020204030204" pitchFamily="34" charset="0"/>
                <a:cs typeface="Mangal" panose="00000400000000000000" pitchFamily="2"/>
              </a:rPr>
              <a:t> - a data structure which contains the rules, often in IF THEN rules</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342900" marR="0" lvl="0" indent="-342900" algn="just">
              <a:lnSpc>
                <a:spcPct val="115000"/>
              </a:lnSpc>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Mangal" panose="00000400000000000000" pitchFamily="2"/>
              </a:rPr>
              <a:t>Working Memory</a:t>
            </a:r>
            <a:r>
              <a:rPr lang="en-US" sz="1800" dirty="0">
                <a:effectLst/>
                <a:latin typeface="Times New Roman" panose="02020603050405020304" pitchFamily="18" charset="0"/>
                <a:ea typeface="Calibri" panose="020F0502020204030204" pitchFamily="34" charset="0"/>
                <a:cs typeface="Mangal" panose="00000400000000000000" pitchFamily="2"/>
              </a:rPr>
              <a:t> - a data structure which stores information about a specific problem.</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342900" marR="0" lvl="0" indent="-342900" algn="just">
              <a:lnSpc>
                <a:spcPct val="115000"/>
              </a:lnSpc>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Mangal" panose="00000400000000000000" pitchFamily="2"/>
              </a:rPr>
              <a:t>Inference Engine</a:t>
            </a:r>
            <a:r>
              <a:rPr lang="en-US" sz="1800" dirty="0">
                <a:effectLst/>
                <a:latin typeface="Times New Roman" panose="02020603050405020304" pitchFamily="18" charset="0"/>
                <a:ea typeface="Calibri" panose="020F0502020204030204" pitchFamily="34" charset="0"/>
                <a:cs typeface="Mangal" panose="00000400000000000000" pitchFamily="2"/>
              </a:rPr>
              <a:t> - a set of procedures for matching knowledge base with problem specific data in working memory.</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342900" marR="0" lvl="0" indent="-342900" algn="just">
              <a:lnSpc>
                <a:spcPct val="115000"/>
              </a:lnSpc>
              <a:spcAft>
                <a:spcPts val="100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Mangal" panose="00000400000000000000" pitchFamily="2"/>
              </a:rPr>
              <a:t>User Interface </a:t>
            </a:r>
            <a:r>
              <a:rPr lang="en-US" sz="1800" dirty="0">
                <a:effectLst/>
                <a:latin typeface="Times New Roman" panose="02020603050405020304" pitchFamily="18" charset="0"/>
                <a:ea typeface="Calibri" panose="020F0502020204030204" pitchFamily="34" charset="0"/>
                <a:cs typeface="Mangal" panose="00000400000000000000" pitchFamily="2"/>
              </a:rPr>
              <a:t>- Controls the dialog between user and the system.</a:t>
            </a:r>
            <a:endParaRPr lang="en-US" sz="1800" dirty="0">
              <a:effectLst/>
              <a:latin typeface="Calibri" panose="020F0502020204030204" pitchFamily="34" charset="0"/>
              <a:ea typeface="Calibri" panose="020F0502020204030204" pitchFamily="34" charset="0"/>
              <a:cs typeface="Mangal" panose="00000400000000000000" pitchFamily="2"/>
            </a:endParaRPr>
          </a:p>
          <a:p>
            <a:endParaRPr lang="en-US" dirty="0"/>
          </a:p>
        </p:txBody>
      </p:sp>
    </p:spTree>
    <p:extLst>
      <p:ext uri="{BB962C8B-B14F-4D97-AF65-F5344CB8AC3E}">
        <p14:creationId xmlns:p14="http://schemas.microsoft.com/office/powerpoint/2010/main" val="1186523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39731-33B6-4D89-840F-85C1B5F435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EC1F58-7ECF-5F9B-40C2-8ACC53C6F5A2}"/>
              </a:ext>
            </a:extLst>
          </p:cNvPr>
          <p:cNvSpPr>
            <a:spLocks noGrp="1"/>
          </p:cNvSpPr>
          <p:nvPr>
            <p:ph idx="1"/>
          </p:nvPr>
        </p:nvSpPr>
        <p:spPr>
          <a:xfrm>
            <a:off x="838200" y="1395167"/>
            <a:ext cx="10515600" cy="4781796"/>
          </a:xfrm>
        </p:spPr>
        <p:txBody>
          <a:bodyPr>
            <a:normAutofit/>
          </a:bodyPr>
          <a:lstStyle/>
          <a:p>
            <a:pPr marL="0" marR="0" indent="0" algn="just">
              <a:lnSpc>
                <a:spcPct val="115000"/>
              </a:lnSpc>
              <a:spcAft>
                <a:spcPts val="1000"/>
              </a:spcAft>
              <a:buNone/>
            </a:pPr>
            <a:r>
              <a:rPr lang="en-US" sz="26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The Architecture of Expert Systems</a:t>
            </a:r>
            <a:endParaRPr lang="en-US" sz="26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Aft>
                <a:spcPts val="100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The process of building expert systems is often called knowledge engineering. </a:t>
            </a:r>
          </a:p>
          <a:p>
            <a:pPr marL="0" marR="0" algn="just">
              <a:lnSpc>
                <a:spcPct val="115000"/>
              </a:lnSpc>
              <a:spcAft>
                <a:spcPts val="100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The knowledge engineer is involved with all components of an expert system:</a:t>
            </a:r>
          </a:p>
          <a:p>
            <a:r>
              <a:rPr lang="en-US" sz="2600" dirty="0">
                <a:effectLst/>
                <a:latin typeface="Times New Roman" panose="02020603050405020304" pitchFamily="18" charset="0"/>
                <a:ea typeface="Calibri" panose="020F0502020204030204" pitchFamily="34" charset="0"/>
                <a:cs typeface="Times New Roman" panose="02020603050405020304" pitchFamily="18" charset="0"/>
              </a:rPr>
              <a:t>Building expert systems is generally an iterative process. </a:t>
            </a:r>
          </a:p>
          <a:p>
            <a:r>
              <a:rPr lang="en-US" sz="2600" dirty="0">
                <a:effectLst/>
                <a:latin typeface="Times New Roman" panose="02020603050405020304" pitchFamily="18" charset="0"/>
                <a:ea typeface="Calibri" panose="020F0502020204030204" pitchFamily="34" charset="0"/>
                <a:cs typeface="Times New Roman" panose="02020603050405020304" pitchFamily="18" charset="0"/>
              </a:rPr>
              <a:t>The components and their interaction will be refined over the course of numerous meetings of the knowledge engineer with the experts and users</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113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C7B95-9AC4-3EF3-941D-CF0855D1C74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17ECE03-533C-6F8A-928D-A17AD8D2BB60}"/>
              </a:ext>
            </a:extLst>
          </p:cNvPr>
          <p:cNvPicPr>
            <a:picLocks noGrp="1" noChangeAspect="1"/>
          </p:cNvPicPr>
          <p:nvPr>
            <p:ph idx="1"/>
          </p:nvPr>
        </p:nvPicPr>
        <p:blipFill>
          <a:blip r:embed="rId2"/>
          <a:stretch>
            <a:fillRect/>
          </a:stretch>
        </p:blipFill>
        <p:spPr>
          <a:xfrm>
            <a:off x="1104900" y="1690689"/>
            <a:ext cx="9982200" cy="4446160"/>
          </a:xfrm>
          <a:prstGeom prst="rect">
            <a:avLst/>
          </a:prstGeom>
        </p:spPr>
      </p:pic>
      <p:sp>
        <p:nvSpPr>
          <p:cNvPr id="5" name="TextBox 4">
            <a:extLst>
              <a:ext uri="{FF2B5EF4-FFF2-40B4-BE49-F238E27FC236}">
                <a16:creationId xmlns:a16="http://schemas.microsoft.com/office/drawing/2014/main" id="{CA406DCB-6BF0-9E22-CC79-C28CBDF42EF5}"/>
              </a:ext>
            </a:extLst>
          </p:cNvPr>
          <p:cNvSpPr txBox="1"/>
          <p:nvPr/>
        </p:nvSpPr>
        <p:spPr>
          <a:xfrm>
            <a:off x="3827283" y="6136848"/>
            <a:ext cx="54864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Architecture of Expert System</a:t>
            </a:r>
          </a:p>
        </p:txBody>
      </p:sp>
    </p:spTree>
    <p:extLst>
      <p:ext uri="{BB962C8B-B14F-4D97-AF65-F5344CB8AC3E}">
        <p14:creationId xmlns:p14="http://schemas.microsoft.com/office/powerpoint/2010/main" val="1583599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306D-D6D4-5C89-6779-37B762C628B2}"/>
              </a:ext>
            </a:extLst>
          </p:cNvPr>
          <p:cNvSpPr>
            <a:spLocks noGrp="1"/>
          </p:cNvSpPr>
          <p:nvPr>
            <p:ph type="title"/>
          </p:nvPr>
        </p:nvSpPr>
        <p:spPr/>
        <p:txBody>
          <a:bodyPr/>
          <a:lstStyle/>
          <a:p>
            <a:r>
              <a:rPr lang="en-US" dirty="0">
                <a:solidFill>
                  <a:srgbClr val="FF0000"/>
                </a:solidFill>
              </a:rPr>
              <a:t>Knowledge Representation in Expert System</a:t>
            </a:r>
          </a:p>
        </p:txBody>
      </p:sp>
      <p:sp>
        <p:nvSpPr>
          <p:cNvPr id="3" name="Content Placeholder 2">
            <a:extLst>
              <a:ext uri="{FF2B5EF4-FFF2-40B4-BE49-F238E27FC236}">
                <a16:creationId xmlns:a16="http://schemas.microsoft.com/office/drawing/2014/main" id="{45761713-6E28-C8A9-2D1E-549D5E4C7306}"/>
              </a:ext>
            </a:extLst>
          </p:cNvPr>
          <p:cNvSpPr>
            <a:spLocks noGrp="1"/>
          </p:cNvSpPr>
          <p:nvPr>
            <p:ph idx="1"/>
          </p:nvPr>
        </p:nvSpPr>
        <p:spPr>
          <a:xfrm>
            <a:off x="838200" y="1819373"/>
            <a:ext cx="10515600" cy="4357590"/>
          </a:xfrm>
        </p:spPr>
        <p:txBody>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1. Logic (Propositional and Predicate Logic) Based Representation</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Logic-based representations involve using formal logic (such as propositional or predicate logic) to describe knowledge. Facts and relationships are encoded as logical statements.</a:t>
            </a:r>
          </a:p>
          <a:p>
            <a:pPr>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A propositional logic statement could be "P → Q" (If P is true, then Q must also be true).</a:t>
            </a:r>
          </a:p>
          <a:p>
            <a:pPr marL="0" indent="0">
              <a:buNone/>
            </a:pPr>
            <a:endParaRPr lang="en-US" dirty="0"/>
          </a:p>
        </p:txBody>
      </p:sp>
    </p:spTree>
    <p:extLst>
      <p:ext uri="{BB962C8B-B14F-4D97-AF65-F5344CB8AC3E}">
        <p14:creationId xmlns:p14="http://schemas.microsoft.com/office/powerpoint/2010/main" val="748090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1861</Words>
  <Application>Microsoft Office PowerPoint</Application>
  <PresentationFormat>Widescreen</PresentationFormat>
  <Paragraphs>134</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Symbol</vt:lpstr>
      <vt:lpstr>Times New Roman</vt:lpstr>
      <vt:lpstr>Office Theme</vt:lpstr>
      <vt:lpstr>Unit 7: Expert System</vt:lpstr>
      <vt:lpstr>Expert System</vt:lpstr>
      <vt:lpstr>PowerPoint Presentation</vt:lpstr>
      <vt:lpstr>  Table: Comparision between expert system and human expert </vt:lpstr>
      <vt:lpstr>   Advantages/Disadvantages (Comparison between human expert and Expert system) </vt:lpstr>
      <vt:lpstr>PowerPoint Presentation</vt:lpstr>
      <vt:lpstr>PowerPoint Presentation</vt:lpstr>
      <vt:lpstr>PowerPoint Presentation</vt:lpstr>
      <vt:lpstr>Knowledge Representation in Expert System</vt:lpstr>
      <vt:lpstr>PowerPoint Presentation</vt:lpstr>
      <vt:lpstr>PowerPoint Presentation</vt:lpstr>
      <vt:lpstr>PowerPoint Presentation</vt:lpstr>
      <vt:lpstr>PowerPoint Presentation</vt:lpstr>
      <vt:lpstr>Inference Mechanisms:</vt:lpstr>
      <vt:lpstr>Forward Chaining</vt:lpstr>
      <vt:lpstr>PowerPoint Presentation</vt:lpstr>
      <vt:lpstr>Knowledge Base: </vt:lpstr>
      <vt:lpstr>PowerPoint Presentation</vt:lpstr>
      <vt:lpstr>How Backward Chaining Works: </vt:lpstr>
      <vt:lpstr>PowerPoint Presentation</vt:lpstr>
      <vt:lpstr>Knowledge Base: </vt:lpstr>
      <vt:lpstr>Step-by-Step Process: </vt:lpstr>
      <vt:lpstr>PowerPoint Presentation</vt:lpstr>
      <vt:lpstr>PowerPoint Presentation</vt:lpstr>
      <vt:lpstr>Knowledge Acquisition </vt:lpstr>
      <vt:lpstr>PowerPoint Presentation</vt:lpstr>
      <vt:lpstr>Stages of Knowledge Acquisition </vt:lpstr>
      <vt:lpstr>Applications of Expert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Saroj Giri</dc:creator>
  <cp:lastModifiedBy>Saroj Giri</cp:lastModifiedBy>
  <cp:revision>8</cp:revision>
  <dcterms:created xsi:type="dcterms:W3CDTF">2025-01-07T09:56:31Z</dcterms:created>
  <dcterms:modified xsi:type="dcterms:W3CDTF">2025-01-13T01:13:06Z</dcterms:modified>
</cp:coreProperties>
</file>