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8CC6-D881-BEF4-8510-A0377C14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ADCEF-38F4-BE31-FDB4-8A88C6B62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2786-7175-15CD-E735-62ADA238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A117-A938-84DC-6595-5BD8C4C0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8D75-7E19-7CB0-1E1D-554E6D4B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EF01-1BF8-8418-0F4C-98B502F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3A8FA-965B-61F1-D693-73181C7A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E318-851F-9065-DC16-2178C20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172E-7ED8-0DBC-955D-18C6291A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C1DD-3074-C66F-7149-70132DEF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3B589-0C15-8604-727C-EC6A1F49B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95196-3B98-F44B-E70D-4BEA0801E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B7A2-A049-FE00-168D-68BE952C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9A2A-3F28-2021-82B1-5B45292C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78CA-F129-63FE-06D3-DC8A1D45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3D32-D121-4D50-D7AF-404651CD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143B-6DC4-2335-FD29-2E96FC1D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9535-5239-37C5-0AA8-80A0B4A9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E9EB-4F93-CADF-AFF7-1E623869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BF7C-EB0E-9D5B-9284-722A17B4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97E3-9288-0F93-6957-AF6BD6D7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353B-99F2-54F2-3AD3-8DBF1D97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D282-CA04-51AE-2E54-BE088B9E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42D3-97E2-FA40-A422-35B92370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9D90-562F-36D3-DD73-8DAD2A6F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B0C3-47C3-7604-CCCB-1DC87364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E449-DDA3-770C-6F2F-A90A2A8D3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39387-E4FC-D165-8516-5FBFF333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3FBD-C553-1951-D4BB-80E94472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EE28-F5A3-A089-08C6-E42D6720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1DAE8-1FAC-6DA4-CA3C-FC7BF487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74D8-0D41-DC06-061C-61E60870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7DC8-3CAC-021A-11F2-64227BE8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B4CF4-2863-7B19-3EC1-B108048F6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7BDF2-4860-7699-251D-3EABA7634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78383-02C7-D818-1AF2-85D92ACFA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B05B5-2191-6A6E-F4F6-3458AB7F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629AA-AC10-154F-7446-50F649B6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73FDC-4079-5B6F-4A6F-76165460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9F15-ADAA-EA4C-5AED-A7C5BDFC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68833-0F62-B516-9442-D459F414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E62EA-996E-A180-EC32-CB39403E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55D65-D524-7545-5D7B-00EE5DFA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4FC1B-CC61-65BF-742C-FBA5A015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4EE7F-A680-D915-7675-58D2966E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74268-EC33-C4CB-3A1D-43453CEC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61F9-641B-5F37-009A-A463BADB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52BA-85C7-94D5-A52A-6FFF9D6C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D6C83-DFCF-0921-56C0-30B43B78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519F-9B61-E3A8-475C-099D255F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8F629-5386-8A8C-E1B3-CA1F65DE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7ACAD-CA24-0920-9946-8D790E48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09D4-C079-A9FE-B172-2573F0B9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ACEC4-4251-A8A7-EAE8-DB6119DD6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97CDE-2D05-F3E2-15F6-309CABAEF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7CA3-10CD-ACE3-D074-E712725A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D739-453B-86C7-91E9-A4B8FC7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9A24B-D1FF-6064-9A60-EA653D84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2B637-EDE9-FED7-C4B8-3D22BC7D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B8AB-55D5-D34D-0349-E920AEE52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F1A6-4CFA-C648-2E02-9FAA5C7A4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9E51-BFDF-407F-8EE4-AFA7C9619D8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8296-B605-8933-7A8D-C5F619A2C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D827-6197-EA2B-7EAD-90EC0B8E6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4C26-5BCF-4EB5-B0BD-1E46AC8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AF73-5851-4868-C0A8-3B95E1C57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542B0-F70A-0351-7865-039613141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Problem Solving and </a:t>
            </a:r>
            <a:r>
              <a:rPr lang="en-US" sz="4000">
                <a:solidFill>
                  <a:srgbClr val="FF0000"/>
                </a:solidFill>
              </a:rPr>
              <a:t>Search techniques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6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DFC8-0C65-E196-BB1D-89305A07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090A-017B-B5D3-E40E-953BFB23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515600" cy="4555553"/>
          </a:xfrm>
        </p:spPr>
        <p:txBody>
          <a:bodyPr/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solving, particularly in artificial intelligence, may be characterized as a systematic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through a range of possible actions in order to reach some predefined goal or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Problem-solving methods divide into special purpose and general purpose.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special-purpose method is tailor-made for a particular problem and often exploits very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 features of the situation in which the problem is embedded.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contrast, a general-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applicable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variety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problems.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24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general-purpose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 used in AI is means-end analysis—a step-by-step, or incremental, reduction of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difference between 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goal.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DF34-3C69-BDFC-4856-F18FCC83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889"/>
            <a:ext cx="10515600" cy="980387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Four</a:t>
            </a:r>
            <a:r>
              <a:rPr lang="en-US" sz="3100" spc="-2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</a:t>
            </a:r>
            <a:r>
              <a:rPr lang="en-US" sz="3100" spc="-2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z="3100" spc="-2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3100" spc="-2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3100" spc="-1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solving: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5A85-1940-3D02-FFBB-90F4DA88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4678101"/>
          </a:xfrm>
        </p:spPr>
        <p:txBody>
          <a:bodyPr/>
          <a:lstStyle/>
          <a:p>
            <a:pPr marR="0" indent="0">
              <a:lnSpc>
                <a:spcPts val="1375"/>
              </a:lnSpc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ts val="1375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1.  Goal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formulation</a:t>
            </a:r>
          </a:p>
          <a:p>
            <a:pPr marL="457200" marR="0" indent="0">
              <a:lnSpc>
                <a:spcPts val="1465"/>
              </a:lnSpc>
              <a:buNone/>
              <a:tabLst>
                <a:tab pos="206248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What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states</a:t>
            </a:r>
          </a:p>
          <a:p>
            <a:pPr marL="457200" marR="0" indent="0">
              <a:lnSpc>
                <a:spcPts val="1465"/>
              </a:lnSpc>
              <a:buNone/>
              <a:tabLst>
                <a:tab pos="206248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lnSpc>
                <a:spcPts val="1465"/>
              </a:lnSpc>
              <a:buNone/>
              <a:tabLst>
                <a:tab pos="160528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Problem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formulation</a:t>
            </a:r>
          </a:p>
          <a:p>
            <a:pPr marL="457200" marR="0" indent="0">
              <a:lnSpc>
                <a:spcPts val="1465"/>
              </a:lnSpc>
              <a:buNone/>
              <a:tabLst>
                <a:tab pos="160528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lnSpc>
                <a:spcPts val="1465"/>
              </a:lnSpc>
              <a:spcBef>
                <a:spcPts val="5"/>
              </a:spcBef>
              <a:buNone/>
              <a:tabLst>
                <a:tab pos="206248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What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</a:t>
            </a:r>
          </a:p>
          <a:p>
            <a:pPr marL="457200" marR="0" indent="0">
              <a:lnSpc>
                <a:spcPts val="1465"/>
              </a:lnSpc>
              <a:spcBef>
                <a:spcPts val="5"/>
              </a:spcBef>
              <a:buNone/>
              <a:tabLst>
                <a:tab pos="206248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lnSpc>
                <a:spcPts val="1465"/>
              </a:lnSpc>
              <a:buNone/>
              <a:tabLst>
                <a:tab pos="160528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Search</a:t>
            </a:r>
          </a:p>
          <a:p>
            <a:pPr marL="457200" marR="1153795" indent="0">
              <a:buNone/>
              <a:tabLst>
                <a:tab pos="206248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Determine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sequence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</a:p>
          <a:p>
            <a:pPr marL="457200" marR="1153795" indent="0">
              <a:buNone/>
              <a:tabLst>
                <a:tab pos="206248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then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choosing 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sequence.</a:t>
            </a:r>
          </a:p>
          <a:p>
            <a:pPr marL="457200" marR="1153795" indent="0">
              <a:buNone/>
              <a:tabLst>
                <a:tab pos="206248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>
              <a:lnSpc>
                <a:spcPts val="1465"/>
              </a:lnSpc>
              <a:buNone/>
              <a:tabLst>
                <a:tab pos="160528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</a:t>
            </a:r>
          </a:p>
          <a:p>
            <a:pPr marL="457200" marR="0" indent="0">
              <a:lnSpc>
                <a:spcPts val="1465"/>
              </a:lnSpc>
              <a:buNone/>
              <a:tabLst>
                <a:tab pos="206248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Give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actions.</a:t>
            </a:r>
          </a:p>
          <a:p>
            <a:pPr marR="0" indent="0">
              <a:spcBef>
                <a:spcPts val="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582A-B84B-E3C1-F431-34E57EC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248A-97AF-E1C5-E0DE-3C8D467F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2"/>
          </a:xfrm>
        </p:spPr>
        <p:txBody>
          <a:bodyPr>
            <a:normAutofit fontScale="25000" lnSpcReduction="20000"/>
          </a:bodyPr>
          <a:lstStyle/>
          <a:p>
            <a:pPr marL="457200" marR="0">
              <a:lnSpc>
                <a:spcPct val="120000"/>
              </a:lnSpc>
              <a:spcBef>
                <a:spcPts val="0"/>
              </a:spcBef>
            </a:pPr>
            <a:r>
              <a:rPr lang="en-US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6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formulation: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79145" marR="0">
              <a:lnSpc>
                <a:spcPct val="120000"/>
              </a:lnSpc>
              <a:spcBef>
                <a:spcPts val="0"/>
              </a:spcBef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 by: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SzPts val="1200"/>
              <a:buFont typeface="Verdana" panose="020B0604030504040204" pitchFamily="34" charset="0"/>
              <a:buChar char="–"/>
              <a:tabLst>
                <a:tab pos="1605280" algn="l"/>
              </a:tabLst>
            </a:pP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initial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state: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agent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start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SzPts val="1200"/>
              <a:buFont typeface="Verdana" panose="020B0604030504040204" pitchFamily="34" charset="0"/>
              <a:buChar char="–"/>
              <a:tabLst>
                <a:tab pos="1605280" algn="l"/>
              </a:tabLst>
            </a:pPr>
            <a:endParaRPr lang="en-US" sz="640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SzPts val="1200"/>
              <a:buFont typeface="Verdana" panose="020B0604030504040204" pitchFamily="34" charset="0"/>
              <a:buChar char="–"/>
              <a:tabLst>
                <a:tab pos="1605280" algn="l"/>
              </a:tabLst>
            </a:pP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Successor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function:</a:t>
            </a:r>
            <a:r>
              <a:rPr lang="en-US" sz="6400" spc="-3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possible</a:t>
            </a:r>
            <a:r>
              <a:rPr lang="en-US" sz="6400" spc="-3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actions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available</a:t>
            </a:r>
            <a:r>
              <a:rPr lang="en-US" sz="6400" spc="-3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agent.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SzPts val="1200"/>
              <a:buFont typeface="Verdana" panose="020B0604030504040204" pitchFamily="34" charset="0"/>
              <a:buChar char="–"/>
              <a:tabLst>
                <a:tab pos="1605280" algn="l"/>
              </a:tabLst>
            </a:pPr>
            <a:endParaRPr lang="en-US" sz="640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SzPts val="1200"/>
              <a:buFont typeface="Verdana" panose="020B0604030504040204" pitchFamily="34" charset="0"/>
              <a:buChar char="–"/>
              <a:tabLst>
                <a:tab pos="1605280" algn="l"/>
              </a:tabLst>
            </a:pP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test: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Determine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whether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given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SzPts val="1200"/>
              <a:buFont typeface="Verdana" panose="020B0604030504040204" pitchFamily="34" charset="0"/>
              <a:buChar char="–"/>
              <a:tabLst>
                <a:tab pos="1605280" algn="l"/>
              </a:tabLst>
            </a:pPr>
            <a:endParaRPr lang="en-US" sz="640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SzPts val="1200"/>
              <a:buFont typeface="Verdana" panose="020B0604030504040204" pitchFamily="34" charset="0"/>
              <a:buChar char="–"/>
              <a:tabLst>
                <a:tab pos="1643380" algn="l"/>
              </a:tabLst>
            </a:pP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cost: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Sum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cost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initial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given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state.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buSzPts val="1200"/>
              <a:buFont typeface="Verdana" panose="020B0604030504040204" pitchFamily="34" charset="0"/>
              <a:buChar char="–"/>
              <a:tabLst>
                <a:tab pos="1643380" algn="l"/>
              </a:tabLst>
            </a:pPr>
            <a:endParaRPr lang="en-US" sz="6400" dirty="0"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79145" marR="1029335">
              <a:lnSpc>
                <a:spcPct val="120000"/>
              </a:lnSpc>
              <a:spcBef>
                <a:spcPts val="0"/>
              </a:spcBef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sequence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6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state.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Optimal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6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lowest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</a:p>
          <a:p>
            <a:pPr marL="550545" marR="102933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cost.</a:t>
            </a:r>
          </a:p>
          <a:p>
            <a:pPr marL="0" marR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5"/>
              </a:spcBef>
              <a:buSzPts val="1200"/>
              <a:buFont typeface="Verdana" panose="020B0604030504040204" pitchFamily="34" charset="0"/>
              <a:buChar char="–"/>
              <a:tabLst>
                <a:tab pos="164338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5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39DE-12DB-4968-EDCB-6402391B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2316-DF21-6534-2E27-3FEE2773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4668674"/>
          </a:xfrm>
        </p:spPr>
        <p:txBody>
          <a:bodyPr/>
          <a:lstStyle/>
          <a:p>
            <a:pPr marL="779145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</a:t>
            </a:r>
          </a:p>
          <a:p>
            <a:pPr marL="0" marR="0" indent="0">
              <a:spcBef>
                <a:spcPts val="45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79145" marR="28575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commonly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directed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state.</a:t>
            </a:r>
          </a:p>
          <a:p>
            <a:pPr marL="0" marR="28575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23698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2F294256-9CC7-96D4-14F8-08040307BA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6097" y="3930764"/>
            <a:ext cx="5704762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7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720A-9B04-D2A5-DD0A-8F9270FE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F2D9-64EE-2592-EB7F-189EC247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03630" marR="2494915" algn="just">
              <a:lnSpc>
                <a:spcPct val="106000"/>
              </a:lnSpc>
              <a:spcBef>
                <a:spcPts val="645"/>
              </a:spcBef>
              <a:tabLst>
                <a:tab pos="4204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States??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dirt: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state?? Any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1103630" marR="0" algn="just">
              <a:lnSpc>
                <a:spcPts val="136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Actions??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1103630" marR="3232785" algn="just">
              <a:lnSpc>
                <a:spcPct val="106000"/>
              </a:lnSpc>
              <a:spcBef>
                <a:spcPts val="85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test??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clean.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cost??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5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8709-B039-CC58-0D63-A6D65C98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  <a:r>
              <a:rPr lang="en-US" sz="3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0000400000000000000" pitchFamily="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D1FC-D5B2-64C8-FC0C-342E4A6A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40"/>
            <a:ext cx="10515600" cy="4791223"/>
          </a:xfrm>
        </p:spPr>
        <p:txBody>
          <a:bodyPr/>
          <a:lstStyle/>
          <a:p>
            <a:pPr marL="742950" marR="400050" algn="just">
              <a:spcBef>
                <a:spcPts val="127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sz="24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400" b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sz="24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</a:t>
            </a:r>
            <a:r>
              <a:rPr lang="en-US" sz="24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typically</a:t>
            </a:r>
            <a:r>
              <a:rPr lang="en-US" sz="24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some form of artificial intelligence, which consists primarily of a set of rules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behavior.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marR="400050" algn="just">
              <a:spcBef>
                <a:spcPts val="127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rules,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</a:t>
            </a:r>
            <a:r>
              <a:rPr lang="en-US" sz="24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found</a:t>
            </a:r>
            <a:r>
              <a:rPr lang="en-US" sz="24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useful 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automated planning, expert systems and action selection. </a:t>
            </a:r>
          </a:p>
          <a:p>
            <a:pPr marL="742950" marR="400050" algn="just">
              <a:spcBef>
                <a:spcPts val="127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production system provides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mechanism necessary to execute productions in order to achieve some goal for 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</a:p>
          <a:p>
            <a:pPr marL="742950" marR="400050" algn="just">
              <a:spcBef>
                <a:spcPts val="127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Productions consist of two parts: a sensory precondition (or "IF" statement) and an action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(or "THEN"). If a production's precondition matches the current state of the world, then the 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 is said to be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triggered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514350" marR="400050" indent="0">
              <a:spcBef>
                <a:spcPts val="15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256D-4E1F-C08C-AAB4-9E6579DF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E1AE-6A4A-ABE2-1630-F07848C3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400050" algn="just"/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production's action is executed, it is said to have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fired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 production system also contains a database, sometimes called working memory,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maintains data about current state or knowledge, and a rule interpreter. </a:t>
            </a:r>
          </a:p>
          <a:p>
            <a:pPr marL="742950" marR="400050" algn="just"/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rule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interpreter must provide a mechanism for prioritizing productions when more than one is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triggered.</a:t>
            </a:r>
          </a:p>
          <a:p>
            <a:pPr marL="742950" marR="974725" algn="just"/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production systems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condition-action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pairs called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</a:p>
          <a:p>
            <a:pPr marL="800100" indent="-285750"/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satisfied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appropriate.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umbrella.</a:t>
            </a:r>
          </a:p>
          <a:p>
            <a:pPr marL="875030" marR="3232785" indent="0">
              <a:lnSpc>
                <a:spcPct val="106000"/>
              </a:lnSpc>
              <a:spcBef>
                <a:spcPts val="85"/>
              </a:spcBef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2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Verdana</vt:lpstr>
      <vt:lpstr>Office Theme</vt:lpstr>
      <vt:lpstr>Unit 3</vt:lpstr>
      <vt:lpstr>Problem Solving</vt:lpstr>
      <vt:lpstr>Four general steps in problem solving: </vt:lpstr>
      <vt:lpstr>PowerPoint Presentation</vt:lpstr>
      <vt:lpstr>PowerPoint Presentation</vt:lpstr>
      <vt:lpstr>PowerPoint Presentation</vt:lpstr>
      <vt:lpstr>Production System: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Giri</dc:creator>
  <cp:lastModifiedBy>Saroj Giri</cp:lastModifiedBy>
  <cp:revision>3</cp:revision>
  <dcterms:created xsi:type="dcterms:W3CDTF">2024-11-10T16:20:08Z</dcterms:created>
  <dcterms:modified xsi:type="dcterms:W3CDTF">2024-11-17T15:07:44Z</dcterms:modified>
</cp:coreProperties>
</file>