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6284-BDF2-4CF4-9A05-3F7D652D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4DD59-F7CD-47A2-987B-F0B9B8F2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945F-6CCE-488A-AFF3-41E7F863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554-BFE9-4F60-BC98-F34A24C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9E7-F3FD-492D-B228-91CB034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F2ED-33E4-41C8-A554-C7D0ECF5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3893-31A2-498A-BA07-CEFFAFAF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46DB-B1BD-443A-B4BF-1EC77338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6272-CAEB-4433-A94B-6F33607C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F52F-B946-426D-929A-BEAACF3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A5D3-4FAC-4F41-8C33-2DFF3FB7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89EBD-E515-4A59-847E-59F7DF314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CB26-1EC8-40C5-BDF8-155A0C72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F31C-29C5-4A7D-B277-C1DB938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38F7-F042-4EFF-AE12-F0BC4E4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19E6-1DFF-4486-AE6D-AEE93ED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CAA-155F-4B38-A6A7-2999E499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5728-F829-4B18-9B99-78B72DB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5597-9022-40E4-BE4A-A28AC62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DA19-5FB5-438F-A8DD-65B6AC5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FCB7-63D1-44D5-8329-BF84985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E46D-1346-453C-AA00-601D267D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FC36-C992-4DFB-8D54-443018D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425-FBF3-41E4-9979-42143DD9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276F-FAAC-4C76-BA89-C7835E32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C2A-10FB-4FC2-AB48-A1DDDA1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766-73CE-4AA6-99C6-A7881E0A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B4C2-A119-41D8-90EB-65E76B90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7C27-A704-438E-BEF2-B94C32E9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0628-B9B7-44B5-B5C9-BFFD25C4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C1F2-8E28-485F-9C0F-194A14B1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2D4A-CB4A-4D38-A6F3-CB935A15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461B-5677-40DB-9479-328266C7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DE60A-ED5D-49D2-BF70-F34D2F04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4DF9B-F4BC-487B-8592-64DB447B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E12C3-8281-405F-ABC6-FBC2FA56A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11261-B03F-4278-A2F6-B428EB90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0171-FD70-423B-8E39-3621131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0B322-04E2-4FDF-A459-627AC1F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7649-3ACA-41B4-B0E0-EA12B87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00FC1-4817-4A7B-A2A8-CB87D5DC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51B2-8278-4609-8CC8-B254E3C1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E543-A766-4723-BF2C-5F2EB526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C13F2-0D8F-4E4E-8C41-CF52C66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7817B-6F84-47FD-9471-FCF8EA7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9682-5C09-4C61-9127-1B5E52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CC85-9B65-462A-9642-352EC0A2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2A9E-F6CD-41EF-B437-7D9159EA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4A45-A736-4BB3-8C55-CCE36825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1D3F-9945-4D26-AC64-09C5F786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63BE-AB5E-4F57-AA13-E8884274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A757-00CA-4341-A1D7-DEF144F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C057-CE32-4C54-85EC-0E5AE9EF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C4ED3-0423-402A-B372-48E7642B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F37F-3CF2-4BB6-9E7C-95511BC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F0F4-FBB6-4C35-887E-5372439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9EF13-A5C5-47BD-A3F1-AD31C281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00E9-3CA4-4769-9AD2-B02495D6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CC85-9A1C-4249-B8DA-5EE14180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7DF4-64FB-4AD0-A524-77AB319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833E-7FBA-443E-8E4B-7789624A1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48C1-FC44-4C9D-8AEE-C25C558E1D4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4C4C-3FBD-434E-BB9C-7AA41DFF4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B37B-2842-41B1-8E9C-E4FBEB9D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A8D03-D509-4F5A-BA00-616748DD4014}"/>
                  </a:ext>
                </a:extLst>
              </p:cNvPr>
              <p:cNvSpPr txBox="1"/>
              <p:nvPr/>
            </p:nvSpPr>
            <p:spPr>
              <a:xfrm>
                <a:off x="568960" y="508000"/>
                <a:ext cx="1105408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Chapter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Transform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Transform ,Convergence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Transform  and Region of Convergence (ROC):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Introduction</a:t>
                </a:r>
                <a:r>
                  <a:rPr lang="en-US" sz="2400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accent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transform plays same role in the analysis of discrete-time signals and LTI systems as the Laplace transform does in the analysis of continuous-time signals and LTI systems.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transform may be used to solve LCCDE (Linear Constant Coefficient Difference Equations), evaluate the response of a LTI system to a given input and design linear filters.</a:t>
                </a:r>
              </a:p>
              <a:p>
                <a:pPr marL="457200" indent="-457200" algn="just">
                  <a:buAutoNum type="arabicPeriod" startAt="2"/>
                </a:pPr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of a DT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defined as the power series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…..1</a:t>
                </a:r>
              </a:p>
              <a:p>
                <a:pPr algn="just"/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a complex variable.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(1) is called </a:t>
                </a:r>
                <a:r>
                  <a:rPr lang="en-US" sz="2400" b="1" i="1" dirty="0"/>
                  <a:t>direct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</a:t>
                </a:r>
                <a:r>
                  <a:rPr lang="en-US" sz="2400" dirty="0"/>
                  <a:t> because it transforms the time-domain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into its complex plane representation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 The inverse process,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obtaining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i="1" dirty="0"/>
                  <a:t>inverse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</a:t>
                </a:r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A8D03-D509-4F5A-BA00-616748DD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08000"/>
                <a:ext cx="11054080" cy="6370975"/>
              </a:xfrm>
              <a:prstGeom prst="rect">
                <a:avLst/>
              </a:prstGeom>
              <a:blipFill>
                <a:blip r:embed="rId2"/>
                <a:stretch>
                  <a:fillRect l="-882" t="-766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176700-3876-C4E0-2BFC-21E2F3FC88B1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1013440" cy="510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 Determine the z-transform and ROC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 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or,</a:t>
                </a:r>
                <a:r>
                  <a:rPr lang="en-US" sz="2400" i="1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linearity property ,we have</a:t>
                </a:r>
                <a:r>
                  <a:rPr lang="en-US" sz="2400" i="1" dirty="0"/>
                  <a:t>	 </a:t>
                </a:r>
              </a:p>
              <a:p>
                <a:pPr algn="just"/>
                <a:r>
                  <a:rPr lang="en-US" sz="2400" i="1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where, </a:t>
                </a:r>
                <a:r>
                  <a:rPr lang="en-US" sz="2400" i="1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)</a:t>
                </a:r>
                <a:endParaRPr lang="en-US" sz="2400" dirty="0"/>
              </a:p>
              <a:p>
                <a:pPr algn="just"/>
                <a:r>
                  <a:rPr lang="en-US" sz="2400" i="1" dirty="0"/>
                  <a:t>      </a:t>
                </a:r>
                <a:r>
                  <a:rPr lang="en-US" sz="2400" dirty="0"/>
                  <a:t>and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−4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176700-3876-C4E0-2BFC-21E2F3FC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1013440" cy="5108258"/>
              </a:xfrm>
              <a:prstGeom prst="rect">
                <a:avLst/>
              </a:prstGeom>
              <a:blipFill>
                <a:blip r:embed="rId2"/>
                <a:stretch>
                  <a:fillRect l="-885" t="-955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9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197BED-EDBF-B05C-4DDD-57CC840E8300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23600" cy="588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Determine the z-transform of the signals</a:t>
                </a:r>
              </a:p>
              <a:p>
                <a:pPr algn="just"/>
                <a:r>
                  <a:rPr lang="en-US" sz="2400" b="1" dirty="0"/>
                  <a:t>		a)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    		b)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/>
                  <a:t>Given,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  then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 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)</a:t>
                </a:r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also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in both cases.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Then,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197BED-EDBF-B05C-4DDD-57CC840E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23600" cy="5882059"/>
              </a:xfrm>
              <a:prstGeom prst="rect">
                <a:avLst/>
              </a:prstGeom>
              <a:blipFill>
                <a:blip r:embed="rId2"/>
                <a:stretch>
                  <a:fillRect l="-885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4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14E25-E08B-E99E-EFAF-0D6EDB94CAFB}"/>
                  </a:ext>
                </a:extLst>
              </p:cNvPr>
              <p:cNvSpPr txBox="1"/>
              <p:nvPr/>
            </p:nvSpPr>
            <p:spPr>
              <a:xfrm>
                <a:off x="589280" y="528320"/>
                <a:ext cx="11023600" cy="305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14E25-E08B-E99E-EFAF-0D6EDB94C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28320"/>
                <a:ext cx="11023600" cy="3051797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663319-4E31-08B9-E126-0C7A56E7403A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33760" cy="590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Time-Shifting: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 ROC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same as that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except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&gt;∞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Consider the z-transform of a signal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b="1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. Determine the signal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using time shifting property.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663319-4E31-08B9-E126-0C7A56E7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33760" cy="5900398"/>
              </a:xfrm>
              <a:prstGeom prst="rect">
                <a:avLst/>
              </a:prstGeom>
              <a:blipFill>
                <a:blip r:embed="rId2"/>
                <a:stretch>
                  <a:fillRect l="-884" t="-930" r="-829" b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C8614-88C6-92D5-1D10-04E5A9DCEE89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580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	.....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time shifting property ,we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we can write  	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 multiplying by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shifts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by one sample to the right. Therefore,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/>
                  <a:t>Scaling in the z-domain( Multiplication by Exponential Sequence):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	 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C8614-88C6-92D5-1D10-04E5A9DC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5805885"/>
              </a:xfrm>
              <a:prstGeom prst="rect">
                <a:avLst/>
              </a:prstGeom>
              <a:blipFill>
                <a:blip r:embed="rId2"/>
                <a:stretch>
                  <a:fillRect l="-884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1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F8187-AEF8-29CE-C6C1-034F233B0D9A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7077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ROC: since the ROC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, then ROC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or 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z-transform of the signal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𝒄𝒐𝒔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dirty="0"/>
                  <a:t>Solution: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F8187-AEF8-29CE-C6C1-034F233B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7077066"/>
              </a:xfrm>
              <a:prstGeom prst="rect">
                <a:avLst/>
              </a:prstGeom>
              <a:blipFill>
                <a:blip r:embed="rId2"/>
                <a:stretch>
                  <a:fillRect l="-884" t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0A95E-8575-5BFE-27BD-24C863CC5AB5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499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Using scaling in the z-domain property, we have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0A95E-8575-5BFE-27BD-24C863CC5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499408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4B7C02-D668-835E-9FE4-2CC8D7EBEA82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13440" cy="529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AutoNum type="arabicPeriod" startAt="4"/>
                </a:pPr>
                <a:r>
                  <a:rPr lang="en-US" sz="2400" b="1" dirty="0"/>
                  <a:t>Time Reversal: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Put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, then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–transform of the signa</a:t>
                </a:r>
              </a:p>
              <a:p>
                <a:pPr marL="457200" indent="-457200" algn="just">
                  <a:buFont typeface="+mj-lt"/>
                  <a:buAutoNum type="alphaLcParenR"/>
                  <a:tabLst>
                    <a:tab pos="10058400" algn="l"/>
                  </a:tabLst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marL="457200" indent="-457200" algn="just">
                  <a:buFont typeface="+mj-lt"/>
                  <a:buAutoNum type="alphaLcParenR"/>
                  <a:tabLst>
                    <a:tab pos="10058400" algn="l"/>
                  </a:tabLst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4B7C02-D668-835E-9FE4-2CC8D7EB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13440" cy="5293822"/>
              </a:xfrm>
              <a:prstGeom prst="rect">
                <a:avLst/>
              </a:prstGeom>
              <a:blipFill>
                <a:blip r:embed="rId2"/>
                <a:stretch>
                  <a:fillRect l="-886" t="-1037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3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3C4C28-B9D7-12E2-F652-6ED05C02D552}"/>
                  </a:ext>
                </a:extLst>
              </p:cNvPr>
              <p:cNvSpPr txBox="1"/>
              <p:nvPr/>
            </p:nvSpPr>
            <p:spPr>
              <a:xfrm>
                <a:off x="599440" y="213360"/>
                <a:ext cx="10993120" cy="610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  <a:tabLst>
                    <a:tab pos="5426075" algn="l"/>
                  </a:tabLst>
                </a:pPr>
                <a:r>
                  <a:rPr lang="en-US" sz="2400" dirty="0"/>
                  <a:t>Given,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 –transform is given by	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and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≤0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Then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Put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Therefore,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FontTx/>
                  <a:buAutoNum type="alphaLcParenR" startAt="2"/>
                  <a:tabLst>
                    <a:tab pos="5426075" algn="l"/>
                  </a:tabLst>
                </a:pPr>
                <a:r>
                  <a:rPr lang="en-US" sz="2400" dirty="0"/>
                  <a:t>Given,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 –transform is given by	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and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≤0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3C4C28-B9D7-12E2-F652-6ED05C02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13360"/>
                <a:ext cx="10993120" cy="6107056"/>
              </a:xfrm>
              <a:prstGeom prst="rect">
                <a:avLst/>
              </a:prstGeom>
              <a:blipFill>
                <a:blip r:embed="rId2"/>
                <a:stretch>
                  <a:fillRect l="-887" t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7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A1028D-E358-75AC-7A43-655E9BC89707}"/>
                  </a:ext>
                </a:extLst>
              </p:cNvPr>
              <p:cNvSpPr txBox="1"/>
              <p:nvPr/>
            </p:nvSpPr>
            <p:spPr>
              <a:xfrm>
                <a:off x="589280" y="487680"/>
                <a:ext cx="11013440" cy="606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Then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Put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𝑎𝑧</m:t>
                        </m:r>
                      </m:den>
                    </m:f>
                  </m:oMath>
                </a14:m>
                <a:r>
                  <a:rPr lang="en-US" sz="2400" dirty="0"/>
                  <a:t>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rabicPeriod" startAt="5"/>
                </a:pPr>
                <a:r>
                  <a:rPr lang="en-US" sz="2400" b="1" dirty="0"/>
                  <a:t>Differentiation in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–Domain: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then 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Differentiating on both sides with respect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we have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A1028D-E358-75AC-7A43-655E9BC8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487680"/>
                <a:ext cx="11013440" cy="6064161"/>
              </a:xfrm>
              <a:prstGeom prst="rect">
                <a:avLst/>
              </a:prstGeom>
              <a:blipFill>
                <a:blip r:embed="rId2"/>
                <a:stretch>
                  <a:fillRect l="-886" t="-9950" b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4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BCB19D-FBB1-80DF-D2A4-CBCA494144AE}"/>
                  </a:ext>
                </a:extLst>
              </p:cNvPr>
              <p:cNvSpPr txBox="1"/>
              <p:nvPr/>
            </p:nvSpPr>
            <p:spPr>
              <a:xfrm>
                <a:off x="568960" y="558800"/>
                <a:ext cx="11054080" cy="652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can write ,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the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indicated as: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		…..2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2 shows 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 pair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Region of Convergence (ROC):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set of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plane for which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transform converges is called the region of convergence (ROC) or region of existence.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necessary condition for convergence is absolute summability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Since,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we must have   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				…..1</a:t>
                </a:r>
              </a:p>
              <a:p>
                <a:pPr algn="just"/>
                <a:r>
                  <a:rPr lang="en-US" sz="2400" dirty="0"/>
                  <a:t>     the range of r for which this condition satisfied is treated as ROC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transform. </a:t>
                </a:r>
              </a:p>
              <a:p>
                <a:pPr algn="just"/>
                <a:r>
                  <a:rPr lang="en-US" sz="2400" dirty="0"/>
                  <a:t>				  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BCB19D-FBB1-80DF-D2A4-CBCA49414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58800"/>
                <a:ext cx="11054080" cy="6522170"/>
              </a:xfrm>
              <a:prstGeom prst="rect">
                <a:avLst/>
              </a:prstGeom>
              <a:blipFill>
                <a:blip r:embed="rId2"/>
                <a:stretch>
                  <a:fillRect l="-882" t="-748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2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88B5E6-4961-F23E-617C-73E2ACAE1335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13440" cy="6404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that both transform have the same ROC.</a:t>
                </a:r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Determine the –transform and ROC of the signal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from the differentiating property , we know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groupCh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0−1×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88B5E6-4961-F23E-617C-73E2ACAE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13440" cy="6404574"/>
              </a:xfrm>
              <a:prstGeom prst="rect">
                <a:avLst/>
              </a:prstGeo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9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8B5D46-1C07-7483-83C3-4D73588D9FF8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23600" cy="2076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then we can write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	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8B5D46-1C07-7483-83C3-4D73588D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23600" cy="2076722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0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54011A-239D-CAF5-080B-A29133C8CFEA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33760" cy="601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6"/>
                </a:pPr>
                <a:r>
                  <a:rPr lang="en-US" sz="2400" b="1" dirty="0"/>
                  <a:t>Convolution of Two Sequences: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and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ROC is, at least, the intersection between the ROCs of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convolution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defined as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sz="2400" dirty="0"/>
                  <a:t>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time-shifting property 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54011A-239D-CAF5-080B-A29133C8C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33760" cy="6010876"/>
              </a:xfrm>
              <a:prstGeom prst="rect">
                <a:avLst/>
              </a:prstGeom>
              <a:blipFill>
                <a:blip r:embed="rId2"/>
                <a:stretch>
                  <a:fillRect l="-884" t="-91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7D790-14BB-C1D0-92C1-78A0417D7557}"/>
                  </a:ext>
                </a:extLst>
              </p:cNvPr>
              <p:cNvSpPr txBox="1"/>
              <p:nvPr/>
            </p:nvSpPr>
            <p:spPr>
              <a:xfrm>
                <a:off x="579120" y="568960"/>
                <a:ext cx="11013440" cy="620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Then,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becomes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Compute the convolution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of the signals</a:t>
                </a:r>
              </a:p>
              <a:p>
                <a:pPr algn="just"/>
                <a:r>
                  <a:rPr lang="en-US" sz="2400" b="1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the convolution property,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7D790-14BB-C1D0-92C1-78A0417D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68960"/>
                <a:ext cx="11013440" cy="6202019"/>
              </a:xfrm>
              <a:prstGeom prst="rect">
                <a:avLst/>
              </a:prstGeom>
              <a:blipFill>
                <a:blip r:embed="rId2"/>
                <a:stretch>
                  <a:fillRect l="-885" t="-3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3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F08D93-1118-2E63-BD00-A4F59C8E4D56}"/>
                  </a:ext>
                </a:extLst>
              </p:cNvPr>
              <p:cNvSpPr txBox="1"/>
              <p:nvPr/>
            </p:nvSpPr>
            <p:spPr>
              <a:xfrm>
                <a:off x="579120" y="579120"/>
                <a:ext cx="11023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–transform,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−1, 0, 0, 0, 0, −1, 1}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Note: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convolution  property is one of the powerful properties of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2400" dirty="0"/>
                  <a:t>transform because it converts the convolution of two time-domain signals in multiplication of their transforms.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Computation of the convolution of two signals using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2400" dirty="0"/>
                  <a:t>transform requires the following steps: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Compute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of the signals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) to be convolved.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Multiply the two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–transforms to obtain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, where,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Find the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-transform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F08D93-1118-2E63-BD00-A4F59C8E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79120"/>
                <a:ext cx="11023600" cy="4524315"/>
              </a:xfrm>
              <a:prstGeom prst="rect">
                <a:avLst/>
              </a:prstGeom>
              <a:blipFill>
                <a:blip r:embed="rId2"/>
                <a:stretch>
                  <a:fillRect l="-885" t="-1078" r="-830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5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226360-64F0-7678-8FCB-5D44F02B1179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59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Inverse z–Transform by Long Division and Partial Fraction Expansion: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Methods for the inversion of z–transform: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procedure for transforming a signal from z–domain to the time-domain is called the inverse z–transform. The following are the methods for the inversion of the z–transform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Long division method ( or power series expansion method)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Partial fraction expansion method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Contour integration method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/>
                  <a:t>Long Division Method ( or power series expansion method):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Consider a z–transform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its corresponding ROC 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can be expanded into a power series of the form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which converges into the given ROC, also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rational,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.,e., when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, the expansion can be performed by </a:t>
                </a:r>
                <a:r>
                  <a:rPr lang="en-US" sz="2400" b="1" i="1" dirty="0"/>
                  <a:t>long division </a:t>
                </a:r>
                <a:r>
                  <a:rPr lang="en-US" sz="2400" dirty="0"/>
                  <a:t>( by dividing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).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226360-64F0-7678-8FCB-5D44F02B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590009"/>
              </a:xfrm>
              <a:prstGeom prst="rect">
                <a:avLst/>
              </a:prstGeom>
              <a:blipFill>
                <a:blip r:embed="rId2"/>
                <a:stretch>
                  <a:fillRect l="-885" t="-740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8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F50394-B2FA-23A4-67ED-23344F90839B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43920" cy="665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inverse z-transform of 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when: a)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 	b)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Since, the ROC is exterior of a circle,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causal signal</a:t>
                </a:r>
                <a:r>
                  <a:rPr lang="en-US" sz="2400" dirty="0"/>
                  <a:t>. Hence, we obtain a series in negative powers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 Carrying out the long division, we have</a:t>
                </a:r>
              </a:p>
              <a:p>
                <a:pPr algn="just"/>
                <a:r>
                  <a:rPr lang="en-US" sz="2400" dirty="0"/>
                  <a:t>	          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400" b="1" dirty="0"/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	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+              −</m:t>
                    </m:r>
                  </m:oMath>
                </a14:m>
                <a:r>
                  <a:rPr lang="en-US" sz="2000" dirty="0"/>
                  <a:t>		</a:t>
                </a:r>
              </a:p>
              <a:p>
                <a:pPr algn="just"/>
                <a:r>
                  <a:rPr lang="en-US" sz="2000" dirty="0"/>
                  <a:t>				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pPr algn="just"/>
                <a:r>
                  <a:rPr lang="en-US" sz="2000" b="1" i="1" dirty="0"/>
                  <a:t>				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−2.25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           +                −</m:t>
                    </m:r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dirty="0"/>
                  <a:t>				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algn="just"/>
                <a:r>
                  <a:rPr lang="en-US" sz="2000" b="1" dirty="0"/>
                  <a:t>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−2.625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algn="just"/>
                <a:r>
                  <a:rPr lang="en-US" sz="2000" b="1" dirty="0"/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           +                 −</m:t>
                    </m:r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			  ………………………………..	</a:t>
                </a:r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F50394-B2FA-23A4-67ED-23344F90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43920" cy="6658361"/>
              </a:xfrm>
              <a:prstGeom prst="rect">
                <a:avLst/>
              </a:prstGeom>
              <a:blipFill>
                <a:blip r:embed="rId2"/>
                <a:stretch>
                  <a:fillRect l="-883" t="-73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E22A2B-3DE7-BFD8-27C1-3C1387D199F2}"/>
              </a:ext>
            </a:extLst>
          </p:cNvPr>
          <p:cNvCxnSpPr/>
          <p:nvPr/>
        </p:nvCxnSpPr>
        <p:spPr>
          <a:xfrm>
            <a:off x="4277360" y="332232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9130A5-4820-BD13-97DC-F2141FB2DD25}"/>
              </a:ext>
            </a:extLst>
          </p:cNvPr>
          <p:cNvCxnSpPr/>
          <p:nvPr/>
        </p:nvCxnSpPr>
        <p:spPr>
          <a:xfrm>
            <a:off x="4277360" y="332232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63E8B2-48C9-39CB-61BC-E3C8BB70AEED}"/>
              </a:ext>
            </a:extLst>
          </p:cNvPr>
          <p:cNvCxnSpPr/>
          <p:nvPr/>
        </p:nvCxnSpPr>
        <p:spPr>
          <a:xfrm>
            <a:off x="4277360" y="427736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BFC3A7-ACEE-92A5-AF79-88202C57A019}"/>
              </a:ext>
            </a:extLst>
          </p:cNvPr>
          <p:cNvCxnSpPr/>
          <p:nvPr/>
        </p:nvCxnSpPr>
        <p:spPr>
          <a:xfrm>
            <a:off x="4389120" y="512064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5FE66-6676-491F-C0D6-FDD5006AB665}"/>
              </a:ext>
            </a:extLst>
          </p:cNvPr>
          <p:cNvCxnSpPr/>
          <p:nvPr/>
        </p:nvCxnSpPr>
        <p:spPr>
          <a:xfrm>
            <a:off x="4917440" y="6040427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B335A-DA7F-191A-5087-DF86064F15CE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0328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 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+1.75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+1.875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1.5, 1.75, 1.875, …}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lphaLcParenR" startAt="2"/>
                </a:pPr>
                <a:r>
                  <a:rPr lang="en-US" sz="2400" dirty="0"/>
                  <a:t>Here, the ROC is interior of the circle, the signal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anti-causal signal. Thus, we divide so as to obtain a series in power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follows: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 1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 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…………………………………..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B335A-DA7F-191A-5087-DF86064F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03280" cy="6001643"/>
              </a:xfrm>
              <a:prstGeom prst="rect">
                <a:avLst/>
              </a:prstGeom>
              <a:blipFill>
                <a:blip r:embed="rId2"/>
                <a:stretch>
                  <a:fillRect l="-886" t="-812" r="-831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E4FF47-DDED-69B7-D741-79C1FDEF125D}"/>
              </a:ext>
            </a:extLst>
          </p:cNvPr>
          <p:cNvCxnSpPr/>
          <p:nvPr/>
        </p:nvCxnSpPr>
        <p:spPr>
          <a:xfrm>
            <a:off x="4328160" y="281432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F08453-4B42-638F-9F95-B3AD56EF518D}"/>
              </a:ext>
            </a:extLst>
          </p:cNvPr>
          <p:cNvCxnSpPr/>
          <p:nvPr/>
        </p:nvCxnSpPr>
        <p:spPr>
          <a:xfrm>
            <a:off x="4328160" y="2814320"/>
            <a:ext cx="431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66B8A-8B71-3192-6AAB-776C0550AC2D}"/>
              </a:ext>
            </a:extLst>
          </p:cNvPr>
          <p:cNvCxnSpPr/>
          <p:nvPr/>
        </p:nvCxnSpPr>
        <p:spPr>
          <a:xfrm>
            <a:off x="4399280" y="3815080"/>
            <a:ext cx="200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94F4D-3F00-3E0C-236C-70F80262F51D}"/>
              </a:ext>
            </a:extLst>
          </p:cNvPr>
          <p:cNvCxnSpPr/>
          <p:nvPr/>
        </p:nvCxnSpPr>
        <p:spPr>
          <a:xfrm>
            <a:off x="4572000" y="4927600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C1348A-61C7-9A8D-8D42-329DB24A6020}"/>
              </a:ext>
            </a:extLst>
          </p:cNvPr>
          <p:cNvCxnSpPr/>
          <p:nvPr/>
        </p:nvCxnSpPr>
        <p:spPr>
          <a:xfrm>
            <a:off x="5445760" y="6035040"/>
            <a:ext cx="284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86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3854C5-EC5F-4090-A834-786D1E307C8F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33760" cy="546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 the inverse –transform is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={…,14, 6, 2, 0,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u="sng" dirty="0"/>
              </a:p>
              <a:p>
                <a:pPr algn="just"/>
                <a:r>
                  <a:rPr lang="en-US" sz="2400" dirty="0"/>
                  <a:t>	</a:t>
                </a:r>
              </a:p>
              <a:p>
                <a:pPr marL="457200" indent="-457200" algn="just">
                  <a:buAutoNum type="alphaLcPeriod" startAt="2"/>
                </a:pPr>
                <a:r>
                  <a:rPr lang="en-US" sz="2400" b="1" dirty="0"/>
                  <a:t>Partial Fraction Expansion Method: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is given by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				…..ii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/>
                  <a:t>, we can obtain equation (ii) from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by dividing both numerator and denominator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 </a:t>
                </a:r>
                <a:r>
                  <a:rPr lang="en-US" sz="2400" b="1" dirty="0"/>
                  <a:t>rational  function</a:t>
                </a:r>
                <a:r>
                  <a:rPr lang="en-US" sz="2400" dirty="0"/>
                  <a:t> of the form of  equation  (ii)  is called  </a:t>
                </a:r>
                <a:r>
                  <a:rPr lang="en-US" sz="2400" b="1" i="1" dirty="0"/>
                  <a:t>proper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(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the number of finite zeros is less than the number of finite poles).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3854C5-EC5F-4090-A834-786D1E30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33760" cy="5467587"/>
              </a:xfrm>
              <a:prstGeom prst="rect">
                <a:avLst/>
              </a:prstGeom>
              <a:blipFill>
                <a:blip r:embed="rId2"/>
                <a:stretch>
                  <a:fillRect l="-884" t="-892" r="-829" b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23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FB0179-892C-11AC-2ED7-069A3FC18147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33760" cy="667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</a:t>
                </a:r>
                <a:r>
                  <a:rPr lang="en-US" sz="2400" b="1" i="1" dirty="0"/>
                  <a:t>improper rational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can always be written as the sum of a polynomial and a proper rational function as 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	…..iii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To perform the partial fraction expansion, we first factor the denominator polynomial into factors that contain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 We distinguishes two cases: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Distinct poles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Multiple order poles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Distinct Poles: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Suppose that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are all distinct poles, we have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				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Multiplying  equation (1) by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on both sides, we get 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…..2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FB0179-892C-11AC-2ED7-069A3FC18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33760" cy="6676058"/>
              </a:xfrm>
              <a:prstGeom prst="rect">
                <a:avLst/>
              </a:prstGeom>
              <a:blipFill>
                <a:blip r:embed="rId2"/>
                <a:stretch>
                  <a:fillRect l="-884" t="-731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3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28DED-4C0E-E0DF-1794-AC45C9B1FA9A}"/>
                  </a:ext>
                </a:extLst>
              </p:cNvPr>
              <p:cNvSpPr txBox="1"/>
              <p:nvPr/>
            </p:nvSpPr>
            <p:spPr>
              <a:xfrm>
                <a:off x="568960" y="538480"/>
                <a:ext cx="1103376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Properties of the ROC: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ROC depends on the nature of signal. Also, different signals have different ROCs. Thus, to find the inverse z-transform, we must specify the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as to determine the unique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following are the properties of ROC.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ROC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consists of a </a:t>
                </a:r>
                <a:r>
                  <a:rPr lang="en-US" sz="2400" i="1" dirty="0"/>
                  <a:t>ring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disc</a:t>
                </a:r>
                <a:r>
                  <a:rPr lang="en-US" sz="2400" dirty="0"/>
                  <a:t> in the z-plane centered at origin.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ROC does not contain any </a:t>
                </a:r>
                <a:r>
                  <a:rPr lang="en-US" sz="2400" i="1" dirty="0"/>
                  <a:t>pole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z-transform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converges absolutely if and only if the ROC of the z-transform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includes the </a:t>
                </a:r>
                <a:r>
                  <a:rPr lang="en-US" sz="2400" i="1" dirty="0"/>
                  <a:t>unit circle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finite duration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then the ROC is the entire z-plane , except possibly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right-sided sequence</a:t>
                </a:r>
                <a:r>
                  <a:rPr lang="en-US" sz="2400" dirty="0"/>
                  <a:t>, the ROC extends outward from the outermost (i.e., largest magnitude) finite pole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left-sided sequence</a:t>
                </a:r>
                <a:r>
                  <a:rPr lang="en-US" sz="2400" dirty="0"/>
                  <a:t>, the ROC extends inward from the innermost (i.e., smallest magnitude) finite pole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28DED-4C0E-E0DF-1794-AC45C9B1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38480"/>
                <a:ext cx="11033760" cy="6740307"/>
              </a:xfrm>
              <a:prstGeom prst="rect">
                <a:avLst/>
              </a:prstGeom>
              <a:blipFill>
                <a:blip r:embed="rId2"/>
                <a:stretch>
                  <a:fillRect l="-884" t="-814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3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3E293-50BA-5C65-236D-A2B1BF22A338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23600" cy="600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then equation (2) becomes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 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			…..3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inverse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transform of the function 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1−1.5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First, we eliminate the negative powers by multiplying numerator and denominator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Thus,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3E293-50BA-5C65-236D-A2B1BF22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23600" cy="6006773"/>
              </a:xfrm>
              <a:prstGeom prst="rect">
                <a:avLst/>
              </a:prstGeom>
              <a:blipFill>
                <a:blip r:embed="rId2"/>
                <a:stretch>
                  <a:fillRect l="-885" t="-811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6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C91B92-3411-3CC0-1AC8-7247794DE7D7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43920" cy="5731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−0.5)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Again,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−0.5)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−0.5)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=0.5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Thus,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-transform, we get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C91B92-3411-3CC0-1AC8-7247794D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43920" cy="5731634"/>
              </a:xfrm>
              <a:prstGeom prst="rect">
                <a:avLst/>
              </a:prstGeo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9BC17-8213-6A8A-A54A-30BC7AB9722E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43920" cy="627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Multiple Order Poles: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a pole of multiplicity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, that is , it contains in its denominator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/>
                  <a:t>. In such cases , different expansion is required as explained in the following example.</a:t>
                </a:r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causal signal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having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400" b="1" dirty="0"/>
                  <a:t>–transform </a:t>
                </a:r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9BC17-8213-6A8A-A54A-30BC7AB9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43920" cy="6273064"/>
              </a:xfrm>
              <a:prstGeom prst="rect">
                <a:avLst/>
              </a:prstGeom>
              <a:blipFill>
                <a:blip r:embed="rId2"/>
                <a:stretch>
                  <a:fillRect l="-883" t="-875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9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9A9E4-7FC1-5F82-0386-038EDEE9C928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23600" cy="616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     Or,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Similarly,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/>
                  <a:t>	  	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can be found by differentiating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     Or,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Thus,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9A9E4-7FC1-5F82-0386-038EDEE9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23600" cy="6163226"/>
              </a:xfrm>
              <a:prstGeom prst="rect">
                <a:avLst/>
              </a:prstGeom>
              <a:blipFill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14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E16A0-4448-0813-ADE1-B23421E7ECAA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1013440" cy="187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, we get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E16A0-4448-0813-ADE1-B23421E7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1013440" cy="1875642"/>
              </a:xfrm>
              <a:prstGeom prst="rect">
                <a:avLst/>
              </a:prstGeom>
              <a:blipFill>
                <a:blip r:embed="rId2"/>
                <a:stretch>
                  <a:fillRect l="-71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80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CCC3F-1F5D-4333-074C-98B1209690EB}"/>
                  </a:ext>
                </a:extLst>
              </p:cNvPr>
              <p:cNvSpPr txBox="1"/>
              <p:nvPr/>
            </p:nvSpPr>
            <p:spPr>
              <a:xfrm>
                <a:off x="579120" y="528320"/>
                <a:ext cx="11033760" cy="612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7"/>
                </a:pPr>
                <a:r>
                  <a:rPr lang="en-US" sz="2400" dirty="0"/>
                  <a:t>If the DT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two-sided sequence</a:t>
                </a:r>
                <a:r>
                  <a:rPr lang="en-US" sz="2400" dirty="0"/>
                  <a:t>, the ROC will consists a ring in the z-plane, bounded on the interior and exterior by a pole,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the ROC will include the intersection of the ROC’s of the components.</a:t>
                </a:r>
              </a:p>
              <a:p>
                <a:pPr marL="457200" indent="-457200" algn="just">
                  <a:buFont typeface="+mj-lt"/>
                  <a:buAutoNum type="arabicPeriod" startAt="7"/>
                </a:pPr>
                <a:r>
                  <a:rPr lang="en-US" sz="2400" dirty="0"/>
                  <a:t>The ROC must be a connected region.</a:t>
                </a:r>
              </a:p>
              <a:p>
                <a:pPr marL="457200" indent="-457200" algn="just">
                  <a:buFont typeface="+mj-lt"/>
                  <a:buAutoNum type="arabicPeriod" startAt="7"/>
                </a:pPr>
                <a:endParaRPr lang="en-US" sz="2400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z-transform of the signal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 we can write,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ROC</a:t>
                </a:r>
                <a:r>
                  <a:rPr lang="en-US" sz="2400" dirty="0"/>
                  <a:t>: Entire z-plane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 because there is no poles and zeros.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CCC3F-1F5D-4333-074C-98B120969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28320"/>
                <a:ext cx="11033760" cy="6128473"/>
              </a:xfrm>
              <a:prstGeom prst="rect">
                <a:avLst/>
              </a:prstGeom>
              <a:blipFill>
                <a:blip r:embed="rId2"/>
                <a:stretch>
                  <a:fillRect l="-884" t="-995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A8AF4B-D627-5DA3-6B5F-3946800DDA30}"/>
                  </a:ext>
                </a:extLst>
              </p:cNvPr>
              <p:cNvSpPr txBox="1"/>
              <p:nvPr/>
            </p:nvSpPr>
            <p:spPr>
              <a:xfrm>
                <a:off x="568960" y="579120"/>
                <a:ext cx="11033760" cy="604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Determine the z-transform and ROC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/>
                  <a:t>  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(finite length signal)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−1   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ROC: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  there is pole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b="1" baseline="30000" dirty="0"/>
                  <a:t> </a:t>
                </a:r>
                <a:r>
                  <a:rPr lang="en-US" sz="2400" dirty="0"/>
                  <a:t>order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therefore, ROC is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aseline="30000" dirty="0"/>
                  <a:t> </a:t>
                </a:r>
                <a:r>
                  <a:rPr lang="en-US" sz="2400" dirty="0"/>
                  <a:t>(i.,e., entire z-plane except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Zeros: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A8AF4B-D627-5DA3-6B5F-3946800D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79120"/>
                <a:ext cx="11033760" cy="6045181"/>
              </a:xfrm>
              <a:prstGeom prst="rect">
                <a:avLst/>
              </a:prstGeom>
              <a:blipFill>
                <a:blip r:embed="rId2"/>
                <a:stretch>
                  <a:fillRect l="-884" t="-907" r="-884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93303-49EC-6CAD-E0A8-07B65CBC5E13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1003280" cy="625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example,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/>
                  <a:t>The discrete-time signal is given as</a:t>
                </a:r>
              </a:p>
              <a:p>
                <a:pPr algn="just"/>
                <a:r>
                  <a:rPr 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( Right-sided sequence)</a:t>
                </a:r>
              </a:p>
              <a:p>
                <a:pPr algn="just"/>
                <a:r>
                  <a:rPr lang="en-US" sz="2400" b="1" dirty="0"/>
                  <a:t>     Determine: a) z-transform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 and	b) ROC 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 startAt="2"/>
                </a:pPr>
                <a:r>
                  <a:rPr lang="en-US" sz="2400" dirty="0"/>
                  <a:t>The ROC is obtained as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b="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 therefore, </a:t>
                </a:r>
                <a:r>
                  <a:rPr lang="en-US" sz="2400" b="1" dirty="0"/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		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93303-49EC-6CAD-E0A8-07B65CBC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1003280" cy="6251776"/>
              </a:xfrm>
              <a:prstGeom prst="rect">
                <a:avLst/>
              </a:prstGeo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406665-6BA6-C684-1071-DDDF42C9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1" y="3848690"/>
            <a:ext cx="3616960" cy="28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92BAF6-BD93-99F7-A92A-49B54FEBB25C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35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4"/>
                </a:pPr>
                <a:r>
                  <a:rPr lang="en-US" sz="2400" b="1" dirty="0"/>
                  <a:t>Consider the discrete-time signal</a:t>
                </a:r>
              </a:p>
              <a:p>
                <a:pPr algn="just"/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         	{ left-sided sequence }</a:t>
                </a:r>
              </a:p>
              <a:p>
                <a:pPr algn="just"/>
                <a:r>
                  <a:rPr lang="en-US" sz="2400" b="1" dirty="0"/>
                  <a:t>     Determine: a) z-transform</a:t>
                </a:r>
              </a:p>
              <a:p>
                <a:pPr algn="just"/>
                <a:r>
                  <a:rPr lang="en-US" sz="2400" b="1" dirty="0"/>
                  <a:t>		b) ROC</a:t>
                </a:r>
              </a:p>
              <a:p>
                <a:pPr algn="just"/>
                <a:r>
                  <a:rPr lang="en-US" sz="2400" b="1" dirty="0"/>
                  <a:t>		c) Plot pole-zero diagram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−1]}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then we have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AutoNum type="alphaLcPeriod" startAt="2"/>
                </a:pPr>
                <a:r>
                  <a:rPr lang="en-US" sz="2400" dirty="0"/>
                  <a:t>ROC is obtained as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convergence,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 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		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92BAF6-BD93-99F7-A92A-49B54FEB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353791"/>
              </a:xfrm>
              <a:prstGeom prst="rect">
                <a:avLst/>
              </a:prstGeom>
              <a:blipFill>
                <a:blip r:embed="rId2"/>
                <a:stretch>
                  <a:fillRect l="-885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F0A535-6E85-F5BF-15CB-4D85B973A3F0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5408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lphaLcPeriod" startAt="3"/>
                </a:pPr>
                <a:r>
                  <a:rPr lang="en-US" sz="2400" dirty="0"/>
                  <a:t>Pole-zero plot: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rabicPeriod" startAt="5"/>
                </a:pPr>
                <a:r>
                  <a:rPr lang="en-US" sz="2400" b="1" dirty="0"/>
                  <a:t>Determine the z-transform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(two-sided sequence)</a:t>
                </a:r>
              </a:p>
              <a:p>
                <a:pPr algn="just"/>
                <a:r>
                  <a:rPr lang="en-US" sz="2400" b="1" dirty="0"/>
                  <a:t>     Also determine its ROC and plot pole-zero diagram.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F0A535-6E85-F5BF-15CB-4D85B973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54080" cy="1938992"/>
              </a:xfrm>
              <a:prstGeom prst="rect">
                <a:avLst/>
              </a:prstGeom>
              <a:blipFill>
                <a:blip r:embed="rId2"/>
                <a:stretch>
                  <a:fillRect l="-882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0218D-B6D2-0BE4-CB8B-6B5D27CF2302}"/>
                  </a:ext>
                </a:extLst>
              </p:cNvPr>
              <p:cNvSpPr txBox="1"/>
              <p:nvPr/>
            </p:nvSpPr>
            <p:spPr>
              <a:xfrm>
                <a:off x="568960" y="568960"/>
                <a:ext cx="11023600" cy="674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5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Properties of Z-Transform: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properties are useful in the study of discrete-time signals and systems. They are useful in the derivation of z-transforms of many discrete-time signals and also in the solution of </a:t>
                </a:r>
                <a:r>
                  <a:rPr lang="en-US" sz="2400" b="1" i="1" dirty="0"/>
                  <a:t>Linear Constant Coefficient Difference Equations (LCCDE)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Linearity: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     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 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} </m:t>
                            </m:r>
                          </m:e>
                        </m:nary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 Math" panose="02040503050406030204" pitchFamily="18" charset="0"/>
                  </a:rPr>
                  <a:t>Therefore,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0218D-B6D2-0BE4-CB8B-6B5D27CF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68960"/>
                <a:ext cx="11023600" cy="6749027"/>
              </a:xfrm>
              <a:prstGeom prst="rect">
                <a:avLst/>
              </a:prstGeom>
              <a:blipFill>
                <a:blip r:embed="rId2"/>
                <a:stretch>
                  <a:fillRect l="-884" t="-813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3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4642</Words>
  <Application>Microsoft Office PowerPoint</Application>
  <PresentationFormat>Widescreen</PresentationFormat>
  <Paragraphs>380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KhemrajKoirala</dc:creator>
  <cp:lastModifiedBy>KhemrajKoirala</cp:lastModifiedBy>
  <cp:revision>120</cp:revision>
  <dcterms:created xsi:type="dcterms:W3CDTF">2022-04-08T12:05:50Z</dcterms:created>
  <dcterms:modified xsi:type="dcterms:W3CDTF">2024-12-03T03:53:51Z</dcterms:modified>
</cp:coreProperties>
</file>