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872" r:id="rId9"/>
    <p:sldId id="873" r:id="rId10"/>
    <p:sldId id="261" r:id="rId11"/>
    <p:sldId id="874" r:id="rId12"/>
    <p:sldId id="875" r:id="rId13"/>
    <p:sldId id="876" r:id="rId14"/>
    <p:sldId id="877" r:id="rId15"/>
    <p:sldId id="878" r:id="rId16"/>
    <p:sldId id="879" r:id="rId17"/>
    <p:sldId id="881" r:id="rId18"/>
    <p:sldId id="882" r:id="rId19"/>
    <p:sldId id="883" r:id="rId20"/>
    <p:sldId id="884" r:id="rId21"/>
    <p:sldId id="885" r:id="rId22"/>
    <p:sldId id="880" r:id="rId23"/>
    <p:sldId id="886" r:id="rId24"/>
    <p:sldId id="887" r:id="rId25"/>
    <p:sldId id="888" r:id="rId26"/>
    <p:sldId id="889" r:id="rId27"/>
    <p:sldId id="890" r:id="rId28"/>
    <p:sldId id="891" r:id="rId29"/>
    <p:sldId id="892" r:id="rId30"/>
    <p:sldId id="893" r:id="rId31"/>
    <p:sldId id="894" r:id="rId32"/>
    <p:sldId id="895" r:id="rId33"/>
    <p:sldId id="896" r:id="rId34"/>
    <p:sldId id="897" r:id="rId35"/>
    <p:sldId id="898" r:id="rId36"/>
    <p:sldId id="899" r:id="rId37"/>
    <p:sldId id="900" r:id="rId38"/>
    <p:sldId id="901" r:id="rId39"/>
    <p:sldId id="902" r:id="rId40"/>
    <p:sldId id="903" r:id="rId41"/>
    <p:sldId id="904" r:id="rId42"/>
    <p:sldId id="905" r:id="rId43"/>
    <p:sldId id="906" r:id="rId44"/>
    <p:sldId id="907" r:id="rId45"/>
    <p:sldId id="908" r:id="rId46"/>
    <p:sldId id="9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6A232-3B9B-43C0-8F68-C054502F26C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345F4-AE33-429F-8518-C2531D62C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173C-CF5A-DA0B-087A-B3B6E5261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B7FD7-417D-7485-6243-4A2152E89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1834-D24A-5C57-C42B-900AF8C4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6BB4-58E7-4ECF-BEBA-A8783C31E4C2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248EC-EF87-AC29-DA8F-F8B34473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9B0A2-24E5-9636-142C-56F94F5E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3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C147-3901-6191-FBB4-7BADFD83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D9D04-3363-A217-6F7C-AA13B8541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FF14-FC06-FBFE-4146-A4FB2709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40D4-8FDC-4333-89FE-446D18DE6744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276C-1323-D593-B0D4-D5F6C4A1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A675-700F-D746-221A-B4CE467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693D4-44EE-75BC-1838-8DE72D0AD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B961F-1005-FF93-7976-0B306D34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F02F-3B29-50AE-B6EB-99AB14A2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F425-FB3D-445A-BBFD-80A21D029E06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B583-A9CC-4283-9BEF-16AEEEC5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B3BF-1B29-B97F-5884-61A725D4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29D8-93B5-0BD9-B7F2-A8FE86D0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F24D-5704-41EF-E8A1-70F0FC85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98C2-FA89-04E5-9C35-B573BEFB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B40B-C4D8-4305-9CBF-A0E68EA9AF3B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A4A9-2EAE-FCA6-BA7D-66E4C94A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B6911-C8E7-0E1E-89B3-35AAB897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3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875F-84F4-44A0-B83A-08BCF1AA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52602-2354-6339-D679-5415C8A7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4017-2521-BF7E-C234-89379DA8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5C05-5F91-4033-8D9C-71B6AB9C35C8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D0C9-75FD-1F96-B907-7FA061E2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B7B9-B3AB-5F86-AFEA-64DFB770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7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8562-9271-9DE4-9DC1-E3257429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481-07CE-33B4-DDBB-CD12D704F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E345C-1F76-DB6E-9C31-71A8E48B6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E34B3-AE59-3A58-A8BC-341726B3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E5E8-E264-434C-A5E4-18D5FA577BB4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3208D-DF4A-3836-9FB2-DA7A143C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90DC8-1F22-F6A6-08B9-42C716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9254-3941-E8B6-28B0-C4907460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A7FB4-690F-679D-1186-6EFD56310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81287-2AEE-AB43-DDA7-DDE441C9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770BB-D656-7FD3-A41D-4E52EAB78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BDB37-11EE-2994-CB9B-D91566F2B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6EB66-140C-DD50-6577-64D35BCA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E955E-3D6D-4842-BFE5-B9F66D943F96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DA4A1-B084-F876-1684-965CAECD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A8529-2AD8-EA46-3073-F4DD5D31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4085-2AE0-07B1-B248-48893C03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1D353-1D38-44A9-0F6A-9891BD73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BEEF-AF14-48E3-A1CC-CF19A6EDA965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4ECBD-8283-9CEB-736D-14A59C90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E7102-B5C7-AE6B-C6D7-B108EB3A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E024E-0654-865C-E4FE-C33D83B7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5263-B2D0-4BB1-AFDC-7D8F19E68D74}" type="datetime1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274DD-1222-F1F6-5AA3-2770A6D3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841C0-E683-6440-6E56-6A80C350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8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062-D8C8-36DC-3CE8-A3C77594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E557-3865-8DD7-2FA6-5126DA66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33F64-7523-61A8-F76F-A9DDB8AFC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53BBB-79E2-5A1F-FE26-9FC7759D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7E1F-A8DE-4343-879D-B73E099C5E0D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B7FD2-3542-710C-D042-662CE26A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599EC-440A-ECB4-5A60-0FF5FCDC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DAA9-F2DA-8729-E2BB-96349413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B4A07-7BCF-FA7A-245D-9BF463364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78E08-CCAA-4793-4E90-2CC8FEDA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C723-9AD4-C8CA-0333-0F309E1B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58B9F-F57E-4A8A-8B54-757C6985DD69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AAF9A-C7FA-69EF-1BB8-2BCE5C17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6DF52-508B-4FBB-177E-21125001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2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EC620-ABF3-10B8-64FE-B521DD97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7B7E-A495-C6C6-5D69-A7D85185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2CFB-8C88-ACF1-236A-617EB6401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49AAB-D937-46A0-B1D1-F6304AD82566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BCC2-1508-0E0E-1D6D-6F5FB1301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KRK, WRC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16CF9-B9C2-CBD4-C915-21C70D166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419E-D01A-45CF-9290-01530F595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7.wmf"/><Relationship Id="rId3" Type="http://schemas.openxmlformats.org/officeDocument/2006/relationships/image" Target="../media/image9.png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7.bin"/><Relationship Id="rId2" Type="http://schemas.openxmlformats.org/officeDocument/2006/relationships/image" Target="../media/image8.png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0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BCD3E3-CF43-C6C6-6C28-0D5594A0C945}"/>
                  </a:ext>
                </a:extLst>
              </p:cNvPr>
              <p:cNvSpPr txBox="1"/>
              <p:nvPr/>
            </p:nvSpPr>
            <p:spPr>
              <a:xfrm>
                <a:off x="579120" y="579120"/>
                <a:ext cx="11023600" cy="640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/>
                  <a:t>Chapter-3: Analysis of LTI Systems in Frequency Domain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Frequency Response of LTI System, Response to Complex Exponential: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Frequency Response of LTI System: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 the arbitrary input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the unit impulse response of LTI system then the response or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the LTI system is expressed in terms of convolution sum as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…..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400" dirty="0"/>
                  <a:t>			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To analyze LTI system, it is convenient to utilize the frequency domain because difference equation and convolution operation in the time domain become algebraic operation in frequency domain.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Applying convolution property of DTFT in above equation, we get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			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			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r>
                  <a:rPr lang="en-US" sz="2400" dirty="0"/>
                  <a:t>    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frequency response</a:t>
                </a:r>
                <a:r>
                  <a:rPr lang="en-US" sz="2400" dirty="0"/>
                  <a:t> of LTI system. </a:t>
                </a:r>
                <a:r>
                  <a:rPr lang="en-US" sz="2400" dirty="0">
                    <a:solidFill>
                      <a:schemeClr val="bg2"/>
                    </a:solidFill>
                  </a:rPr>
                  <a:t>KRK,WRC</a:t>
                </a:r>
                <a:endParaRPr lang="en-US" sz="2400" dirty="0"/>
              </a:p>
              <a:p>
                <a:pPr algn="just"/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BCD3E3-CF43-C6C6-6C28-0D5594A0C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79120"/>
                <a:ext cx="11023600" cy="6407139"/>
              </a:xfrm>
              <a:prstGeom prst="rect">
                <a:avLst/>
              </a:prstGeom>
              <a:blipFill>
                <a:blip r:embed="rId2"/>
                <a:stretch>
                  <a:fillRect l="-885" t="-761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13DCE2-91A1-B74D-25AA-6A585A98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BB6ED-AFA9-01BF-B641-24CDCFCF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E72344-9C34-477E-ABAC-5A1FA5E9AC67}"/>
                  </a:ext>
                </a:extLst>
              </p:cNvPr>
              <p:cNvSpPr txBox="1"/>
              <p:nvPr/>
            </p:nvSpPr>
            <p:spPr>
              <a:xfrm>
                <a:off x="568960" y="558800"/>
                <a:ext cx="11033760" cy="591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Linear Constant Coefficient Difference Equation (LCDDE) and Corresponding System Function: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Let us consider the linear time-invariant (LTI) discrete-time systems characterized by the general </a:t>
                </a:r>
                <a:r>
                  <a:rPr lang="en-US" sz="2400" b="1" dirty="0"/>
                  <a:t>linear constant-coefficient difference equation (LCCDE)</a:t>
                </a:r>
                <a:r>
                  <a:rPr lang="en-US" sz="2400" dirty="0"/>
                  <a:t> by</a:t>
                </a:r>
              </a:p>
              <a:p>
                <a:pPr algn="just"/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			…..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z–transform on both sides, we get</a:t>
                </a:r>
              </a:p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	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400" dirty="0"/>
                  <a:t>     Or,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					…..ii</a:t>
                </a:r>
              </a:p>
              <a:p>
                <a:pPr algn="just"/>
                <a:r>
                  <a:rPr lang="en-US" sz="2400" dirty="0"/>
                  <a:t>     where,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1" dirty="0"/>
                  <a:t>system function</a:t>
                </a:r>
                <a:r>
                  <a:rPr lang="en-US" sz="2400" dirty="0"/>
                  <a:t> and takes the form of a ratio of polynomials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 factored form, equation (ii) can be written as</a:t>
                </a:r>
              </a:p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				              …..iii 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E72344-9C34-477E-ABAC-5A1FA5E9A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58800"/>
                <a:ext cx="11033760" cy="5916748"/>
              </a:xfrm>
              <a:prstGeom prst="rect">
                <a:avLst/>
              </a:prstGeom>
              <a:blipFill>
                <a:blip r:embed="rId2"/>
                <a:stretch>
                  <a:fillRect l="-718" t="-825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EB297-D5EA-6FD9-8561-F4E2F61F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DB23-5136-AE7A-DBAF-42AFFED6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364582-8C45-3C9D-BBB2-E25F5CA70322}"/>
                  </a:ext>
                </a:extLst>
              </p:cNvPr>
              <p:cNvSpPr txBox="1"/>
              <p:nvPr/>
            </p:nvSpPr>
            <p:spPr>
              <a:xfrm>
                <a:off x="589280" y="568960"/>
                <a:ext cx="11033760" cy="5937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Poles and Zeros: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The factors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 the numerator contributes a zero at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and a pole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1" dirty="0"/>
                  <a:t>. 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The factors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 the denominator contributes a pole at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and a zero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1" dirty="0"/>
                  <a:t>. </a:t>
                </a:r>
              </a:p>
              <a:p>
                <a:pPr algn="just"/>
                <a:endParaRPr lang="en-US" sz="2400" b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Example-1: Determine the difference equation of the system function given by</a:t>
                </a:r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given system function is</a:t>
                </a:r>
              </a:p>
              <a:p>
                <a:pPr algn="just"/>
                <a:r>
                  <a:rPr lang="en-US" sz="2400" b="1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364582-8C45-3C9D-BBB2-E25F5CA7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68960"/>
                <a:ext cx="11033760" cy="5937779"/>
              </a:xfrm>
              <a:prstGeom prst="rect">
                <a:avLst/>
              </a:prstGeom>
              <a:blipFill>
                <a:blip r:embed="rId2"/>
                <a:stretch>
                  <a:fillRect l="-884" t="-821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1B275-7E04-FEE1-0D90-0CFAD9C2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8DB06-BDF2-B13C-35A3-5EACDD0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9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C615E-002E-B096-9DCD-9F2C6D0BA97D}"/>
                  </a:ext>
                </a:extLst>
              </p:cNvPr>
              <p:cNvSpPr txBox="1"/>
              <p:nvPr/>
            </p:nvSpPr>
            <p:spPr>
              <a:xfrm>
                <a:off x="558800" y="528320"/>
                <a:ext cx="110744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C615E-002E-B096-9DCD-9F2C6D0BA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528320"/>
                <a:ext cx="11074400" cy="3785652"/>
              </a:xfrm>
              <a:prstGeom prst="rect">
                <a:avLst/>
              </a:prstGeom>
              <a:blipFill>
                <a:blip r:embed="rId2"/>
                <a:stretch>
                  <a:fillRect l="-771" t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B836FC-96E4-D28B-3069-A0ABF67E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C36AF-65B3-89C0-1DCC-8B604DFD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F4CAE8-010B-27FC-845C-C25729F0DC53}"/>
                  </a:ext>
                </a:extLst>
              </p:cNvPr>
              <p:cNvSpPr txBox="1"/>
              <p:nvPr/>
            </p:nvSpPr>
            <p:spPr>
              <a:xfrm>
                <a:off x="579120" y="558800"/>
                <a:ext cx="11023600" cy="4836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Causality and Stability: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difference equation does not uniquely specify the impulse response of an LTI system. For the system function of equation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or (ii), there are a number of choices for the ROC.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a given ratio of polynomials, each of the ROC will lead to a different impulse response, but they will all correspond to the same difference equation.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b="1" dirty="0"/>
                  <a:t>Causality: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For a</a:t>
                </a:r>
                <a:r>
                  <a:rPr lang="en-US" altLang="zh-CN" sz="2400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causal</a:t>
                </a:r>
                <a:r>
                  <a:rPr lang="en-US" altLang="zh-CN" sz="2400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system the </a:t>
                </a:r>
                <a:r>
                  <a:rPr lang="en-US" altLang="zh-CN" sz="2400" b="1" dirty="0"/>
                  <a:t>impulse response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400" dirty="0"/>
                  <a:t> must be </a:t>
                </a:r>
                <a:r>
                  <a:rPr lang="en-US" altLang="zh-TW" sz="2400" b="1" dirty="0"/>
                  <a:t>right-sided sequence</a:t>
                </a:r>
                <a:r>
                  <a:rPr lang="en-US" altLang="zh-TW" sz="2400" dirty="0"/>
                  <a:t>.</a:t>
                </a:r>
              </a:p>
              <a:p>
                <a:pPr algn="just"/>
                <a:r>
                  <a:rPr lang="en-US" sz="2400" dirty="0"/>
                  <a:t>				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					</a:t>
                </a:r>
              </a:p>
              <a:p>
                <a:pPr algn="just"/>
                <a:r>
                  <a:rPr lang="en-US" sz="2400" dirty="0"/>
                  <a:t>    </a:t>
                </a:r>
                <a:r>
                  <a:rPr lang="en-US" altLang="zh-TW" sz="2400" dirty="0"/>
                  <a:t>then the </a:t>
                </a:r>
                <a:r>
                  <a:rPr lang="en-US" altLang="zh-TW" sz="2400" b="1" dirty="0"/>
                  <a:t>region of convergence (ROC)</a:t>
                </a:r>
                <a:r>
                  <a:rPr lang="en-US" altLang="zh-TW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zh-TW" sz="2400" dirty="0"/>
                  <a:t> must be </a:t>
                </a:r>
                <a:r>
                  <a:rPr lang="en-US" altLang="zh-TW" sz="2400" b="1" dirty="0"/>
                  <a:t>outside the outermost pole</a:t>
                </a:r>
                <a:r>
                  <a:rPr lang="en-US" altLang="zh-TW" sz="2400" dirty="0"/>
                  <a:t>.</a:t>
                </a:r>
              </a:p>
              <a:p>
                <a:pPr algn="just"/>
                <a:r>
                  <a:rPr lang="en-US" sz="2400" dirty="0"/>
                  <a:t>				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𝑅𝑂𝐶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F4CAE8-010B-27FC-845C-C25729F0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58800"/>
                <a:ext cx="11023600" cy="4836260"/>
              </a:xfrm>
              <a:prstGeom prst="rect">
                <a:avLst/>
              </a:prstGeom>
              <a:blipFill>
                <a:blip r:embed="rId2"/>
                <a:stretch>
                  <a:fillRect l="-885" t="-1261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0D5B147-4DDB-9034-2148-9C7C299D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760" y="4368800"/>
            <a:ext cx="2332408" cy="2489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A9AA5-7DBF-CD2C-06B3-AF6E57EE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420AA-8E59-548F-291A-9B5BD914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8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E089A5-2AC7-4710-2E5C-DC8EC6075833}"/>
                  </a:ext>
                </a:extLst>
              </p:cNvPr>
              <p:cNvSpPr txBox="1"/>
              <p:nvPr/>
            </p:nvSpPr>
            <p:spPr>
              <a:xfrm>
                <a:off x="599440" y="538480"/>
                <a:ext cx="11023600" cy="23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lphaLcPeriod" startAt="2"/>
                </a:pPr>
                <a:r>
                  <a:rPr lang="en-US" sz="2400" b="1" dirty="0"/>
                  <a:t>Stability: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a </a:t>
                </a:r>
                <a:r>
                  <a:rPr lang="en-US" sz="2400" b="1" dirty="0"/>
                  <a:t>stable system</a:t>
                </a:r>
                <a:r>
                  <a:rPr lang="en-US" sz="2400" dirty="0"/>
                  <a:t>, the </a:t>
                </a:r>
                <a:r>
                  <a:rPr lang="en-US" sz="2400" b="1" dirty="0"/>
                  <a:t>impulse response</a:t>
                </a:r>
                <a:r>
                  <a:rPr lang="en-US" sz="2400" dirty="0"/>
                  <a:t> must be </a:t>
                </a:r>
                <a:r>
                  <a:rPr lang="en-US" sz="2400" b="1" dirty="0"/>
                  <a:t>absolutely summable</a:t>
                </a:r>
                <a:r>
                  <a:rPr lang="en-US" sz="2400" dirty="0"/>
                  <a:t>. That is,</a:t>
                </a:r>
              </a:p>
              <a:p>
                <a:pPr algn="just"/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     this is identical to the condition that</a:t>
                </a:r>
              </a:p>
              <a:p>
                <a:pPr algn="just"/>
                <a:r>
                  <a:rPr lang="en-US" sz="2400" dirty="0"/>
                  <a:t>		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 the </a:t>
                </a:r>
                <a:r>
                  <a:rPr lang="en-US" sz="2400" b="1" dirty="0"/>
                  <a:t>ROC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include the </a:t>
                </a:r>
                <a:r>
                  <a:rPr lang="en-US" sz="2400" b="1" dirty="0"/>
                  <a:t>unit circle</a:t>
                </a:r>
                <a:r>
                  <a:rPr lang="en-US" sz="2400" dirty="0"/>
                  <a:t>.		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E089A5-2AC7-4710-2E5C-DC8EC607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38480"/>
                <a:ext cx="11023600" cy="2355838"/>
              </a:xfrm>
              <a:prstGeom prst="rect">
                <a:avLst/>
              </a:prstGeom>
              <a:blipFill>
                <a:blip r:embed="rId2"/>
                <a:stretch>
                  <a:fillRect l="-884" t="-2326" b="-19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734BAD1-F13C-43E2-D300-3CC54F68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2" y="2894318"/>
            <a:ext cx="3914775" cy="3810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6D4EB-E930-F963-445F-2285C4E2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E70EA-B5BA-73CE-75F9-43B3C9AE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29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B254DD-B820-596F-055F-2F13966EEACF}"/>
              </a:ext>
            </a:extLst>
          </p:cNvPr>
          <p:cNvSpPr txBox="1"/>
          <p:nvPr/>
        </p:nvSpPr>
        <p:spPr>
          <a:xfrm>
            <a:off x="589280" y="538480"/>
            <a:ext cx="11013440" cy="427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b="1" dirty="0"/>
              <a:t>Causality and Stability Conditions: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zh-TW" sz="2400" b="1" dirty="0"/>
              <a:t>Causal</a:t>
            </a:r>
            <a:r>
              <a:rPr lang="en-US" altLang="zh-TW" sz="2400" dirty="0"/>
              <a:t>: ROC must be outside the outermost pole.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zh-TW" sz="2400" b="1" dirty="0"/>
              <a:t>Stable</a:t>
            </a:r>
            <a:r>
              <a:rPr lang="en-US" altLang="zh-TW" sz="2400" dirty="0"/>
              <a:t>: ROC includes the unit circle.</a:t>
            </a:r>
          </a:p>
          <a:p>
            <a:pPr marL="342900" indent="-342900" algn="just" eaLnBrk="1" hangingPunct="1">
              <a:lnSpc>
                <a:spcPct val="12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/>
            </a:pPr>
            <a:r>
              <a:rPr lang="en-US" altLang="zh-TW" sz="2400" b="1" dirty="0"/>
              <a:t>Causal and stable</a:t>
            </a:r>
            <a:r>
              <a:rPr lang="en-US" altLang="zh-TW" sz="2400" dirty="0"/>
              <a:t>:  All the </a:t>
            </a:r>
            <a:r>
              <a:rPr lang="en-US" altLang="zh-TW" sz="2400" b="1" dirty="0"/>
              <a:t>poles</a:t>
            </a:r>
            <a:r>
              <a:rPr lang="en-US" altLang="zh-TW" sz="2400" dirty="0"/>
              <a:t> of the system function are </a:t>
            </a:r>
            <a:r>
              <a:rPr lang="en-US" altLang="zh-TW" sz="2400" b="1" dirty="0"/>
              <a:t>inside the unit circle;</a:t>
            </a:r>
            <a:r>
              <a:rPr lang="en-US" altLang="zh-TW" sz="2400" dirty="0"/>
              <a:t> </a:t>
            </a:r>
          </a:p>
          <a:p>
            <a:pPr marL="363538" indent="0" algn="just"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solidFill>
                  <a:srgbClr val="0000CC"/>
                </a:solidFill>
              </a:rPr>
              <a:t>                                  </a:t>
            </a:r>
            <a:r>
              <a:rPr lang="en-US" altLang="zh-TW" sz="2400" b="1" dirty="0"/>
              <a:t>ROC </a:t>
            </a:r>
            <a:r>
              <a:rPr lang="en-US" altLang="zh-TW" sz="2400" dirty="0"/>
              <a:t>is outside the outermost pole, and includes the unit circle.</a:t>
            </a:r>
          </a:p>
          <a:p>
            <a:pPr marL="363538" indent="0" algn="just"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zh-TW" sz="2400" b="1" dirty="0"/>
              <a:t>Example: </a:t>
            </a:r>
          </a:p>
          <a:p>
            <a:pPr algn="just"/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75A495-DE5F-0F81-BBE0-B451E7D4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87C4B-D71A-DDA2-9C6C-218E8344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A64ADA-50BC-75CC-C296-16448CF09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0" y="447040"/>
            <a:ext cx="6156960" cy="624839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F00CD-01FD-98D5-BC70-A5D681BE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4EF0F-3DA2-4E61-F3EB-11C74F28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37C65-5F3F-1716-0D44-BC9E04C56EFF}"/>
                  </a:ext>
                </a:extLst>
              </p:cNvPr>
              <p:cNvSpPr txBox="1"/>
              <p:nvPr/>
            </p:nvSpPr>
            <p:spPr>
              <a:xfrm>
                <a:off x="599440" y="548640"/>
                <a:ext cx="11003280" cy="5433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2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Impulse Response for Rational System Functions: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system function</a:t>
                </a:r>
                <a:r>
                  <a:rPr lang="en-US" sz="2400" dirty="0"/>
                  <a:t> that takes the form of a ratio of polynomials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is expressed as:</a:t>
                </a:r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400" b="1" dirty="0"/>
                  <a:t>	</a:t>
                </a:r>
                <a:r>
                  <a:rPr lang="en-US" sz="2400" dirty="0"/>
                  <a:t>	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Any </a:t>
                </a:r>
                <a:r>
                  <a:rPr lang="en-US" sz="2400" b="1" dirty="0"/>
                  <a:t>rational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b="1" dirty="0"/>
                  <a:t> with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𝒔𝒕</m:t>
                        </m:r>
                      </m:sup>
                    </m:sSup>
                  </m:oMath>
                </a14:m>
                <a:r>
                  <a:rPr lang="en-US" sz="2400" b="1" dirty="0"/>
                  <a:t>-order poles</a:t>
                </a:r>
                <a:r>
                  <a:rPr lang="en-US" sz="2400" dirty="0"/>
                  <a:t> can be expressed in the form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			…..ii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where the </a:t>
                </a:r>
                <a:r>
                  <a:rPr lang="en-US" sz="2400" b="1" dirty="0"/>
                  <a:t>terms in the first summation would be obtained by long division</a:t>
                </a:r>
                <a:r>
                  <a:rPr lang="en-US" sz="2400" dirty="0"/>
                  <a:t> of the denominator into the numerator and would be present only </a:t>
                </a:r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the system is assumed to be </a:t>
                </a:r>
                <a:r>
                  <a:rPr lang="en-US" sz="2400" b="1" dirty="0"/>
                  <a:t>causal</a:t>
                </a:r>
                <a:r>
                  <a:rPr lang="en-US" sz="2400" dirty="0"/>
                  <a:t>, then the </a:t>
                </a:r>
                <a:r>
                  <a:rPr lang="en-US" sz="2400" b="1" dirty="0"/>
                  <a:t>ROC is outside all of the poles</a:t>
                </a:r>
                <a:r>
                  <a:rPr lang="en-US" sz="2400" dirty="0"/>
                  <a:t> in Eq. (ii), and it follows that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]+</m:t>
                        </m:r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		…..ii</a:t>
                </a:r>
              </a:p>
              <a:p>
                <a:pPr algn="just"/>
                <a:r>
                  <a:rPr lang="en-US" sz="2400" dirty="0"/>
                  <a:t>     where the first summation is included only 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a </a:t>
                </a:r>
                <a:r>
                  <a:rPr lang="en-US" sz="2400" b="1" dirty="0"/>
                  <a:t>LTI system</a:t>
                </a:r>
                <a:r>
                  <a:rPr lang="en-US" sz="2400" dirty="0"/>
                  <a:t>, it is useful to classify </a:t>
                </a:r>
                <a:r>
                  <a:rPr lang="en-US" sz="2400" b="1" dirty="0"/>
                  <a:t>two classes</a:t>
                </a:r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37C65-5F3F-1716-0D44-BC9E04C56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48640"/>
                <a:ext cx="11003280" cy="5433860"/>
              </a:xfrm>
              <a:prstGeom prst="rect">
                <a:avLst/>
              </a:prstGeom>
              <a:blipFill>
                <a:blip r:embed="rId2"/>
                <a:stretch>
                  <a:fillRect l="-886" t="-1010" r="-886"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C9281-10B1-2296-39B0-F14FDE5D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51EED-ADFC-98F8-399D-77449EE6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3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8BE34E-D5F3-3490-75D1-DA076B95DBDC}"/>
                  </a:ext>
                </a:extLst>
              </p:cNvPr>
              <p:cNvSpPr txBox="1"/>
              <p:nvPr/>
            </p:nvSpPr>
            <p:spPr>
              <a:xfrm>
                <a:off x="599440" y="538480"/>
                <a:ext cx="11013440" cy="613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b="1" dirty="0"/>
                  <a:t>Infinite Impulse Response (IIR):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For </a:t>
                </a:r>
                <a:r>
                  <a:rPr lang="en-US" altLang="zh-TW" sz="2400" b="1" dirty="0"/>
                  <a:t>IIR class</a:t>
                </a:r>
                <a:r>
                  <a:rPr lang="en-US" altLang="zh-TW" sz="2400" dirty="0"/>
                  <a:t>, at least </a:t>
                </a:r>
                <a:r>
                  <a:rPr lang="en-US" altLang="zh-TW" sz="2400" b="1" dirty="0"/>
                  <a:t>one nonzero pole</a:t>
                </a:r>
                <a:r>
                  <a:rPr lang="en-US" altLang="zh-TW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is </a:t>
                </a:r>
                <a:r>
                  <a:rPr lang="en-US" altLang="zh-TW" sz="2400" b="1" dirty="0"/>
                  <a:t>not canceled by a zero</a:t>
                </a:r>
                <a:r>
                  <a:rPr lang="en-US" altLang="zh-TW" sz="2400" dirty="0"/>
                  <a:t>. In this case,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400" dirty="0"/>
                  <a:t> will have at least one term of the form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𝑑𝑘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400" dirty="0"/>
                  <a:t>,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400" dirty="0"/>
                  <a:t> will not be of finite length, i.e., will not be zero outside a finite interval.</a:t>
                </a:r>
              </a:p>
              <a:p>
                <a:pPr algn="just"/>
                <a:endParaRPr lang="en-US" altLang="zh-TW" sz="2400" dirty="0"/>
              </a:p>
              <a:p>
                <a:pPr marL="457200" indent="-457200" algn="just">
                  <a:buFont typeface="+mj-lt"/>
                  <a:buAutoNum type="alphaLcPeriod" startAt="2"/>
                </a:pPr>
                <a:r>
                  <a:rPr lang="en-US" sz="2400" b="1" dirty="0"/>
                  <a:t>Finite Impulse Response (FIR):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For a </a:t>
                </a:r>
                <a:r>
                  <a:rPr lang="en-US" altLang="zh-CN" sz="2400" dirty="0"/>
                  <a:t>second class of systems,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has no poles except at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; i.e.,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2400" dirty="0"/>
                  <a:t>. Thus , a partial fraction expansion is not possible, and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is simply a polynomial in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400" dirty="0"/>
                  <a:t> of the form </a:t>
                </a:r>
              </a:p>
              <a:p>
                <a:pPr algn="just"/>
                <a:r>
                  <a:rPr lang="en-US" sz="2400" b="1" dirty="0"/>
                  <a:t>			</a:t>
                </a:r>
                <a:r>
                  <a:rPr lang="en-US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400" b="1" dirty="0"/>
                  <a:t>					</a:t>
                </a:r>
                <a:r>
                  <a:rPr lang="en-US" sz="2400" dirty="0"/>
                  <a:t>	…..iii</a:t>
                </a:r>
              </a:p>
              <a:p>
                <a:pPr algn="just"/>
                <a:r>
                  <a:rPr lang="en-US" sz="2400" dirty="0"/>
                  <a:t>     we assume, without loss of generality,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:r>
                  <a:rPr lang="en-US" sz="2400" b="1" dirty="0"/>
                  <a:t>impulse response</a:t>
                </a:r>
                <a:r>
                  <a:rPr lang="en-US" sz="2400" dirty="0"/>
                  <a:t> of equation (iii) is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d>
                      <m:dPr>
                        <m:begChr m:val="{"/>
                        <m:endChr m:val="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𝑶𝒕𝒉𝒆𝒓𝒘𝒊𝒔𝒆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		…..iv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</a:t>
                </a:r>
                <a:r>
                  <a:rPr lang="en-US" sz="2400" b="1" dirty="0"/>
                  <a:t>convolution sum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8BE34E-D5F3-3490-75D1-DA076B95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38480"/>
                <a:ext cx="11013440" cy="6131294"/>
              </a:xfrm>
              <a:prstGeom prst="rect">
                <a:avLst/>
              </a:prstGeom>
              <a:blipFill>
                <a:blip r:embed="rId2"/>
                <a:stretch>
                  <a:fillRect l="-885" t="-895" r="-1550" b="-1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823C8-31B2-9798-EE01-71DFD9C3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C0F16-4B7A-38A8-82D7-FC3E913E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6588EF-A744-5766-882B-17C0A8BD0CA5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33760" cy="5867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difference equation of equation (iii) is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					….iv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en-US" sz="2400" dirty="0"/>
                  <a:t>A first order IIR system defined by the difference equation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Find:	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System function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Condition for stability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Impulse response</a:t>
                </a:r>
              </a:p>
              <a:p>
                <a:pPr algn="just"/>
                <a:r>
                  <a:rPr lang="en-US" sz="2400" b="1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Taking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-transform on both sides, we have</a:t>
                </a:r>
              </a:p>
              <a:p>
                <a:pPr algn="just"/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,    </a:t>
                </a:r>
                <a:r>
                  <a:rPr lang="en-US" sz="2400" b="1" dirty="0"/>
                  <a:t>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which is the required expression for system function.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6588EF-A744-5766-882B-17C0A8BD0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33760" cy="5867568"/>
              </a:xfrm>
              <a:prstGeom prst="rect">
                <a:avLst/>
              </a:prstGeom>
              <a:blipFill>
                <a:blip r:embed="rId2"/>
                <a:stretch>
                  <a:fillRect l="-884" t="-831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267399F-B8E5-114E-DF09-6E388630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20" y="2036437"/>
            <a:ext cx="4815682" cy="314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C3800-1A8D-6925-2D58-8CF4F4BD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E3F56-384A-C5BC-1845-88C9FB56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0CC001-44E8-9293-F6D3-382E76516B32}"/>
                  </a:ext>
                </a:extLst>
              </p:cNvPr>
              <p:cNvSpPr txBox="1"/>
              <p:nvPr/>
            </p:nvSpPr>
            <p:spPr>
              <a:xfrm>
                <a:off x="568960" y="538480"/>
                <a:ext cx="11043920" cy="596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Magnitude and Phase Representation of Frequency Response: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frequency response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can be written in polar form as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p>
                    </m:sSup>
                  </m:oMath>
                </a14:m>
                <a:r>
                  <a:rPr lang="en-US" sz="2400" dirty="0"/>
                  <a:t>	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r>
                  <a:rPr lang="en-US" sz="2400" dirty="0"/>
                  <a:t>     where,		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amplitude (or magnitude) response</a:t>
                </a:r>
              </a:p>
              <a:p>
                <a:pPr algn="just"/>
                <a:r>
                  <a:rPr lang="en-US" sz="2400" dirty="0"/>
                  <a:t>     and			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phase response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Note that phase response does not affect the amplitude of the individual frequency components but only provides information concerning the relative phases of exponentials that make up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exhibits conjugate symmetry. That is,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	, symmetric about origin.</a:t>
                </a:r>
              </a:p>
              <a:p>
                <a:pPr algn="just"/>
                <a:r>
                  <a:rPr lang="en-US" sz="2400" dirty="0"/>
                  <a:t>     and			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, antisymmetric about origin.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b="1" dirty="0"/>
                  <a:t>Frequency response is the measure of magnitude and phase of the output as a function of frequency, in comparison to the input.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0CC001-44E8-9293-F6D3-382E76516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38480"/>
                <a:ext cx="11043920" cy="5969968"/>
              </a:xfrm>
              <a:prstGeom prst="rect">
                <a:avLst/>
              </a:prstGeom>
              <a:blipFill>
                <a:blip r:embed="rId2"/>
                <a:stretch>
                  <a:fillRect l="-773" t="-816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646E8-C0A9-C513-6C08-FFB569FD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6A365-5C7D-5E57-73B0-53026EBE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FC1A4B-1B06-A004-DF2C-E5D8902247BC}"/>
                  </a:ext>
                </a:extLst>
              </p:cNvPr>
              <p:cNvSpPr txBox="1"/>
              <p:nvPr/>
            </p:nvSpPr>
            <p:spPr>
              <a:xfrm>
                <a:off x="599440" y="538480"/>
                <a:ext cx="1099312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buFont typeface="+mj-lt"/>
                  <a:buAutoNum type="romanLcPeriod" startAt="2"/>
                </a:pPr>
                <a:r>
                  <a:rPr lang="en-US" sz="2400" dirty="0"/>
                  <a:t>For stable system,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  <a:p>
                <a:pPr marL="514350" indent="-514350" algn="just">
                  <a:buFont typeface="+mj-lt"/>
                  <a:buAutoNum type="romanLcPeriod" startAt="2"/>
                </a:pPr>
                <a:r>
                  <a:rPr lang="en-US" sz="2400" dirty="0"/>
                  <a:t>The impulse response is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FC1A4B-1B06-A004-DF2C-E5D890224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38480"/>
                <a:ext cx="10993120" cy="1569660"/>
              </a:xfrm>
              <a:prstGeom prst="rect">
                <a:avLst/>
              </a:prstGeom>
              <a:blipFill>
                <a:blip r:embed="rId2"/>
                <a:stretch>
                  <a:fillRect l="-887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20B0100-D6F5-87C2-4BA9-C10E893A6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" y="2025601"/>
            <a:ext cx="10261600" cy="35623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0F68DC-64C1-A6E9-9F78-57097B36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E60AA-2B2B-2C8B-2A64-3F064D9A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5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C30DB-2EF3-7DC3-AD66-E5353FF2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60" y="121921"/>
            <a:ext cx="6634480" cy="673607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6B898A-0148-6AAE-A451-DA0441C7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15330-D954-88A8-F838-136D5AA7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4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98BCBF-CC86-42C2-85F7-BFDFBAE4814E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13440" cy="577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Relationship of Frequency Response to Pole Zero of System: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stable LTI system has a </a:t>
                </a:r>
                <a:r>
                  <a:rPr lang="en-US" sz="2400" b="1" dirty="0"/>
                  <a:t>rational system function</a:t>
                </a:r>
                <a:r>
                  <a:rPr lang="en-US" sz="2400" dirty="0"/>
                  <a:t> as</a:t>
                </a:r>
              </a:p>
              <a:p>
                <a:pPr algn="just"/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		 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					</a:t>
                </a:r>
                <a:r>
                  <a:rPr lang="en-US" sz="2400" dirty="0"/>
                  <a:t>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    </a:t>
                </a:r>
                <a:r>
                  <a:rPr lang="en-US" sz="2400" dirty="0"/>
                  <a:t>then its </a:t>
                </a:r>
                <a:r>
                  <a:rPr lang="en-US" sz="2400" b="1" dirty="0"/>
                  <a:t>frequency response</a:t>
                </a:r>
                <a:r>
                  <a:rPr lang="en-US" sz="2400" dirty="0"/>
                  <a:t> (evaluated in the unit circle) has the form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𝒀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					…..ii</a:t>
                </a:r>
              </a:p>
              <a:p>
                <a:pPr algn="just"/>
                <a:r>
                  <a:rPr lang="en-US" sz="2400" dirty="0"/>
                  <a:t>     that is, we obtain frequency response from system function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In factored form, equation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can be written as</a:t>
                </a:r>
              </a:p>
              <a:p>
                <a:pPr algn="just"/>
                <a:r>
                  <a:rPr lang="en-US" sz="2400" dirty="0">
                    <a:solidFill>
                      <a:schemeClr val="tx1"/>
                    </a:solidFill>
                  </a:rPr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					…..iii</a:t>
                </a:r>
              </a:p>
              <a:p>
                <a:pPr algn="just"/>
                <a:r>
                  <a:rPr lang="en-US" sz="2400" dirty="0"/>
                  <a:t>     then the frequency response of (iii) is 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				…..iv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98BCBF-CC86-42C2-85F7-BFDFBAE48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13440" cy="5771965"/>
              </a:xfrm>
              <a:prstGeom prst="rect">
                <a:avLst/>
              </a:prstGeom>
              <a:blipFill>
                <a:blip r:embed="rId2"/>
                <a:stretch>
                  <a:fillRect l="-775" t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78EC9-10D9-6051-DE20-79E637A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7CC07-774E-C891-5EBE-F9003E6C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3A368F-1782-092F-8092-0DB468DA9888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13440" cy="6377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Magnitude:</a:t>
                </a:r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				…..v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Magnitude Squared Frequency Response (Function):</a:t>
                </a:r>
                <a:endParaRPr lang="en-US" sz="2400" dirty="0"/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		…..vi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equation (v), we note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i="1" dirty="0"/>
                  <a:t>product of the magnitudes of all the zero factors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2400" b="1" i="1" dirty="0"/>
                  <a:t> evaluated on the unit circle, divided by the product of the magnitudes of all the pole factors evaluated on the unit circle</a:t>
                </a:r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Log Magnitude Gain (Gain in dB)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1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Gain in dB is expressed as</a:t>
                </a:r>
              </a:p>
              <a:p>
                <a:pPr algn="just"/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𝟐𝟎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𝟐𝟎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                                            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𝟐𝟎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1" dirty="0"/>
                  <a:t>			            </a:t>
                </a:r>
                <a:r>
                  <a:rPr lang="en-US" sz="2400" dirty="0"/>
                  <a:t>…..vii	</a:t>
                </a:r>
                <a:r>
                  <a:rPr lang="en-US" sz="2400" b="1" dirty="0"/>
                  <a:t>		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3A368F-1782-092F-8092-0DB468DA9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13440" cy="6377836"/>
              </a:xfrm>
              <a:prstGeom prst="rect">
                <a:avLst/>
              </a:prstGeom>
              <a:blipFill>
                <a:blip r:embed="rId2"/>
                <a:stretch>
                  <a:fillRect l="-775" t="-764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900CE-20E4-1581-45E9-84092DF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DEB4A-AEAB-FB42-D42A-82FCCDD5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89DBC5-9C34-6728-34F2-C948471A29D5}"/>
                  </a:ext>
                </a:extLst>
              </p:cNvPr>
              <p:cNvSpPr txBox="1"/>
              <p:nvPr/>
            </p:nvSpPr>
            <p:spPr>
              <a:xfrm>
                <a:off x="579120" y="548640"/>
                <a:ext cx="11043920" cy="5548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     where,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Gain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=20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algn="just"/>
                <a:r>
                  <a:rPr lang="en-US" sz="2400" dirty="0"/>
                  <a:t>     attenuation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Log Magnitude Output, Phase: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output of the frequency response of equation (ii) is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					…..viii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			 </a:t>
                </a:r>
              </a:p>
              <a:p>
                <a:pPr algn="just"/>
                <a:r>
                  <a:rPr lang="en-US" sz="2400" dirty="0"/>
                  <a:t>     taking log on both sides, we get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𝟐𝟎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𝒀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𝟐𝟎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𝟐𝟎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		…..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which is the log magnitude output.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And, the </a:t>
                </a:r>
                <a:r>
                  <a:rPr lang="en-US" sz="2400" b="1" dirty="0"/>
                  <a:t>phase</a:t>
                </a:r>
                <a:r>
                  <a:rPr lang="en-US" sz="2400" dirty="0"/>
                  <a:t> is  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1" dirty="0"/>
                  <a:t>					</a:t>
                </a:r>
                <a:r>
                  <a:rPr lang="en-US" sz="2400" dirty="0"/>
                  <a:t>…..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89DBC5-9C34-6728-34F2-C948471A2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48640"/>
                <a:ext cx="11043920" cy="5548057"/>
              </a:xfrm>
              <a:prstGeom prst="rect">
                <a:avLst/>
              </a:prstGeom>
              <a:blipFill>
                <a:blip r:embed="rId2"/>
                <a:stretch>
                  <a:fillRect l="-717" t="-879" b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80249-44F1-9FFE-B489-DC1B3F61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F477E-1088-0520-C8A2-36E372C2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5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9B0446-83DB-3EBF-BBCC-70ED0DDA5744}"/>
                  </a:ext>
                </a:extLst>
              </p:cNvPr>
              <p:cNvSpPr txBox="1"/>
              <p:nvPr/>
            </p:nvSpPr>
            <p:spPr>
              <a:xfrm>
                <a:off x="599440" y="548640"/>
                <a:ext cx="11003280" cy="5140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Phase Response and Group Delay: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</a:t>
                </a:r>
                <a:r>
                  <a:rPr lang="en-US" sz="2400" b="1" dirty="0"/>
                  <a:t> phase </a:t>
                </a:r>
                <a:r>
                  <a:rPr lang="en-US" sz="2400" dirty="0"/>
                  <a:t>response</a:t>
                </a:r>
                <a:r>
                  <a:rPr lang="en-US" sz="2400" b="1" dirty="0"/>
                  <a:t> </a:t>
                </a:r>
                <a:r>
                  <a:rPr lang="en-US" sz="2400" dirty="0"/>
                  <a:t>for a rational system function has the form </a:t>
                </a:r>
              </a:p>
              <a:p>
                <a:pPr algn="just"/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𝐫𝐠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𝐚𝐫𝐠</m:t>
                        </m:r>
                      </m:fName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𝒂𝒓𝒈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𝒂𝒓𝒈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And, the corresponding </a:t>
                </a:r>
                <a:r>
                  <a:rPr lang="en-US" sz="2400" b="1" dirty="0"/>
                  <a:t>group delay</a:t>
                </a:r>
                <a:r>
                  <a:rPr lang="en-US" sz="2400" dirty="0"/>
                  <a:t> is</a:t>
                </a:r>
                <a:r>
                  <a:rPr lang="en-US" sz="2400" b="1" dirty="0"/>
                  <a:t>	</a:t>
                </a:r>
              </a:p>
              <a:p>
                <a:pPr algn="just"/>
                <a:r>
                  <a:rPr lang="en-US" sz="2400" b="1" dirty="0"/>
                  <a:t>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𝒈𝒓𝒅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den>
                        </m:f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𝒂𝒓𝒈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sup>
                            </m:sSup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den>
                            </m:f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𝒂𝒓𝒈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     </a:t>
                </a:r>
                <a:r>
                  <a:rPr lang="en-US" sz="2400" dirty="0"/>
                  <a:t>where,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𝑔𝑟𝑑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rg</m:t>
                    </m:r>
                    <m:r>
                      <a:rPr lang="en-US" sz="24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here,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𝒂𝒓𝒈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 ]</m:t>
                    </m:r>
                  </m:oMath>
                </a14:m>
                <a:r>
                  <a:rPr lang="en-US" sz="2400" dirty="0"/>
                  <a:t> represents the </a:t>
                </a:r>
                <a:r>
                  <a:rPr lang="en-US" sz="2400" b="1" dirty="0"/>
                  <a:t>continuous phase</a:t>
                </a:r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An equivalent expression is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9B0446-83DB-3EBF-BBCC-70ED0DDA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48640"/>
                <a:ext cx="11003280" cy="5140446"/>
              </a:xfrm>
              <a:prstGeom prst="rect">
                <a:avLst/>
              </a:prstGeom>
              <a:blipFill>
                <a:blip r:embed="rId2"/>
                <a:stretch>
                  <a:fillRect l="-720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BC1CD83-0D7F-D64B-4D55-AF99AEF2D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331" y="5400853"/>
            <a:ext cx="7301337" cy="103064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1EE5C-ACB7-E5C4-40FC-E0487A7A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88DA1-6437-B6A2-7D48-F737E019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8EFDA0-4FB4-FC42-72DC-B58916F0A01B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03280" cy="5517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Frequency Response of a Single Zero or Pole: First Order System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To study the detail properties of </a:t>
                </a:r>
                <a:r>
                  <a:rPr lang="en-US" sz="2400" b="1" dirty="0"/>
                  <a:t>frequency response</a:t>
                </a:r>
                <a:r>
                  <a:rPr lang="en-US" sz="2400" dirty="0"/>
                  <a:t>, first we examine the properties of a </a:t>
                </a:r>
                <a:r>
                  <a:rPr lang="en-US" sz="2400" b="1" dirty="0"/>
                  <a:t>single factor of the form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is the radius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 is the angle of the </a:t>
                </a:r>
                <a:r>
                  <a:rPr lang="en-US" sz="2400" b="1" dirty="0"/>
                  <a:t>pole or zero in the z-plane</a:t>
                </a:r>
                <a:r>
                  <a:rPr lang="en-US" sz="2400" dirty="0"/>
                  <a:t>. This factor is typical of </a:t>
                </a:r>
                <a:r>
                  <a:rPr lang="en-US" sz="2400" b="1" dirty="0"/>
                  <a:t>either</a:t>
                </a:r>
                <a:r>
                  <a:rPr lang="en-US" sz="2400" dirty="0"/>
                  <a:t> </a:t>
                </a:r>
                <a:r>
                  <a:rPr lang="en-US" sz="2400" b="1" dirty="0"/>
                  <a:t>a pole or a zero at a radius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b="1" dirty="0"/>
                  <a:t> and angle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/>
                  <a:t> in the z-plane</a:t>
                </a:r>
                <a:r>
                  <a:rPr lang="en-US" sz="2400" dirty="0"/>
                  <a:t>. That is,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here,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𝑟𝑐𝑜𝑠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aseline="-25000" dirty="0"/>
                  <a:t>			</a:t>
                </a:r>
                <a:r>
                  <a:rPr lang="en-US" sz="2400" dirty="0"/>
                  <a:t>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r>
                  <a:rPr lang="en-US" sz="2400" dirty="0"/>
                  <a:t>    which is the </a:t>
                </a:r>
                <a:r>
                  <a:rPr lang="en-US" sz="2400" b="1" dirty="0"/>
                  <a:t>magnitude squared frequency response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8EFDA0-4FB4-FC42-72DC-B58916F0A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03280" cy="5517344"/>
              </a:xfrm>
              <a:prstGeom prst="rect">
                <a:avLst/>
              </a:prstGeom>
              <a:blipFill>
                <a:blip r:embed="rId2"/>
                <a:stretch>
                  <a:fillRect l="-886" t="-994" r="-831" b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6604C-071C-764F-081D-2D0C5D13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36307-0E1D-10FE-E3E4-B1E4C5DF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17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172C06-F4FA-3A88-9550-D92142B94D30}"/>
                  </a:ext>
                </a:extLst>
              </p:cNvPr>
              <p:cNvSpPr txBox="1"/>
              <p:nvPr/>
            </p:nvSpPr>
            <p:spPr>
              <a:xfrm>
                <a:off x="579120" y="548640"/>
                <a:ext cx="11023600" cy="6290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Log Magnitude in dB: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10log on both sides of equation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, we get</a:t>
                </a:r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𝒓𝒄𝒐𝒔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	…..ii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" :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𝒛𝒆𝒓𝒐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𝒇𝒂𝒄𝒕𝒐𝒓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   "−":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𝒑𝒐𝒍𝒆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𝒇𝒂𝒄𝒕𝒐𝒓</m:t>
                    </m:r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Phase response: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know,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b="1" dirty="0"/>
                  <a:t>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𝑟𝑐𝑜𝑠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𝑗𝑟𝑠𝑖𝑛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     </a:t>
                </a:r>
                <a:r>
                  <a:rPr lang="en-US" sz="2400" dirty="0"/>
                  <a:t>then the phase is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𝑨𝑹𝑮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𝒓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p>
                    </m:sSup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𝒓𝒔𝒊𝒏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𝒓𝒄𝒐𝒔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			…..iii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Group Delay: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Group delay is obtained by differentiating the right hand side of  equation iii as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algn="just"/>
                <a:r>
                  <a:rPr lang="en-US" sz="2400" dirty="0"/>
                  <a:t>											…..iv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172C06-F4FA-3A88-9550-D92142B94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48640"/>
                <a:ext cx="11023600" cy="6290953"/>
              </a:xfrm>
              <a:prstGeom prst="rect">
                <a:avLst/>
              </a:prstGeom>
              <a:blipFill>
                <a:blip r:embed="rId2"/>
                <a:stretch>
                  <a:fillRect l="-719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151175-35D9-B56F-83A3-204D4BAF3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5672922"/>
            <a:ext cx="8453119" cy="75835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044B7-2B38-81DD-F7DD-9C6459C3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624E2-49FC-7C9C-69A2-A6F59023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3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C0DA29-0CEB-429B-D081-72F4F3672FC0}"/>
                  </a:ext>
                </a:extLst>
              </p:cNvPr>
              <p:cNvSpPr txBox="1"/>
              <p:nvPr/>
            </p:nvSpPr>
            <p:spPr>
              <a:xfrm>
                <a:off x="584200" y="447863"/>
                <a:ext cx="11023600" cy="634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functions in equations ii, iii, and iv are </a:t>
                </a:r>
                <a:r>
                  <a:rPr lang="en-US" sz="2400" b="1" dirty="0"/>
                  <a:t>periodic with period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Note that if we plot above functions for fixed value of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 and variable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400" dirty="0"/>
                  <a:t>  with different values of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/>
                  <a:t>, we obtain the magnitude, phase and group delay. 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Example: </a:t>
                </a:r>
                <a:r>
                  <a:rPr lang="en-US" sz="2400" dirty="0"/>
                  <a:t>Plot the magnitude and phase response of the system which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𝑧𝑒𝑟𝑜𝑠</m:t>
                    </m:r>
                  </m:oMath>
                </a14:m>
                <a:r>
                  <a:rPr lang="en-US" sz="2400" dirty="0"/>
                  <a:t> at 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0.9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457200" indent="-457200" algn="just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0.9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400" b="1" dirty="0"/>
                  <a:t>(assignment)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0.9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   </a:t>
                </a:r>
                <a:r>
                  <a:rPr lang="en-US" sz="2400" b="1" dirty="0"/>
                  <a:t>(assignment)</a:t>
                </a:r>
                <a:endParaRPr lang="en-US" sz="2400" b="0" dirty="0">
                  <a:ea typeface="Cambria Math" panose="02040503050406030204" pitchFamily="18" charset="0"/>
                </a:endParaRP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b="1" dirty="0"/>
                  <a:t>      Solution:</a:t>
                </a:r>
                <a:r>
                  <a:rPr lang="en-US" sz="2400" dirty="0"/>
                  <a:t> 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b="1" dirty="0"/>
                  <a:t>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know,   </a:t>
                </a:r>
                <a:r>
                  <a:rPr lang="en-US" sz="2400" b="1" dirty="0"/>
                  <a:t>magnitude</a:t>
                </a:r>
                <a:r>
                  <a:rPr lang="en-US" sz="2400" dirty="0"/>
                  <a:t> =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𝑟𝑐𝑜𝑠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     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×0.9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Similarly,   </a:t>
                </a:r>
                <a:r>
                  <a:rPr lang="en-US" sz="2400" b="1" dirty="0"/>
                  <a:t>phase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𝑟𝑠𝑖𝑛</m:t>
                            </m:r>
                            <m:d>
                              <m:d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𝑟𝑐𝑜𝑠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			…..ii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C0DA29-0CEB-429B-D081-72F4F3672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447863"/>
                <a:ext cx="11023600" cy="6341288"/>
              </a:xfrm>
              <a:prstGeom prst="rect">
                <a:avLst/>
              </a:prstGeom>
              <a:blipFill>
                <a:blip r:embed="rId2"/>
                <a:stretch>
                  <a:fillRect l="-885" t="-768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E1A63-0299-AA40-9D17-DD15808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2D6FD-51A3-81AD-EE59-2E4E5A28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F29CC40-DBF3-3B99-9220-E04150BAFD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449327"/>
                  </p:ext>
                </p:extLst>
              </p:nvPr>
            </p:nvGraphicFramePr>
            <p:xfrm>
              <a:off x="619760" y="719666"/>
              <a:ext cx="10972800" cy="364388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2614491394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3093972450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4013028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𝑀𝑎𝑔𝑛𝑖𝑡𝑢𝑑𝑒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𝑃h𝑎𝑠𝑒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861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587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−2.6969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1.051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8418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2.576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0.732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6871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5.575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0.20035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811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4.889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−0.3709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4208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2.576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−0.732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554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−2.6969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−1.051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797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392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F29CC40-DBF3-3B99-9220-E04150BAFD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449327"/>
                  </p:ext>
                </p:extLst>
              </p:nvPr>
            </p:nvGraphicFramePr>
            <p:xfrm>
              <a:off x="619760" y="719666"/>
              <a:ext cx="10972800" cy="364388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657600">
                      <a:extLst>
                        <a:ext uri="{9D8B030D-6E8A-4147-A177-3AD203B41FA5}">
                          <a16:colId xmlns:a16="http://schemas.microsoft.com/office/drawing/2014/main" val="2614491394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3093972450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4013028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" t="-1639" r="-200500" b="-10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166" b="-10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33" t="-1639" r="-333" b="-10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861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" t="-101639" r="-200500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639" r="-100166" b="-9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33" t="-101639" r="-333" b="-9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587030"/>
                      </a:ext>
                    </a:extLst>
                  </a:tr>
                  <a:tr h="403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" t="-186364" r="-200500" b="-7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86364" r="-100166" b="-7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33" t="-186364" r="-333" b="-74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8458"/>
                      </a:ext>
                    </a:extLst>
                  </a:tr>
                  <a:tr h="4050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" t="-286364" r="-200500" b="-6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86364" r="-100166" b="-6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33" t="-286364" r="-333" b="-64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871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" t="-418033" r="-200500" b="-5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18033" r="-100166" b="-5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33" t="-418033" r="-333" b="-5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811792"/>
                      </a:ext>
                    </a:extLst>
                  </a:tr>
                  <a:tr h="4544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" t="-421333" r="-200500" b="-3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1333" r="-100166" b="-3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33" t="-421333" r="-333" b="-3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208066"/>
                      </a:ext>
                    </a:extLst>
                  </a:tr>
                  <a:tr h="4499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" t="-528378" r="-200500" b="-2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28378" r="-100166" b="-2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33" t="-528378" r="-333" b="-287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540005"/>
                      </a:ext>
                    </a:extLst>
                  </a:tr>
                  <a:tr h="4471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" t="-636986" r="-200500" b="-1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36986" r="-100166" b="-1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33" t="-636986" r="-333" b="-1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07979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7" t="-881967" r="-200500" b="-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81967" r="-100166" b="-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33" t="-881967" r="-333" b="-1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392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D80407-CCBB-09F8-DEFF-6DF67CA0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0AB152-F5C4-0546-2668-286DD3E6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CBB16E-12EE-4C7E-A249-9C2065F658D2}"/>
                  </a:ext>
                </a:extLst>
              </p:cNvPr>
              <p:cNvSpPr txBox="1"/>
              <p:nvPr/>
            </p:nvSpPr>
            <p:spPr>
              <a:xfrm>
                <a:off x="594360" y="568960"/>
                <a:ext cx="11003280" cy="609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2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Frequency Response of LTI System to Complex Exponential Signal: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An LTI system is characterized in time-domain by its impulse response. The output of the LTI system is given by convolution sum as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Let, the input be the complex exponential defined as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400" dirty="0"/>
                  <a:t>	…..ii</a:t>
                </a:r>
              </a:p>
              <a:p>
                <a:pPr algn="just"/>
                <a:r>
                  <a:rPr lang="en-US" sz="2400" dirty="0"/>
                  <a:t>	where,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amplitude, and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arbitrary frequency confined to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		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and (ii), we get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But, 	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				…..iii</a:t>
                </a:r>
              </a:p>
              <a:p>
                <a:pPr algn="just"/>
                <a:r>
                  <a:rPr lang="en-US" sz="2400" dirty="0"/>
                  <a:t>     and		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Fourier transform of the unit impulse response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Then,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dirty="0"/>
                  <a:t>					….iv</a:t>
                </a:r>
              </a:p>
              <a:p>
                <a:pPr algn="just"/>
                <a:r>
                  <a:rPr lang="en-US" sz="2400" dirty="0"/>
                  <a:t>     Equation (iii) is the response of LTI system to the complex exponential input signal.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CBB16E-12EE-4C7E-A249-9C2065F6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568960"/>
                <a:ext cx="11003280" cy="6094874"/>
              </a:xfrm>
              <a:prstGeom prst="rect">
                <a:avLst/>
              </a:prstGeom>
              <a:blipFill>
                <a:blip r:embed="rId2"/>
                <a:stretch>
                  <a:fillRect l="-886" t="-900" r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03F68-7259-CBFA-3291-4F8FE817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2528A-E939-748A-2A6E-0EF43831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0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F45E70-9F50-7529-0DAF-AAD461C1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" y="507206"/>
            <a:ext cx="5634831" cy="3221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446D4F-3DB5-ED9A-5989-63DF47AEB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79" y="3876437"/>
            <a:ext cx="563483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E203E-C2DD-6A38-2A12-7A2B03E6775E}"/>
                  </a:ext>
                </a:extLst>
              </p:cNvPr>
              <p:cNvSpPr txBox="1"/>
              <p:nvPr/>
            </p:nvSpPr>
            <p:spPr>
              <a:xfrm>
                <a:off x="4257040" y="2117963"/>
                <a:ext cx="792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E203E-C2DD-6A38-2A12-7A2B03E6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040" y="2117963"/>
                <a:ext cx="7924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6013A3-98DF-2843-BD4F-7C55E47AB5FF}"/>
                  </a:ext>
                </a:extLst>
              </p:cNvPr>
              <p:cNvSpPr txBox="1"/>
              <p:nvPr/>
            </p:nvSpPr>
            <p:spPr>
              <a:xfrm>
                <a:off x="2976880" y="2117963"/>
                <a:ext cx="792480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6013A3-98DF-2843-BD4F-7C55E47AB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80" y="2117963"/>
                <a:ext cx="792480" cy="562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C12636-5FA8-44F1-CA77-62D0B471BEEC}"/>
                  </a:ext>
                </a:extLst>
              </p:cNvPr>
              <p:cNvSpPr txBox="1"/>
              <p:nvPr/>
            </p:nvSpPr>
            <p:spPr>
              <a:xfrm>
                <a:off x="1832769" y="2117963"/>
                <a:ext cx="792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C12636-5FA8-44F1-CA77-62D0B471B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769" y="2117963"/>
                <a:ext cx="79248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F76F058-AA28-7B83-A323-54D644B78EFE}"/>
              </a:ext>
            </a:extLst>
          </p:cNvPr>
          <p:cNvSpPr txBox="1"/>
          <p:nvPr/>
        </p:nvSpPr>
        <p:spPr>
          <a:xfrm>
            <a:off x="6929120" y="131064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Magnitude response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42244-8B81-A940-AAC0-E1ADC584AC8E}"/>
              </a:ext>
            </a:extLst>
          </p:cNvPr>
          <p:cNvSpPr txBox="1"/>
          <p:nvPr/>
        </p:nvSpPr>
        <p:spPr>
          <a:xfrm>
            <a:off x="6929120" y="441960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response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799B-215B-D01A-1A20-91AC6E76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1F86B-B248-847E-806D-82CB75E8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23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D92B71-A3EE-A07A-19A3-CB92FD891B05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23600" cy="547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2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Frequency Response of Multiple Poles and Zeros: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Let, there are </a:t>
                </a:r>
                <a:r>
                  <a:rPr lang="en-US" sz="2400" b="1" i="1" dirty="0"/>
                  <a:t>pole pair and zero pair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i="1" dirty="0"/>
                  <a:t> </a:t>
                </a:r>
                <a:r>
                  <a:rPr lang="en-US" sz="2400" dirty="0"/>
                  <a:t>respectively, then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Magnitude: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know,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𝑚𝑎𝑔𝑛𝑖𝑡𝑢𝑑𝑒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𝒎𝒂𝒈𝒏𝒊𝒕𝒖𝒅𝒆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func>
                      <m:func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1" i="0" dirty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func>
                      <m:func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1" i="0" dirty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func>
                      <m:func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1" i="0" dirty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unc>
                      <m:func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			</a:t>
                </a:r>
                <a:r>
                  <a:rPr lang="en-US" sz="2400" dirty="0"/>
                  <a:t>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{"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" :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𝒛𝒆𝒓𝒐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𝒇𝒂𝒄𝒕𝒐𝒓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    "−":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𝒑𝒐𝒍𝒆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𝒇𝒂𝒄𝒕𝒐𝒓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Phase: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Phase=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D92B71-A3EE-A07A-19A3-CB92FD89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23600" cy="5479770"/>
              </a:xfrm>
              <a:prstGeom prst="rect">
                <a:avLst/>
              </a:prstGeom>
              <a:blipFill>
                <a:blip r:embed="rId2"/>
                <a:stretch>
                  <a:fillRect l="-885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0232B-BE8A-E423-7310-C9D69D9B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C316E-3C2D-BD37-D102-144DABF9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57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EE06E4-2318-716A-56CE-43204B317D77}"/>
                  </a:ext>
                </a:extLst>
              </p:cNvPr>
              <p:cNvSpPr txBox="1"/>
              <p:nvPr/>
            </p:nvSpPr>
            <p:spPr>
              <a:xfrm>
                <a:off x="579120" y="558800"/>
                <a:ext cx="11043920" cy="5161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:r>
                  <a:rPr lang="en-US" sz="2400" b="1" dirty="0"/>
                  <a:t>phase</a:t>
                </a:r>
                <a:r>
                  <a:rPr lang="en-US" sz="2400" dirty="0"/>
                  <a:t> is given by the equation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800" b="1" dirty="0"/>
              </a:p>
              <a:p>
                <a:pPr algn="just"/>
                <a:endParaRPr lang="en-US" sz="2800" b="1" dirty="0"/>
              </a:p>
              <a:p>
                <a:pPr algn="just"/>
                <a:r>
                  <a:rPr lang="en-US" sz="2800" b="1" dirty="0"/>
                  <a:t>			</a:t>
                </a:r>
                <a:r>
                  <a:rPr lang="en-US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	</a:t>
                </a:r>
                <a:r>
                  <a:rPr lang="en-US" sz="2400" dirty="0"/>
                  <a:t>…..ii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Group Delay: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It is given by</a:t>
                </a:r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𝒈𝒓𝒅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800" b="1" dirty="0"/>
              </a:p>
              <a:p>
                <a:pPr algn="just"/>
                <a:r>
                  <a:rPr lang="en-US" sz="2800" b="1" dirty="0"/>
                  <a:t>	</a:t>
                </a:r>
              </a:p>
              <a:p>
                <a:pPr algn="just"/>
                <a:r>
                  <a:rPr lang="en-US" sz="2800" b="1" dirty="0"/>
                  <a:t>			 </a:t>
                </a:r>
                <a:r>
                  <a:rPr lang="en-US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𝒄𝒐𝒔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b="1" dirty="0"/>
                  <a:t>			</a:t>
                </a:r>
                <a:r>
                  <a:rPr lang="en-US" sz="2400" dirty="0"/>
                  <a:t>…..iii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EE06E4-2318-716A-56CE-43204B31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58800"/>
                <a:ext cx="11043920" cy="5161028"/>
              </a:xfrm>
              <a:prstGeom prst="rect">
                <a:avLst/>
              </a:prstGeom>
              <a:blipFill>
                <a:blip r:embed="rId2"/>
                <a:stretch>
                  <a:fillRect l="-717" t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84088-56AA-880D-F795-6629781F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5EFA-7082-A09E-4BC9-96963A2F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1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A4A4CD-E33B-94C2-0861-DB22E630E088}"/>
                  </a:ext>
                </a:extLst>
              </p:cNvPr>
              <p:cNvSpPr txBox="1"/>
              <p:nvPr/>
            </p:nvSpPr>
            <p:spPr>
              <a:xfrm>
                <a:off x="568960" y="548640"/>
                <a:ext cx="11023600" cy="439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Plot the magnitude and phase response of the system which has pole pair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       </a:t>
                </a:r>
                <a:r>
                  <a:rPr lang="en-US" sz="2400" b="1" dirty="0"/>
                  <a:t>Solution:</a:t>
                </a:r>
                <a:r>
                  <a:rPr lang="en-US" sz="2400" dirty="0"/>
                  <a:t>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   ( for pole pair take “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dirty="0"/>
                  <a:t>” )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b="1" dirty="0"/>
                  <a:t>Magnitude Response:</a:t>
                </a:r>
              </a:p>
              <a:p>
                <a:pPr algn="just"/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𝑚𝑎𝑔𝑛𝑖𝑡𝑢𝑑𝑒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[1+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𝑟𝑐𝑜𝑠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		 {“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” sign for poles}</a:t>
                </a:r>
              </a:p>
              <a:p>
                <a:pPr algn="just"/>
                <a:r>
                  <a:rPr lang="en-US" sz="2400" b="1" dirty="0"/>
                  <a:t>		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−2×0.9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−2×0.9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 magnitude response is given by the given table.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A4A4CD-E33B-94C2-0861-DB22E630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48640"/>
                <a:ext cx="11023600" cy="4393639"/>
              </a:xfrm>
              <a:prstGeom prst="rect">
                <a:avLst/>
              </a:prstGeom>
              <a:blipFill>
                <a:blip r:embed="rId2"/>
                <a:stretch>
                  <a:fillRect l="-884" t="-1110" b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25233-3294-8359-5411-2265E738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B2DAE-099F-59EF-EFCF-920D6F9F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4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DE938CA-0D80-60D6-18F6-35CD232ACB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934803"/>
                  </p:ext>
                </p:extLst>
              </p:nvPr>
            </p:nvGraphicFramePr>
            <p:xfrm>
              <a:off x="767080" y="802641"/>
              <a:ext cx="10657840" cy="316909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328920">
                      <a:extLst>
                        <a:ext uri="{9D8B030D-6E8A-4147-A177-3AD203B41FA5}">
                          <a16:colId xmlns:a16="http://schemas.microsoft.com/office/drawing/2014/main" val="2614491394"/>
                        </a:ext>
                      </a:extLst>
                    </a:gridCol>
                    <a:gridCol w="5328920">
                      <a:extLst>
                        <a:ext uri="{9D8B030D-6E8A-4147-A177-3AD203B41FA5}">
                          <a16:colId xmlns:a16="http://schemas.microsoft.com/office/drawing/2014/main" val="3093972450"/>
                        </a:ext>
                      </a:extLst>
                    </a:gridCol>
                  </a:tblGrid>
                  <a:tr h="3599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𝑀𝑎𝑔𝑛𝑖𝑡𝑢𝑑𝑒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4861825"/>
                      </a:ext>
                    </a:extLst>
                  </a:tr>
                  <a:tr h="3599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5.39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587030"/>
                      </a:ext>
                    </a:extLst>
                  </a:tr>
                  <a:tr h="3976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17.42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8418458"/>
                      </a:ext>
                    </a:extLst>
                  </a:tr>
                  <a:tr h="3986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−2.19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6871694"/>
                      </a:ext>
                    </a:extLst>
                  </a:tr>
                  <a:tr h="3599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−9.77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811792"/>
                      </a:ext>
                    </a:extLst>
                  </a:tr>
                  <a:tr h="44286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−2.19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5540005"/>
                      </a:ext>
                    </a:extLst>
                  </a:tr>
                  <a:tr h="4400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17.42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797923"/>
                      </a:ext>
                    </a:extLst>
                  </a:tr>
                  <a:tr h="3599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5.39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5392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DE938CA-0D80-60D6-18F6-35CD232ACB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934803"/>
                  </p:ext>
                </p:extLst>
              </p:nvPr>
            </p:nvGraphicFramePr>
            <p:xfrm>
              <a:off x="767080" y="802641"/>
              <a:ext cx="10657840" cy="316909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328920">
                      <a:extLst>
                        <a:ext uri="{9D8B030D-6E8A-4147-A177-3AD203B41FA5}">
                          <a16:colId xmlns:a16="http://schemas.microsoft.com/office/drawing/2014/main" val="2614491394"/>
                        </a:ext>
                      </a:extLst>
                    </a:gridCol>
                    <a:gridCol w="5328920">
                      <a:extLst>
                        <a:ext uri="{9D8B030D-6E8A-4147-A177-3AD203B41FA5}">
                          <a16:colId xmlns:a16="http://schemas.microsoft.com/office/drawing/2014/main" val="309397245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667" r="-100229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1667" r="-229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48618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01667" r="-10022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101667" r="-229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7587030"/>
                      </a:ext>
                    </a:extLst>
                  </a:tr>
                  <a:tr h="403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80597" r="-100229" b="-616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180597" r="-229" b="-616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8418458"/>
                      </a:ext>
                    </a:extLst>
                  </a:tr>
                  <a:tr h="4050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284848" r="-100229" b="-5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284848" r="-229" b="-5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8716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423333" r="-100229" b="-47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423333" r="-229" b="-4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811792"/>
                      </a:ext>
                    </a:extLst>
                  </a:tr>
                  <a:tr h="4499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424324" r="-100229" b="-2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424324" r="-229" b="-287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5540005"/>
                      </a:ext>
                    </a:extLst>
                  </a:tr>
                  <a:tr h="4471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524324" r="-100229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524324" r="-229" b="-187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0797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770000" r="-100229" b="-1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4" t="-770000" r="-229" b="-1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39298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DFF701F-1535-90BD-DB5F-01444674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38" y="4389036"/>
            <a:ext cx="5353124" cy="2245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7A337-A609-E78F-EE7F-A0B803239704}"/>
              </a:ext>
            </a:extLst>
          </p:cNvPr>
          <p:cNvSpPr txBox="1"/>
          <p:nvPr/>
        </p:nvSpPr>
        <p:spPr>
          <a:xfrm>
            <a:off x="8772562" y="5173226"/>
            <a:ext cx="281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Magnitude response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BF689-ACE0-7F26-B643-B403D964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672B-D524-29DD-7532-032AF2C6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70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3B2ED0E-14D7-AFF7-BE20-7679D3A8D8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8823325"/>
                  </p:ext>
                </p:extLst>
              </p:nvPr>
            </p:nvGraphicFramePr>
            <p:xfrm>
              <a:off x="756920" y="3266440"/>
              <a:ext cx="10657840" cy="318433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328920">
                      <a:extLst>
                        <a:ext uri="{9D8B030D-6E8A-4147-A177-3AD203B41FA5}">
                          <a16:colId xmlns:a16="http://schemas.microsoft.com/office/drawing/2014/main" val="3727297985"/>
                        </a:ext>
                      </a:extLst>
                    </a:gridCol>
                    <a:gridCol w="5328920">
                      <a:extLst>
                        <a:ext uri="{9D8B030D-6E8A-4147-A177-3AD203B41FA5}">
                          <a16:colId xmlns:a16="http://schemas.microsoft.com/office/drawing/2014/main" val="2260908016"/>
                        </a:ext>
                      </a:extLst>
                    </a:gridCol>
                  </a:tblGrid>
                  <a:tr h="2472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𝑃h𝑎𝑠𝑒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483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198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−0.73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8210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−1.42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573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212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031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0.73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491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5289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3B2ED0E-14D7-AFF7-BE20-7679D3A8D8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8823325"/>
                  </p:ext>
                </p:extLst>
              </p:nvPr>
            </p:nvGraphicFramePr>
            <p:xfrm>
              <a:off x="756920" y="3266440"/>
              <a:ext cx="10657840" cy="3184335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328920">
                      <a:extLst>
                        <a:ext uri="{9D8B030D-6E8A-4147-A177-3AD203B41FA5}">
                          <a16:colId xmlns:a16="http://schemas.microsoft.com/office/drawing/2014/main" val="3727297985"/>
                        </a:ext>
                      </a:extLst>
                    </a:gridCol>
                    <a:gridCol w="5328920">
                      <a:extLst>
                        <a:ext uri="{9D8B030D-6E8A-4147-A177-3AD203B41FA5}">
                          <a16:colId xmlns:a16="http://schemas.microsoft.com/office/drawing/2014/main" val="22609080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667" r="-100114" b="-9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9" t="-1667" r="-229" b="-9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4839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00000" r="-100114" b="-7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9" t="-100000" r="-229" b="-7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198580"/>
                      </a:ext>
                    </a:extLst>
                  </a:tr>
                  <a:tr h="4039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182090" r="-100114" b="-6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9" t="-182090" r="-229" b="-6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8210678"/>
                      </a:ext>
                    </a:extLst>
                  </a:tr>
                  <a:tr h="4050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286364" r="-100114" b="-5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9" t="-286364" r="-229" b="-5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5730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418033" r="-10011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9" t="-418033" r="-229" b="-4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212092"/>
                      </a:ext>
                    </a:extLst>
                  </a:tr>
                  <a:tr h="4499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427027" r="-100114" b="-2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9" t="-427027" r="-229" b="-287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5031696"/>
                      </a:ext>
                    </a:extLst>
                  </a:tr>
                  <a:tr h="4471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527027" r="-100114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9" t="-527027" r="-229" b="-187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5491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" t="-760656" r="-100114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9" t="-760656" r="-229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5289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228DB8-6673-F71C-EE30-B8801BFF10E4}"/>
                  </a:ext>
                </a:extLst>
              </p:cNvPr>
              <p:cNvSpPr txBox="1"/>
              <p:nvPr/>
            </p:nvSpPr>
            <p:spPr>
              <a:xfrm>
                <a:off x="579120" y="548640"/>
                <a:ext cx="11013440" cy="2404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buFont typeface="+mj-lt"/>
                  <a:buAutoNum type="romanLcPeriod" startAt="2"/>
                </a:pPr>
                <a:r>
                  <a:rPr lang="en-US" sz="2400" b="1" dirty="0"/>
                  <a:t>Phase response:</a:t>
                </a:r>
              </a:p>
              <a:p>
                <a:pPr algn="just"/>
                <a:r>
                  <a:rPr lang="en-US" sz="2400" b="1" dirty="0"/>
                  <a:t>		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just"/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∡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</m:t>
                              </m:r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1−0.9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228DB8-6673-F71C-EE30-B8801BFF1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48640"/>
                <a:ext cx="11013440" cy="2404954"/>
              </a:xfrm>
              <a:prstGeom prst="rect">
                <a:avLst/>
              </a:prstGeom>
              <a:blipFill>
                <a:blip r:embed="rId3"/>
                <a:stretch>
                  <a:fillRect l="-885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E3514F-4922-4B42-D9C7-E0866921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84A0-0FD9-AA25-D0CF-B0492E2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78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56FE1B-D972-7B01-6E96-23831DD24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16" y="720683"/>
            <a:ext cx="4889568" cy="2708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74AA59-FED8-86A7-1CCE-CB41F581D06B}"/>
              </a:ext>
            </a:extLst>
          </p:cNvPr>
          <p:cNvSpPr txBox="1"/>
          <p:nvPr/>
        </p:nvSpPr>
        <p:spPr>
          <a:xfrm>
            <a:off x="5411504" y="367097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response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17A23D-0DE0-F220-5740-5E0E3DAB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48973-0FA8-6B64-EFC4-B2FA0B50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9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33620E-BAAA-0C8F-AA95-99E02748D505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13440" cy="575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Linear Phase of LTI System and its Relationship to Causality: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Linear Phase: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system has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linear phase if its phase response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</a:rPr>
                  <a:t> is linear function of frequency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400" dirty="0"/>
                  <a:t>. In general, a linear phase system has frequency response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𝝎𝜶</m:t>
                        </m:r>
                      </m:sup>
                    </m:sSup>
                  </m:oMath>
                </a14:m>
                <a:r>
                  <a:rPr lang="en-US" sz="2400" dirty="0"/>
                  <a:t>					…..1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rabicPeriod" startAt="2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Generalized Linear Phase (GLP):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system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has generalized linear phase (GLP) </a:t>
                </a:r>
                <a:r>
                  <a:rPr lang="en-US" sz="2400" dirty="0"/>
                  <a:t>if its frequency response can be written as 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𝝎𝜶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l-G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sup>
                    </m:sSup>
                  </m:oMath>
                </a14:m>
                <a:r>
                  <a:rPr lang="en-US" sz="2400" dirty="0"/>
                  <a:t>					…..2</a:t>
                </a:r>
              </a:p>
              <a:p>
                <a:pPr algn="just"/>
                <a:r>
                  <a:rPr lang="en-US" sz="2400" dirty="0"/>
                  <a:t>     where,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are constants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real (possibly bipolar) function of </a:t>
                </a:r>
                <a:r>
                  <a:rPr lang="en-US" sz="2400" b="1" i="1" dirty="0"/>
                  <a:t>ω</a:t>
                </a:r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It is called a generalized linear-phase system because the phase of such a system consists of constant terms added to the linear function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𝝎𝜶</m:t>
                    </m:r>
                  </m:oMath>
                </a14:m>
                <a:r>
                  <a:rPr lang="en-US" sz="2400" dirty="0"/>
                  <a:t> ;  i.e.,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𝝎𝜶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dirty="0"/>
                  <a:t> is the equation of a straight line.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133620E-BAAA-0C8F-AA95-99E02748D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13440" cy="5750549"/>
              </a:xfrm>
              <a:prstGeom prst="rect">
                <a:avLst/>
              </a:prstGeom>
              <a:blipFill>
                <a:blip r:embed="rId2"/>
                <a:stretch>
                  <a:fillRect l="-885" t="-847" r="-830" b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9B2C6-A225-326C-5D26-0B0E48C7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81D45-2FF7-62A3-1BA9-F9F0E893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1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22F028-7C85-BD21-4905-2995B30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E159D-9A3D-30A3-776C-91FE211C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472751-5A54-5557-2406-EB1C735776BF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0993120" cy="5828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GLP systems have </a:t>
                </a:r>
                <a:r>
                  <a:rPr lang="en-US" sz="2400" b="1" i="1" dirty="0">
                    <a:solidFill>
                      <a:srgbClr val="002060"/>
                    </a:solidFill>
                  </a:rPr>
                  <a:t>constant group delay</a:t>
                </a:r>
                <a:r>
                  <a:rPr lang="en-US" sz="2400" dirty="0"/>
                  <a:t> except at discontinuities in the phase response.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457200" indent="-457200" algn="just">
                  <a:buFont typeface="+mj-lt"/>
                  <a:buAutoNum type="arabicPeriod" startAt="3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Causal Generalized Linear-Phase Systems: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causal FIR systems have generalized linear phase</a:t>
                </a:r>
                <a:r>
                  <a:rPr lang="en-US" sz="2400" dirty="0"/>
                  <a:t> if its impulse response satisfies the condition</a:t>
                </a:r>
              </a:p>
              <a:p>
                <a:pPr algn="just"/>
                <a:r>
                  <a:rPr lang="en-US" sz="2400" dirty="0">
                    <a:solidFill>
                      <a:srgbClr val="FF0000"/>
                    </a:solidFill>
                  </a:rPr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𝑶𝒕𝒉𝒆𝒓𝒘𝒊𝒔𝒆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				</a:t>
                </a:r>
                <a:r>
                  <a:rPr lang="en-US" sz="2400" dirty="0"/>
                  <a:t>…..1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algn="just"/>
                <a:r>
                  <a:rPr lang="en-US" sz="2400" dirty="0"/>
                  <a:t>     then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/>
                  <a:t>					…..2</a:t>
                </a:r>
              </a:p>
              <a:p>
                <a:pPr algn="just"/>
                <a:r>
                  <a:rPr lang="en-US" sz="2400" dirty="0"/>
                  <a:t>     where, 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</a:rPr>
                  <a:t>  is a real, even, periodic function of ω</a:t>
                </a:r>
                <a:r>
                  <a:rPr lang="en-US" sz="2400" dirty="0"/>
                  <a:t>. </a:t>
                </a:r>
                <a:r>
                  <a:rPr lang="en-US" sz="2400" b="1" dirty="0"/>
                  <a:t>(</a:t>
                </a:r>
                <a:r>
                  <a:rPr lang="en-US" sz="2400" b="1" i="1" dirty="0">
                    <a:solidFill>
                      <a:schemeClr val="accent2"/>
                    </a:solidFill>
                  </a:rPr>
                  <a:t>Symmetric FIR filters</a:t>
                </a:r>
                <a:r>
                  <a:rPr lang="en-US" sz="2400" b="1" dirty="0"/>
                  <a:t>)</a:t>
                </a:r>
              </a:p>
              <a:p>
                <a:pPr algn="just"/>
                <a:endParaRPr lang="en-US" sz="2400" b="1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Similarly, if 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𝑶𝒕𝒉𝒆𝒓𝒘𝒊𝒔𝒆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				</a:t>
                </a:r>
                <a:r>
                  <a:rPr lang="en-US" sz="2400" dirty="0"/>
                  <a:t>…..3</a:t>
                </a:r>
              </a:p>
              <a:p>
                <a:pPr algn="just"/>
                <a:r>
                  <a:rPr lang="en-US" sz="2400" dirty="0">
                    <a:solidFill>
                      <a:srgbClr val="FF0000"/>
                    </a:solidFill>
                  </a:rPr>
                  <a:t>     </a:t>
                </a:r>
                <a:r>
                  <a:rPr lang="en-US" sz="2400" dirty="0"/>
                  <a:t>then it follows that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472751-5A54-5557-2406-EB1C7357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0993120" cy="5828327"/>
              </a:xfrm>
              <a:prstGeom prst="rect">
                <a:avLst/>
              </a:prstGeom>
              <a:blipFill>
                <a:blip r:embed="rId2"/>
                <a:stretch>
                  <a:fillRect l="-887" t="-837" r="-832" b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80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F60540-D459-9F1A-082B-4B5C8332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464367-7A6F-5447-0403-8555EFEC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80B8D5-2173-D273-040E-517AD5E0FDB5}"/>
                  </a:ext>
                </a:extLst>
              </p:cNvPr>
              <p:cNvSpPr txBox="1"/>
              <p:nvPr/>
            </p:nvSpPr>
            <p:spPr>
              <a:xfrm>
                <a:off x="599440" y="528320"/>
                <a:ext cx="11013440" cy="535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Then it follows that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/>
                  <a:t>		…..4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is a real, odd, periodic function of </a:t>
                </a:r>
                <a:r>
                  <a:rPr lang="en-US" sz="2400" i="1" dirty="0"/>
                  <a:t>ω</a:t>
                </a:r>
                <a:r>
                  <a:rPr lang="en-US" sz="2400" dirty="0"/>
                  <a:t>.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(</a:t>
                </a:r>
                <a:r>
                  <a:rPr lang="en-US" sz="2400" b="1" i="1" dirty="0">
                    <a:solidFill>
                      <a:schemeClr val="accent2"/>
                    </a:solidFill>
                  </a:rPr>
                  <a:t>Antisymmetric FIR systems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)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Note that in both cases the length of the impulse response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+ 1)</m:t>
                    </m:r>
                  </m:oMath>
                </a14:m>
                <a:r>
                  <a:rPr lang="en-US" sz="2400" dirty="0"/>
                  <a:t> samples.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conditions in equations (1) and (3) are sufficient to guarantee a causal system with generalized linear phase. However, they are not necessary conditions.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Type I Causal FIR Generalized Linear Phase Systems: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type I</a:t>
                </a:r>
                <a:r>
                  <a:rPr lang="en-US" sz="2400" dirty="0"/>
                  <a:t> system is defined as a system that has a </a:t>
                </a:r>
                <a:r>
                  <a:rPr lang="en-US" sz="2400" b="1" i="1" dirty="0">
                    <a:solidFill>
                      <a:schemeClr val="accent2"/>
                    </a:solidFill>
                  </a:rPr>
                  <a:t>symmetric impulse response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], 0 ≤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</a:rPr>
                  <a:t> an even integer</a:t>
                </a:r>
                <a:r>
                  <a:rPr lang="en-US" sz="2400" dirty="0"/>
                  <a:t>. The delay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is an integer.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80B8D5-2173-D273-040E-517AD5E0F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28320"/>
                <a:ext cx="11013440" cy="5358005"/>
              </a:xfrm>
              <a:prstGeom prst="rect">
                <a:avLst/>
              </a:prstGeom>
              <a:blipFill>
                <a:blip r:embed="rId2"/>
                <a:stretch>
                  <a:fillRect l="-885" t="-910" r="-885" b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27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CF3F48-9C1E-2464-B5B7-0AD37D63EE2C}"/>
                  </a:ext>
                </a:extLst>
              </p:cNvPr>
              <p:cNvSpPr txBox="1"/>
              <p:nvPr/>
            </p:nvSpPr>
            <p:spPr>
              <a:xfrm>
                <a:off x="579120" y="548640"/>
                <a:ext cx="11033760" cy="586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 b="1" dirty="0"/>
                  <a:t>Note:</a:t>
                </a:r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The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eigenfunction</a:t>
                </a:r>
                <a:r>
                  <a:rPr lang="en-US" sz="2400" dirty="0"/>
                  <a:t> of the LTI system,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corresponding </a:t>
                </a:r>
                <a:r>
                  <a:rPr lang="en-US" sz="2400" b="1" dirty="0"/>
                  <a:t>eigenvalue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describes the change in complex amplitude of a complex exponential input signal as a function of the frequency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and is the </a:t>
                </a:r>
                <a:r>
                  <a:rPr lang="en-US" sz="2400" b="1" dirty="0"/>
                  <a:t>frequency response</a:t>
                </a:r>
                <a:r>
                  <a:rPr lang="en-US" sz="2400" dirty="0"/>
                  <a:t> of the system.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In general,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complex and can be expressed in terms of its real and imaginary parts as 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	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In polar form,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					</a:t>
                </a:r>
                <a:r>
                  <a:rPr lang="en-US" sz="2400"/>
                  <a:t>…..ii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where,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CF3F48-9C1E-2464-B5B7-0AD37D63E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48640"/>
                <a:ext cx="11033760" cy="5863208"/>
              </a:xfrm>
              <a:prstGeom prst="rect">
                <a:avLst/>
              </a:prstGeom>
              <a:blipFill>
                <a:blip r:embed="rId2"/>
                <a:stretch>
                  <a:fillRect l="-773" t="-832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FCB5F-C16C-A2C4-394C-677F9EE7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01C9B-542D-371A-D278-A3F66AE4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60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7C4E90-79D7-E270-4813-62F2E6A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C6DC9-17AF-BC46-B334-95085320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4446-7543-A507-9D71-A8FD9F17424E}"/>
                  </a:ext>
                </a:extLst>
              </p:cNvPr>
              <p:cNvSpPr txBox="1"/>
              <p:nvPr/>
            </p:nvSpPr>
            <p:spPr>
              <a:xfrm>
                <a:off x="568960" y="538480"/>
                <a:ext cx="11033760" cy="6158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pt-BR" sz="2400" dirty="0"/>
                  <a:t>The frequency response is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pt-BR" sz="2400" dirty="0"/>
              </a:p>
              <a:p>
                <a:pPr algn="just"/>
                <a:r>
                  <a:rPr lang="pt-BR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							</a:t>
                </a:r>
              </a:p>
              <a:p>
                <a:pPr algn="just"/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……+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 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f>
                          <m:f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𝐜𝐨𝐬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     </a:t>
                </a:r>
                <a:r>
                  <a:rPr lang="en-US" sz="2400" dirty="0"/>
                  <a:t>where,</a:t>
                </a:r>
                <a:r>
                  <a:rPr lang="en-US" sz="2400" b="1" dirty="0"/>
                  <a:t>		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                         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=1,2,…,</m:t>
                            </m:r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4446-7543-A507-9D71-A8FD9F17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38480"/>
                <a:ext cx="11033760" cy="6158353"/>
              </a:xfrm>
              <a:prstGeom prst="rect">
                <a:avLst/>
              </a:prstGeom>
              <a:blipFill>
                <a:blip r:embed="rId2"/>
                <a:stretch>
                  <a:fillRect l="-718" t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7F182EA-EA7F-9B64-2794-7EB67BF9B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972"/>
            <a:ext cx="4114799" cy="17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0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D84EF6-C2A8-F96C-FC66-044033E4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3400C-F6D8-20A6-C9C6-B971760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53B7F6-2593-20AC-273D-943A96E1C731}"/>
                  </a:ext>
                </a:extLst>
              </p:cNvPr>
              <p:cNvSpPr txBox="1"/>
              <p:nvPr/>
            </p:nvSpPr>
            <p:spPr>
              <a:xfrm>
                <a:off x="609600" y="518160"/>
                <a:ext cx="10982960" cy="5678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lphaLcPeriod" startAt="2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Type II Causal FIR Generalized Linear Phase Systems: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type I</a:t>
                </a:r>
                <a:r>
                  <a:rPr lang="en-US" sz="2400" dirty="0"/>
                  <a:t> system is defined as a system that has a </a:t>
                </a:r>
                <a:r>
                  <a:rPr lang="en-US" sz="2400" b="1" i="1" dirty="0">
                    <a:solidFill>
                      <a:schemeClr val="accent2"/>
                    </a:solidFill>
                  </a:rPr>
                  <a:t>symmetric impulse response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1200" dirty="0"/>
              </a:p>
              <a:p>
                <a:pPr algn="just"/>
                <a:r>
                  <a:rPr lang="en-US" sz="2400" dirty="0"/>
                  <a:t>     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</a:rPr>
                  <a:t> an odd integer</a:t>
                </a:r>
                <a:r>
                  <a:rPr lang="en-US" sz="2400" dirty="0"/>
                  <a:t>. </a:t>
                </a:r>
              </a:p>
              <a:p>
                <a:pPr algn="just"/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just"/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just"/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just"/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pt-BR" sz="2400" dirty="0"/>
                  <a:t>The frequency response is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pt-BR" sz="2400" dirty="0"/>
              </a:p>
              <a:p>
                <a:pPr algn="just"/>
                <a:r>
                  <a:rPr lang="pt-BR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just"/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just"/>
                <a:r>
                  <a:rPr lang="en-US" sz="24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}</a:t>
                </a:r>
              </a:p>
              <a:p>
                <a:pPr algn="just"/>
                <a:r>
                  <a:rPr lang="en-US" sz="2400" b="1" dirty="0"/>
                  <a:t>		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+{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lang="en-US" sz="2400" dirty="0"/>
                  <a:t>	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53B7F6-2593-20AC-273D-943A96E1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60"/>
                <a:ext cx="10982960" cy="5678542"/>
              </a:xfrm>
              <a:prstGeom prst="rect">
                <a:avLst/>
              </a:prstGeom>
              <a:blipFill>
                <a:blip r:embed="rId2"/>
                <a:stretch>
                  <a:fillRect l="-888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7012BDD-BFF6-3304-C5EE-64FEC534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991" y="1737688"/>
            <a:ext cx="4283778" cy="15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78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050FE-B29F-A5D5-577F-D8EAAE42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664CF-AFAC-D399-EBAD-E768A47E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4ED4F7-1A4E-3917-F1BE-2109427F80E8}"/>
                  </a:ext>
                </a:extLst>
              </p:cNvPr>
              <p:cNvSpPr txBox="1"/>
              <p:nvPr/>
            </p:nvSpPr>
            <p:spPr>
              <a:xfrm>
                <a:off x="609600" y="497840"/>
                <a:ext cx="11003280" cy="6550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Since,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], 0 ≤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200" dirty="0"/>
              </a:p>
              <a:p>
                <a:pPr algn="just"/>
                <a:r>
                  <a:rPr lang="en-US" sz="2400" dirty="0"/>
                  <a:t>     then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[0] =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[1] =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   .	     .</a:t>
                </a:r>
              </a:p>
              <a:p>
                <a:pPr algn="just"/>
                <a:r>
                  <a:rPr lang="en-US" sz="2400" dirty="0"/>
                  <a:t>			    . 	     . 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1)/2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Now,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[0](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−1)/2](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−1)/2]2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𝐜𝐨𝐬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⁡{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d>
                          <m:d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     </a:t>
                </a:r>
                <a:r>
                  <a:rPr lang="en-US" sz="2400" dirty="0"/>
                  <a:t>where 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,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,…,(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4ED4F7-1A4E-3917-F1BE-2109427F8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7840"/>
                <a:ext cx="11003280" cy="6550191"/>
              </a:xfrm>
              <a:prstGeom prst="rect">
                <a:avLst/>
              </a:prstGeom>
              <a:blipFill>
                <a:blip r:embed="rId2"/>
                <a:stretch>
                  <a:fillRect l="-720" t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71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DA2CAA-A5E0-339D-627C-C387F8B7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7B405-7F30-93A5-935F-BAA46BC0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9E666E-377B-D862-71DA-0528ED22181F}"/>
                  </a:ext>
                </a:extLst>
              </p:cNvPr>
              <p:cNvSpPr txBox="1"/>
              <p:nvPr/>
            </p:nvSpPr>
            <p:spPr>
              <a:xfrm>
                <a:off x="599440" y="528320"/>
                <a:ext cx="11003280" cy="626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lphaLcPeriod" startAt="3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Type III Causal FIR Generalized Linear Phase Systems: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type I</a:t>
                </a:r>
                <a:r>
                  <a:rPr lang="en-US" sz="2400" dirty="0"/>
                  <a:t> system is defined as a system that has a </a:t>
                </a:r>
                <a:r>
                  <a:rPr lang="en-US" sz="2400" b="1" i="1" dirty="0">
                    <a:solidFill>
                      <a:schemeClr val="accent2"/>
                    </a:solidFill>
                  </a:rPr>
                  <a:t>antisymmetric impulse response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dirty="0"/>
                  <a:t>     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</a:rPr>
                  <a:t> an even integer</a:t>
                </a:r>
                <a:r>
                  <a:rPr lang="en-US" sz="2400" dirty="0"/>
                  <a:t>. </a:t>
                </a: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just"/>
                <a:r>
                  <a:rPr lang="en-US" sz="2400" dirty="0"/>
                  <a:t>			Also,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pt-BR" sz="2400" dirty="0"/>
                  <a:t>The frequency response is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pt-BR" sz="2400" dirty="0"/>
              </a:p>
              <a:p>
                <a:pPr algn="just"/>
                <a:r>
                  <a:rPr lang="pt-BR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just"/>
                <a:r>
                  <a:rPr lang="en-US" sz="24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+…+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f>
                          <m:f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𝐬𝐢𝐧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d>
                          <m:d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9E666E-377B-D862-71DA-0528ED221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28320"/>
                <a:ext cx="11003280" cy="6268126"/>
              </a:xfrm>
              <a:prstGeom prst="rect">
                <a:avLst/>
              </a:prstGeom>
              <a:blipFill>
                <a:blip r:embed="rId2"/>
                <a:stretch>
                  <a:fillRect l="-886" t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606D888-91A8-4864-2171-C4C4E301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473200"/>
            <a:ext cx="3336991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39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204AF3-227D-5181-B430-CD8D24D7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B04C70-5E69-BC48-0D4E-73A21954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242EEA-E425-6CA1-31E7-6F3F523F8127}"/>
                  </a:ext>
                </a:extLst>
              </p:cNvPr>
              <p:cNvSpPr txBox="1"/>
              <p:nvPr/>
            </p:nvSpPr>
            <p:spPr>
              <a:xfrm>
                <a:off x="589280" y="518160"/>
                <a:ext cx="10993120" cy="350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f>
                          <m:f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𝐬𝐢𝐧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⁡[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d>
                          <m:d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just"/>
                <a:r>
                  <a:rPr lang="en-US" sz="2400" dirty="0"/>
                  <a:t>     where,</a:t>
                </a:r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num>
                          <m:den>
                            <m: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  <a:p>
                <a:pPr marL="457200" indent="-457200" algn="just">
                  <a:buFont typeface="+mj-lt"/>
                  <a:buAutoNum type="alphaLcPeriod" startAt="4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Type IV Causal FIR Generalized Linear Phase Systems: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type I</a:t>
                </a:r>
                <a:r>
                  <a:rPr lang="en-US" sz="2400" dirty="0"/>
                  <a:t> system is defined as a system that has a </a:t>
                </a:r>
                <a:r>
                  <a:rPr lang="en-US" sz="2400" b="1" i="1" dirty="0">
                    <a:solidFill>
                      <a:schemeClr val="accent2"/>
                    </a:solidFill>
                  </a:rPr>
                  <a:t>antisymmetric impulse response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dirty="0"/>
                  <a:t>      with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</a:rPr>
                  <a:t> an odd integer</a:t>
                </a:r>
                <a:r>
                  <a:rPr lang="en-US" sz="2400" dirty="0"/>
                  <a:t>.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242EEA-E425-6CA1-31E7-6F3F523F8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18160"/>
                <a:ext cx="10993120" cy="3502177"/>
              </a:xfrm>
              <a:prstGeom prst="rect">
                <a:avLst/>
              </a:prstGeom>
              <a:blipFill>
                <a:blip r:embed="rId2"/>
                <a:stretch>
                  <a:fillRect l="-887" b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7799A9-B14C-A429-B077-5874E5AF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40" y="4175760"/>
            <a:ext cx="4394199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5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2DC8DB-9313-AB9C-FDDA-05647C1C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162DEB-FF6F-0CBA-CF56-F4B2B8B2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C23C49-FBB1-6033-E28B-5C9796DD67AB}"/>
                  </a:ext>
                </a:extLst>
              </p:cNvPr>
              <p:cNvSpPr txBox="1"/>
              <p:nvPr/>
            </p:nvSpPr>
            <p:spPr>
              <a:xfrm>
                <a:off x="599440" y="538480"/>
                <a:ext cx="10993120" cy="662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pt-BR" sz="2400" dirty="0"/>
                  <a:t>The frequency response is </a:t>
                </a:r>
              </a:p>
              <a:p>
                <a:pPr algn="just"/>
                <a:r>
                  <a:rPr lang="pt-BR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just"/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just"/>
                <a:r>
                  <a:rPr lang="en-US" sz="24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}</a:t>
                </a:r>
              </a:p>
              <a:p>
                <a:pPr algn="just"/>
                <a:r>
                  <a:rPr lang="en-US" sz="2400" b="1" dirty="0"/>
                  <a:t>		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+{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Since,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], 0 ≤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200" dirty="0"/>
              </a:p>
              <a:p>
                <a:pPr algn="just"/>
                <a:r>
                  <a:rPr lang="en-US" sz="2400" dirty="0"/>
                  <a:t>     then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   .	     .</a:t>
                </a:r>
              </a:p>
              <a:p>
                <a:pPr algn="just"/>
                <a:r>
                  <a:rPr lang="en-US" sz="2400" dirty="0"/>
                  <a:t>			    . 	     . 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1)/2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Now,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[0](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…+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−1)/2](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𝑗𝑠𝑖𝑛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−1)/2]2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𝑗𝑠𝑖𝑛</m:t>
                        </m:r>
                      </m:fName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C23C49-FBB1-6033-E28B-5C9796DD6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38480"/>
                <a:ext cx="10993120" cy="6629187"/>
              </a:xfrm>
              <a:prstGeom prst="rect">
                <a:avLst/>
              </a:prstGeom>
              <a:blipFill>
                <a:blip r:embed="rId2"/>
                <a:stretch>
                  <a:fillRect l="-721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869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182E4-E218-0BC6-72E2-B5A48132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43378E-A122-B373-C78C-89D03936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027E86-05B9-F4A2-935A-5870B1831458}"/>
                  </a:ext>
                </a:extLst>
              </p:cNvPr>
              <p:cNvSpPr txBox="1"/>
              <p:nvPr/>
            </p:nvSpPr>
            <p:spPr>
              <a:xfrm>
                <a:off x="599440" y="518160"/>
                <a:ext cx="10993120" cy="154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</a:t>
                </a:r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)/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𝐬𝐢𝐧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⁡{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d>
                          <m:d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,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,…,(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027E86-05B9-F4A2-935A-5870B183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18160"/>
                <a:ext cx="10993120" cy="1546129"/>
              </a:xfrm>
              <a:prstGeom prst="rect">
                <a:avLst/>
              </a:prstGeom>
              <a:blipFill>
                <a:blip r:embed="rId2"/>
                <a:stretch>
                  <a:fillRect l="-721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9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65BBF-3D40-AB97-53AA-342CC416A7EA}"/>
                  </a:ext>
                </a:extLst>
              </p:cNvPr>
              <p:cNvSpPr txBox="1"/>
              <p:nvPr/>
            </p:nvSpPr>
            <p:spPr>
              <a:xfrm>
                <a:off x="568960" y="568960"/>
                <a:ext cx="11043920" cy="4886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We know,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The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𝐇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p>
                            <m:r>
                              <a:rPr lang="en-US" sz="2400" b="1" i="0">
                                <a:latin typeface="Cambria Math" panose="02040503050406030204" pitchFamily="18" charset="0"/>
                              </a:rPr>
                              <m:t>𝐣</m:t>
                            </m:r>
                            <m:r>
                              <a:rPr lang="en-US" sz="24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1" dirty="0"/>
                  <a:t> exists </a:t>
                </a:r>
                <a:r>
                  <a:rPr lang="en-US" sz="2400" dirty="0"/>
                  <a:t>when the system is </a:t>
                </a:r>
                <a:r>
                  <a:rPr lang="en-US" sz="2400" b="1" i="1" dirty="0"/>
                  <a:t>BIBO stable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., e.,</a:t>
                </a:r>
              </a:p>
              <a:p>
                <a:pPr algn="just"/>
                <a:r>
                  <a:rPr lang="en-US" sz="2400" dirty="0"/>
                  <a:t>			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nary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b="0" dirty="0"/>
                  <a:t>The </a:t>
                </a:r>
                <a:r>
                  <a:rPr lang="en-US" sz="2400" b="1" dirty="0"/>
                  <a:t>impulse response</a:t>
                </a:r>
                <a:r>
                  <a:rPr lang="en-US" sz="2400" b="0" dirty="0"/>
                  <a:t> is the </a:t>
                </a:r>
                <a:r>
                  <a:rPr lang="en-US" sz="2400" b="1" dirty="0"/>
                  <a:t>inverse Fourier transform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0" dirty="0"/>
                  <a:t> given by the equation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 sz="2400" b="0" dirty="0"/>
              </a:p>
              <a:p>
                <a:pPr algn="just"/>
                <a:endParaRPr lang="en-US" sz="24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65BBF-3D40-AB97-53AA-342CC416A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68960"/>
                <a:ext cx="11043920" cy="4886594"/>
              </a:xfrm>
              <a:prstGeom prst="rect">
                <a:avLst/>
              </a:prstGeom>
              <a:blipFill>
                <a:blip r:embed="rId2"/>
                <a:stretch>
                  <a:fillRect l="-773" t="-11970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88911-A2CE-27BA-6A57-8D7A65A5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AEFF-2CEB-60E8-4E7C-3A96AE74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CFE2B9-04A3-D950-B29C-5E94E3717E88}"/>
                  </a:ext>
                </a:extLst>
              </p:cNvPr>
              <p:cNvSpPr txBox="1"/>
              <p:nvPr/>
            </p:nvSpPr>
            <p:spPr>
              <a:xfrm>
                <a:off x="599440" y="548640"/>
                <a:ext cx="11003280" cy="6242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3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Frequency Response, Phase and Group Delay: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:r>
                  <a:rPr lang="en-US" sz="2400" b="1" dirty="0"/>
                  <a:t>Fourier transforms</a:t>
                </a:r>
                <a:r>
                  <a:rPr lang="en-US" sz="2400" dirty="0"/>
                  <a:t> of the system input and output are related by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	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r>
                  <a:rPr lang="en-US" sz="2400" dirty="0"/>
                  <a:t>     and			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						</a:t>
                </a:r>
              </a:p>
              <a:p>
                <a:pPr algn="just"/>
                <a:r>
                  <a:rPr lang="en-US" sz="2400" dirty="0"/>
                  <a:t>    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frequency response</a:t>
                </a:r>
                <a:r>
                  <a:rPr lang="en-US" sz="2400" dirty="0"/>
                  <a:t> of LTI system.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frequency response is in general a complex number at each frequency. In polar form, equation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can be written as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400" dirty="0"/>
                              <m:t>	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				…..ii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		  		…..iii</a:t>
                </a:r>
              </a:p>
              <a:p>
                <a:pPr algn="just"/>
                <a:r>
                  <a:rPr lang="en-US" sz="2400" dirty="0"/>
                  <a:t>     where,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magnitude response or gain of the system, and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phase response or phase angle of the system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magnitude and phase effects represented by Eqs. (ii) and (iii) can be: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Desirable, if the input signal is modified in a useful way, or</a:t>
                </a:r>
              </a:p>
              <a:p>
                <a:pPr marL="514350" indent="-514350" algn="just">
                  <a:buFont typeface="+mj-lt"/>
                  <a:buAutoNum type="romanLcPeriod"/>
                </a:pPr>
                <a:r>
                  <a:rPr lang="en-US" sz="2400" dirty="0"/>
                  <a:t>Undesirable, if the input signal is changed in a deleterious manner (magnitude and phase distortion occurs)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CFE2B9-04A3-D950-B29C-5E94E3717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48640"/>
                <a:ext cx="11003280" cy="6242158"/>
              </a:xfrm>
              <a:prstGeom prst="rect">
                <a:avLst/>
              </a:prstGeom>
              <a:blipFill>
                <a:blip r:embed="rId2"/>
                <a:stretch>
                  <a:fillRect l="-886" t="-879" r="-886" b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986C5-99E6-74E5-0B38-584EB7B7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105F5-6103-7361-F3A3-E4808FE5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6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2B9580-0346-35DE-A5FE-1771F3FC5699}"/>
                  </a:ext>
                </a:extLst>
              </p:cNvPr>
              <p:cNvSpPr txBox="1"/>
              <p:nvPr/>
            </p:nvSpPr>
            <p:spPr>
              <a:xfrm>
                <a:off x="599440" y="538480"/>
                <a:ext cx="10982960" cy="5505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phase angle of any complex number is not uniquely defined, since any integer multiple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.,2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can be added without affecting the complex number.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denote the </a:t>
                </a:r>
                <a:r>
                  <a:rPr lang="en-US" sz="2400" b="1" dirty="0"/>
                  <a:t>principal value</a:t>
                </a:r>
                <a:r>
                  <a:rPr lang="en-US" sz="2400" dirty="0"/>
                  <a:t> of the phase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as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𝐀𝐑𝐆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where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					…..iv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 and the </a:t>
                </a:r>
                <a:r>
                  <a:rPr lang="en-US" sz="2400" b="1" dirty="0"/>
                  <a:t>ambiguous phase</a:t>
                </a:r>
                <a:r>
                  <a:rPr lang="en-US" sz="2400" dirty="0"/>
                  <a:t> is given by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			…..v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where,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positive or negative integer that can be different at each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     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400" dirty="0"/>
                  <a:t> is somewhat arbitrary</a:t>
                </a:r>
                <a:r>
                  <a:rPr lang="en-US" sz="2400" b="1" dirty="0"/>
                  <a:t>)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refer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as the "</a:t>
                </a:r>
                <a:r>
                  <a:rPr lang="en-US" sz="2400" b="1" dirty="0"/>
                  <a:t>wrapped</a:t>
                </a:r>
                <a:r>
                  <a:rPr lang="en-US" sz="2400" dirty="0"/>
                  <a:t>" phase.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2B9580-0346-35DE-A5FE-1771F3FC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38480"/>
                <a:ext cx="10982960" cy="5505610"/>
              </a:xfrm>
              <a:prstGeom prst="rect">
                <a:avLst/>
              </a:prstGeom>
              <a:blipFill>
                <a:blip r:embed="rId2"/>
                <a:stretch>
                  <a:fillRect l="-721" t="-886" r="-888" b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D57C8-9538-A793-66AE-4354B736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DED48-70E8-A450-2DA9-6BBFFEE0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441" name="Picture 17">
            <a:extLst>
              <a:ext uri="{FF2B5EF4-FFF2-40B4-BE49-F238E27FC236}">
                <a16:creationId xmlns:a16="http://schemas.microsoft.com/office/drawing/2014/main" id="{DDDBACBC-04DF-13A4-B05D-8A32D770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4765676"/>
            <a:ext cx="485616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7440" name="Picture 16">
            <a:extLst>
              <a:ext uri="{FF2B5EF4-FFF2-40B4-BE49-F238E27FC236}">
                <a16:creationId xmlns:a16="http://schemas.microsoft.com/office/drawing/2014/main" id="{7A2E2A8D-6609-9F21-43BA-6B6F896D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2965450"/>
            <a:ext cx="49625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>
            <a:extLst>
              <a:ext uri="{FF2B5EF4-FFF2-40B4-BE49-F238E27FC236}">
                <a16:creationId xmlns:a16="http://schemas.microsoft.com/office/drawing/2014/main" id="{BF64F3E4-6A4D-7860-FD58-50ECB309A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6" y="296863"/>
            <a:ext cx="5114925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6" name="Group 49">
            <a:extLst>
              <a:ext uri="{FF2B5EF4-FFF2-40B4-BE49-F238E27FC236}">
                <a16:creationId xmlns:a16="http://schemas.microsoft.com/office/drawing/2014/main" id="{426CE44F-D37B-5F2A-F93C-6779EF5E02D3}"/>
              </a:ext>
            </a:extLst>
          </p:cNvPr>
          <p:cNvGrpSpPr>
            <a:grpSpLocks/>
          </p:cNvGrpSpPr>
          <p:nvPr/>
        </p:nvGrpSpPr>
        <p:grpSpPr bwMode="auto">
          <a:xfrm>
            <a:off x="2890838" y="512763"/>
            <a:ext cx="3168650" cy="5759450"/>
            <a:chOff x="1133" y="323"/>
            <a:chExt cx="1996" cy="3628"/>
          </a:xfrm>
        </p:grpSpPr>
        <p:sp>
          <p:nvSpPr>
            <p:cNvPr id="23586" name="Line 10">
              <a:extLst>
                <a:ext uri="{FF2B5EF4-FFF2-40B4-BE49-F238E27FC236}">
                  <a16:creationId xmlns:a16="http://schemas.microsoft.com/office/drawing/2014/main" id="{8C97B839-E1E3-76FB-286E-B7FC35F2D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3" y="323"/>
              <a:ext cx="0" cy="36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11">
              <a:extLst>
                <a:ext uri="{FF2B5EF4-FFF2-40B4-BE49-F238E27FC236}">
                  <a16:creationId xmlns:a16="http://schemas.microsoft.com/office/drawing/2014/main" id="{25CEDEBA-656B-F871-47AC-1E4F81FEE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" y="323"/>
              <a:ext cx="0" cy="36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12">
              <a:extLst>
                <a:ext uri="{FF2B5EF4-FFF2-40B4-BE49-F238E27FC236}">
                  <a16:creationId xmlns:a16="http://schemas.microsoft.com/office/drawing/2014/main" id="{0C489EFD-71DC-2CA9-CFA6-7557FDFBF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23"/>
              <a:ext cx="0" cy="36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13">
              <a:extLst>
                <a:ext uri="{FF2B5EF4-FFF2-40B4-BE49-F238E27FC236}">
                  <a16:creationId xmlns:a16="http://schemas.microsoft.com/office/drawing/2014/main" id="{286F3840-732F-B3A5-7397-5D688F19A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323"/>
              <a:ext cx="0" cy="36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14">
              <a:extLst>
                <a:ext uri="{FF2B5EF4-FFF2-40B4-BE49-F238E27FC236}">
                  <a16:creationId xmlns:a16="http://schemas.microsoft.com/office/drawing/2014/main" id="{D8493249-BBFD-6B9D-486A-9A3F3266B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1" y="323"/>
              <a:ext cx="0" cy="36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15">
              <a:extLst>
                <a:ext uri="{FF2B5EF4-FFF2-40B4-BE49-F238E27FC236}">
                  <a16:creationId xmlns:a16="http://schemas.microsoft.com/office/drawing/2014/main" id="{DCE3F512-57D7-74D2-18F4-4266A5A11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323"/>
              <a:ext cx="0" cy="362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7" name="Group 50">
            <a:extLst>
              <a:ext uri="{FF2B5EF4-FFF2-40B4-BE49-F238E27FC236}">
                <a16:creationId xmlns:a16="http://schemas.microsoft.com/office/drawing/2014/main" id="{CF7D84AB-662D-4DD0-15DA-5BA2C4FADB79}"/>
              </a:ext>
            </a:extLst>
          </p:cNvPr>
          <p:cNvGrpSpPr>
            <a:grpSpLocks/>
          </p:cNvGrpSpPr>
          <p:nvPr/>
        </p:nvGrpSpPr>
        <p:grpSpPr bwMode="auto">
          <a:xfrm>
            <a:off x="2243138" y="6129338"/>
            <a:ext cx="4551362" cy="512762"/>
            <a:chOff x="793" y="3861"/>
            <a:chExt cx="2867" cy="323"/>
          </a:xfrm>
        </p:grpSpPr>
        <p:graphicFrame>
          <p:nvGraphicFramePr>
            <p:cNvPr id="23579" name="Object 437">
              <a:extLst>
                <a:ext uri="{FF2B5EF4-FFF2-40B4-BE49-F238E27FC236}">
                  <a16:creationId xmlns:a16="http://schemas.microsoft.com/office/drawing/2014/main" id="{0F5C85DF-EA51-98EB-4F48-64AAB82472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3861"/>
            <a:ext cx="22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88707" imgH="164742" progId="Equation.3">
                    <p:embed/>
                  </p:oleObj>
                </mc:Choice>
                <mc:Fallback>
                  <p:oleObj name="方程式" r:id="rId5" imgW="88707" imgH="164742" progId="Equation.3">
                    <p:embed/>
                    <p:pic>
                      <p:nvPicPr>
                        <p:cNvPr id="23579" name="Object 437">
                          <a:extLst>
                            <a:ext uri="{FF2B5EF4-FFF2-40B4-BE49-F238E27FC236}">
                              <a16:creationId xmlns:a16="http://schemas.microsoft.com/office/drawing/2014/main" id="{0F5C85DF-EA51-98EB-4F48-64AAB82472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861"/>
                          <a:ext cx="22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0" name="Object 438">
              <a:extLst>
                <a:ext uri="{FF2B5EF4-FFF2-40B4-BE49-F238E27FC236}">
                  <a16:creationId xmlns:a16="http://schemas.microsoft.com/office/drawing/2014/main" id="{D19EA87C-8DBA-7812-012B-D023894508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0" y="3861"/>
            <a:ext cx="32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126780" imgH="164814" progId="Equation.3">
                    <p:embed/>
                  </p:oleObj>
                </mc:Choice>
                <mc:Fallback>
                  <p:oleObj name="方程式" r:id="rId7" imgW="126780" imgH="164814" progId="Equation.3">
                    <p:embed/>
                    <p:pic>
                      <p:nvPicPr>
                        <p:cNvPr id="23580" name="Object 438">
                          <a:extLst>
                            <a:ext uri="{FF2B5EF4-FFF2-40B4-BE49-F238E27FC236}">
                              <a16:creationId xmlns:a16="http://schemas.microsoft.com/office/drawing/2014/main" id="{D19EA87C-8DBA-7812-012B-D023894508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3861"/>
                          <a:ext cx="32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1" name="Object 439">
              <a:extLst>
                <a:ext uri="{FF2B5EF4-FFF2-40B4-BE49-F238E27FC236}">
                  <a16:creationId xmlns:a16="http://schemas.microsoft.com/office/drawing/2014/main" id="{72F26D6E-6C05-1D64-83E2-ECF505F563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4" y="3861"/>
            <a:ext cx="29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9" imgW="114102" imgH="177492" progId="Equation.3">
                    <p:embed/>
                  </p:oleObj>
                </mc:Choice>
                <mc:Fallback>
                  <p:oleObj name="方程式" r:id="rId9" imgW="114102" imgH="177492" progId="Equation.3">
                    <p:embed/>
                    <p:pic>
                      <p:nvPicPr>
                        <p:cNvPr id="23581" name="Object 439">
                          <a:extLst>
                            <a:ext uri="{FF2B5EF4-FFF2-40B4-BE49-F238E27FC236}">
                              <a16:creationId xmlns:a16="http://schemas.microsoft.com/office/drawing/2014/main" id="{72F26D6E-6C05-1D64-83E2-ECF505F563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3861"/>
                          <a:ext cx="293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2" name="Object 440">
              <a:extLst>
                <a:ext uri="{FF2B5EF4-FFF2-40B4-BE49-F238E27FC236}">
                  <a16:creationId xmlns:a16="http://schemas.microsoft.com/office/drawing/2014/main" id="{1E85F1E6-FF57-751D-C148-C320B9C3DD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2" y="3861"/>
            <a:ext cx="32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126780" imgH="164814" progId="Equation.3">
                    <p:embed/>
                  </p:oleObj>
                </mc:Choice>
                <mc:Fallback>
                  <p:oleObj name="方程式" r:id="rId11" imgW="126780" imgH="164814" progId="Equation.3">
                    <p:embed/>
                    <p:pic>
                      <p:nvPicPr>
                        <p:cNvPr id="23582" name="Object 440">
                          <a:extLst>
                            <a:ext uri="{FF2B5EF4-FFF2-40B4-BE49-F238E27FC236}">
                              <a16:creationId xmlns:a16="http://schemas.microsoft.com/office/drawing/2014/main" id="{1E85F1E6-FF57-751D-C148-C320B9C3DD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3861"/>
                          <a:ext cx="32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3" name="Object 441">
              <a:extLst>
                <a:ext uri="{FF2B5EF4-FFF2-40B4-BE49-F238E27FC236}">
                  <a16:creationId xmlns:a16="http://schemas.microsoft.com/office/drawing/2014/main" id="{6F975925-1391-2064-4670-FA63F564FB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3861"/>
            <a:ext cx="29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114102" imgH="177492" progId="Equation.3">
                    <p:embed/>
                  </p:oleObj>
                </mc:Choice>
                <mc:Fallback>
                  <p:oleObj name="方程式" r:id="rId13" imgW="114102" imgH="177492" progId="Equation.3">
                    <p:embed/>
                    <p:pic>
                      <p:nvPicPr>
                        <p:cNvPr id="23583" name="Object 441">
                          <a:extLst>
                            <a:ext uri="{FF2B5EF4-FFF2-40B4-BE49-F238E27FC236}">
                              <a16:creationId xmlns:a16="http://schemas.microsoft.com/office/drawing/2014/main" id="{6F975925-1391-2064-4670-FA63F564FB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861"/>
                          <a:ext cx="29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4" name="Object 442">
              <a:extLst>
                <a:ext uri="{FF2B5EF4-FFF2-40B4-BE49-F238E27FC236}">
                  <a16:creationId xmlns:a16="http://schemas.microsoft.com/office/drawing/2014/main" id="{0A07993F-1B74-A856-E33B-FF331AD9E3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9" y="3861"/>
            <a:ext cx="3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5" imgW="126725" imgH="177415" progId="Equation.3">
                    <p:embed/>
                  </p:oleObj>
                </mc:Choice>
                <mc:Fallback>
                  <p:oleObj name="方程式" r:id="rId15" imgW="126725" imgH="177415" progId="Equation.3">
                    <p:embed/>
                    <p:pic>
                      <p:nvPicPr>
                        <p:cNvPr id="23584" name="Object 442">
                          <a:extLst>
                            <a:ext uri="{FF2B5EF4-FFF2-40B4-BE49-F238E27FC236}">
                              <a16:creationId xmlns:a16="http://schemas.microsoft.com/office/drawing/2014/main" id="{0A07993F-1B74-A856-E33B-FF331AD9E3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3861"/>
                          <a:ext cx="3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5" name="Object 443">
              <a:extLst>
                <a:ext uri="{FF2B5EF4-FFF2-40B4-BE49-F238E27FC236}">
                  <a16:creationId xmlns:a16="http://schemas.microsoft.com/office/drawing/2014/main" id="{497F2940-FF51-5CA1-4266-FC8C537DA1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3861"/>
            <a:ext cx="32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7" imgW="126725" imgH="177415" progId="Equation.3">
                    <p:embed/>
                  </p:oleObj>
                </mc:Choice>
                <mc:Fallback>
                  <p:oleObj name="方程式" r:id="rId17" imgW="126725" imgH="177415" progId="Equation.3">
                    <p:embed/>
                    <p:pic>
                      <p:nvPicPr>
                        <p:cNvPr id="23585" name="Object 443">
                          <a:extLst>
                            <a:ext uri="{FF2B5EF4-FFF2-40B4-BE49-F238E27FC236}">
                              <a16:creationId xmlns:a16="http://schemas.microsoft.com/office/drawing/2014/main" id="{497F2940-FF51-5CA1-4266-FC8C537DA1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861"/>
                          <a:ext cx="32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8" name="Group 36">
            <a:extLst>
              <a:ext uri="{FF2B5EF4-FFF2-40B4-BE49-F238E27FC236}">
                <a16:creationId xmlns:a16="http://schemas.microsoft.com/office/drawing/2014/main" id="{255E37FA-4D6B-9077-4809-4BE32251EBC5}"/>
              </a:ext>
            </a:extLst>
          </p:cNvPr>
          <p:cNvGrpSpPr>
            <a:grpSpLocks/>
          </p:cNvGrpSpPr>
          <p:nvPr/>
        </p:nvGrpSpPr>
        <p:grpSpPr bwMode="auto">
          <a:xfrm>
            <a:off x="2352676" y="625476"/>
            <a:ext cx="3959225" cy="1692275"/>
            <a:chOff x="862" y="232"/>
            <a:chExt cx="2494" cy="1066"/>
          </a:xfrm>
        </p:grpSpPr>
        <p:grpSp>
          <p:nvGrpSpPr>
            <p:cNvPr id="23575" name="Group 28">
              <a:extLst>
                <a:ext uri="{FF2B5EF4-FFF2-40B4-BE49-F238E27FC236}">
                  <a16:creationId xmlns:a16="http://schemas.microsoft.com/office/drawing/2014/main" id="{86338387-5FA8-806A-D2AC-3F2D8837C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" y="777"/>
              <a:ext cx="2494" cy="521"/>
              <a:chOff x="793" y="799"/>
              <a:chExt cx="2178" cy="363"/>
            </a:xfrm>
          </p:grpSpPr>
          <p:sp>
            <p:nvSpPr>
              <p:cNvPr id="23577" name="Line 5">
                <a:extLst>
                  <a:ext uri="{FF2B5EF4-FFF2-40B4-BE49-F238E27FC236}">
                    <a16:creationId xmlns:a16="http://schemas.microsoft.com/office/drawing/2014/main" id="{9F054590-643A-B7BB-D258-700D5F908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799"/>
                <a:ext cx="213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" name="Line 7">
                <a:extLst>
                  <a:ext uri="{FF2B5EF4-FFF2-40B4-BE49-F238E27FC236}">
                    <a16:creationId xmlns:a16="http://schemas.microsoft.com/office/drawing/2014/main" id="{05DAD1EE-54AA-EFA6-8BB9-73C15EE21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162"/>
                <a:ext cx="213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76" name="Line 5">
              <a:extLst>
                <a:ext uri="{FF2B5EF4-FFF2-40B4-BE49-F238E27FC236}">
                  <a16:creationId xmlns:a16="http://schemas.microsoft.com/office/drawing/2014/main" id="{F7E297EE-1BBD-992D-227D-0CD72086B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" y="232"/>
              <a:ext cx="242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9" name="Group 40">
            <a:extLst>
              <a:ext uri="{FF2B5EF4-FFF2-40B4-BE49-F238E27FC236}">
                <a16:creationId xmlns:a16="http://schemas.microsoft.com/office/drawing/2014/main" id="{429FA103-54A3-6B63-1C57-C243970DD5A6}"/>
              </a:ext>
            </a:extLst>
          </p:cNvPr>
          <p:cNvGrpSpPr>
            <a:grpSpLocks/>
          </p:cNvGrpSpPr>
          <p:nvPr/>
        </p:nvGrpSpPr>
        <p:grpSpPr bwMode="auto">
          <a:xfrm>
            <a:off x="2355851" y="625476"/>
            <a:ext cx="4384675" cy="1692275"/>
            <a:chOff x="862" y="232"/>
            <a:chExt cx="2494" cy="1066"/>
          </a:xfrm>
        </p:grpSpPr>
        <p:grpSp>
          <p:nvGrpSpPr>
            <p:cNvPr id="23571" name="Group 41">
              <a:extLst>
                <a:ext uri="{FF2B5EF4-FFF2-40B4-BE49-F238E27FC236}">
                  <a16:creationId xmlns:a16="http://schemas.microsoft.com/office/drawing/2014/main" id="{BD814775-210A-7321-1775-6203674E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" y="777"/>
              <a:ext cx="2494" cy="521"/>
              <a:chOff x="793" y="799"/>
              <a:chExt cx="2178" cy="363"/>
            </a:xfrm>
          </p:grpSpPr>
          <p:sp>
            <p:nvSpPr>
              <p:cNvPr id="23573" name="Line 5">
                <a:extLst>
                  <a:ext uri="{FF2B5EF4-FFF2-40B4-BE49-F238E27FC236}">
                    <a16:creationId xmlns:a16="http://schemas.microsoft.com/office/drawing/2014/main" id="{EDA96301-DB52-6008-C852-776DDCAFF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3" y="799"/>
                <a:ext cx="2132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4" name="Line 7">
                <a:extLst>
                  <a:ext uri="{FF2B5EF4-FFF2-40B4-BE49-F238E27FC236}">
                    <a16:creationId xmlns:a16="http://schemas.microsoft.com/office/drawing/2014/main" id="{330F401B-9C74-EEAE-B189-C2F4E7092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1162"/>
                <a:ext cx="213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72" name="Line 5">
              <a:extLst>
                <a:ext uri="{FF2B5EF4-FFF2-40B4-BE49-F238E27FC236}">
                  <a16:creationId xmlns:a16="http://schemas.microsoft.com/office/drawing/2014/main" id="{8DF9D2AD-8B56-071B-811B-183BDCF00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2" y="232"/>
              <a:ext cx="242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6524" name="Object 444">
            <a:extLst>
              <a:ext uri="{FF2B5EF4-FFF2-40B4-BE49-F238E27FC236}">
                <a16:creationId xmlns:a16="http://schemas.microsoft.com/office/drawing/2014/main" id="{E49BBF8A-02A2-0E68-A0DF-F0E736981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1851026"/>
          <a:ext cx="24574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02865" imgH="304668" progId="Equation.DSMT4">
                  <p:embed/>
                </p:oleObj>
              </mc:Choice>
              <mc:Fallback>
                <p:oleObj name="Equation" r:id="rId19" imgW="1002865" imgH="304668" progId="Equation.DSMT4">
                  <p:embed/>
                  <p:pic>
                    <p:nvPicPr>
                      <p:cNvPr id="46524" name="Object 444">
                        <a:extLst>
                          <a:ext uri="{FF2B5EF4-FFF2-40B4-BE49-F238E27FC236}">
                            <a16:creationId xmlns:a16="http://schemas.microsoft.com/office/drawing/2014/main" id="{E49BBF8A-02A2-0E68-A0DF-F0E7369814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851026"/>
                        <a:ext cx="24574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27" name="Rectangle 49">
            <a:extLst>
              <a:ext uri="{FF2B5EF4-FFF2-40B4-BE49-F238E27FC236}">
                <a16:creationId xmlns:a16="http://schemas.microsoft.com/office/drawing/2014/main" id="{491C373A-AB08-38CD-08C1-BD80E5A22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6" y="4149725"/>
            <a:ext cx="4321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1pPr>
            <a:lvl2pPr marL="742950" indent="-28575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3pPr>
            <a:lvl4pPr marL="1600200" indent="-22860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we refer to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>
                <a:solidFill>
                  <a:schemeClr val="hlink"/>
                </a:solidFill>
                <a:ea typeface="宋体" panose="02010600030101010101" pitchFamily="2" charset="-122"/>
              </a:rPr>
              <a:t>ARG 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80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i="1" baseline="30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jw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)]</a:t>
            </a:r>
            <a:r>
              <a:rPr lang="en-US" altLang="zh-CN" sz="2800" i="1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as the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 "wrapped" </a:t>
            </a:r>
            <a:r>
              <a:rPr lang="en-US" altLang="zh-CN" sz="2800">
                <a:ea typeface="宋体" panose="02010600030101010101" pitchFamily="2" charset="-122"/>
              </a:rPr>
              <a:t>phase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,</a:t>
            </a:r>
            <a:endParaRPr lang="zh-CN" altLang="en-US" sz="28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3562" name="Rectangle 50">
            <a:extLst>
              <a:ext uri="{FF2B5EF4-FFF2-40B4-BE49-F238E27FC236}">
                <a16:creationId xmlns:a16="http://schemas.microsoft.com/office/drawing/2014/main" id="{CDBC8537-BA1E-4F22-7D9C-3F0EAEDB6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6" y="512764"/>
            <a:ext cx="4067175" cy="1373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1pPr>
            <a:lvl2pPr marL="742950" indent="-28575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3pPr>
            <a:lvl4pPr marL="1600200" indent="-22860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DA02C0"/>
                </a:solidFill>
                <a:ea typeface="宋体" panose="02010600030101010101" pitchFamily="2" charset="-122"/>
              </a:rPr>
              <a:t>continuous</a:t>
            </a:r>
            <a:r>
              <a:rPr lang="en-US" altLang="zh-CN" sz="2800">
                <a:ea typeface="宋体" panose="02010600030101010101" pitchFamily="2" charset="-122"/>
              </a:rPr>
              <a:t> (</a:t>
            </a:r>
            <a:r>
              <a:rPr lang="en-US" altLang="zh-CN" sz="2800">
                <a:solidFill>
                  <a:schemeClr val="hlink"/>
                </a:solidFill>
                <a:ea typeface="宋体" panose="02010600030101010101" pitchFamily="2" charset="-122"/>
              </a:rPr>
              <a:t>unwrapped</a:t>
            </a:r>
            <a:r>
              <a:rPr lang="en-US" altLang="zh-CN" sz="2800">
                <a:ea typeface="宋体" panose="02010600030101010101" pitchFamily="2" charset="-122"/>
              </a:rPr>
              <a:t>) </a:t>
            </a:r>
            <a:r>
              <a:rPr lang="en-US" altLang="zh-CN" sz="2800">
                <a:solidFill>
                  <a:srgbClr val="DA02C0"/>
                </a:solidFill>
                <a:ea typeface="宋体" panose="02010600030101010101" pitchFamily="2" charset="-122"/>
              </a:rPr>
              <a:t>phase</a:t>
            </a:r>
            <a:r>
              <a:rPr lang="en-US" altLang="zh-CN" sz="2800">
                <a:ea typeface="宋体" panose="02010600030101010101" pitchFamily="2" charset="-122"/>
              </a:rPr>
              <a:t> curve is denoted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as </a:t>
            </a:r>
            <a:r>
              <a:rPr lang="en-US" altLang="zh-CN" sz="2800" i="1">
                <a:solidFill>
                  <a:schemeClr val="hlink"/>
                </a:solidFill>
                <a:ea typeface="宋体" panose="02010600030101010101" pitchFamily="2" charset="-122"/>
              </a:rPr>
              <a:t>arg</a:t>
            </a:r>
            <a:r>
              <a:rPr lang="en-US" altLang="zh-CN" sz="2800" i="1"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800" i="1">
                <a:solidFill>
                  <a:srgbClr val="0000CC"/>
                </a:solidFill>
                <a:ea typeface="宋体" panose="02010600030101010101" pitchFamily="2" charset="-122"/>
              </a:rPr>
              <a:t>H </a:t>
            </a: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>
                <a:solidFill>
                  <a:srgbClr val="0000CC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800" i="1" baseline="30000">
                <a:solidFill>
                  <a:srgbClr val="0000CC"/>
                </a:solidFill>
                <a:ea typeface="宋体" panose="02010600030101010101" pitchFamily="2" charset="-122"/>
              </a:rPr>
              <a:t>jw</a:t>
            </a:r>
            <a:r>
              <a:rPr lang="en-US" altLang="zh-CN" sz="2800">
                <a:solidFill>
                  <a:srgbClr val="0000CC"/>
                </a:solidFill>
                <a:ea typeface="宋体" panose="02010600030101010101" pitchFamily="2" charset="-122"/>
              </a:rPr>
              <a:t>)] </a:t>
            </a:r>
            <a:endParaRPr lang="zh-CN" altLang="en-US" sz="28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8" name="Object 444">
            <a:extLst>
              <a:ext uri="{FF2B5EF4-FFF2-40B4-BE49-F238E27FC236}">
                <a16:creationId xmlns:a16="http://schemas.microsoft.com/office/drawing/2014/main" id="{5F8B9DD2-7AC5-5342-EB40-935349429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0214" y="2673350"/>
          <a:ext cx="35972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24895" imgH="304668" progId="Equation.DSMT4">
                  <p:embed/>
                </p:oleObj>
              </mc:Choice>
              <mc:Fallback>
                <p:oleObj name="Equation" r:id="rId21" imgW="1624895" imgH="304668" progId="Equation.DSMT4">
                  <p:embed/>
                  <p:pic>
                    <p:nvPicPr>
                      <p:cNvPr id="58" name="Object 444">
                        <a:extLst>
                          <a:ext uri="{FF2B5EF4-FFF2-40B4-BE49-F238E27FC236}">
                            <a16:creationId xmlns:a16="http://schemas.microsoft.com/office/drawing/2014/main" id="{5F8B9DD2-7AC5-5342-EB40-935349429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4" y="2673350"/>
                        <a:ext cx="35972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6B4D2C3-6FE3-D549-9488-F8D08307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6" y="3573464"/>
            <a:ext cx="2481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1pPr>
            <a:lvl2pPr marL="742950" indent="-28575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2pPr>
            <a:lvl3pPr marL="1143000" indent="-22860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3pPr>
            <a:lvl4pPr marL="1600200" indent="-22860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u"/>
              <a:defRPr sz="3600">
                <a:solidFill>
                  <a:schemeClr val="tx1"/>
                </a:solidFill>
                <a:latin typeface="Tahoma" panose="020B0604030504040204" pitchFamily="34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ea typeface="宋体" panose="02010600030101010101" pitchFamily="2" charset="-122"/>
              </a:rPr>
              <a:t>Principal Value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E498D0-3F15-3830-0A06-404C4B03D3C1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3392488"/>
            <a:ext cx="4464050" cy="900112"/>
            <a:chOff x="792163" y="3290554"/>
            <a:chExt cx="4464050" cy="900100"/>
          </a:xfrm>
        </p:grpSpPr>
        <p:sp>
          <p:nvSpPr>
            <p:cNvPr id="23569" name="Line 8">
              <a:extLst>
                <a:ext uri="{FF2B5EF4-FFF2-40B4-BE49-F238E27FC236}">
                  <a16:creationId xmlns:a16="http://schemas.microsoft.com/office/drawing/2014/main" id="{1760A0E4-17E5-8566-85EE-7E467304D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63" y="3290554"/>
              <a:ext cx="446405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9">
              <a:extLst>
                <a:ext uri="{FF2B5EF4-FFF2-40B4-BE49-F238E27FC236}">
                  <a16:creationId xmlns:a16="http://schemas.microsoft.com/office/drawing/2014/main" id="{2EA1A21E-17E4-6C4E-B47B-D0D719BA0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63" y="4190654"/>
              <a:ext cx="446405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8" name="Object 444">
            <a:extLst>
              <a:ext uri="{FF2B5EF4-FFF2-40B4-BE49-F238E27FC236}">
                <a16:creationId xmlns:a16="http://schemas.microsoft.com/office/drawing/2014/main" id="{7ABDFEED-98F0-A2B3-7619-7D077A202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1325" y="5768975"/>
          <a:ext cx="787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55292" imgH="253780" progId="Equation.DSMT4">
                  <p:embed/>
                </p:oleObj>
              </mc:Choice>
              <mc:Fallback>
                <p:oleObj name="Equation" r:id="rId23" imgW="355292" imgH="253780" progId="Equation.DSMT4">
                  <p:embed/>
                  <p:pic>
                    <p:nvPicPr>
                      <p:cNvPr id="48" name="Object 444">
                        <a:extLst>
                          <a:ext uri="{FF2B5EF4-FFF2-40B4-BE49-F238E27FC236}">
                            <a16:creationId xmlns:a16="http://schemas.microsoft.com/office/drawing/2014/main" id="{7ABDFEED-98F0-A2B3-7619-7D077A202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5768975"/>
                        <a:ext cx="787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左箭头 4">
            <a:extLst>
              <a:ext uri="{FF2B5EF4-FFF2-40B4-BE49-F238E27FC236}">
                <a16:creationId xmlns:a16="http://schemas.microsoft.com/office/drawing/2014/main" id="{7C14C2A8-03C0-86D6-D52C-A76E0305B32F}"/>
              </a:ext>
            </a:extLst>
          </p:cNvPr>
          <p:cNvSpPr/>
          <p:nvPr/>
        </p:nvSpPr>
        <p:spPr>
          <a:xfrm>
            <a:off x="7104063" y="6021388"/>
            <a:ext cx="539750" cy="2016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961EEE-FA5E-1179-9CC0-A62BF1599F86}"/>
              </a:ext>
            </a:extLst>
          </p:cNvPr>
          <p:cNvCxnSpPr/>
          <p:nvPr/>
        </p:nvCxnSpPr>
        <p:spPr>
          <a:xfrm>
            <a:off x="12476480" y="2113280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5A0E2-88FD-5086-14CE-BD26723C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F689D-54A0-5EDD-64F8-72AF05C8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27" grpId="0"/>
      <p:bldP spid="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90D88-A051-979A-C561-574F13649B4A}"/>
                  </a:ext>
                </a:extLst>
              </p:cNvPr>
              <p:cNvSpPr txBox="1"/>
              <p:nvPr/>
            </p:nvSpPr>
            <p:spPr>
              <a:xfrm>
                <a:off x="599440" y="558800"/>
                <a:ext cx="11003280" cy="383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Another particularly useful representation of phase is through the </a:t>
                </a:r>
                <a:r>
                  <a:rPr lang="en-US" altLang="zh-CN" sz="2400" b="1" dirty="0"/>
                  <a:t>group delay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defined by</a:t>
                </a:r>
              </a:p>
              <a:p>
                <a:pPr algn="just"/>
                <a:r>
                  <a:rPr lang="en-US" altLang="zh-CN" sz="2400" dirty="0"/>
                  <a:t>			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grd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}]</m:t>
                    </m:r>
                  </m:oMath>
                </a14:m>
                <a:r>
                  <a:rPr lang="en-US" altLang="zh-CN" sz="2400" dirty="0"/>
                  <a:t>		…..vi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Similarly, we can express the </a:t>
                </a:r>
                <a:r>
                  <a:rPr lang="en-US" sz="2400" b="1" dirty="0"/>
                  <a:t>group delay in terms of the ambiguous phase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as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grd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			…..vii</a:t>
                </a:r>
              </a:p>
              <a:p>
                <a:pPr algn="just"/>
                <a:r>
                  <a:rPr lang="en-US" sz="2400" dirty="0"/>
                  <a:t>     with the interpretation that impulses caused by discontinuities of size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∡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are ignored.</a:t>
                </a:r>
                <a:endParaRPr lang="zh-CN" alt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90D88-A051-979A-C561-574F1364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58800"/>
                <a:ext cx="11003280" cy="3836563"/>
              </a:xfrm>
              <a:prstGeom prst="rect">
                <a:avLst/>
              </a:prstGeom>
              <a:blipFill>
                <a:blip r:embed="rId2"/>
                <a:stretch>
                  <a:fillRect l="-720" t="-1272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A1799-3216-3FA7-5CBA-8A15C859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KRK, WRC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1DF78-539C-91E9-0A93-CFE54FF1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419E-D01A-45CF-9290-01530F5956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4996</Words>
  <Application>Microsoft Office PowerPoint</Application>
  <PresentationFormat>Widescreen</PresentationFormat>
  <Paragraphs>574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方程式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KhemrajKoirala</dc:creator>
  <cp:lastModifiedBy>KhemrajKoirala</cp:lastModifiedBy>
  <cp:revision>223</cp:revision>
  <dcterms:created xsi:type="dcterms:W3CDTF">2023-06-04T16:34:33Z</dcterms:created>
  <dcterms:modified xsi:type="dcterms:W3CDTF">2024-04-12T02:51:53Z</dcterms:modified>
</cp:coreProperties>
</file>