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4" r:id="rId9"/>
    <p:sldId id="287" r:id="rId10"/>
    <p:sldId id="288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9" r:id="rId33"/>
    <p:sldId id="290" r:id="rId34"/>
    <p:sldId id="291" r:id="rId35"/>
    <p:sldId id="293" r:id="rId36"/>
    <p:sldId id="292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830B7-B24D-24F9-F1C9-F73DCA7D1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564CB-3C70-4F45-36ED-AC4305073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BF0DE-E9E5-C4CA-9F07-4DDD2EEE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799D-DC14-42DA-B61D-C142F81529A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F8170-AFC5-CFD4-1EE3-4ABDC278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D4EB1-28C2-62FB-5F1C-0A1C726D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C205-8101-4F2C-A3EA-EA3F6904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A59E-F7E2-5F90-72A4-A75E7A7E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61943-575D-1309-8CDE-B1043AD8B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F0500-EED3-1FB0-1B33-37ABCCE1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799D-DC14-42DA-B61D-C142F81529A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4634C-803A-B557-69AF-B5F8C15B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BDAA8-60FE-7FD2-6D16-82DE60BE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C205-8101-4F2C-A3EA-EA3F6904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9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BE4DA9-1662-E296-FBCA-65EDDE2AA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FA944-FD37-1582-8CA8-265DD2B04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F0274-E748-E3FE-B6BB-319600BD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799D-DC14-42DA-B61D-C142F81529A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DFABA-F069-F55A-6649-D2043FE4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171EE-FF41-4FA6-3605-BE650548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C205-8101-4F2C-A3EA-EA3F6904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8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042F-E17B-01AB-55D0-B36002949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F2187-0BC5-A127-80A5-81698006C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652BC-F51C-9B34-2FE6-2C0D7BD0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799D-DC14-42DA-B61D-C142F81529A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8DD06-7CD2-F073-4C96-F52E2C87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08937-DF97-6906-CBEC-CC78A7E8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C205-8101-4F2C-A3EA-EA3F6904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1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A783-7924-57CD-2D5D-36EADF9B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C3C2C-77F2-0E76-6CBA-2A43F728F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48AF6-0873-CF0E-519C-01E8B9B8E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799D-DC14-42DA-B61D-C142F81529A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346F0-85C4-5F9A-6294-88A26121B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05DE1-D128-F033-90A8-9B8322E0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C205-8101-4F2C-A3EA-EA3F6904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2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E0AF-1E0B-AF96-BC8D-C61A05D01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51A0-2FCB-0C87-AC72-04CFA06ED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E23F4-8B7A-A9D1-E330-B8A6CD7EA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2BBE8-E5F2-F90E-1049-41ED13E4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799D-DC14-42DA-B61D-C142F81529A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B1F72-BBE3-2D7C-2825-1AF698C7B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278D0-BE44-8D3E-445C-08517331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C205-8101-4F2C-A3EA-EA3F6904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4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A918-F5F3-4663-D6D8-109F15D3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12FF9-2365-BDE0-52A2-4D4492CDD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6361E-FC02-5B89-65ED-209557E89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29954D-2589-C614-0DAC-EE2ED7A08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6F3CBD-6A43-F215-652C-DB69C62CE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807C59-EFA4-A4F6-063C-AED17A7D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799D-DC14-42DA-B61D-C142F81529A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7979C9-1835-A4E5-B2B2-C01F9D59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11E8D-9AEC-06D3-7FBC-DC960302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C205-8101-4F2C-A3EA-EA3F6904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0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3F66E-B2CE-6119-870B-915AF6A7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BA5F2-1DE2-D4AC-887A-64BEBC8A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799D-DC14-42DA-B61D-C142F81529A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CAC8D-88ED-C086-9F51-1514F124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8EA4B-8411-A22E-B595-84465ECF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C205-8101-4F2C-A3EA-EA3F6904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7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D58573-2491-BD1D-4400-BAF58FE99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799D-DC14-42DA-B61D-C142F81529A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E5DFA8-283A-14A0-5018-9CAF05CD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07525-5722-D247-13E3-82BB7230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C205-8101-4F2C-A3EA-EA3F6904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9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81464-226E-CBD1-A824-4B830072A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70D13-2F13-DD04-9054-EF5B773B3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F78EC-B0DB-AF2C-80DD-339712116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1A1C5-E104-4A3A-701C-7BA33A47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799D-DC14-42DA-B61D-C142F81529A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02D0B-F4AF-26D2-6AF7-97F43A244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C3F04-ABF8-B31F-2964-8EBA40BD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C205-8101-4F2C-A3EA-EA3F6904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6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A500-F10A-5172-9800-6CC65C4B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9438A4-A703-3076-68A4-6B1CF02C5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DFABF-6D0D-9B41-E77B-6957E4402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6ACF1-DD5A-7930-3888-139B716F8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799D-DC14-42DA-B61D-C142F81529A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842D7-F6C1-A9F9-DCC6-C37E6815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0B3B6-C486-36A9-902A-49C55582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C205-8101-4F2C-A3EA-EA3F6904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7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130813-F97B-0B5B-26D3-108F62410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1F46B-38FF-CE4D-F702-E1743C978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9C36B-C709-17B8-EB0F-D5F2548D8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9799D-DC14-42DA-B61D-C142F81529A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574C7-AA1E-06D2-18A5-BACEBE083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00CD7-BD84-9500-56C2-312EDA36D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BC205-8101-4F2C-A3EA-EA3F6904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1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2530FD-79B0-9183-7954-8606F96B6866}"/>
              </a:ext>
            </a:extLst>
          </p:cNvPr>
          <p:cNvSpPr txBox="1"/>
          <p:nvPr/>
        </p:nvSpPr>
        <p:spPr>
          <a:xfrm>
            <a:off x="589280" y="528320"/>
            <a:ext cx="11023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Chapter-4: Discrete Filter Structures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FIR Filter, Structures for FIR Filter: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</a:rPr>
              <a:t>Introduction: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For the </a:t>
            </a:r>
            <a:r>
              <a:rPr lang="en-US" sz="2400" b="1" i="1" dirty="0"/>
              <a:t>design of digital filters</a:t>
            </a:r>
            <a:r>
              <a:rPr lang="en-US" sz="2400" dirty="0"/>
              <a:t>, the </a:t>
            </a:r>
            <a:r>
              <a:rPr lang="en-US" sz="2400" b="1" i="1" dirty="0"/>
              <a:t>system function H(z)</a:t>
            </a:r>
            <a:r>
              <a:rPr lang="en-US" sz="2400" dirty="0"/>
              <a:t> or the </a:t>
            </a:r>
            <a:r>
              <a:rPr lang="en-US" sz="2400" b="1" i="1" dirty="0"/>
              <a:t>impulse response h[n]</a:t>
            </a:r>
            <a:r>
              <a:rPr lang="en-US" sz="2400" dirty="0"/>
              <a:t> must be specified. Then the </a:t>
            </a:r>
            <a:r>
              <a:rPr lang="en-US" sz="2400" b="1" i="1" dirty="0"/>
              <a:t>digital filter structure</a:t>
            </a:r>
            <a:r>
              <a:rPr lang="en-US" sz="2400" dirty="0"/>
              <a:t> can be implemented in </a:t>
            </a:r>
            <a:r>
              <a:rPr lang="en-US" sz="2400" b="1" i="1" dirty="0"/>
              <a:t>hardware/software</a:t>
            </a:r>
            <a:r>
              <a:rPr lang="en-US" sz="2400" dirty="0"/>
              <a:t> form by its </a:t>
            </a:r>
            <a:r>
              <a:rPr lang="en-US" sz="2400" b="1" i="1" dirty="0"/>
              <a:t>difference equation</a:t>
            </a:r>
            <a:r>
              <a:rPr lang="en-US" sz="2400" dirty="0"/>
              <a:t> obtained directly from H(z) or h[n].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To implement the specified </a:t>
            </a:r>
            <a:r>
              <a:rPr lang="en-US" sz="2400" b="1" i="1" dirty="0"/>
              <a:t>difference equation</a:t>
            </a:r>
            <a:r>
              <a:rPr lang="en-US" sz="2400" dirty="0"/>
              <a:t> of the system, the required basic operations are </a:t>
            </a:r>
            <a:r>
              <a:rPr lang="en-US" sz="2400" b="1" i="1" dirty="0"/>
              <a:t>addition, delay and multiplication by a constant</a:t>
            </a:r>
            <a:r>
              <a:rPr lang="en-US" sz="2400" dirty="0"/>
              <a:t>.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i="1" dirty="0"/>
              <a:t>structures are derived</a:t>
            </a:r>
            <a:r>
              <a:rPr lang="en-US" sz="2400" dirty="0"/>
              <a:t> on the basis of </a:t>
            </a:r>
            <a:r>
              <a:rPr lang="en-US" sz="2400" b="1" i="1" dirty="0"/>
              <a:t>computational complexity</a:t>
            </a:r>
            <a:r>
              <a:rPr lang="en-US" sz="2400" dirty="0"/>
              <a:t>, </a:t>
            </a:r>
            <a:r>
              <a:rPr lang="en-US" sz="2400" b="1" i="1" dirty="0"/>
              <a:t>ease of implementation of finite word length effect</a:t>
            </a:r>
            <a:r>
              <a:rPr lang="en-US" sz="2400" dirty="0"/>
              <a:t> etc.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7430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0BD404-A994-D1F4-1320-A42169F1B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18" y="0"/>
            <a:ext cx="6871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34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B848D3-2689-2496-37F3-294B9C28DFBB}"/>
                  </a:ext>
                </a:extLst>
              </p:cNvPr>
              <p:cNvSpPr txBox="1"/>
              <p:nvPr/>
            </p:nvSpPr>
            <p:spPr>
              <a:xfrm>
                <a:off x="579120" y="558800"/>
                <a:ext cx="11023600" cy="6705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lphaLcPeriod" startAt="3"/>
                </a:pPr>
                <a:r>
                  <a:rPr lang="en-US" sz="2400" b="1" dirty="0">
                    <a:solidFill>
                      <a:schemeClr val="accent6"/>
                    </a:solidFill>
                  </a:rPr>
                  <a:t>Frequency-Sampling Structures: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</a:t>
                </a:r>
                <a:r>
                  <a:rPr lang="en-US" sz="2400" b="1" i="1" dirty="0"/>
                  <a:t>frequency-sampling realization</a:t>
                </a:r>
                <a:r>
                  <a:rPr lang="en-US" sz="2400" dirty="0"/>
                  <a:t> is an alternative structure for an FIR filter in which the </a:t>
                </a:r>
                <a:r>
                  <a:rPr lang="en-US" sz="2400" b="1" i="1" dirty="0"/>
                  <a:t>parameters that characterize the filter are the values of the desired frequency response instead of the impulse response h(n)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 To </a:t>
                </a:r>
                <a:r>
                  <a:rPr lang="en-US" sz="2400" b="1" i="1" dirty="0"/>
                  <a:t>derive the frequency sampling structure</a:t>
                </a:r>
                <a:r>
                  <a:rPr lang="en-US" sz="2400" dirty="0"/>
                  <a:t>, we specify </a:t>
                </a:r>
                <a:r>
                  <a:rPr lang="en-US" sz="2400" b="1" i="1" dirty="0"/>
                  <a:t>the desired frequency response at a set of equally spaced frequencies</a:t>
                </a:r>
                <a:r>
                  <a:rPr lang="en-US" sz="2400" dirty="0"/>
                  <a:t>, namely </a:t>
                </a:r>
              </a:p>
              <a:p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=0,1,……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 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2400" dirty="0"/>
                  <a:t> odd.</a:t>
                </a:r>
              </a:p>
              <a:p>
                <a:r>
                  <a:rPr lang="en-US" sz="2400" dirty="0"/>
                  <a:t>			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=0,1,……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 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2400" dirty="0"/>
                  <a:t> even.</a:t>
                </a:r>
              </a:p>
              <a:p>
                <a:r>
                  <a:rPr lang="en-US" sz="2400" dirty="0"/>
                  <a:t> 						</a:t>
                </a:r>
                <a:r>
                  <a:rPr lang="en-US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     and </a:t>
                </a:r>
                <a:r>
                  <a:rPr lang="en-US" sz="2400" b="1" i="1" dirty="0"/>
                  <a:t>solve for the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</a:t>
                </a:r>
                <a:r>
                  <a:rPr lang="en-US" sz="2400" b="1" i="1" dirty="0"/>
                  <a:t>frequency response</a:t>
                </a:r>
                <a:r>
                  <a:rPr lang="en-US" sz="2400" dirty="0"/>
                  <a:t> is</a:t>
                </a:r>
              </a:p>
              <a:p>
                <a:pPr algn="just"/>
                <a:r>
                  <a:rPr lang="en-US" sz="2400" dirty="0"/>
                  <a:t>				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𝐇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nary>
                  </m:oMath>
                </a14:m>
                <a:endParaRPr lang="en-US" sz="2400" b="1" dirty="0"/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     and values of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𝐇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are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B848D3-2689-2496-37F3-294B9C28D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558800"/>
                <a:ext cx="11023600" cy="6705041"/>
              </a:xfrm>
              <a:prstGeom prst="rect">
                <a:avLst/>
              </a:prstGeom>
              <a:blipFill>
                <a:blip r:embed="rId2"/>
                <a:stretch>
                  <a:fillRect l="-885" t="-909" r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604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69AE2C-DC37-96B9-53C4-619A6BB0E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940" y="535920"/>
            <a:ext cx="6294120" cy="156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D421FA-8627-751F-5EFA-7A794C59DFB7}"/>
                  </a:ext>
                </a:extLst>
              </p:cNvPr>
              <p:cNvSpPr txBox="1"/>
              <p:nvPr/>
            </p:nvSpPr>
            <p:spPr>
              <a:xfrm>
                <a:off x="594359" y="2103120"/>
                <a:ext cx="11003280" cy="4686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set of values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𝑴</m:t>
                        </m:r>
                      </m:den>
                    </m:f>
                    <m:r>
                      <a:rPr lang="en-US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are called the </a:t>
                </a:r>
                <a:r>
                  <a:rPr lang="en-US" sz="2400" b="1" i="1" dirty="0"/>
                  <a:t>frequency samples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𝐇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In the case, where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corresponds to the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2400" b="1" dirty="0"/>
                  <a:t> -point DFT</a:t>
                </a:r>
                <a:r>
                  <a:rPr lang="en-US" sz="2400" dirty="0"/>
                  <a:t> </a:t>
                </a:r>
                <a:r>
                  <a:rPr lang="en-US" sz="2400" b="1" dirty="0"/>
                  <a:t>of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]}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</a:t>
                </a:r>
                <a:r>
                  <a:rPr lang="en-US" sz="2400" b="1" i="1" dirty="0"/>
                  <a:t>impulse response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of above equation is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 algn="just"/>
                <a:r>
                  <a:rPr lang="en-US" sz="2400" dirty="0"/>
                  <a:t>     When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, above equation is simply the</a:t>
                </a:r>
                <a:r>
                  <a:rPr lang="en-US" sz="2400" b="1" dirty="0"/>
                  <a:t> </a:t>
                </a:r>
                <a:r>
                  <a:rPr lang="en-US" sz="2400" b="1" i="1" dirty="0"/>
                  <a:t>IDFT of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r>
                  <a:rPr lang="en-US" sz="2400" dirty="0"/>
                  <a:t>. </a:t>
                </a:r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Now, if we use above equation to substitute 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in the z-transform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we have</a:t>
                </a:r>
              </a:p>
              <a:p>
                <a:pPr algn="just"/>
                <a:r>
                  <a:rPr lang="en-US" sz="2400" dirty="0"/>
                  <a:t>		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D421FA-8627-751F-5EFA-7A794C59D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59" y="2103120"/>
                <a:ext cx="11003280" cy="4686732"/>
              </a:xfrm>
              <a:prstGeom prst="rect">
                <a:avLst/>
              </a:prstGeom>
              <a:blipFill>
                <a:blip r:embed="rId3"/>
                <a:stretch>
                  <a:fillRect l="-720" r="-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AAB0520-F6C7-7B1F-A617-5B02CAE7E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326" y="3812630"/>
            <a:ext cx="6337347" cy="100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10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744522-7C8B-DEBC-BA02-933052F27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014" y="589280"/>
            <a:ext cx="5132426" cy="19202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B17355-1150-2DE6-2C6F-1B16DF8E9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435" y="2382520"/>
            <a:ext cx="4741584" cy="16129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CCBC56-5879-8E9B-C0B1-F40678290DAC}"/>
                  </a:ext>
                </a:extLst>
              </p:cNvPr>
              <p:cNvSpPr txBox="1"/>
              <p:nvPr/>
            </p:nvSpPr>
            <p:spPr>
              <a:xfrm>
                <a:off x="589280" y="3787165"/>
                <a:ext cx="1101344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Thus, the </a:t>
                </a:r>
                <a:r>
                  <a:rPr lang="en-US" sz="2400" b="1" i="1" dirty="0"/>
                  <a:t>system function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i="1" dirty="0"/>
                  <a:t>is characterized by the set of frequency samples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i="1" dirty="0"/>
                  <a:t>instead of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We view this FIR filter realization as a </a:t>
                </a:r>
                <a:r>
                  <a:rPr lang="en-US" sz="2400" b="1" i="1" dirty="0"/>
                  <a:t>cascade of two filters</a:t>
                </a:r>
                <a:r>
                  <a:rPr lang="en-US" sz="2400" dirty="0"/>
                  <a:t> </a:t>
                </a:r>
                <a:r>
                  <a:rPr lang="en-US" sz="2400" b="1" dirty="0"/>
                  <a:t>[</a:t>
                </a:r>
                <a:r>
                  <a:rPr lang="en-US" sz="2400" dirty="0"/>
                  <a:t>i.e.,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CCBC56-5879-8E9B-C0B1-F40678290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3787165"/>
                <a:ext cx="11013440" cy="2308324"/>
              </a:xfrm>
              <a:prstGeom prst="rect">
                <a:avLst/>
              </a:prstGeom>
              <a:blipFill>
                <a:blip r:embed="rId4"/>
                <a:stretch>
                  <a:fillRect l="-775" r="-886" b="-2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447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12872B-005C-2663-5446-7733E43608AF}"/>
                  </a:ext>
                </a:extLst>
              </p:cNvPr>
              <p:cNvSpPr txBox="1"/>
              <p:nvPr/>
            </p:nvSpPr>
            <p:spPr>
              <a:xfrm>
                <a:off x="579120" y="538480"/>
                <a:ext cx="11033760" cy="5257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den>
                    </m:f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</m:sSup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𝝅𝜶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 </a:t>
                </a:r>
                <a:r>
                  <a:rPr lang="en-US" sz="2400" dirty="0"/>
                  <a:t>	  ( </a:t>
                </a:r>
                <a:r>
                  <a:rPr lang="en-US" sz="2400" b="1" i="1" dirty="0"/>
                  <a:t>all zero filter or comb filter</a:t>
                </a:r>
                <a:r>
                  <a:rPr lang="en-US" sz="2400" dirty="0"/>
                  <a:t> )</a:t>
                </a:r>
              </a:p>
              <a:p>
                <a:pPr algn="just"/>
                <a:r>
                  <a:rPr lang="en-US" sz="2400" dirty="0"/>
                  <a:t>     Its </a:t>
                </a:r>
                <a:r>
                  <a:rPr lang="en-US" sz="2400" b="1" i="1" dirty="0"/>
                  <a:t>zeros</a:t>
                </a:r>
                <a:r>
                  <a:rPr lang="en-US" sz="2400" dirty="0"/>
                  <a:t> are located at equally spaced points on the unit circle at</a:t>
                </a:r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)/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sup>
                    </m:sSup>
                  </m:oMath>
                </a14:m>
                <a:r>
                  <a:rPr lang="en-US" sz="2400" b="1" dirty="0"/>
                  <a:t> ,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,……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/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     and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f>
                          <m:f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p>
                              <m:sSup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𝝅</m:t>
                                </m:r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𝑴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sz="2400" b="1" dirty="0"/>
              </a:p>
              <a:p>
                <a:pPr algn="just"/>
                <a:endParaRPr lang="en-US" sz="2400" b="1" dirty="0"/>
              </a:p>
              <a:p>
                <a:pPr algn="just"/>
                <a:r>
                  <a:rPr lang="en-US" sz="2400" dirty="0"/>
                  <a:t>     consists </a:t>
                </a:r>
                <a:r>
                  <a:rPr lang="en-US" sz="2400" b="1" i="1" dirty="0"/>
                  <a:t>parallel banks of single-pole filters</a:t>
                </a:r>
                <a:r>
                  <a:rPr lang="en-US" sz="2400" dirty="0"/>
                  <a:t> with resonant frequencies</a:t>
                </a:r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)/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sup>
                    </m:sSup>
                  </m:oMath>
                </a14:m>
                <a:r>
                  <a:rPr lang="en-US" sz="2400" b="1" dirty="0"/>
                  <a:t> ,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,……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/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cascade realization is shown in figure below:</a:t>
                </a:r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12872B-005C-2663-5446-7733E4360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538480"/>
                <a:ext cx="11033760" cy="5257850"/>
              </a:xfrm>
              <a:prstGeom prst="rect">
                <a:avLst/>
              </a:prstGeom>
              <a:blipFill>
                <a:blip r:embed="rId2"/>
                <a:stretch>
                  <a:fillRect l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936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03EAE5-05F1-368C-CDAD-637001230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213360"/>
            <a:ext cx="7112000" cy="664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5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FF1A56-45DA-8F98-5515-FC678F239729}"/>
                  </a:ext>
                </a:extLst>
              </p:cNvPr>
              <p:cNvSpPr txBox="1"/>
              <p:nvPr/>
            </p:nvSpPr>
            <p:spPr>
              <a:xfrm>
                <a:off x="568960" y="528320"/>
                <a:ext cx="11033760" cy="6347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For </a:t>
                </a:r>
                <a:r>
                  <a:rPr lang="en-US" sz="2400" b="1" i="1" dirty="0"/>
                  <a:t>linear phase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/>
                  <a:t> 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, and</a:t>
                </a:r>
              </a:p>
              <a:p>
                <a:pPr algn="just"/>
                <a:r>
                  <a:rPr lang="en-US" sz="2400" dirty="0"/>
                  <a:t>	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  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:pPr algn="just"/>
                <a:r>
                  <a:rPr lang="en-US" sz="2400" dirty="0"/>
                  <a:t>     As a result, </a:t>
                </a:r>
                <a:r>
                  <a:rPr lang="en-US" sz="2400" b="1" i="1" dirty="0"/>
                  <a:t>a pair of single pole filters can be combined to form a single two-pole </a:t>
                </a:r>
              </a:p>
              <a:p>
                <a:pPr algn="just"/>
                <a:r>
                  <a:rPr lang="en-US" sz="2400" b="1" i="1" dirty="0"/>
                  <a:t>     filter</a:t>
                </a:r>
                <a:r>
                  <a:rPr lang="en-US" sz="2400" dirty="0"/>
                  <a:t> with 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algn="just"/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     </a:t>
                </a:r>
              </a:p>
              <a:p>
                <a:pPr algn="just"/>
                <a:r>
                  <a:rPr lang="en-US" sz="2400" dirty="0"/>
                  <a:t>     </a:t>
                </a:r>
              </a:p>
              <a:p>
                <a:pPr algn="just"/>
                <a:r>
                  <a:rPr lang="en-US" sz="2400" dirty="0"/>
                  <a:t>     where, by definition</a:t>
                </a:r>
              </a:p>
              <a:p>
                <a:pPr algn="just"/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     Similar expressions can be obtained for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dirty="0"/>
                  <a:t>. </a:t>
                </a:r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FF1A56-45DA-8F98-5515-FC678F239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0" y="528320"/>
                <a:ext cx="11033760" cy="6347443"/>
              </a:xfrm>
              <a:prstGeom prst="rect">
                <a:avLst/>
              </a:prstGeom>
              <a:blipFill>
                <a:blip r:embed="rId2"/>
                <a:stretch>
                  <a:fillRect l="-718" t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F6D6E47-B557-54B4-A191-598D0D510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667" y="2345898"/>
            <a:ext cx="6389736" cy="2031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217B81-8895-CF05-A6D2-69D3DD65E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215" y="4377897"/>
            <a:ext cx="4612640" cy="99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64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F175B6-E73C-84CE-1330-942306A73285}"/>
                  </a:ext>
                </a:extLst>
              </p:cNvPr>
              <p:cNvSpPr txBox="1"/>
              <p:nvPr/>
            </p:nvSpPr>
            <p:spPr>
              <a:xfrm>
                <a:off x="579120" y="558800"/>
                <a:ext cx="11003280" cy="6201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+mj-lt"/>
                  <a:buAutoNum type="alphaLcPeriod" startAt="4"/>
                </a:pPr>
                <a:r>
                  <a:rPr lang="en-US" sz="2800" b="1" dirty="0">
                    <a:solidFill>
                      <a:schemeClr val="accent6"/>
                    </a:solidFill>
                  </a:rPr>
                  <a:t>Lattice Structures: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b="1" i="1" dirty="0"/>
                  <a:t>Lattice filters</a:t>
                </a:r>
                <a:r>
                  <a:rPr lang="en-US" sz="2400" dirty="0"/>
                  <a:t> are used extensively in </a:t>
                </a:r>
                <a:r>
                  <a:rPr lang="en-US" sz="2400" b="1" i="1" dirty="0"/>
                  <a:t>digital speech processing</a:t>
                </a:r>
                <a:r>
                  <a:rPr lang="en-US" sz="2400" dirty="0"/>
                  <a:t> and in the implementation of </a:t>
                </a:r>
                <a:r>
                  <a:rPr lang="en-US" sz="2400" b="1" i="1" dirty="0"/>
                  <a:t>adaptive filters</a:t>
                </a:r>
                <a:r>
                  <a:rPr lang="en-US" sz="2400" dirty="0"/>
                  <a:t>. Let an FIR filter with system function</a:t>
                </a:r>
              </a:p>
              <a:p>
                <a:pPr algn="just"/>
                <a:r>
                  <a:rPr lang="en-US" sz="2400" dirty="0"/>
                  <a:t>		  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,……,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:pPr algn="just"/>
                <a:r>
                  <a:rPr lang="en-US" sz="2400" dirty="0"/>
                  <a:t> 		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,     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nary>
                  </m:oMath>
                </a14:m>
                <a:r>
                  <a:rPr lang="en-US" sz="2400" b="1" dirty="0"/>
                  <a:t>	</a:t>
                </a:r>
                <a:r>
                  <a:rPr lang="en-US" sz="2400" dirty="0"/>
                  <a:t>	…..1</a:t>
                </a:r>
              </a:p>
              <a:p>
                <a:pPr algn="just"/>
                <a:r>
                  <a:rPr lang="en-US" sz="2400" b="1" dirty="0"/>
                  <a:t>     </a:t>
                </a:r>
                <a:r>
                  <a:rPr lang="en-US" sz="2400" dirty="0"/>
                  <a:t>with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dirty="0"/>
                  <a:t>, and impulse response</a:t>
                </a:r>
                <a:endParaRPr lang="en-US" sz="2400" b="1" i="1" dirty="0"/>
              </a:p>
              <a:p>
                <a:pPr algn="just"/>
                <a:r>
                  <a:rPr lang="en-US" sz="2400" b="1" i="1" dirty="0"/>
                  <a:t>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1,                            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), 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=1,2,…,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i="1" dirty="0"/>
                  <a:t>	</a:t>
                </a:r>
                <a:endParaRPr lang="en-US" sz="2400" dirty="0"/>
              </a:p>
              <a:p>
                <a:pPr algn="just"/>
                <a:r>
                  <a:rPr lang="en-US" sz="2400" dirty="0"/>
                  <a:t>     OR,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[ 1+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algn="just"/>
                <a:r>
                  <a:rPr lang="en-US" sz="2400" b="1" dirty="0"/>
                  <a:t>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Taking inverse z-transform, we get</a:t>
                </a:r>
              </a:p>
              <a:p>
                <a:pPr algn="just"/>
                <a:r>
                  <a:rPr lang="en-US" sz="2400" b="1" dirty="0"/>
                  <a:t>	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]+</m:t>
                    </m:r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] </m:t>
                        </m:r>
                      </m:e>
                    </m:nary>
                  </m:oMath>
                </a14:m>
                <a:r>
                  <a:rPr lang="en-US" sz="2400" b="1" dirty="0"/>
                  <a:t>		</a:t>
                </a:r>
                <a:r>
                  <a:rPr lang="en-US" sz="2400" dirty="0"/>
                  <a:t>	…..2</a:t>
                </a:r>
              </a:p>
              <a:p>
                <a:pPr algn="just"/>
                <a:r>
                  <a:rPr lang="en-US" sz="2400" b="1" i="1" dirty="0"/>
                  <a:t>		(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b="1" i="1" dirty="0"/>
                  <a:t> is the degree of polynomial )</a:t>
                </a:r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Equation 2 reduces to </a:t>
                </a:r>
              </a:p>
              <a:p>
                <a:pPr algn="just"/>
                <a:r>
                  <a:rPr lang="en-US" sz="2400" dirty="0"/>
                  <a:t>		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]+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				…..3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F175B6-E73C-84CE-1330-942306A73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558800"/>
                <a:ext cx="11003280" cy="6201826"/>
              </a:xfrm>
              <a:prstGeom prst="rect">
                <a:avLst/>
              </a:prstGeom>
              <a:blipFill>
                <a:blip r:embed="rId2"/>
                <a:stretch>
                  <a:fillRect l="-1163" t="-1082" r="-831" b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954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30A80D-E056-E919-73E4-444581507EF7}"/>
                  </a:ext>
                </a:extLst>
              </p:cNvPr>
              <p:cNvSpPr txBox="1"/>
              <p:nvPr/>
            </p:nvSpPr>
            <p:spPr>
              <a:xfrm>
                <a:off x="599440" y="599440"/>
                <a:ext cx="1099312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/>
                  <a:t>    This </a:t>
                </a:r>
                <a:r>
                  <a:rPr lang="en-US" sz="2400" b="1" i="1" dirty="0"/>
                  <a:t>single stage lattice filter</a:t>
                </a:r>
                <a:r>
                  <a:rPr lang="en-US" sz="2400" dirty="0"/>
                  <a:t> can be realized as shown in figure below:</a:t>
                </a:r>
              </a:p>
              <a:p>
                <a:pPr algn="just"/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From above figure, we have</a:t>
                </a:r>
              </a:p>
              <a:p>
                <a:pPr algn="just"/>
                <a:r>
                  <a:rPr lang="en-US" sz="2400" dirty="0"/>
                  <a:t>			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b="1" dirty="0"/>
                  <a:t>				</a:t>
                </a:r>
                <a:r>
                  <a:rPr lang="en-US" sz="2400" dirty="0"/>
                  <a:t>…..4</a:t>
                </a:r>
              </a:p>
              <a:p>
                <a:pPr algn="just"/>
                <a:r>
                  <a:rPr lang="en-US" sz="2400" b="1" dirty="0"/>
                  <a:t>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400" b="1" dirty="0"/>
                  <a:t>		</a:t>
                </a:r>
                <a:r>
                  <a:rPr lang="en-US" sz="2400" dirty="0"/>
                  <a:t>…..5</a:t>
                </a:r>
              </a:p>
              <a:p>
                <a:pPr algn="just"/>
                <a:r>
                  <a:rPr lang="en-US" sz="2400" dirty="0"/>
                  <a:t>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400" dirty="0"/>
                  <a:t>			…..6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30A80D-E056-E919-73E4-444581507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599440"/>
                <a:ext cx="10993120" cy="5632311"/>
              </a:xfrm>
              <a:prstGeom prst="rect">
                <a:avLst/>
              </a:prstGeom>
              <a:blipFill>
                <a:blip r:embed="rId2"/>
                <a:stretch>
                  <a:fillRect l="-721" t="-866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B17F730-275D-EF44-1884-6C9CE3D15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920" y="1061105"/>
            <a:ext cx="7122160" cy="324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53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1CD621-6477-59BB-D0EB-6243BBBA3F4C}"/>
                  </a:ext>
                </a:extLst>
              </p:cNvPr>
              <p:cNvSpPr txBox="1"/>
              <p:nvPr/>
            </p:nvSpPr>
            <p:spPr>
              <a:xfrm>
                <a:off x="589280" y="548640"/>
                <a:ext cx="1098296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Comparing equations 3 and 4, we get</a:t>
                </a:r>
              </a:p>
              <a:p>
                <a:pPr algn="just"/>
                <a:r>
                  <a:rPr lang="en-US" sz="2400" dirty="0"/>
                  <a:t>		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/>
                  <a:t>,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/>
                  <a:t>					…..7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b="1" i="1" dirty="0"/>
                  <a:t>lattice coefficient</a:t>
                </a:r>
                <a:r>
                  <a:rPr lang="en-US" sz="2400" dirty="0"/>
                  <a:t>. Similarly,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400" dirty="0"/>
                  <a:t> are </a:t>
                </a:r>
                <a:r>
                  <a:rPr lang="en-US" sz="2400" b="1" i="1" dirty="0"/>
                  <a:t>direct form     coefficients.</a:t>
                </a:r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For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Equation 2 reduces to</a:t>
                </a:r>
              </a:p>
              <a:p>
                <a:pPr algn="just"/>
                <a:r>
                  <a:rPr lang="en-US" sz="2400" dirty="0"/>
                  <a:t>	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2400" dirty="0"/>
                  <a:t>			…..8</a:t>
                </a:r>
              </a:p>
              <a:p>
                <a:pPr algn="just"/>
                <a:r>
                  <a:rPr lang="en-US" sz="2400" dirty="0"/>
                  <a:t>    the </a:t>
                </a:r>
                <a:r>
                  <a:rPr lang="en-US" sz="2400" b="1" i="1" dirty="0"/>
                  <a:t>two-stage lattice structure</a:t>
                </a:r>
                <a:r>
                  <a:rPr lang="en-US" sz="2400" dirty="0"/>
                  <a:t> for this is shown in figure below: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1CD621-6477-59BB-D0EB-6243BBBA3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548640"/>
                <a:ext cx="10982960" cy="3416320"/>
              </a:xfrm>
              <a:prstGeom prst="rect">
                <a:avLst/>
              </a:prstGeom>
              <a:blipFill>
                <a:blip r:embed="rId2"/>
                <a:stretch>
                  <a:fillRect l="-777" t="-1429" r="-888" b="-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F61788C-BB53-A8EF-8BF0-0FF55DA29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802" y="4040477"/>
            <a:ext cx="7289916" cy="262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0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7CD6ED-F2D8-3BCC-BB3D-87B392E3DED5}"/>
              </a:ext>
            </a:extLst>
          </p:cNvPr>
          <p:cNvSpPr txBox="1"/>
          <p:nvPr/>
        </p:nvSpPr>
        <p:spPr>
          <a:xfrm>
            <a:off x="599440" y="568960"/>
            <a:ext cx="11023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en-US" sz="2400" b="1" dirty="0">
                <a:solidFill>
                  <a:schemeClr val="accent1"/>
                </a:solidFill>
              </a:rPr>
              <a:t>Block Diagram Representation: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When the system function H(z) or the impulse response h[n] is specified then the digital filters can be implemented or realized using </a:t>
            </a:r>
            <a:r>
              <a:rPr lang="en-US" sz="2400" b="1" i="1" dirty="0"/>
              <a:t>block diagram</a:t>
            </a:r>
            <a:r>
              <a:rPr lang="en-US" sz="2400" dirty="0"/>
              <a:t>. The following are the </a:t>
            </a:r>
            <a:r>
              <a:rPr lang="en-US" sz="2400" b="1" i="1" dirty="0"/>
              <a:t>basic elements required for the implementation</a:t>
            </a:r>
            <a:r>
              <a:rPr lang="en-US" sz="2400" dirty="0"/>
              <a:t>.</a:t>
            </a:r>
          </a:p>
          <a:p>
            <a:pPr algn="just"/>
            <a:endParaRPr lang="en-US" sz="2400" dirty="0"/>
          </a:p>
          <a:p>
            <a:pPr marL="457200" indent="-457200" algn="just">
              <a:buFont typeface="+mj-lt"/>
              <a:buAutoNum type="alphaLcPeriod"/>
            </a:pPr>
            <a:r>
              <a:rPr lang="en-US" sz="2400" b="1" dirty="0"/>
              <a:t>An adder: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It performs the addition of two signals.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457200" indent="-457200" algn="just">
              <a:buFont typeface="+mj-lt"/>
              <a:buAutoNum type="alphaLcPeriod" startAt="2"/>
            </a:pPr>
            <a:r>
              <a:rPr lang="en-US" sz="2400" b="1" dirty="0"/>
              <a:t>A Constant Multiplier: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It multiplies a signal with a constant </a:t>
            </a:r>
            <a:r>
              <a:rPr lang="en-US" sz="2400" b="1" i="1" dirty="0"/>
              <a:t>‘a’</a:t>
            </a:r>
            <a:r>
              <a:rPr lang="en-US" sz="2400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/>
          </a:p>
          <a:p>
            <a:pPr algn="just"/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136C9-6B5B-52B3-7885-35F3C8B11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880" y="2092454"/>
            <a:ext cx="5462949" cy="21082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FED87A-4B81-8616-B569-CDC7E1D98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246" y="4781538"/>
            <a:ext cx="3726216" cy="150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11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352CA6-47E0-DE49-19CD-8750401556B4}"/>
                  </a:ext>
                </a:extLst>
              </p:cNvPr>
              <p:cNvSpPr txBox="1"/>
              <p:nvPr/>
            </p:nvSpPr>
            <p:spPr>
              <a:xfrm>
                <a:off x="589280" y="558800"/>
                <a:ext cx="11023600" cy="674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From above figure, we have</a:t>
                </a:r>
              </a:p>
              <a:p>
                <a:pPr algn="just"/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b="1" dirty="0"/>
              </a:p>
              <a:p>
                <a:pPr algn="just"/>
                <a:endParaRPr lang="en-US" sz="2400" b="1" dirty="0"/>
              </a:p>
              <a:p>
                <a:pPr algn="just"/>
                <a:r>
                  <a:rPr lang="en-US" sz="2400" b="1" dirty="0"/>
                  <a:t>     </a:t>
                </a:r>
                <a:r>
                  <a:rPr lang="en-US" sz="2400" dirty="0"/>
                  <a:t>But,		 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     and,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     therefore,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2400" b="1" dirty="0"/>
                  <a:t>	</a:t>
                </a:r>
                <a:r>
                  <a:rPr lang="en-US" sz="2400" dirty="0"/>
                  <a:t>…..9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From equations 8 and 9, we get</a:t>
                </a:r>
              </a:p>
              <a:p>
                <a:pPr algn="just"/>
                <a:r>
                  <a:rPr lang="en-US" sz="2400" dirty="0"/>
                  <a:t>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/>
                  <a:t>,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 algn="just"/>
                <a:r>
                  <a:rPr lang="en-US" sz="2400" dirty="0"/>
                  <a:t>	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Also, from above figure</a:t>
                </a:r>
              </a:p>
              <a:p>
                <a:pPr algn="just"/>
                <a:r>
                  <a:rPr lang="en-US" sz="2400" dirty="0"/>
                  <a:t>		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b="1" dirty="0"/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		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352CA6-47E0-DE49-19CD-875040155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558800"/>
                <a:ext cx="11023600" cy="6740307"/>
              </a:xfrm>
              <a:prstGeom prst="rect">
                <a:avLst/>
              </a:prstGeom>
              <a:blipFill>
                <a:blip r:embed="rId2"/>
                <a:stretch>
                  <a:fillRect l="-774" t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818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B5784B-F4C6-BF41-0FDF-94D9C614D04A}"/>
                  </a:ext>
                </a:extLst>
              </p:cNvPr>
              <p:cNvSpPr txBox="1"/>
              <p:nvPr/>
            </p:nvSpPr>
            <p:spPr>
              <a:xfrm>
                <a:off x="568960" y="548640"/>
                <a:ext cx="1103376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Therefore,</a:t>
                </a:r>
              </a:p>
              <a:p>
                <a:pPr algn="just"/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2400" dirty="0"/>
                  <a:t>		…..10</a:t>
                </a:r>
              </a:p>
              <a:p>
                <a:pPr algn="just"/>
                <a:r>
                  <a:rPr lang="en-US" sz="2400" dirty="0"/>
                  <a:t>     Note that two sets of filter coefficients in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400" dirty="0"/>
                  <a:t> are in reverse order.</a:t>
                </a:r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For M-1 stage filter, we have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 marL="4000500" lvl="8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    							…..11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output of M-1 stage is </a:t>
                </a:r>
              </a:p>
              <a:p>
                <a:pPr algn="just"/>
                <a:r>
                  <a:rPr lang="en-US" sz="2400" dirty="0"/>
                  <a:t>			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400" dirty="0"/>
                  <a:t>					…..12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B5784B-F4C6-BF41-0FDF-94D9C614D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0" y="548640"/>
                <a:ext cx="11033760" cy="4893647"/>
              </a:xfrm>
              <a:prstGeom prst="rect">
                <a:avLst/>
              </a:prstGeom>
              <a:blipFill>
                <a:blip r:embed="rId2"/>
                <a:stretch>
                  <a:fillRect l="-773" t="-996" b="-1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4DC0B35-05FD-9DCA-5D09-4C60D44C8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140" y="2995463"/>
            <a:ext cx="7411720" cy="156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36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811061-D5C2-A03E-046D-21687E5EF083}"/>
                  </a:ext>
                </a:extLst>
              </p:cNvPr>
              <p:cNvSpPr txBox="1"/>
              <p:nvPr/>
            </p:nvSpPr>
            <p:spPr>
              <a:xfrm>
                <a:off x="589280" y="4114800"/>
                <a:ext cx="110236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Conversion of Lattice Coefficients to Direct Form Coefficients: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In general,</a:t>
                </a:r>
              </a:p>
              <a:p>
                <a:pPr algn="just"/>
                <a:r>
                  <a:rPr lang="en-US" sz="2400" b="1" dirty="0"/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sz="2400" b="1" dirty="0"/>
              </a:p>
              <a:p>
                <a:pPr algn="just"/>
                <a:endParaRPr lang="en-US" sz="2400" b="1" dirty="0"/>
              </a:p>
              <a:p>
                <a:pPr algn="just"/>
                <a:r>
                  <a:rPr lang="en-US" sz="2400" b="1" dirty="0"/>
                  <a:t>     </a:t>
                </a:r>
                <a:r>
                  <a:rPr lang="en-US" sz="2400" dirty="0"/>
                  <a:t>where, 	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b="1" dirty="0"/>
                  <a:t> 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=1,2,……,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b="1" dirty="0"/>
                  <a:t>	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811061-D5C2-A03E-046D-21687E5EF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4114800"/>
                <a:ext cx="11023600" cy="2677656"/>
              </a:xfrm>
              <a:prstGeom prst="rect">
                <a:avLst/>
              </a:prstGeom>
              <a:blipFill>
                <a:blip r:embed="rId3"/>
                <a:stretch>
                  <a:fillRect l="-774" t="-1822" b="-4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BE78F1C-A927-D153-2E0F-48C9DACD8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840" y="355600"/>
            <a:ext cx="687832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33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F6768E-36F5-1556-E022-2D7484C5512B}"/>
                  </a:ext>
                </a:extLst>
              </p:cNvPr>
              <p:cNvSpPr txBox="1"/>
              <p:nvPr/>
            </p:nvSpPr>
            <p:spPr>
              <a:xfrm>
                <a:off x="599440" y="558800"/>
                <a:ext cx="10993120" cy="4753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Conversion of Direct Form Coefficients to Lattice Coefficients 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In general,</a:t>
                </a:r>
              </a:p>
              <a:p>
                <a:pPr algn="just"/>
                <a:r>
                  <a:rPr lang="en-US" sz="2400" b="1" dirty="0"/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	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sz="2400" b="1" dirty="0"/>
              </a:p>
              <a:p>
                <a:pPr algn="just"/>
                <a:endParaRPr lang="en-US" sz="2400" b="1" dirty="0"/>
              </a:p>
              <a:p>
                <a:pPr algn="just"/>
                <a:r>
                  <a:rPr lang="en-US" sz="2400" b="1" dirty="0"/>
                  <a:t>			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)}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b="1" dirty="0"/>
              </a:p>
              <a:p>
                <a:pPr algn="just"/>
                <a:endParaRPr lang="en-US" sz="2400" b="1" dirty="0"/>
              </a:p>
              <a:p>
                <a:pPr algn="just"/>
                <a:r>
                  <a:rPr lang="en-US" sz="2400" b="1" dirty="0"/>
                  <a:t>     </a:t>
                </a:r>
                <a:r>
                  <a:rPr lang="en-US" sz="2400" dirty="0"/>
                  <a:t>where, 	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b="1" dirty="0"/>
                  <a:t> 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=1,2,……,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b="1" dirty="0"/>
                  <a:t>	</a:t>
                </a:r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F6768E-36F5-1556-E022-2D7484C55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558800"/>
                <a:ext cx="10993120" cy="4753674"/>
              </a:xfrm>
              <a:prstGeom prst="rect">
                <a:avLst/>
              </a:prstGeom>
              <a:blipFill>
                <a:blip r:embed="rId2"/>
                <a:stretch>
                  <a:fillRect l="-721" t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889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642797F-FDD1-04A8-C6D8-4CF17C0FB72A}"/>
                  </a:ext>
                </a:extLst>
              </p:cNvPr>
              <p:cNvSpPr txBox="1"/>
              <p:nvPr/>
            </p:nvSpPr>
            <p:spPr>
              <a:xfrm>
                <a:off x="579120" y="568960"/>
                <a:ext cx="11033760" cy="564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q"/>
                </a:pPr>
                <a:r>
                  <a:rPr lang="en-US" sz="2400" b="1" dirty="0">
                    <a:solidFill>
                      <a:schemeClr val="accent2">
                        <a:lumMod val="50000"/>
                      </a:schemeClr>
                    </a:solidFill>
                  </a:rPr>
                  <a:t>IIR Filter, Structures for IIR Filter: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Causal IIR systems are characterized by the difference equation as:</a:t>
                </a:r>
              </a:p>
              <a:p>
                <a:pPr algn="just"/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			…..1</a:t>
                </a:r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     Or,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Taking z-transform on both sides of equation 1, we get</a:t>
                </a:r>
              </a:p>
              <a:p>
                <a:pPr algn="just"/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nary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 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[1+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]=</m:t>
                        </m:r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			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𝒀</m:t>
                        </m:r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𝑿</m:t>
                        </m:r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</m:s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2400" b="1" dirty="0"/>
                  <a:t>					</a:t>
                </a:r>
                <a:r>
                  <a:rPr lang="en-US" sz="2400" dirty="0"/>
                  <a:t>…..2</a:t>
                </a:r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     where,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system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 and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642797F-FDD1-04A8-C6D8-4CF17C0FB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568960"/>
                <a:ext cx="11033760" cy="5646674"/>
              </a:xfrm>
              <a:prstGeom prst="rect">
                <a:avLst/>
              </a:prstGeom>
              <a:blipFill>
                <a:blip r:embed="rId2"/>
                <a:stretch>
                  <a:fillRect l="-718" t="-863" b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43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37C2FFE-CDAF-97E3-3B9B-8D995EEC4107}"/>
                  </a:ext>
                </a:extLst>
              </p:cNvPr>
              <p:cNvSpPr txBox="1"/>
              <p:nvPr/>
            </p:nvSpPr>
            <p:spPr>
              <a:xfrm>
                <a:off x="599440" y="558800"/>
                <a:ext cx="11003280" cy="6032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From 1 and 2, we observe that the </a:t>
                </a:r>
                <a:r>
                  <a:rPr lang="en-US" sz="2400" b="1" i="1" dirty="0"/>
                  <a:t>realization of IIR systems, </a:t>
                </a:r>
                <a:r>
                  <a:rPr lang="en-US" sz="2400" b="1" i="1" dirty="0" err="1"/>
                  <a:t>i</a:t>
                </a:r>
                <a:r>
                  <a:rPr lang="en-US" sz="2400" b="1" i="1" dirty="0"/>
                  <a:t>. e. filters , involves a</a:t>
                </a:r>
                <a:r>
                  <a:rPr lang="en-US" sz="2400" dirty="0"/>
                  <a:t> </a:t>
                </a:r>
                <a:r>
                  <a:rPr lang="en-US" sz="2400" b="1" i="1" dirty="0"/>
                  <a:t>recursive computational algorithm</a:t>
                </a:r>
                <a:r>
                  <a:rPr lang="en-US" sz="2400" dirty="0"/>
                  <a:t>.</a:t>
                </a:r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Notes:</a:t>
                </a:r>
              </a:p>
              <a:p>
                <a:pPr marL="457200" indent="-457200" algn="just">
                  <a:buFont typeface="+mj-lt"/>
                  <a:buAutoNum type="alphaUcPeriod"/>
                </a:pPr>
                <a:r>
                  <a:rPr lang="en-US" sz="2400" b="1" dirty="0">
                    <a:solidFill>
                      <a:schemeClr val="accent1">
                        <a:lumMod val="50000"/>
                      </a:schemeClr>
                    </a:solidFill>
                  </a:rPr>
                  <a:t>Non-recursive and Recursive Systems:</a:t>
                </a:r>
              </a:p>
              <a:p>
                <a:pPr algn="just"/>
                <a:endParaRPr lang="en-US" sz="24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2400" b="1" dirty="0"/>
                  <a:t>Non-recursive System: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If the </a:t>
                </a:r>
                <a:r>
                  <a:rPr lang="en-US" sz="2400" b="1" i="1" dirty="0"/>
                  <a:t>output of a system is the function of the present and past values of the inputs </a:t>
                </a:r>
                <a:r>
                  <a:rPr lang="en-US" sz="2400" dirty="0"/>
                  <a:t>only then </a:t>
                </a:r>
                <a:r>
                  <a:rPr lang="en-US" sz="2400" b="1" i="1" dirty="0"/>
                  <a:t>the system is known as non-recursive system</a:t>
                </a:r>
                <a:r>
                  <a:rPr lang="en-US" sz="2400" dirty="0"/>
                  <a:t>. Mathematically, </a:t>
                </a:r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,……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]}</m:t>
                    </m:r>
                  </m:oMath>
                </a14:m>
                <a:r>
                  <a:rPr lang="en-US" sz="2400" b="1" dirty="0"/>
                  <a:t>	</a:t>
                </a:r>
                <a:r>
                  <a:rPr lang="en-US" sz="2400" dirty="0"/>
                  <a:t>			…..1</a:t>
                </a:r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A </a:t>
                </a:r>
                <a:r>
                  <a:rPr lang="en-US" sz="2400" b="1" i="1" dirty="0"/>
                  <a:t>causal FIR system is non-recursive </a:t>
                </a:r>
                <a:r>
                  <a:rPr lang="en-US" sz="2400" dirty="0"/>
                  <a:t>system. consider a causal FIR system,</a:t>
                </a:r>
              </a:p>
              <a:p>
                <a:pPr algn="just"/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400" dirty="0"/>
                  <a:t>					…..2</a:t>
                </a:r>
              </a:p>
              <a:p>
                <a:pPr algn="just"/>
                <a:r>
                  <a:rPr lang="en-US" sz="2400" dirty="0"/>
                  <a:t>     where the output of the system is the function of present and past inputs. Thus,  the      </a:t>
                </a:r>
              </a:p>
              <a:p>
                <a:pPr algn="just"/>
                <a:r>
                  <a:rPr lang="en-US" sz="2400" dirty="0"/>
                  <a:t>     causal FIR system is non-recursive.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37C2FFE-CDAF-97E3-3B9B-8D995EEC4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558800"/>
                <a:ext cx="11003280" cy="6032805"/>
              </a:xfrm>
              <a:prstGeom prst="rect">
                <a:avLst/>
              </a:prstGeom>
              <a:blipFill>
                <a:blip r:embed="rId2"/>
                <a:stretch>
                  <a:fillRect l="-886" t="-809" r="-886" b="-1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054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8240D3-99DC-3D9F-6DCA-88A7D3961B61}"/>
                  </a:ext>
                </a:extLst>
              </p:cNvPr>
              <p:cNvSpPr txBox="1"/>
              <p:nvPr/>
            </p:nvSpPr>
            <p:spPr>
              <a:xfrm>
                <a:off x="609600" y="548640"/>
                <a:ext cx="11013440" cy="5661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A </a:t>
                </a:r>
                <a:r>
                  <a:rPr lang="en-US" sz="2400" b="1" i="1" dirty="0"/>
                  <a:t>non-recursive system</a:t>
                </a:r>
                <a:r>
                  <a:rPr lang="en-US" sz="2400" dirty="0"/>
                  <a:t> can be represented in terms of </a:t>
                </a:r>
                <a:r>
                  <a:rPr lang="en-US" sz="2400" b="1" i="1" dirty="0"/>
                  <a:t>difference equation</a:t>
                </a:r>
                <a:r>
                  <a:rPr lang="en-US" sz="2400" dirty="0"/>
                  <a:t> as</a:t>
                </a:r>
              </a:p>
              <a:p>
                <a:pPr algn="just"/>
                <a:r>
                  <a:rPr lang="en-US" sz="2400" dirty="0"/>
                  <a:t>		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400" dirty="0"/>
                  <a:t>					…..3</a:t>
                </a:r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Non-recursive systems </a:t>
                </a:r>
                <a:r>
                  <a:rPr lang="en-US" sz="2400" b="1" i="1" dirty="0"/>
                  <a:t>does not have feedback path</a:t>
                </a:r>
                <a:r>
                  <a:rPr lang="en-US" sz="2400" dirty="0"/>
                  <a:t>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endParaRPr lang="en-US" sz="2400" b="1" dirty="0"/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2400" b="1" dirty="0"/>
                  <a:t>Recursive System: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If the </a:t>
                </a:r>
                <a:r>
                  <a:rPr lang="en-US" sz="2400" b="1" i="1" dirty="0"/>
                  <a:t>output of a system is the function of the present and past values of the inputs as well past outputs </a:t>
                </a:r>
                <a:r>
                  <a:rPr lang="en-US" sz="2400" dirty="0"/>
                  <a:t>then </a:t>
                </a:r>
                <a:r>
                  <a:rPr lang="en-US" sz="2400" b="1" i="1" dirty="0"/>
                  <a:t>the system is known as recursive system</a:t>
                </a:r>
                <a:r>
                  <a:rPr lang="en-US" sz="2400" dirty="0"/>
                  <a:t>. Mathematically,</a:t>
                </a:r>
              </a:p>
              <a:p>
                <a:pPr algn="just"/>
                <a:r>
                  <a:rPr lang="en-US" sz="2400" dirty="0"/>
                  <a:t>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,……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,……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]}</m:t>
                    </m:r>
                  </m:oMath>
                </a14:m>
                <a:r>
                  <a:rPr lang="en-US" sz="2400" dirty="0"/>
                  <a:t> 	…..4</a:t>
                </a:r>
              </a:p>
              <a:p>
                <a:pPr algn="just"/>
                <a:r>
                  <a:rPr lang="en-US" sz="2400" dirty="0"/>
                  <a:t>          ( causal recursive system)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8240D3-99DC-3D9F-6DCA-88A7D3961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48640"/>
                <a:ext cx="11013440" cy="5661678"/>
              </a:xfrm>
              <a:prstGeom prst="rect">
                <a:avLst/>
              </a:prstGeom>
              <a:blipFill>
                <a:blip r:embed="rId2"/>
                <a:stretch>
                  <a:fillRect l="-775" t="-861" r="-830" b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92DFC26-CE71-9691-F3E8-4CF97BCA4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460" y="2147667"/>
            <a:ext cx="7117080" cy="211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84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699F0B-D5E2-3A71-8DF8-C346CA35E20B}"/>
                  </a:ext>
                </a:extLst>
              </p:cNvPr>
              <p:cNvSpPr txBox="1"/>
              <p:nvPr/>
            </p:nvSpPr>
            <p:spPr>
              <a:xfrm>
                <a:off x="599440" y="548640"/>
                <a:ext cx="10982960" cy="2337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A </a:t>
                </a:r>
                <a:r>
                  <a:rPr lang="en-US" sz="2400" b="1" i="1" dirty="0"/>
                  <a:t>recursive LTI system </a:t>
                </a:r>
                <a:r>
                  <a:rPr lang="en-US" sz="2400" dirty="0"/>
                  <a:t>is characterized by </a:t>
                </a:r>
                <a:r>
                  <a:rPr lang="en-US" sz="2400" b="1" i="1" dirty="0"/>
                  <a:t>difference equation </a:t>
                </a:r>
                <a:r>
                  <a:rPr lang="en-US" sz="2400" dirty="0"/>
                  <a:t>as</a:t>
                </a:r>
              </a:p>
              <a:p>
                <a:pPr algn="just"/>
                <a:r>
                  <a:rPr lang="en-US" sz="2400" dirty="0"/>
                  <a:t>	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			…..5</a:t>
                </a:r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b="1" i="1" dirty="0"/>
                  <a:t>Recursive realization reduces</a:t>
                </a:r>
                <a:r>
                  <a:rPr lang="en-US" sz="2400" dirty="0"/>
                  <a:t> the </a:t>
                </a:r>
                <a:r>
                  <a:rPr lang="en-US" sz="2400" b="1" i="1" dirty="0"/>
                  <a:t>memory requirements, additions, and multiplications</a:t>
                </a:r>
                <a:r>
                  <a:rPr lang="en-US" sz="2400" dirty="0"/>
                  <a:t>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Recursive systems </a:t>
                </a:r>
                <a:r>
                  <a:rPr lang="en-US" sz="2400" b="1" i="1" dirty="0"/>
                  <a:t>have feedback path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699F0B-D5E2-3A71-8DF8-C346CA35E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548640"/>
                <a:ext cx="10982960" cy="2337691"/>
              </a:xfrm>
              <a:prstGeom prst="rect">
                <a:avLst/>
              </a:prstGeom>
              <a:blipFill>
                <a:blip r:embed="rId2"/>
                <a:stretch>
                  <a:fillRect l="-721" t="-2089" r="-888" b="-5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A2B6215-CD76-767B-39AD-02E8DD21E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886331"/>
            <a:ext cx="6390640" cy="248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80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7247F01-47FA-8C40-C654-4D64A68450AC}"/>
                  </a:ext>
                </a:extLst>
              </p:cNvPr>
              <p:cNvSpPr txBox="1"/>
              <p:nvPr/>
            </p:nvSpPr>
            <p:spPr>
              <a:xfrm>
                <a:off x="579120" y="579120"/>
                <a:ext cx="11023600" cy="6800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+mj-lt"/>
                  <a:buAutoNum type="alphaUcPeriod" startAt="2"/>
                </a:pPr>
                <a:r>
                  <a:rPr lang="en-US" sz="2400" b="1" dirty="0">
                    <a:solidFill>
                      <a:schemeClr val="accent1">
                        <a:lumMod val="50000"/>
                      </a:schemeClr>
                    </a:solidFill>
                  </a:rPr>
                  <a:t>FIR ( Finite-Duration Impulse Response ) and IIR (Infinite-Duration Impulse Response ) System: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Let h[n] be the impulse response of a LTI system. Then LTI system can be subdivided into two types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b="1" dirty="0"/>
                  <a:t>FIR ( Finite-Duration Impulse Response ) System, and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b="1" dirty="0"/>
                  <a:t>IIR ( Infinite-Duration Impulse Response ) System</a:t>
                </a:r>
              </a:p>
              <a:p>
                <a:pPr algn="just"/>
                <a:endParaRPr lang="en-US" sz="2400" b="1" dirty="0"/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b="1" dirty="0"/>
                  <a:t>FIR System: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For causal FIR system, the convolution sum formula is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 algn="just"/>
                <a:r>
                  <a:rPr lang="en-US" sz="2400" dirty="0"/>
                  <a:t>		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400" dirty="0"/>
                  <a:t>					…..1</a:t>
                </a:r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     An </a:t>
                </a:r>
                <a:r>
                  <a:rPr lang="en-US" sz="2400" b="1" i="1" dirty="0"/>
                  <a:t>FIR system has finite memory of length M and non-recursive</a:t>
                </a:r>
                <a:r>
                  <a:rPr lang="en-US" sz="2400" dirty="0"/>
                  <a:t>.</a:t>
                </a:r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difference equation of FIR system is</a:t>
                </a:r>
              </a:p>
              <a:p>
                <a:pPr algn="just"/>
                <a:r>
                  <a:rPr lang="en-US" sz="2400" dirty="0"/>
                  <a:t>		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400" dirty="0"/>
                  <a:t>					…..2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400" b="1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7247F01-47FA-8C40-C654-4D64A684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579120"/>
                <a:ext cx="11023600" cy="6800836"/>
              </a:xfrm>
              <a:prstGeom prst="rect">
                <a:avLst/>
              </a:prstGeom>
              <a:blipFill>
                <a:blip r:embed="rId2"/>
                <a:stretch>
                  <a:fillRect l="-885" t="-806" r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327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556E13-00D4-3478-EECD-097746C6657E}"/>
                  </a:ext>
                </a:extLst>
              </p:cNvPr>
              <p:cNvSpPr txBox="1"/>
              <p:nvPr/>
            </p:nvSpPr>
            <p:spPr>
              <a:xfrm>
                <a:off x="589280" y="538480"/>
                <a:ext cx="11033760" cy="4554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+mj-lt"/>
                  <a:buAutoNum type="arabicPeriod" startAt="2"/>
                </a:pPr>
                <a:r>
                  <a:rPr lang="en-US" sz="2400" b="1" dirty="0"/>
                  <a:t>IIR System: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For causal IIR system, the </a:t>
                </a:r>
                <a:r>
                  <a:rPr lang="en-US" sz="2400" b="1" dirty="0"/>
                  <a:t>convolution sum </a:t>
                </a:r>
                <a:r>
                  <a:rPr lang="en-US" sz="2400" dirty="0"/>
                  <a:t>formula is</a:t>
                </a:r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		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400" dirty="0"/>
                  <a:t>					…..1</a:t>
                </a:r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     An </a:t>
                </a:r>
                <a:r>
                  <a:rPr lang="en-US" sz="2400" b="1" i="1" dirty="0"/>
                  <a:t>FIR system has finite memory of length M and non-recursive</a:t>
                </a:r>
                <a:r>
                  <a:rPr lang="en-US" sz="2400" dirty="0"/>
                  <a:t>.</a:t>
                </a:r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difference equation of IIR system is</a:t>
                </a:r>
              </a:p>
              <a:p>
                <a:pPr algn="just"/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			…..2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An </a:t>
                </a:r>
                <a:r>
                  <a:rPr lang="en-US" sz="2400" b="1" i="1" dirty="0"/>
                  <a:t>IIR system cannot be realized using convolution sum</a:t>
                </a:r>
                <a:r>
                  <a:rPr lang="en-US" sz="2400" dirty="0"/>
                  <a:t> but it is </a:t>
                </a:r>
                <a:r>
                  <a:rPr lang="en-US" sz="2400" b="1" i="1" dirty="0"/>
                  <a:t>realized using difference equation (LCCDE )</a:t>
                </a:r>
                <a:r>
                  <a:rPr lang="en-US" sz="2400" dirty="0"/>
                  <a:t>.</a:t>
                </a:r>
              </a:p>
              <a:p>
                <a:pPr algn="just"/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556E13-00D4-3478-EECD-097746C66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538480"/>
                <a:ext cx="11033760" cy="4554708"/>
              </a:xfrm>
              <a:prstGeom prst="rect">
                <a:avLst/>
              </a:prstGeom>
              <a:blipFill>
                <a:blip r:embed="rId2"/>
                <a:stretch>
                  <a:fillRect l="-884" t="-1205" r="-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5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9E85AA-8297-8B3A-38C6-EFF0147D0DAB}"/>
              </a:ext>
            </a:extLst>
          </p:cNvPr>
          <p:cNvSpPr txBox="1"/>
          <p:nvPr/>
        </p:nvSpPr>
        <p:spPr>
          <a:xfrm>
            <a:off x="599440" y="538480"/>
            <a:ext cx="10982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lphaLcPeriod" startAt="3"/>
            </a:pPr>
            <a:r>
              <a:rPr lang="en-US" sz="2400" b="1" dirty="0"/>
              <a:t>A Unit Delay Element: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It delays the input sequence by one element.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400" b="1" dirty="0">
                <a:solidFill>
                  <a:schemeClr val="accent1"/>
                </a:solidFill>
              </a:rPr>
              <a:t>Advantages of Representing the Digital System (i.e. Filters) in Block Diagram Form: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/>
              <a:t>The computation algorithm can be easily written just by inspection.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/>
              <a:t>The hardware requirement can be easily determined.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/>
              <a:t>The relationship between input and output can be easily determined.</a:t>
            </a:r>
          </a:p>
          <a:p>
            <a:pPr marL="514350" indent="-514350" algn="just">
              <a:buFont typeface="+mj-lt"/>
              <a:buAutoNum type="romanLcPeriod"/>
            </a:pPr>
            <a:endParaRPr lang="en-US" sz="2400" dirty="0"/>
          </a:p>
          <a:p>
            <a:pPr marL="457200" indent="-457200" algn="just">
              <a:buFont typeface="+mj-lt"/>
              <a:buAutoNum type="arabicPeriod" startAt="4"/>
            </a:pPr>
            <a:r>
              <a:rPr lang="en-US" sz="2400" b="1" dirty="0">
                <a:solidFill>
                  <a:schemeClr val="accent1"/>
                </a:solidFill>
              </a:rPr>
              <a:t>Canonic and Non-canonic Structures: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If the </a:t>
            </a:r>
            <a:r>
              <a:rPr lang="en-US" sz="2400" b="1" i="1" dirty="0"/>
              <a:t>number of delays </a:t>
            </a:r>
            <a:r>
              <a:rPr lang="en-US" sz="2400" dirty="0"/>
              <a:t>in the structure or realization block diagram is </a:t>
            </a:r>
            <a:r>
              <a:rPr lang="en-US" sz="2400" b="1" i="1" dirty="0"/>
              <a:t>equal</a:t>
            </a:r>
            <a:r>
              <a:rPr lang="en-US" sz="2400" dirty="0"/>
              <a:t> to the </a:t>
            </a:r>
            <a:r>
              <a:rPr lang="en-US" sz="2400" b="1" i="1" dirty="0"/>
              <a:t>order of the difference equation or the order of the system function</a:t>
            </a:r>
            <a:r>
              <a:rPr lang="en-US" sz="2400" dirty="0"/>
              <a:t> of a digital filter, then the structure is canonic otherwise non-canonic.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E5126B-FAC2-4146-38D2-B645A4DC9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440" y="619760"/>
            <a:ext cx="4378960" cy="165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46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058F70-3818-E978-9DAC-8011F4A8BD10}"/>
                  </a:ext>
                </a:extLst>
              </p:cNvPr>
              <p:cNvSpPr txBox="1"/>
              <p:nvPr/>
            </p:nvSpPr>
            <p:spPr>
              <a:xfrm>
                <a:off x="579120" y="538480"/>
                <a:ext cx="11033760" cy="5941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Methods for the Implementation of IIR Systems:</a:t>
                </a:r>
              </a:p>
              <a:p>
                <a:pPr marL="457200" indent="-457200" algn="just">
                  <a:buFont typeface="+mj-lt"/>
                  <a:buAutoNum type="alphaLcPeriod"/>
                </a:pPr>
                <a:r>
                  <a:rPr lang="en-US" sz="2400" dirty="0"/>
                  <a:t>Direct form structures</a:t>
                </a:r>
              </a:p>
              <a:p>
                <a:pPr marL="457200" indent="-457200" algn="just">
                  <a:buFont typeface="+mj-lt"/>
                  <a:buAutoNum type="alphaLcPeriod"/>
                </a:pPr>
                <a:r>
                  <a:rPr lang="en-US" sz="2400" dirty="0"/>
                  <a:t>Cascade form structures</a:t>
                </a:r>
              </a:p>
              <a:p>
                <a:pPr marL="457200" indent="-457200" algn="just">
                  <a:buFont typeface="+mj-lt"/>
                  <a:buAutoNum type="alphaLcPeriod"/>
                </a:pPr>
                <a:r>
                  <a:rPr lang="en-US" sz="2400" dirty="0"/>
                  <a:t>Parallel form structures</a:t>
                </a:r>
              </a:p>
              <a:p>
                <a:pPr marL="457200" indent="-457200" algn="just">
                  <a:buFont typeface="+mj-lt"/>
                  <a:buAutoNum type="alphaLcPeriod"/>
                </a:pPr>
                <a:r>
                  <a:rPr lang="en-US" sz="2400" dirty="0"/>
                  <a:t>Lattice and lattice-ladder structures</a:t>
                </a:r>
              </a:p>
              <a:p>
                <a:pPr algn="just"/>
                <a:endParaRPr lang="en-US" sz="2400" dirty="0"/>
              </a:p>
              <a:p>
                <a:pPr marL="457200" indent="-457200" algn="just">
                  <a:buFont typeface="+mj-lt"/>
                  <a:buAutoNum type="alphaLcPeriod"/>
                </a:pPr>
                <a:r>
                  <a:rPr lang="en-US" sz="2400" b="1" dirty="0">
                    <a:solidFill>
                      <a:schemeClr val="accent6"/>
                    </a:solidFill>
                  </a:rPr>
                  <a:t>Direct Form Structures: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</a:t>
                </a:r>
                <a:r>
                  <a:rPr lang="en-US" sz="2400" b="1" i="1" dirty="0"/>
                  <a:t>system function for IIR </a:t>
                </a:r>
                <a:r>
                  <a:rPr lang="en-US" sz="2400" dirty="0"/>
                  <a:t>system is</a:t>
                </a:r>
              </a:p>
              <a:p>
                <a:pPr algn="just"/>
                <a:r>
                  <a:rPr lang="en-US" sz="2400" dirty="0"/>
                  <a:t>			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𝒀</m:t>
                        </m:r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𝑿</m:t>
                        </m:r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</m:s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dirty="0"/>
                  <a:t>			…..1</a:t>
                </a:r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Since, the </a:t>
                </a:r>
                <a:r>
                  <a:rPr lang="en-US" sz="2400" b="1" i="1" dirty="0"/>
                  <a:t>multiplier coefficients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400" dirty="0"/>
                  <a:t>) in the structures are exactly the </a:t>
                </a:r>
                <a:r>
                  <a:rPr lang="en-US" sz="2400" b="1" i="1" dirty="0"/>
                  <a:t>coefficients of the system function</a:t>
                </a:r>
                <a:r>
                  <a:rPr lang="en-US" sz="2400" dirty="0"/>
                  <a:t>, they are called </a:t>
                </a:r>
                <a:r>
                  <a:rPr lang="en-US" sz="2400" b="1" i="1" dirty="0"/>
                  <a:t>direct form structures</a:t>
                </a:r>
                <a:r>
                  <a:rPr lang="en-US" sz="2400" dirty="0"/>
                  <a:t>. 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Direct form structures can be studied under:</a:t>
                </a:r>
              </a:p>
              <a:p>
                <a:pPr marL="514350" indent="-514350" algn="just">
                  <a:buFont typeface="+mj-lt"/>
                  <a:buAutoNum type="romanLcPeriod"/>
                </a:pPr>
                <a:r>
                  <a:rPr lang="en-US" sz="2400" dirty="0"/>
                  <a:t>Direct form I structure</a:t>
                </a:r>
              </a:p>
              <a:p>
                <a:pPr marL="514350" indent="-514350" algn="just">
                  <a:buFont typeface="+mj-lt"/>
                  <a:buAutoNum type="romanLcPeriod"/>
                </a:pPr>
                <a:r>
                  <a:rPr lang="en-US" sz="2400" dirty="0"/>
                  <a:t>Direct form II structure  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058F70-3818-E978-9DAC-8011F4A8B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538480"/>
                <a:ext cx="11033760" cy="5941242"/>
              </a:xfrm>
              <a:prstGeom prst="rect">
                <a:avLst/>
              </a:prstGeom>
              <a:blipFill>
                <a:blip r:embed="rId2"/>
                <a:stretch>
                  <a:fillRect l="-884" t="-923" r="-829" b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799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865478-FC7C-D51F-EAB8-13DFDAA28795}"/>
                  </a:ext>
                </a:extLst>
              </p:cNvPr>
              <p:cNvSpPr txBox="1"/>
              <p:nvPr/>
            </p:nvSpPr>
            <p:spPr>
              <a:xfrm>
                <a:off x="599440" y="538480"/>
                <a:ext cx="10993120" cy="577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 algn="just">
                  <a:buFont typeface="+mj-lt"/>
                  <a:buAutoNum type="romanLcPeriod"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Direct form I structure: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We know that the multiplier coefficients are the coefficients of system function </a:t>
                </a:r>
              </a:p>
              <a:p>
                <a:pPr algn="just"/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𝒀</m:t>
                        </m:r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𝑿</m:t>
                        </m:r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den>
                    </m:f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</m:s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dirty="0"/>
                  <a:t>				…..1</a:t>
                </a:r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     Or,		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     where,	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/>
                  <a:t> , all-</a:t>
                </a:r>
                <a:r>
                  <a:rPr lang="en-US" sz="2400" b="1" dirty="0"/>
                  <a:t> </a:t>
                </a:r>
                <a:r>
                  <a:rPr lang="en-US" sz="2400" dirty="0"/>
                  <a:t>zero system (non-recursive)	…..2</a:t>
                </a:r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     and		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</m:s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2400" dirty="0"/>
                  <a:t> , all-pole system (recursive)		…..3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Then the </a:t>
                </a:r>
                <a:r>
                  <a:rPr lang="en-US" sz="2400" b="1" i="1" dirty="0"/>
                  <a:t>direct form I structure</a:t>
                </a:r>
                <a:r>
                  <a:rPr lang="en-US" sz="2400" dirty="0"/>
                  <a:t> is obtained by </a:t>
                </a:r>
                <a:r>
                  <a:rPr lang="en-US" sz="2400" b="1" i="1" dirty="0"/>
                  <a:t>cascading the structures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US" sz="2400" b="1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Note:	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𝒀</m:t>
                        </m:r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𝑿</m:t>
                        </m:r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den>
                    </m:f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</m:s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dirty="0"/>
                  <a:t>	  </a:t>
                </a:r>
                <a:r>
                  <a:rPr lang="en-US" sz="2400" dirty="0">
                    <a:solidFill>
                      <a:srgbClr val="7030A0"/>
                    </a:solidFill>
                  </a:rPr>
                  <a:t>(in Oppenheim book)</a:t>
                </a: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865478-FC7C-D51F-EAB8-13DFDAA28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538480"/>
                <a:ext cx="10993120" cy="5777159"/>
              </a:xfrm>
              <a:prstGeom prst="rect">
                <a:avLst/>
              </a:prstGeom>
              <a:blipFill>
                <a:blip r:embed="rId2"/>
                <a:stretch>
                  <a:fillRect l="-887" t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374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EF66BE-AFF3-CF37-F6A9-B207A2413A8A}"/>
                  </a:ext>
                </a:extLst>
              </p:cNvPr>
              <p:cNvSpPr txBox="1"/>
              <p:nvPr/>
            </p:nvSpPr>
            <p:spPr>
              <a:xfrm>
                <a:off x="589280" y="558800"/>
                <a:ext cx="11013440" cy="6564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From figure, we have</a:t>
                </a:r>
              </a:p>
              <a:p>
                <a:pPr algn="just"/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 algn="just"/>
                <a:r>
                  <a:rPr lang="en-US" sz="2400" dirty="0"/>
                  <a:t>	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Or,	</a:t>
                </a:r>
              </a:p>
              <a:p>
                <a:pPr algn="just"/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+…  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/>
                  <a:t>		…..1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Taking inverse z-transform, we get</a:t>
                </a:r>
              </a:p>
              <a:p>
                <a:pPr algn="just"/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+…  +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algn="just"/>
                <a:r>
                  <a:rPr lang="en-US" sz="2400" i="1" dirty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			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						…..</a:t>
                </a:r>
                <a:r>
                  <a:rPr lang="en-US" sz="2400" dirty="0">
                    <a:latin typeface="Cambria Math" panose="02040503050406030204" pitchFamily="18" charset="0"/>
                  </a:rPr>
                  <a:t>2</a:t>
                </a:r>
              </a:p>
              <a:p>
                <a:pPr algn="just"/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Cambria Math" panose="02040503050406030204" pitchFamily="18" charset="0"/>
                  </a:rPr>
                  <a:t>Similarly, </a:t>
                </a:r>
              </a:p>
              <a:p>
                <a:pPr algn="just"/>
                <a:r>
                  <a:rPr lang="en-US" sz="2400" dirty="0">
                    <a:latin typeface="Cambria Math" panose="02040503050406030204" pitchFamily="18" charset="0"/>
                  </a:rPr>
                  <a:t>		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pPr algn="just"/>
                <a:r>
                  <a:rPr lang="en-US" sz="2400" dirty="0">
                    <a:latin typeface="Cambria Math" panose="02040503050406030204" pitchFamily="18" charset="0"/>
                  </a:rPr>
                  <a:t>		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1+</m:t>
                        </m:r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</m:oMath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pPr algn="just"/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EF66BE-AFF3-CF37-F6A9-B207A2413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558800"/>
                <a:ext cx="11013440" cy="6564298"/>
              </a:xfrm>
              <a:prstGeom prst="rect">
                <a:avLst/>
              </a:prstGeom>
              <a:blipFill>
                <a:blip r:embed="rId2"/>
                <a:stretch>
                  <a:fillRect l="-775" t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01B5DBD-94C3-D857-AB22-2B1322C31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397" y="380385"/>
            <a:ext cx="3753563" cy="14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4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ACA88-DFAA-869D-058D-374533D41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0F8D44-10C5-5059-65E0-882A32DE27FA}"/>
                  </a:ext>
                </a:extLst>
              </p:cNvPr>
              <p:cNvSpPr txBox="1"/>
              <p:nvPr/>
            </p:nvSpPr>
            <p:spPr>
              <a:xfrm>
                <a:off x="589280" y="558800"/>
                <a:ext cx="11013440" cy="2352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Or,	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Y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			              …..3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 Taking inverse z-transform, we get</a:t>
                </a:r>
              </a:p>
              <a:p>
                <a:pPr algn="just"/>
                <a:r>
                  <a:rPr lang="en-US" sz="2400" dirty="0"/>
                  <a:t>	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					…..</a:t>
                </a:r>
                <a:r>
                  <a:rPr lang="en-US" sz="2400" b="0" dirty="0">
                    <a:latin typeface="Cambria Math" panose="02040503050406030204" pitchFamily="18" charset="0"/>
                  </a:rPr>
                  <a:t>4</a:t>
                </a:r>
              </a:p>
              <a:p>
                <a:pPr algn="just"/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−…  −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Cambria Math" panose="02040503050406030204" pitchFamily="18" charset="0"/>
                  </a:rPr>
                  <a:t>Therefore, direct form-I realization becomes as shown in fig below:</a:t>
                </a:r>
                <a:r>
                  <a:rPr lang="en-US" sz="2400" dirty="0"/>
                  <a:t>	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0F8D44-10C5-5059-65E0-882A32DE2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558800"/>
                <a:ext cx="11013440" cy="2352760"/>
              </a:xfrm>
              <a:prstGeom prst="rect">
                <a:avLst/>
              </a:prstGeom>
              <a:blipFill>
                <a:blip r:embed="rId2"/>
                <a:stretch>
                  <a:fillRect l="-775" t="-25130" b="-6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4AFF33F-DCEE-3DC8-CAA0-3400D07EF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534" y="2814320"/>
            <a:ext cx="4902452" cy="404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25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6ABE321-BE5D-1128-369F-594AA44A7657}"/>
                  </a:ext>
                </a:extLst>
              </p:cNvPr>
              <p:cNvSpPr txBox="1"/>
              <p:nvPr/>
            </p:nvSpPr>
            <p:spPr>
              <a:xfrm>
                <a:off x="589280" y="528320"/>
                <a:ext cx="11003280" cy="7005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Computational Complexity: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This realization requires:</a:t>
                </a:r>
              </a:p>
              <a:p>
                <a:pPr marL="514350" indent="-514350" algn="just">
                  <a:buFont typeface="+mj-lt"/>
                  <a:buAutoNum type="romanLcPeriod"/>
                </a:pPr>
                <a:r>
                  <a:rPr lang="en-US" sz="2400" dirty="0"/>
                  <a:t>Number of additions = M+N</a:t>
                </a:r>
              </a:p>
              <a:p>
                <a:pPr marL="514350" indent="-514350" algn="just">
                  <a:buFont typeface="+mj-lt"/>
                  <a:buAutoNum type="romanLcPeriod"/>
                </a:pPr>
                <a:r>
                  <a:rPr lang="en-US" sz="2400" dirty="0"/>
                  <a:t>Number of multiplications = M+N+1</a:t>
                </a:r>
              </a:p>
              <a:p>
                <a:pPr marL="514350" indent="-514350" algn="just">
                  <a:buFont typeface="+mj-lt"/>
                  <a:buAutoNum type="romanLcPeriod"/>
                </a:pPr>
                <a:r>
                  <a:rPr lang="en-US" sz="2400" dirty="0"/>
                  <a:t>Number of memory locations ( delay elements) = M+N+1</a:t>
                </a:r>
              </a:p>
              <a:p>
                <a:pPr algn="just"/>
                <a:endParaRPr lang="en-US" sz="2400" dirty="0"/>
              </a:p>
              <a:p>
                <a:pPr marL="514350" indent="-514350" algn="just">
                  <a:buFont typeface="+mj-lt"/>
                  <a:buAutoNum type="romanLcPeriod" startAt="2"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Direct form II structure: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Since, we are dealing with the LTI systems, we can interchange the positions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This property gives the direct form-II structure.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In direct form-II realization( or structure), poles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realized first and then the zeros second.</a:t>
                </a:r>
              </a:p>
              <a:p>
                <a:pPr algn="just"/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     where,	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</m:s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  <m:r>
                      <m:rPr>
                        <m:nor/>
                      </m:rPr>
                      <a:rPr lang="en-US" sz="2400" dirty="0"/>
                      <m:t> , </m:t>
                    </m:r>
                    <m:r>
                      <m:rPr>
                        <m:nor/>
                      </m:rPr>
                      <a:rPr lang="en-US" sz="2400" dirty="0"/>
                      <m:t>all</m:t>
                    </m:r>
                    <m:r>
                      <m:rPr>
                        <m:nor/>
                      </m:rPr>
                      <a:rPr lang="en-US" sz="2400" dirty="0"/>
                      <m:t>−</m:t>
                    </m:r>
                    <m:r>
                      <m:rPr>
                        <m:nor/>
                      </m:rPr>
                      <a:rPr lang="en-US" sz="2400" dirty="0"/>
                      <m:t>pole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m:rPr>
                        <m:nor/>
                      </m:rPr>
                      <a:rPr lang="en-US" sz="2400" dirty="0"/>
                      <m:t>system</m:t>
                    </m:r>
                    <m:r>
                      <m:rPr>
                        <m:nor/>
                      </m:rPr>
                      <a:rPr lang="en-US" sz="2400" dirty="0"/>
                      <m:t> (</m:t>
                    </m:r>
                    <m:r>
                      <m:rPr>
                        <m:nor/>
                      </m:rPr>
                      <a:rPr lang="en-US" sz="2400" dirty="0"/>
                      <m:t>recursive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dirty="0"/>
                  <a:t>	</a:t>
                </a:r>
              </a:p>
              <a:p>
                <a:pPr algn="just"/>
                <a:r>
                  <a:rPr lang="en-US" sz="2400" dirty="0"/>
                  <a:t>     and		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e>
                    </m:nary>
                    <m:r>
                      <m:rPr>
                        <m:nor/>
                      </m:rPr>
                      <a:rPr lang="en-US" sz="2400" dirty="0"/>
                      <m:t> , </m:t>
                    </m:r>
                    <m:r>
                      <m:rPr>
                        <m:nor/>
                      </m:rPr>
                      <a:rPr lang="en-US" sz="2400" dirty="0"/>
                      <m:t>all</m:t>
                    </m:r>
                    <m:r>
                      <m:rPr>
                        <m:nor/>
                      </m:rPr>
                      <a:rPr lang="en-US" sz="2400" dirty="0"/>
                      <m:t>−</m:t>
                    </m:r>
                    <m:r>
                      <m:rPr>
                        <m:nor/>
                      </m:rPr>
                      <a:rPr lang="en-US" sz="2400" b="1" dirty="0"/>
                      <m:t> </m:t>
                    </m:r>
                    <m:r>
                      <m:rPr>
                        <m:nor/>
                      </m:rPr>
                      <a:rPr lang="en-US" sz="2400" dirty="0"/>
                      <m:t>zero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m:rPr>
                        <m:nor/>
                      </m:rPr>
                      <a:rPr lang="en-US" sz="2400" dirty="0"/>
                      <m:t>system</m:t>
                    </m:r>
                    <m:r>
                      <m:rPr>
                        <m:nor/>
                      </m:rPr>
                      <a:rPr lang="en-US" sz="2400" dirty="0"/>
                      <m:t> (</m:t>
                    </m:r>
                    <m:r>
                      <m:rPr>
                        <m:nor/>
                      </m:rPr>
                      <a:rPr lang="en-US" sz="2400" dirty="0"/>
                      <m:t>non</m:t>
                    </m:r>
                    <m:r>
                      <m:rPr>
                        <m:nor/>
                      </m:rPr>
                      <a:rPr lang="en-US" sz="2400" dirty="0"/>
                      <m:t>−</m:t>
                    </m:r>
                    <m:r>
                      <m:rPr>
                        <m:nor/>
                      </m:rPr>
                      <a:rPr lang="en-US" sz="2400" dirty="0"/>
                      <m:t>recursive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dirty="0"/>
                  <a:t>		</a:t>
                </a:r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6ABE321-BE5D-1128-369F-594AA44A7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528320"/>
                <a:ext cx="11003280" cy="7005957"/>
              </a:xfrm>
              <a:prstGeom prst="rect">
                <a:avLst/>
              </a:prstGeom>
              <a:blipFill>
                <a:blip r:embed="rId2"/>
                <a:stretch>
                  <a:fillRect l="-886" t="-696" r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827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4DF31-1FD4-1D03-C657-6EAD67F1D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CFF3A7-63DF-4828-91DC-403B8CF20BD2}"/>
                  </a:ext>
                </a:extLst>
              </p:cNvPr>
              <p:cNvSpPr txBox="1"/>
              <p:nvPr/>
            </p:nvSpPr>
            <p:spPr>
              <a:xfrm>
                <a:off x="589280" y="558800"/>
                <a:ext cx="11013440" cy="5727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From figure, we have</a:t>
                </a:r>
              </a:p>
              <a:p>
                <a:pPr algn="just"/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1+</m:t>
                        </m:r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1+</m:t>
                        </m:r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Or,	</a:t>
                </a:r>
              </a:p>
              <a:p>
                <a:pPr algn="just"/>
                <a:r>
                  <a:rPr lang="en-US" sz="2400" dirty="0"/>
                  <a:t>	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1+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𝑾</m:t>
                        </m:r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𝑿</m:t>
                        </m:r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400" b="1" dirty="0"/>
                  <a:t>				…..1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Taking inverse z-transform, we get	</a:t>
                </a:r>
              </a:p>
              <a:p>
                <a:pPr algn="just"/>
                <a:r>
                  <a:rPr lang="en-US" sz="240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+ </m:t>
                        </m:r>
                      </m:e>
                    </m:nary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b="1" i="1" dirty="0">
                    <a:latin typeface="Cambria Math" panose="02040503050406030204" pitchFamily="18" charset="0"/>
                  </a:rPr>
                  <a:t>				              …..</a:t>
                </a:r>
                <a:r>
                  <a:rPr lang="en-US" sz="2400" dirty="0">
                    <a:latin typeface="Cambria Math" panose="02040503050406030204" pitchFamily="18" charset="0"/>
                  </a:rPr>
                  <a:t>2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Cambria Math" panose="02040503050406030204" pitchFamily="18" charset="0"/>
                  </a:rPr>
                  <a:t>Similarly, </a:t>
                </a:r>
                <a:r>
                  <a:rPr lang="en-US" sz="2400" b="1" i="1" dirty="0">
                    <a:latin typeface="Cambria Math" panose="02040503050406030204" pitchFamily="18" charset="0"/>
                  </a:rPr>
                  <a:t>   				</a:t>
                </a:r>
                <a:endParaRPr lang="en-US" sz="2400" dirty="0">
                  <a:latin typeface="Cambria Math" panose="02040503050406030204" pitchFamily="18" charset="0"/>
                </a:endParaRPr>
              </a:p>
              <a:p>
                <a:pPr algn="just"/>
                <a:r>
                  <a:rPr lang="en-US" sz="2400" dirty="0">
                    <a:latin typeface="Cambria Math" panose="02040503050406030204" pitchFamily="18" charset="0"/>
                  </a:rPr>
                  <a:t>		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pPr algn="just"/>
                <a:r>
                  <a:rPr lang="en-US" sz="2400" dirty="0">
                    <a:latin typeface="Cambria Math" panose="02040503050406030204" pitchFamily="18" charset="0"/>
                  </a:rPr>
                  <a:t>		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CFF3A7-63DF-4828-91DC-403B8CF20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558800"/>
                <a:ext cx="11013440" cy="5727017"/>
              </a:xfrm>
              <a:prstGeom prst="rect">
                <a:avLst/>
              </a:prstGeom>
              <a:blipFill>
                <a:blip r:embed="rId2"/>
                <a:stretch>
                  <a:fillRect l="-775" t="-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A8663B1-C34F-0BCF-2A8D-025C23E55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586" y="388585"/>
            <a:ext cx="3841947" cy="13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832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1ABA54-B475-79C0-519F-3DDACE3D55D4}"/>
                  </a:ext>
                </a:extLst>
              </p:cNvPr>
              <p:cNvSpPr txBox="1"/>
              <p:nvPr/>
            </p:nvSpPr>
            <p:spPr>
              <a:xfrm>
                <a:off x="589280" y="548640"/>
                <a:ext cx="11003280" cy="6265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Or,	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algn="just"/>
                <a:r>
                  <a:rPr lang="en-US" sz="2400" dirty="0"/>
                  <a:t>	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Taking inverse z-transform, we get	</a:t>
                </a:r>
              </a:p>
              <a:p>
                <a:pPr algn="just"/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400" b="1" dirty="0"/>
                  <a:t>	</a:t>
                </a:r>
                <a:r>
                  <a:rPr lang="en-US" sz="2400" dirty="0"/>
                  <a:t>				…..3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direct form-II realization (or structure) is shown in figure below (for </a:t>
                </a:r>
                <a:r>
                  <a:rPr lang="en-US" sz="2400" b="1" dirty="0"/>
                  <a:t>N=M</a:t>
                </a:r>
                <a:r>
                  <a:rPr lang="en-US" sz="2400" dirty="0"/>
                  <a:t>):</a:t>
                </a:r>
              </a:p>
              <a:p>
                <a:pPr algn="just"/>
                <a:r>
                  <a:rPr lang="en-US" sz="2400" dirty="0"/>
                  <a:t>								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Computational Complexity: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This realization requires:</a:t>
                </a:r>
              </a:p>
              <a:p>
                <a:pPr marL="514350" indent="-514350" algn="just">
                  <a:buFont typeface="+mj-lt"/>
                  <a:buAutoNum type="romanLcPeriod"/>
                </a:pPr>
                <a:r>
                  <a:rPr lang="en-US" sz="2400" dirty="0"/>
                  <a:t>Number of additions = M+N</a:t>
                </a:r>
              </a:p>
              <a:p>
                <a:pPr marL="514350" indent="-514350" algn="just">
                  <a:buFont typeface="+mj-lt"/>
                  <a:buAutoNum type="romanLcPeriod"/>
                </a:pPr>
                <a:r>
                  <a:rPr lang="en-US" sz="2400" dirty="0"/>
                  <a:t>Number of multiplications = M+N+1</a:t>
                </a:r>
              </a:p>
              <a:p>
                <a:pPr marL="514350" indent="-514350" algn="just">
                  <a:buFont typeface="+mj-lt"/>
                  <a:buAutoNum type="romanLcPeriod"/>
                </a:pPr>
                <a:r>
                  <a:rPr lang="en-US" sz="2400" dirty="0"/>
                  <a:t>Number of memory locations </a:t>
                </a:r>
              </a:p>
              <a:p>
                <a:pPr algn="just"/>
                <a:r>
                  <a:rPr lang="en-US" sz="2400" dirty="0"/>
                  <a:t>       ( delay elements) is equal to the  order of </a:t>
                </a:r>
              </a:p>
              <a:p>
                <a:pPr algn="just"/>
                <a:r>
                  <a:rPr lang="en-US" sz="2400" dirty="0"/>
                  <a:t>       the filter (or, order of the system function </a:t>
                </a:r>
              </a:p>
              <a:p>
                <a:pPr algn="just"/>
                <a:r>
                  <a:rPr lang="en-US" sz="2400" dirty="0"/>
                  <a:t>      or difference equation), hence canonical </a:t>
                </a:r>
              </a:p>
              <a:p>
                <a:pPr algn="just"/>
                <a:r>
                  <a:rPr lang="en-US" sz="2400" dirty="0"/>
                  <a:t>      structure</a:t>
                </a:r>
              </a:p>
              <a:p>
                <a:pPr algn="just"/>
                <a:r>
                  <a:rPr lang="en-US" sz="2400" dirty="0"/>
                  <a:t>     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1ABA54-B475-79C0-519F-3DDACE3D5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548640"/>
                <a:ext cx="11003280" cy="6265177"/>
              </a:xfrm>
              <a:prstGeom prst="rect">
                <a:avLst/>
              </a:prstGeom>
              <a:blipFill>
                <a:blip r:embed="rId2"/>
                <a:stretch>
                  <a:fillRect l="-886" t="-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1B18C9C-0C94-51B9-E681-4F4BF1A0C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920" y="2824480"/>
            <a:ext cx="4439920" cy="369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74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B5148-CF0E-4B54-872F-F65554512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B9F040-8768-F391-2955-49C62AC86E80}"/>
                  </a:ext>
                </a:extLst>
              </p:cNvPr>
              <p:cNvSpPr txBox="1"/>
              <p:nvPr/>
            </p:nvSpPr>
            <p:spPr>
              <a:xfrm>
                <a:off x="589280" y="548640"/>
                <a:ext cx="11003280" cy="358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+mj-lt"/>
                  <a:buAutoNum type="alphaLcPeriod" startAt="2"/>
                </a:pPr>
                <a:r>
                  <a:rPr lang="en-US" sz="2400" b="1" dirty="0">
                    <a:solidFill>
                      <a:schemeClr val="accent6"/>
                    </a:solidFill>
                  </a:rPr>
                  <a:t>Cascade Form Structures: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cascade form realization of an IIR system or filter is obtained by decomposing the system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/>
                  <a:t> into a product of simpler transfer functions as:</a:t>
                </a:r>
              </a:p>
              <a:p>
                <a:pPr algn="just"/>
                <a:r>
                  <a:rPr lang="en-US" sz="2400" dirty="0"/>
                  <a:t>		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	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nary>
                      <m:naryPr>
                        <m:chr m:val="∏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				                …..1</a:t>
                </a:r>
              </a:p>
              <a:p>
                <a:pPr algn="just"/>
                <a:r>
                  <a:rPr lang="en-US" sz="2400" dirty="0"/>
                  <a:t>     where,	 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dirty="0"/>
                  <a:t>a constant</a:t>
                </a:r>
              </a:p>
              <a:p>
                <a:pPr algn="just"/>
                <a:r>
                  <a:rPr lang="en-US" sz="2400" dirty="0"/>
                  <a:t>	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integer part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and it is assumed that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B9F040-8768-F391-2955-49C62AC86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548640"/>
                <a:ext cx="11003280" cy="3584315"/>
              </a:xfrm>
              <a:prstGeom prst="rect">
                <a:avLst/>
              </a:prstGeom>
              <a:blipFill>
                <a:blip r:embed="rId2"/>
                <a:stretch>
                  <a:fillRect l="-886" t="-1531" r="-831" b="-2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2ECBF7F-10D5-6270-EDBC-3372A3A00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940" y="4671042"/>
            <a:ext cx="6973960" cy="103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638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EC1FC-B8F3-0B96-B990-0B1387F3F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1B9419-E7B1-E205-997F-F380AAA05F51}"/>
                  </a:ext>
                </a:extLst>
              </p:cNvPr>
              <p:cNvSpPr txBox="1"/>
              <p:nvPr/>
            </p:nvSpPr>
            <p:spPr>
              <a:xfrm>
                <a:off x="589280" y="548640"/>
                <a:ext cx="11003280" cy="5574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+mj-lt"/>
                  <a:buAutoNum type="alphaLcPeriod" startAt="3"/>
                </a:pPr>
                <a:r>
                  <a:rPr lang="en-US" sz="2400" b="1" dirty="0">
                    <a:solidFill>
                      <a:schemeClr val="accent6"/>
                    </a:solidFill>
                  </a:rPr>
                  <a:t>Parallel Form Structures: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b="0" dirty="0"/>
                  <a:t>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using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partial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fractionn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epansion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overall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system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can be expressed  as:</a:t>
                </a:r>
              </a:p>
              <a:p>
                <a:pPr algn="just"/>
                <a:r>
                  <a:rPr lang="en-US" sz="2400" dirty="0"/>
                  <a:t>		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+……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	</a:t>
                </a:r>
                <a:r>
                  <a:rPr lang="en-US" sz="2400" dirty="0"/>
                  <a:t>	…..1</a:t>
                </a:r>
              </a:p>
              <a:p>
                <a:pPr algn="just"/>
                <a:r>
                  <a:rPr lang="en-US" sz="2400" dirty="0"/>
                  <a:t>     where,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a constant</a:t>
                </a:r>
              </a:p>
              <a:p>
                <a:pPr algn="just"/>
                <a:r>
                  <a:rPr lang="en-US" sz="2400" dirty="0"/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second order sub-systems</a:t>
                </a:r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     and,		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1+</m:t>
                        </m:r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2400" dirty="0"/>
                  <a:t>	</a:t>
                </a:r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7030A0"/>
                    </a:solidFill>
                  </a:rPr>
                  <a:t>Application: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For </a:t>
                </a:r>
                <a:r>
                  <a:rPr lang="en-US" sz="2400" b="1" i="1" dirty="0"/>
                  <a:t>high-speed filtering</a:t>
                </a:r>
                <a:r>
                  <a:rPr lang="en-US" sz="2400" dirty="0"/>
                  <a:t>. Because the processing</a:t>
                </a:r>
              </a:p>
              <a:p>
                <a:pPr algn="just"/>
                <a:r>
                  <a:rPr lang="en-US" sz="2400" dirty="0"/>
                  <a:t>     of filtering operation is performed parallelly. 	</a:t>
                </a:r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				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1B9419-E7B1-E205-997F-F380AAA05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548640"/>
                <a:ext cx="11003280" cy="5574731"/>
              </a:xfrm>
              <a:prstGeom prst="rect">
                <a:avLst/>
              </a:prstGeom>
              <a:blipFill>
                <a:blip r:embed="rId2"/>
                <a:stretch>
                  <a:fillRect l="-886" t="-985" r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54A1AA6-4848-28EF-6DD0-2FEB3764A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280" y="2854960"/>
            <a:ext cx="4220303" cy="387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335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83FCE-2CF6-794C-99E7-82AB534E2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94CD69-3EE0-447B-2F54-52E7E6E1E7C7}"/>
                  </a:ext>
                </a:extLst>
              </p:cNvPr>
              <p:cNvSpPr txBox="1"/>
              <p:nvPr/>
            </p:nvSpPr>
            <p:spPr>
              <a:xfrm>
                <a:off x="589280" y="548640"/>
                <a:ext cx="11003280" cy="6400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+mj-lt"/>
                  <a:buAutoNum type="alphaLcPeriod" startAt="4"/>
                </a:pPr>
                <a:r>
                  <a:rPr lang="en-US" sz="2400" b="1" dirty="0">
                    <a:solidFill>
                      <a:schemeClr val="accent6"/>
                    </a:solidFill>
                  </a:rPr>
                  <a:t>Lattice and Lattice-ladder Structure: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Lattice filters are used in </a:t>
                </a:r>
                <a:r>
                  <a:rPr lang="en-US" sz="2400" b="1" i="1" dirty="0"/>
                  <a:t>digital speech processing</a:t>
                </a:r>
                <a:r>
                  <a:rPr lang="en-US" sz="2400" dirty="0"/>
                  <a:t> and the implementing of </a:t>
                </a:r>
                <a:r>
                  <a:rPr lang="en-US" sz="2400" b="1" i="1" dirty="0"/>
                  <a:t>adaptive filters</a:t>
                </a:r>
                <a:r>
                  <a:rPr lang="en-US" sz="2400" dirty="0"/>
                  <a:t>.</a:t>
                </a:r>
              </a:p>
              <a:p>
                <a:pPr algn="just"/>
                <a:endParaRPr lang="en-US" sz="2400" dirty="0"/>
              </a:p>
              <a:p>
                <a:pPr marL="457200" indent="-457200" algn="just">
                  <a:buFont typeface="+mj-lt"/>
                  <a:buAutoNum type="alphaLcPeriod"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Lattice Structure: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An all-pole system with system function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 algn="just"/>
                <a:r>
                  <a:rPr lang="en-US" sz="2400" dirty="0"/>
                  <a:t>											…..1</a:t>
                </a:r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     and the difference equation is</a:t>
                </a:r>
              </a:p>
              <a:p>
                <a:pPr algn="just"/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400" dirty="0"/>
                  <a:t>			…..2</a:t>
                </a:r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     Or,	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				…..3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We have,	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400" dirty="0"/>
                  <a:t>  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400" dirty="0"/>
                  <a:t> 				…..4</a:t>
                </a:r>
              </a:p>
              <a:p>
                <a:pPr algn="just"/>
                <a:r>
                  <a:rPr lang="en-US" sz="2400" dirty="0"/>
                  <a:t>				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94CD69-3EE0-447B-2F54-52E7E6E1E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548640"/>
                <a:ext cx="11003280" cy="6400598"/>
              </a:xfrm>
              <a:prstGeom prst="rect">
                <a:avLst/>
              </a:prstGeom>
              <a:blipFill>
                <a:blip r:embed="rId2"/>
                <a:stretch>
                  <a:fillRect l="-886" t="-857" r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C9DC456-88FF-737A-4E8F-9A5A8C145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211" y="2947661"/>
            <a:ext cx="3515417" cy="96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2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273401-1246-EED7-EC21-20B7A37BDAF3}"/>
                  </a:ext>
                </a:extLst>
              </p:cNvPr>
              <p:cNvSpPr txBox="1"/>
              <p:nvPr/>
            </p:nvSpPr>
            <p:spPr>
              <a:xfrm>
                <a:off x="589280" y="538480"/>
                <a:ext cx="11013440" cy="6147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+mj-lt"/>
                  <a:buAutoNum type="arabicPeriod" startAt="4"/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Structures for FIR Systems: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A </a:t>
                </a:r>
                <a:r>
                  <a:rPr lang="en-US" sz="2400" b="1" i="1" dirty="0"/>
                  <a:t>causal FIR system </a:t>
                </a:r>
                <a:r>
                  <a:rPr lang="en-US" sz="2400" dirty="0"/>
                  <a:t>can be described by the </a:t>
                </a:r>
                <a:r>
                  <a:rPr lang="en-US" sz="2400" b="1" i="1" dirty="0"/>
                  <a:t>difference equation</a:t>
                </a:r>
              </a:p>
              <a:p>
                <a:pPr algn="just"/>
                <a:r>
                  <a:rPr lang="en-US" sz="2400" dirty="0"/>
                  <a:t>  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400" dirty="0"/>
                  <a:t>					…..</a:t>
                </a:r>
                <a:r>
                  <a:rPr lang="en-US" sz="2400" dirty="0" err="1"/>
                  <a:t>i</a:t>
                </a:r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     Or, equivalently, by the </a:t>
                </a:r>
                <a:r>
                  <a:rPr lang="en-US" sz="2400" b="1" i="1" dirty="0"/>
                  <a:t>system function</a:t>
                </a:r>
                <a:r>
                  <a:rPr lang="en-US" sz="2400" dirty="0"/>
                  <a:t>			</a:t>
                </a:r>
              </a:p>
              <a:p>
                <a:pPr algn="just"/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/>
                  <a:t>						…..ii</a:t>
                </a:r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If we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by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, we obtain</a:t>
                </a:r>
              </a:p>
              <a:p>
                <a:pPr algn="just"/>
                <a:r>
                  <a:rPr lang="en-US" sz="2400" dirty="0"/>
                  <a:t>	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400" dirty="0"/>
                  <a:t>					…..iii</a:t>
                </a:r>
              </a:p>
              <a:p>
                <a:pPr algn="just"/>
                <a:r>
                  <a:rPr lang="en-US" sz="2400" dirty="0"/>
                  <a:t>	( </a:t>
                </a:r>
                <a:r>
                  <a:rPr lang="en-US" sz="2400" i="1" dirty="0"/>
                  <a:t>convolution  sum</a:t>
                </a:r>
                <a:r>
                  <a:rPr lang="en-US" sz="2400" dirty="0"/>
                  <a:t>)</a:t>
                </a:r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     Or,	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/>
                  <a:t>					…..iv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Therefore, we can write</a:t>
                </a:r>
              </a:p>
              <a:p>
                <a:pPr algn="just"/>
                <a:r>
                  <a:rPr lang="en-US" sz="2400" dirty="0"/>
                  <a:t>		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   0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0 ,            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𝑂𝑡h𝑒𝑟𝑤𝑖𝑠𝑒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/>
                  <a:t>				…..v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Note that FIR filter is  called all-zero filter ( or comb filter)</a:t>
                </a:r>
                <a:r>
                  <a:rPr lang="en-US" sz="2400" dirty="0"/>
                  <a:t>.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273401-1246-EED7-EC21-20B7A37B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538480"/>
                <a:ext cx="11013440" cy="6147324"/>
              </a:xfrm>
              <a:prstGeom prst="rect">
                <a:avLst/>
              </a:prstGeom>
              <a:blipFill>
                <a:blip r:embed="rId2"/>
                <a:stretch>
                  <a:fillRect l="-886" t="-892" b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4335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ED8B5-ED67-E568-AB69-20E20CBE4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D0CA0C-DD5A-22F5-D5A9-8D7F0CE50448}"/>
                  </a:ext>
                </a:extLst>
              </p:cNvPr>
              <p:cNvSpPr txBox="1"/>
              <p:nvPr/>
            </p:nvSpPr>
            <p:spPr>
              <a:xfrm>
                <a:off x="589280" y="548640"/>
                <a:ext cx="11003280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We have,	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400" dirty="0"/>
                  <a:t>  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				</a:t>
                </a:r>
                <a:r>
                  <a:rPr lang="en-US" sz="2400" b="1" dirty="0"/>
                  <a:t>…..4</a:t>
                </a:r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From figure, we have</a:t>
                </a:r>
              </a:p>
              <a:p>
                <a:pPr algn="just"/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Or,	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		</a:t>
                </a:r>
                <a:r>
                  <a:rPr lang="en-US" sz="2400" b="1" dirty="0"/>
                  <a:t>…..5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Also,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b="1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From equations (4) and (5), we know</a:t>
                </a:r>
              </a:p>
              <a:p>
                <a:pPr algn="just"/>
                <a:r>
                  <a:rPr lang="en-US" sz="2400" dirty="0"/>
                  <a:t>			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400" dirty="0"/>
                  <a:t>						</a:t>
                </a:r>
                <a:r>
                  <a:rPr lang="en-US" sz="2400" b="1" dirty="0"/>
                  <a:t>…..6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We have,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2400" b="1" dirty="0"/>
                  <a:t>	</a:t>
                </a:r>
                <a:r>
                  <a:rPr lang="en-US" sz="2400" dirty="0"/>
                  <a:t>		</a:t>
                </a:r>
                <a:r>
                  <a:rPr lang="en-US" sz="2400" b="1" dirty="0"/>
                  <a:t>…..7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This output can be achieved from two-stage lattice structure as shown in figure      below:</a:t>
                </a:r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D0CA0C-DD5A-22F5-D5A9-8D7F0CE50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548640"/>
                <a:ext cx="11003280" cy="6370975"/>
              </a:xfrm>
              <a:prstGeom prst="rect">
                <a:avLst/>
              </a:prstGeom>
              <a:blipFill>
                <a:blip r:embed="rId2"/>
                <a:stretch>
                  <a:fillRect l="-776" t="-766" r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D7F39B9-34BC-D4F4-E260-0AEDCC0AD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520" y="1513841"/>
            <a:ext cx="4409439" cy="28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617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A7D7B0-946B-CCC0-0440-2BB325B20B44}"/>
                  </a:ext>
                </a:extLst>
              </p:cNvPr>
              <p:cNvSpPr txBox="1"/>
              <p:nvPr/>
            </p:nvSpPr>
            <p:spPr>
              <a:xfrm>
                <a:off x="599440" y="589280"/>
                <a:ext cx="1099312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From figure, we have</a:t>
                </a:r>
              </a:p>
              <a:p>
                <a:pPr algn="just"/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Therefore,</a:t>
                </a:r>
              </a:p>
              <a:p>
                <a:pPr algn="just"/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−2]}−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−2]−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−2]−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Therefore,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b="1" dirty="0"/>
                  <a:t>		…..8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A7D7B0-946B-CCC0-0440-2BB325B20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589280"/>
                <a:ext cx="10993120" cy="6001643"/>
              </a:xfrm>
              <a:prstGeom prst="rect">
                <a:avLst/>
              </a:prstGeom>
              <a:blipFill>
                <a:blip r:embed="rId2"/>
                <a:stretch>
                  <a:fillRect l="-721" t="-813" b="-1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848A85E-3CF0-5D18-5422-88CC57922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560" y="906687"/>
            <a:ext cx="5191760" cy="252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553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5A322D-0B80-29FE-A263-0368C7C7D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20" y="3827744"/>
            <a:ext cx="6309360" cy="25730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D210AF-CD69-1675-50FB-48417CFCAB95}"/>
                  </a:ext>
                </a:extLst>
              </p:cNvPr>
              <p:cNvSpPr txBox="1"/>
              <p:nvPr/>
            </p:nvSpPr>
            <p:spPr>
              <a:xfrm>
                <a:off x="553720" y="538480"/>
                <a:ext cx="1108456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In similar manner, we obtain </a:t>
                </a:r>
              </a:p>
              <a:p>
                <a:pPr algn="just"/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b="1" dirty="0"/>
                  <a:t>			…..9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From equations (7) and (8), we have</a:t>
                </a:r>
              </a:p>
              <a:p>
                <a:pPr algn="just"/>
                <a:r>
                  <a:rPr lang="en-US" sz="2400" dirty="0"/>
                  <a:t>	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and,	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Therefore, N-stage lattice structure of IIR filter is obtained as shown in figure below: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D210AF-CD69-1675-50FB-48417CFCA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20" y="538480"/>
                <a:ext cx="11084560" cy="3416320"/>
              </a:xfrm>
              <a:prstGeom prst="rect">
                <a:avLst/>
              </a:prstGeom>
              <a:blipFill>
                <a:blip r:embed="rId3"/>
                <a:stretch>
                  <a:fillRect l="-770" t="-1426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6389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FCA823-4283-2C7A-3323-3318A9481136}"/>
                  </a:ext>
                </a:extLst>
              </p:cNvPr>
              <p:cNvSpPr txBox="1"/>
              <p:nvPr/>
            </p:nvSpPr>
            <p:spPr>
              <a:xfrm>
                <a:off x="599440" y="558800"/>
                <a:ext cx="10993120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From figure, we have</a:t>
                </a:r>
              </a:p>
              <a:p>
                <a:pPr algn="just"/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b="1" dirty="0"/>
              </a:p>
              <a:p>
                <a:pPr algn="just"/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400" b="1" dirty="0"/>
                  <a:t>,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,….,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/>
              </a:p>
              <a:p>
                <a:pPr algn="just"/>
                <a:r>
                  <a:rPr lang="en-US" sz="2400" b="1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400" b="1" dirty="0"/>
                  <a:t>, 	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,….,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/>
              </a:p>
              <a:p>
                <a:pPr algn="just"/>
                <a:r>
                  <a:rPr lang="en-US" sz="2400" b="1" dirty="0"/>
                  <a:t>	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sz="2400" b="1" dirty="0"/>
              </a:p>
              <a:p>
                <a:pPr algn="just"/>
                <a:endParaRPr lang="en-US" sz="2400" b="1" dirty="0"/>
              </a:p>
              <a:p>
                <a:pPr marL="457200" indent="-457200" algn="just">
                  <a:buFont typeface="+mj-lt"/>
                  <a:buAutoNum type="alphaLcPeriod" startAt="2"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Lattice-ladder Structure: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A general IIR filter connecting both poles and zeros can be realized ( or implemented) using all-pole lattice as building block. To develop appropriate structure, let us consider an IIR system with system function: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 algn="just"/>
                <a:r>
                  <a:rPr lang="en-US" sz="2400" dirty="0"/>
                  <a:t>											…..1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 algn="just"/>
                <a:r>
                  <a:rPr lang="en-US" sz="2400" dirty="0"/>
                  <a:t>     where,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400" dirty="0"/>
              </a:p>
              <a:p>
                <a:pPr algn="just"/>
                <a:endParaRPr lang="en-US" sz="2400" b="1" dirty="0"/>
              </a:p>
              <a:p>
                <a:pPr algn="just"/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FCA823-4283-2C7A-3323-3318A9481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558800"/>
                <a:ext cx="10993120" cy="6370975"/>
              </a:xfrm>
              <a:prstGeom prst="rect">
                <a:avLst/>
              </a:prstGeom>
              <a:blipFill>
                <a:blip r:embed="rId2"/>
                <a:stretch>
                  <a:fillRect l="-887" t="-766" r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AE69329-BD7E-0980-EBE0-6FA6519E8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563" y="4374095"/>
            <a:ext cx="3726874" cy="141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314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18E2DF-A9C1-9607-6B51-D5525C1B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181" y="2826484"/>
            <a:ext cx="6961637" cy="3674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78AA3F-56EC-867C-B668-A149442C31DC}"/>
                  </a:ext>
                </a:extLst>
              </p:cNvPr>
              <p:cNvSpPr txBox="1"/>
              <p:nvPr/>
            </p:nvSpPr>
            <p:spPr>
              <a:xfrm>
                <a:off x="599440" y="518160"/>
                <a:ext cx="1103376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lattice structure for equation (1) is constructed first by realizing all-pole lattice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2400" dirty="0"/>
                  <a:t> , where,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2400" dirty="0"/>
                  <a:t> for the denominator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and then adding the ladder part by taking the output as a weighted linear combination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result is the pole-zero IIR (lattice-ladder) structure.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lattice-ladder structure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2400" dirty="0"/>
                  <a:t> is shown in figure below: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78AA3F-56EC-867C-B668-A149442C3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518160"/>
                <a:ext cx="11033760" cy="2308324"/>
              </a:xfrm>
              <a:prstGeom prst="rect">
                <a:avLst/>
              </a:prstGeom>
              <a:blipFill>
                <a:blip r:embed="rId3"/>
                <a:stretch>
                  <a:fillRect l="-718" t="-2111" r="-884" b="-5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5529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7ACEB3-15C8-CAC4-0FA9-85E125370214}"/>
                  </a:ext>
                </a:extLst>
              </p:cNvPr>
              <p:cNvSpPr txBox="1"/>
              <p:nvPr/>
            </p:nvSpPr>
            <p:spPr>
              <a:xfrm>
                <a:off x="589280" y="558800"/>
                <a:ext cx="11003280" cy="5657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output is given by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 algn="just"/>
                <a:r>
                  <a:rPr lang="en-US" sz="2400" dirty="0"/>
                  <a:t>											…..2</a:t>
                </a:r>
              </a:p>
              <a:p>
                <a:pPr algn="just"/>
                <a:r>
                  <a:rPr lang="en-US" sz="2400" dirty="0"/>
                  <a:t>     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ladder coefficients and obtained by the equation</a:t>
                </a:r>
              </a:p>
              <a:p>
                <a:pPr algn="just"/>
                <a:r>
                  <a:rPr lang="en-US" sz="2400" dirty="0"/>
                  <a:t>			</a:t>
                </a:r>
              </a:p>
              <a:p>
                <a:pPr algn="just"/>
                <a:r>
                  <a:rPr lang="en-US" sz="240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b="1" dirty="0"/>
                  <a:t>,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,….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/>
                  <a:t>		…..3</a:t>
                </a:r>
              </a:p>
              <a:p>
                <a:pPr algn="just"/>
                <a:endParaRPr lang="en-US" sz="2400" b="1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Conversion from Lattice Structure to Direct-form Structure: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In general,</a:t>
                </a:r>
              </a:p>
              <a:p>
                <a:pPr algn="just"/>
                <a:r>
                  <a:rPr lang="en-US" sz="2400" b="1" dirty="0"/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/>
              </a:p>
              <a:p>
                <a:pPr algn="just"/>
                <a:r>
                  <a:rPr lang="en-US" sz="2400" b="1" dirty="0"/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algn="just"/>
                <a:r>
                  <a:rPr lang="en-US" sz="2400" b="1" dirty="0"/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endParaRPr lang="en-US" sz="2400" b="1" dirty="0"/>
              </a:p>
              <a:p>
                <a:pPr algn="just"/>
                <a:endParaRPr lang="en-US" sz="2400" b="1" dirty="0"/>
              </a:p>
              <a:p>
                <a:pPr algn="just"/>
                <a:r>
                  <a:rPr lang="en-US" sz="2400" b="1" dirty="0"/>
                  <a:t>	</a:t>
                </a:r>
              </a:p>
              <a:p>
                <a:pPr algn="just"/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7ACEB3-15C8-CAC4-0FA9-85E125370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558800"/>
                <a:ext cx="11003280" cy="5657318"/>
              </a:xfrm>
              <a:prstGeom prst="rect">
                <a:avLst/>
              </a:prstGeom>
              <a:blipFill>
                <a:blip r:embed="rId2"/>
                <a:stretch>
                  <a:fillRect l="-776" t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63B9F7B-B6A9-0ED3-C322-ADCA1B0AD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678" y="882636"/>
            <a:ext cx="1893601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386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E8983C-B5BC-6AAC-534B-FE36FACE9B20}"/>
                  </a:ext>
                </a:extLst>
              </p:cNvPr>
              <p:cNvSpPr txBox="1"/>
              <p:nvPr/>
            </p:nvSpPr>
            <p:spPr>
              <a:xfrm>
                <a:off x="599440" y="538480"/>
                <a:ext cx="10993120" cy="4015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Conversion of Direct Form Coefficients to Lattice Coefficients 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In general,</a:t>
                </a:r>
              </a:p>
              <a:p>
                <a:pPr algn="just"/>
                <a:r>
                  <a:rPr lang="en-US" sz="2400" b="1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/>
              </a:p>
              <a:p>
                <a:pPr algn="just"/>
                <a:endParaRPr lang="en-US" sz="2400" b="1" dirty="0"/>
              </a:p>
              <a:p>
                <a:pPr algn="just"/>
                <a:r>
                  <a:rPr lang="en-US" sz="2400" b="1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endParaRPr lang="en-US" sz="2400" b="1" dirty="0"/>
              </a:p>
              <a:p>
                <a:pPr algn="just"/>
                <a:r>
                  <a:rPr lang="en-US" sz="2400" b="1" dirty="0"/>
                  <a:t>			</a:t>
                </a:r>
              </a:p>
              <a:p>
                <a:pPr algn="just"/>
                <a:r>
                  <a:rPr lang="en-US" sz="2400" b="1" dirty="0"/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</m:d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sub>
                            </m:s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)}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400" b="1" dirty="0"/>
              </a:p>
              <a:p>
                <a:pPr algn="just"/>
                <a:endParaRPr lang="en-US" sz="2400" b="1" dirty="0"/>
              </a:p>
              <a:p>
                <a:pPr algn="just"/>
                <a:r>
                  <a:rPr lang="en-US" sz="2400" b="1" dirty="0"/>
                  <a:t>     </a:t>
                </a:r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E8983C-B5BC-6AAC-534B-FE36FACE9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538480"/>
                <a:ext cx="10993120" cy="4015010"/>
              </a:xfrm>
              <a:prstGeom prst="rect">
                <a:avLst/>
              </a:prstGeom>
              <a:blipFill>
                <a:blip r:embed="rId2"/>
                <a:stretch>
                  <a:fillRect l="-721" t="-1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3911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9E5CC8-B137-6CE8-096C-00BFF4DE76B3}"/>
              </a:ext>
            </a:extLst>
          </p:cNvPr>
          <p:cNvSpPr txBox="1"/>
          <p:nvPr/>
        </p:nvSpPr>
        <p:spPr>
          <a:xfrm>
            <a:off x="609600" y="548640"/>
            <a:ext cx="1101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</a:rPr>
              <a:t>Quantization Effect (Truncation and Rounding):</a:t>
            </a:r>
          </a:p>
        </p:txBody>
      </p:sp>
    </p:spTree>
    <p:extLst>
      <p:ext uri="{BB962C8B-B14F-4D97-AF65-F5344CB8AC3E}">
        <p14:creationId xmlns:p14="http://schemas.microsoft.com/office/powerpoint/2010/main" val="3581950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B0AC30-8A51-C958-BC13-EB4CBA15FEFD}"/>
                  </a:ext>
                </a:extLst>
              </p:cNvPr>
              <p:cNvSpPr txBox="1"/>
              <p:nvPr/>
            </p:nvSpPr>
            <p:spPr>
              <a:xfrm>
                <a:off x="579120" y="528320"/>
                <a:ext cx="11023600" cy="5278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There are several methods for implementation of FIR system. They are:</a:t>
                </a:r>
              </a:p>
              <a:p>
                <a:pPr marL="457200" indent="-457200" algn="just">
                  <a:buFont typeface="+mj-lt"/>
                  <a:buAutoNum type="alphaLcPeriod"/>
                </a:pPr>
                <a:r>
                  <a:rPr lang="en-US" sz="2400" dirty="0"/>
                  <a:t>Direct form structures</a:t>
                </a:r>
              </a:p>
              <a:p>
                <a:pPr marL="457200" indent="-457200" algn="just">
                  <a:buFont typeface="+mj-lt"/>
                  <a:buAutoNum type="alphaLcPeriod"/>
                </a:pPr>
                <a:r>
                  <a:rPr lang="en-US" sz="2400" dirty="0"/>
                  <a:t>Cascade form structures</a:t>
                </a:r>
              </a:p>
              <a:p>
                <a:pPr marL="457200" indent="-457200" algn="just">
                  <a:buFont typeface="+mj-lt"/>
                  <a:buAutoNum type="alphaLcPeriod"/>
                </a:pPr>
                <a:r>
                  <a:rPr lang="en-US" sz="2400" dirty="0"/>
                  <a:t>Frequency sampling structures</a:t>
                </a:r>
              </a:p>
              <a:p>
                <a:pPr marL="457200" indent="-457200" algn="just">
                  <a:buFont typeface="+mj-lt"/>
                  <a:buAutoNum type="alphaLcPeriod"/>
                </a:pPr>
                <a:r>
                  <a:rPr lang="en-US" sz="2400" dirty="0"/>
                  <a:t>Lattice structures</a:t>
                </a:r>
              </a:p>
              <a:p>
                <a:pPr marL="457200" indent="-457200" algn="just">
                  <a:buFont typeface="+mj-lt"/>
                  <a:buAutoNum type="alphaLcPeriod"/>
                </a:pPr>
                <a:r>
                  <a:rPr lang="en-US" sz="2400" dirty="0"/>
                  <a:t>Linear phase structures</a:t>
                </a:r>
              </a:p>
              <a:p>
                <a:pPr algn="just"/>
                <a:endParaRPr lang="en-US" sz="2400" dirty="0"/>
              </a:p>
              <a:p>
                <a:pPr marL="457200" indent="-457200" algn="just">
                  <a:buFont typeface="+mj-lt"/>
                  <a:buAutoNum type="alphaLcPeriod"/>
                </a:pPr>
                <a:r>
                  <a:rPr lang="en-US" sz="2400" b="1" dirty="0">
                    <a:solidFill>
                      <a:schemeClr val="accent6"/>
                    </a:solidFill>
                  </a:rPr>
                  <a:t>Direct Form Structures: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direct-form realization follows immediately from the non-recursive difference equation or, equivalently, by the convolution summation</a:t>
                </a:r>
              </a:p>
              <a:p>
                <a:pPr algn="just"/>
                <a:r>
                  <a:rPr lang="en-US" sz="2400" dirty="0">
                    <a:solidFill>
                      <a:schemeClr val="accent6"/>
                    </a:solidFill>
                  </a:rPr>
                  <a:t>	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chemeClr val="accent6"/>
                    </a:solidFill>
                  </a:rPr>
                  <a:t>					</a:t>
                </a:r>
                <a:r>
                  <a:rPr lang="en-US" sz="2400" dirty="0"/>
                  <a:t>…..</a:t>
                </a:r>
                <a:r>
                  <a:rPr lang="en-US" sz="2400" dirty="0" err="1"/>
                  <a:t>i</a:t>
                </a:r>
                <a:endParaRPr lang="en-US" sz="2400" dirty="0"/>
              </a:p>
              <a:p>
                <a:pPr algn="just"/>
                <a:r>
                  <a:rPr lang="en-US" sz="2400" dirty="0"/>
                  <a:t>     Or,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−1)]</m:t>
                    </m:r>
                  </m:oMath>
                </a14:m>
                <a:r>
                  <a:rPr lang="en-US" sz="2400" dirty="0"/>
                  <a:t>	…..ii</a:t>
                </a:r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direct form structure can be realized as shown in figure below: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B0AC30-8A51-C958-BC13-EB4CBA15F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528320"/>
                <a:ext cx="11023600" cy="5278112"/>
              </a:xfrm>
              <a:prstGeom prst="rect">
                <a:avLst/>
              </a:prstGeom>
              <a:blipFill>
                <a:blip r:embed="rId2"/>
                <a:stretch>
                  <a:fillRect l="-885" t="-925" r="-830" b="-1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385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763F9B-6240-E47A-E12D-387BB6367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639" y="484469"/>
            <a:ext cx="6872721" cy="22384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F3BB5C-82A5-705D-0478-10FBBDE2250A}"/>
              </a:ext>
            </a:extLst>
          </p:cNvPr>
          <p:cNvSpPr txBox="1"/>
          <p:nvPr/>
        </p:nvSpPr>
        <p:spPr>
          <a:xfrm>
            <a:off x="579120" y="3088640"/>
            <a:ext cx="110134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Because of the </a:t>
            </a:r>
            <a:r>
              <a:rPr lang="en-US" sz="2400" b="1" i="1" dirty="0"/>
              <a:t>chain of delay elements across the top of the diagram</a:t>
            </a:r>
            <a:r>
              <a:rPr lang="en-US" sz="2400" dirty="0"/>
              <a:t>, this structure is also referred to as a </a:t>
            </a:r>
            <a:r>
              <a:rPr lang="en-US" sz="2400" b="1" i="1" dirty="0"/>
              <a:t>tapped delay line structure or a transversal filter structure</a:t>
            </a:r>
            <a:r>
              <a:rPr lang="en-US" sz="2400" dirty="0"/>
              <a:t>.</a:t>
            </a:r>
          </a:p>
          <a:p>
            <a:pPr algn="just"/>
            <a:endParaRPr lang="en-US" sz="2400" dirty="0"/>
          </a:p>
          <a:p>
            <a:pPr marL="457200" indent="-457200" algn="just">
              <a:buFont typeface="+mj-lt"/>
              <a:buAutoNum type="alphaLcPeriod" startAt="2"/>
            </a:pPr>
            <a:r>
              <a:rPr lang="en-US" sz="2400" b="1" dirty="0">
                <a:solidFill>
                  <a:schemeClr val="accent6"/>
                </a:solidFill>
              </a:rPr>
              <a:t>Cascade Form Structures: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i="1" dirty="0"/>
              <a:t>cascade</a:t>
            </a:r>
            <a:r>
              <a:rPr lang="en-US" sz="2400" b="1" dirty="0"/>
              <a:t> form structure</a:t>
            </a:r>
            <a:r>
              <a:rPr lang="en-US" sz="2400" dirty="0"/>
              <a:t> of FIR system is obtained by </a:t>
            </a:r>
            <a:r>
              <a:rPr lang="en-US" sz="2400" b="1" i="1" dirty="0"/>
              <a:t>factoring the polynomial system function</a:t>
            </a:r>
            <a:r>
              <a:rPr lang="en-US" sz="2400" dirty="0"/>
              <a:t> as:</a:t>
            </a:r>
          </a:p>
          <a:p>
            <a:pPr algn="just"/>
            <a:r>
              <a:rPr lang="en-US" sz="2400" dirty="0"/>
              <a:t>	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F60DC7-7D33-37BA-A4D1-3391040FE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60" y="5323840"/>
            <a:ext cx="7451189" cy="1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2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7A412BA-6C89-DF67-216D-9F99A39797AE}"/>
                  </a:ext>
                </a:extLst>
              </p:cNvPr>
              <p:cNvSpPr txBox="1"/>
              <p:nvPr/>
            </p:nvSpPr>
            <p:spPr>
              <a:xfrm>
                <a:off x="599440" y="528320"/>
                <a:ext cx="11023600" cy="610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/>
                  <a:t>     where,		 </a:t>
                </a:r>
                <a:r>
                  <a:rPr lang="en-US" sz="2400" i="1" dirty="0"/>
                  <a:t>K</a:t>
                </a:r>
                <a:r>
                  <a:rPr lang="en-US" sz="2400" dirty="0"/>
                  <a:t>= integer part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  </a:t>
                </a:r>
                <a:r>
                  <a:rPr lang="en-US" sz="2400" b="1" i="1" dirty="0"/>
                  <a:t>M is odd  </a:t>
                </a:r>
                <a:r>
                  <a:rPr lang="en-US" sz="2400" dirty="0"/>
                  <a:t> then   </a:t>
                </a:r>
                <a:r>
                  <a:rPr lang="en-US" sz="2400" b="1" i="1" dirty="0"/>
                  <a:t>K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i="1" dirty="0"/>
                  <a:t>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 </a:t>
                </a:r>
                <a:r>
                  <a:rPr lang="en-US" sz="2400" b="1" i="1" dirty="0"/>
                  <a:t>M is even </a:t>
                </a:r>
                <a:r>
                  <a:rPr lang="en-US" sz="2400" dirty="0"/>
                  <a:t>then </a:t>
                </a:r>
                <a:r>
                  <a:rPr lang="en-US" sz="2400" b="1" i="1" dirty="0"/>
                  <a:t>K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i="1" dirty="0"/>
                  <a:t>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400" i="1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400" i="1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400" i="1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400" i="1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400" i="1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400" i="1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400" i="1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400" i="1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400" i="1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400" i="1" dirty="0"/>
              </a:p>
              <a:p>
                <a:pPr algn="just"/>
                <a:r>
                  <a:rPr lang="en-US" sz="2400" i="1" dirty="0"/>
                  <a:t>			</a:t>
                </a:r>
              </a:p>
              <a:p>
                <a:pPr algn="just"/>
                <a:r>
                  <a:rPr lang="en-US" sz="2400" i="1" dirty="0"/>
                  <a:t>			</a:t>
                </a:r>
                <a:r>
                  <a:rPr lang="en-US" sz="2000" dirty="0"/>
                  <a:t>Fig: Cascade realization of an FIR system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7A412BA-6C89-DF67-216D-9F99A3979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528320"/>
                <a:ext cx="11023600" cy="6108532"/>
              </a:xfrm>
              <a:prstGeom prst="rect">
                <a:avLst/>
              </a:prstGeom>
              <a:blipFill>
                <a:blip r:embed="rId2"/>
                <a:stretch>
                  <a:fillRect l="-719" b="-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C423791-93A8-7F98-7D7E-14A7257F5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640" y="2265681"/>
            <a:ext cx="9062720" cy="397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1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4F85EE-D467-1BB4-83FF-DBDCE8BF8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40" y="944880"/>
            <a:ext cx="9773920" cy="514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8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1C8133-A3D2-E90E-82F7-7D90A1C8F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0" y="0"/>
            <a:ext cx="6898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1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2753</TotalTime>
  <Words>4516</Words>
  <Application>Microsoft Office PowerPoint</Application>
  <PresentationFormat>Widescreen</PresentationFormat>
  <Paragraphs>492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KhemrajKoirala</dc:creator>
  <cp:lastModifiedBy>KhemrajKoirala</cp:lastModifiedBy>
  <cp:revision>159</cp:revision>
  <dcterms:created xsi:type="dcterms:W3CDTF">2023-06-14T15:54:20Z</dcterms:created>
  <dcterms:modified xsi:type="dcterms:W3CDTF">2025-01-17T02:33:20Z</dcterms:modified>
</cp:coreProperties>
</file>