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F898D4-D2FC-4A46-B15B-DC7E0FA7D80E}">
  <a:tblStyle styleId="{FFF898D4-D2FC-4A46-B15B-DC7E0FA7D80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65217168e71d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65217168e71d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6616a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56616a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56616ad1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56616ad1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56616ad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56616ad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5b1ea1b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5b1ea1b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b1ea1b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5b1ea1b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5b1ea1b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5b1ea1b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56616ad1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56616ad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6616ad1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56616ad1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56616ad1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56616ad1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65217168e71d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65217168e71d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56616ad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56616ad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56616ad1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56616ad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56616ad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56616ad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56616ad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56616ad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56616ad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56616ad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56616ad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56616ad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56616ad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56616ad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4676dd60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4676dd6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65217168e71d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65217168e71d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65217168e71d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65217168e71d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65217168e71d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65217168e71d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65217168e71d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65217168e71d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65217168e71d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65217168e71d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65217168e71d7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65217168e71d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65217168e71d7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65217168e71d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457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457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84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6182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2800"/>
              <a:buFont typeface="Helvetica Neue"/>
              <a:buNone/>
              <a:defRPr b="1" sz="2800">
                <a:solidFill>
                  <a:srgbClr val="85200C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-7570" y="445524"/>
            <a:ext cx="9170400" cy="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 txBox="1"/>
          <p:nvPr/>
        </p:nvSpPr>
        <p:spPr>
          <a:xfrm>
            <a:off x="3826450" y="55275"/>
            <a:ext cx="1617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Embedded System </a:t>
            </a:r>
            <a:endParaRPr b="1" sz="1200">
              <a:solidFill>
                <a:srgbClr val="5B0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utorialspoint.com/difference-between-computer-and-embedded-system#:~:text=Embedded%20systems%20have%20relatively%20low%20processing%20power.&amp;text=Computers%20have%20high%20storage%20capacity,capacity%20as%20compared%20to%20computers.&amp;text=Computers%20are%20highly%20versatile%20computing,a%20wide%20range%20of%20functions.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- 1 </a:t>
            </a:r>
            <a:endParaRPr/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-13575" y="4586000"/>
            <a:ext cx="9189000" cy="18600"/>
          </a:xfrm>
          <a:prstGeom prst="straightConnector1">
            <a:avLst/>
          </a:prstGeom>
          <a:noFill/>
          <a:ln cap="flat" cmpd="sng" w="19050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3030669" y="4677900"/>
            <a:ext cx="33057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Prepared by </a:t>
            </a:r>
            <a:r>
              <a:rPr b="1" lang="en" sz="18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Er. Prashant Pant</a:t>
            </a:r>
            <a:endParaRPr b="1" sz="18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Camera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3075"/>
            <a:ext cx="4251375" cy="22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311700" y="1686588"/>
            <a:ext cx="4949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Single-functioned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a digital camera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Tightly-constrained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 cost, low power, small, fast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Reactive and real-time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to a small extent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Vs General Purpose System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 to the Characteristics and contrast them with General Purpose System.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Difference Between General Computer and Embedded System</a:t>
            </a:r>
            <a:r>
              <a:rPr lang="en" u="sng">
                <a:solidFill>
                  <a:schemeClr val="hlink"/>
                </a:solidFill>
                <a:hlinkClick r:id="rId3"/>
              </a:rPr>
              <a:t> (Tutorialspoint)</a:t>
            </a:r>
            <a:endParaRPr/>
          </a:p>
        </p:txBody>
      </p:sp>
      <p:graphicFrame>
        <p:nvGraphicFramePr>
          <p:cNvPr id="124" name="Google Shape;124;p23"/>
          <p:cNvGraphicFramePr/>
          <p:nvPr/>
        </p:nvGraphicFramePr>
        <p:xfrm>
          <a:off x="1115325" y="21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{FFF898D4-D2FC-4A46-B15B-DC7E0FA7D80E}</a:tableStyleId>
              </a:tblPr>
              <a:tblGrid>
                <a:gridCol w="1190625"/>
                <a:gridCol w="2286000"/>
                <a:gridCol w="2705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Parameter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Basic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computer is a general purpose electronic device used to perform different types of tasks.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 embedded system is a specialized computer system that used to perform one or a few specific tasks.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Purpose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Computers are used for accomplishing general purpose computing tasks.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systems are used for accomplishing specific tasks in a larger system.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Vs General Purpose System</a:t>
            </a: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744975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{FFF898D4-D2FC-4A46-B15B-DC7E0FA7D80E}</a:tableStyleId>
              </a:tblPr>
              <a:tblGrid>
                <a:gridCol w="1198925"/>
                <a:gridCol w="2610775"/>
                <a:gridCol w="3462350"/>
              </a:tblGrid>
              <a:tr h="552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Parameter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General Purpose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 hardware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computer typically consists of a CPU, storage unit, and I/O units.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 are designed with a microcontroller which consists of a CPU, memory unit, and I/O interface on a single IC chip.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Processing power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Computers have very high processing power.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systems have relatively low processing power.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Storage capacity</a:t>
                      </a:r>
                      <a:endParaRPr b="1"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Computers have high storage capacity or memory to store data and information on the system.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65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Embedded systems have less memory capacity as compared to computers.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and Domain - Health Care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Embedded systems expertise is crucial in the development of diagnostic medical devices, impacting four key areas: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Real-Time Processing and Accuracy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: Embedded systems enable rapid and accurate analysis of medical data, essential for timely diagnostics and patient outcomes.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Reliability and Safety Compliance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: Experts ensure devices meet stringent safety standards and regulatory requirements, contributing to their reliability and accuracy.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Power Efficiency and Battery Management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: Optimizing power consumption and extending battery life are vital for portable diagnostic devices, ensuring they function effectively in various clinical settings.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Interoperability and Connectivity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: Embedded systems facilitate seamless integration with other healthcare systems, ensuring secure data sharing and supporting telemedicine and integrated healthcare platforms.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and Domain - Health Care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Magnetic Resonance Imaging (MRI) Machines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These use embedded systems to process and display detailed images of the inside of the body.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Computed Tomography (CT) Scanners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Embedded systems help in capturing and processing cross-sectional images of the body.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Defibrillators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These devices use embedded systems to monitor heart rhythms and deliver shocks when necessary.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Blood Pressure Monitors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Embedded systems enable these devices to measure and display blood pressure readings accurately.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Digital Flow Sensors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Used in various medical applications to measure the flow of gases or liquids.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Fetal Heart Monitors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These devices use embedded systems to monitor the heart rate of a fetus during pregnancy.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rgbClr val="111111"/>
                </a:solidFill>
                <a:highlight>
                  <a:srgbClr val="FFFFFF"/>
                </a:highlight>
              </a:rPr>
              <a:t>Wearable Devices</a:t>
            </a: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: Such as fitness trackers and smartwatches, which monitor various health metrics like heart rate, steps, and sleep patterns</a:t>
            </a:r>
            <a:endParaRPr sz="1400" u="sng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and Domain - IOT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Smart Home Devices: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Smart Thermostats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Devices like the Nest Thermostat use embedded systems to control home heating and cooling based on user preferences and environmental data.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Smart Locks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These allow remote locking and unlocking of doors, enhancing home security through embedded systems and IoT connectivity.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Wearable Health Monitors: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Fitness Trackers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Devices like Fitbit monitor physical activity, heart rate, and sleep patterns, sending data to smartphones for analysis.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Smartwatches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Apple Watch and similar devices track health metrics and provide notifications, integrating seamlessly with other IoT devices.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and Domain - IOT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Industrial IoT (IIoT):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Predictive Maintenance Systems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Embedded systems in machinery monitor performance and predict failures, reducing downtime and maintenance costs.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Smart Sensors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Used in manufacturing to monitor conditions like temperature, humidity, and pressure, ensuring optimal operation.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111111"/>
                </a:solidFill>
                <a:highlight>
                  <a:srgbClr val="FFFFFF"/>
                </a:highlight>
              </a:rPr>
              <a:t>Agricultural IoT:</a:t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Smart Irrigation Systems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These use soil moisture sensors and weather data to optimize watering schedules, conserving water and improving crop yields.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○"/>
            </a:pPr>
            <a:r>
              <a:rPr b="1" lang="en">
                <a:solidFill>
                  <a:srgbClr val="111111"/>
                </a:solidFill>
                <a:highlight>
                  <a:srgbClr val="FFFFFF"/>
                </a:highlight>
              </a:rPr>
              <a:t>Livestock Monitoring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: Embedded systems track the health and location of livestock, providing real-time data to farmers.</a:t>
            </a:r>
            <a:endParaRPr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400"/>
              <a:buFont typeface="Roboto"/>
              <a:buChar char="●"/>
            </a:pPr>
            <a:r>
              <a:t/>
            </a:r>
            <a:endParaRPr sz="14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38" y="1560650"/>
            <a:ext cx="51149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 - Microcontroller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microcontroller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is a small computer on a single integrated circuit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 microcontroller contains one or more CPUs (processor cores) </a:t>
            </a:r>
            <a:r>
              <a:rPr i="1" lang="en" sz="2000">
                <a:solidFill>
                  <a:srgbClr val="202122"/>
                </a:solidFill>
                <a:highlight>
                  <a:srgbClr val="FFFFFF"/>
                </a:highlight>
              </a:rPr>
              <a:t>along with memory and programmable input/output peripherals.</a:t>
            </a:r>
            <a:endParaRPr i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self-contained system with a processor, memory and peripherals and can be used as an embedded system</a:t>
            </a:r>
            <a:endParaRPr i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Program memory in the form of NOR flash, OTP ROM, or ferroelectric RAM is also often included on the chip, as well as a small amount of RAM.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Microcontrollers are designed for embedded applications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, in contrast to the microprocessors used in personal computers or other general-purpose applications consisting of various discrete chips.</a:t>
            </a:r>
            <a:endParaRPr sz="2000"/>
          </a:p>
        </p:txBody>
      </p:sp>
      <p:sp>
        <p:nvSpPr>
          <p:cNvPr id="167" name="Google Shape;167;p30"/>
          <p:cNvSpPr txBox="1"/>
          <p:nvPr/>
        </p:nvSpPr>
        <p:spPr>
          <a:xfrm>
            <a:off x="7451975" y="4780625"/>
            <a:ext cx="1165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Source: Wikipedia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381075"/>
            <a:ext cx="85206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Usage: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Microcontrollers are used in automobile engine control systems, implantable medical devices, remote controls, office machines, appliances, power tools, toys, and other embedded systems.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I/O Devices: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Typical input and output devices include switches, relays, solenoids, LED's, small or custom liquid-crystal displays, radio frequency devices, and sensors for data such as temperature, humidity, light level etc.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Interrupt Handling: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Microcontrollers must provide real-time response to events in the embedded system they are controlling.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7451975" y="4780625"/>
            <a:ext cx="11655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Calibri"/>
                <a:ea typeface="Calibri"/>
                <a:cs typeface="Calibri"/>
                <a:sym typeface="Calibri"/>
              </a:rPr>
              <a:t>Source: Wikipedia</a:t>
            </a:r>
            <a:endParaRPr i="1"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Computing systems are everywhere</a:t>
            </a:r>
            <a:endParaRPr sz="2800">
              <a:solidFill>
                <a:schemeClr val="dk1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Most of us think of “desktop” computers</a:t>
            </a:r>
            <a:endParaRPr sz="2800">
              <a:solidFill>
                <a:schemeClr val="dk1"/>
              </a:solidFill>
            </a:endParaRPr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○"/>
            </a:pPr>
            <a:r>
              <a:rPr lang="en" sz="2400">
                <a:solidFill>
                  <a:schemeClr val="dk1"/>
                </a:solidFill>
              </a:rPr>
              <a:t>PC’s</a:t>
            </a:r>
            <a:endParaRPr sz="2400">
              <a:solidFill>
                <a:schemeClr val="dk1"/>
              </a:solidFill>
            </a:endParaRPr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○"/>
            </a:pPr>
            <a:r>
              <a:rPr lang="en" sz="2400">
                <a:solidFill>
                  <a:schemeClr val="dk1"/>
                </a:solidFill>
              </a:rPr>
              <a:t>Laptops</a:t>
            </a:r>
            <a:endParaRPr sz="2400">
              <a:solidFill>
                <a:schemeClr val="dk1"/>
              </a:solidFill>
            </a:endParaRPr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○"/>
            </a:pPr>
            <a:r>
              <a:rPr lang="en" sz="2400">
                <a:solidFill>
                  <a:schemeClr val="dk1"/>
                </a:solidFill>
              </a:rPr>
              <a:t>Mainframes</a:t>
            </a:r>
            <a:endParaRPr sz="2400">
              <a:solidFill>
                <a:schemeClr val="dk1"/>
              </a:solidFill>
            </a:endParaRPr>
          </a:p>
          <a:p>
            <a:pPr indent="-3930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○"/>
            </a:pPr>
            <a:r>
              <a:rPr lang="en" sz="2400">
                <a:solidFill>
                  <a:schemeClr val="dk1"/>
                </a:solidFill>
              </a:rPr>
              <a:t>Servers</a:t>
            </a:r>
            <a:endParaRPr sz="2400">
              <a:solidFill>
                <a:schemeClr val="dk1"/>
              </a:solidFill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But there’s another type of computing system</a:t>
            </a:r>
            <a:endParaRPr sz="2800">
              <a:solidFill>
                <a:schemeClr val="dk1"/>
              </a:solidFill>
            </a:endParaRPr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Far more common...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25" y="1825913"/>
            <a:ext cx="1543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(Diagram)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222250"/>
            <a:ext cx="45815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379400" y="2571750"/>
            <a:ext cx="32334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Calibri"/>
                <a:ea typeface="Calibri"/>
                <a:cs typeface="Calibri"/>
                <a:sym typeface="Calibri"/>
              </a:rPr>
              <a:t>Describe the Components (Refer to any of the Textbook)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125" y="2933200"/>
            <a:ext cx="157162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Sensor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Definition: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In the broadest definition, a sensor is a device, module, machine, or subsystem that detects events or changes in its environment and sends the information to other electronics, frequently a computer processor.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Usage: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Sensors are used in everyday objects such as automatic Doors (Piezoelectric Sensors) and fans which operate by placing hand near the base.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2122"/>
                </a:solidFill>
                <a:highlight>
                  <a:srgbClr val="FFFFFF"/>
                </a:highlight>
              </a:rPr>
              <a:t>A good sensor obeys the following rules: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It is sensitive to the measured property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It is insensitive to any other property likely to be encountered in its application, and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Calibri"/>
              <a:buChar char="●"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It does not influence the measured property.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Sensor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Key Terms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Sensitivity: 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 sensor's sensitivity indicates how much its output changes when the input quantity it measures changes.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F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or instance, if the mercury in a thermometer moves 1  cm when the temperature changes by 1 °C, its sensitivity is 1 cm/°C</a:t>
            </a:r>
            <a:endParaRPr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Char char="●"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Resolution: 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The </a:t>
            </a:r>
            <a:r>
              <a:rPr i="1" lang="en" sz="2000">
                <a:solidFill>
                  <a:srgbClr val="202122"/>
                </a:solidFill>
                <a:highlight>
                  <a:srgbClr val="FFFFFF"/>
                </a:highlight>
              </a:rPr>
              <a:t>sensor resolution or measurement resolution 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is the smallest change that can be detected in the quantity that is being measured. The resolution of a sensor with a digital output is usually the </a:t>
            </a: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numerical resolution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of the digital outp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ut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Actuators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An </a:t>
            </a: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actuator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is a component of a machine that produces force, torque, or displacement, usually in a controlled way, when an electrical, pneumatic or hydraulic input is supplied to it in a system (called an </a:t>
            </a: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actuating system</a:t>
            </a: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).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An actuator converts such an input signal into the required form of mechanical energy.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It is a type of transducer. 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In simple terms, it is a "mover".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Actuators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The displacement achieved is commonly linear or rotational, as exemplified by linear motors and rotary motors, respectively.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Rotary motion is more natural for small machines making large displacements.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By means of a leadscrew, rotary motion can be adapted to function as a linear actuator (a linear motion, but not a linear motor).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925" y="3362350"/>
            <a:ext cx="1693025" cy="11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Actuators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381075"/>
            <a:ext cx="85206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Another broad classification of actuators separates them into two types: incremental-drive actuators and continuous-drive actuators.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Stepper motors are one type of incremental-drive actuators.</a:t>
            </a:r>
            <a:endParaRPr sz="20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Examples of continuous-drive actuators include DC torque motors, induction motors, hydraulic and pneumatic motors, and piston-cylinder drives (rams).</a:t>
            </a:r>
            <a:endParaRPr b="1" sz="20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 -  Peripheral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peripheral device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or simply </a:t>
            </a:r>
            <a:r>
              <a:rPr b="1" lang="en" sz="1400">
                <a:solidFill>
                  <a:srgbClr val="202122"/>
                </a:solidFill>
                <a:highlight>
                  <a:srgbClr val="FFFFFF"/>
                </a:highlight>
              </a:rPr>
              <a:t>peripheral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is an auxiliary hardware device that a co</a:t>
            </a:r>
            <a:r>
              <a:rPr lang="en" sz="1400">
                <a:highlight>
                  <a:srgbClr val="FFFFFF"/>
                </a:highlight>
              </a:rPr>
              <a:t>mputer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uses to transfer information externally. A peripheral is a hardware component that is accessible to and controlled by a computer but is not a core component of the computer.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A peripheral can be categorized based on the direction in which information flows relative to the computer: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The computer receives data from an </a:t>
            </a:r>
            <a:r>
              <a:rPr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input device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; examples: mouse, keyboard, scanner, game controller, microphone and webcam</a:t>
            </a:r>
            <a:endParaRPr sz="14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The computer sends data to an </a:t>
            </a:r>
            <a:r>
              <a:rPr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output device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; examples: monitor, printer, headphones, and speakers</a:t>
            </a:r>
            <a:endParaRPr sz="14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The computer sends and receives data via an </a:t>
            </a:r>
            <a:r>
              <a:rPr i="1" lang="en" sz="1400">
                <a:solidFill>
                  <a:srgbClr val="202122"/>
                </a:solidFill>
                <a:highlight>
                  <a:srgbClr val="FFFFFF"/>
                </a:highlight>
              </a:rPr>
              <a:t>input/output device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; examples: storage device (such as disk drive, solid-state drive, USB flash drive, memo</a:t>
            </a:r>
            <a:r>
              <a:rPr lang="en" sz="1400">
                <a:highlight>
                  <a:srgbClr val="FFFFFF"/>
                </a:highlight>
              </a:rPr>
              <a:t>ry card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 and tape drive), mo</a:t>
            </a:r>
            <a:r>
              <a:rPr lang="en" sz="1400">
                <a:highlight>
                  <a:srgbClr val="FFFFFF"/>
                </a:highlight>
              </a:rPr>
              <a:t>dem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, router, gateway and network adapter</a:t>
            </a:r>
            <a:endParaRPr sz="1400">
              <a:solidFill>
                <a:schemeClr val="hlink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F. Vahid and T. Givargis, </a:t>
            </a:r>
            <a:r>
              <a:rPr i="1"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Embedded System Design: A Unified Hardware/Software Introduction</a:t>
            </a: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John Wiley &amp; Sons, 2002.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"Actuator," Wikipedia, The Free Encyclopedia, 25 Sep. 2024. [Online]. Available: https://en.wikipedia.org/wiki/Actuator. [Accessed: Sep. 25, 2024].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"Microcontroller," Wikipedia, The Free Encyclopedia, 25 Sep. 2024. [Online]. Available: https://en.wikipedia.org/wiki/Microcontroller. [Accessed: Sep. 25, 2024].</a:t>
            </a:r>
            <a:endParaRPr>
              <a:solidFill>
                <a:srgbClr val="11111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"Sensor," Wikipedia, The Free Encyclopedia, 25 Sep. 2024. [Online]. Available: https://en.wikipedia.org/wiki/Microcontroller. [Accessed: Sep. 25, 2024].</a:t>
            </a:r>
            <a:endParaRPr>
              <a:solidFill>
                <a:srgbClr val="11111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11111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"Peripherals," Wikipedia, The Free Encyclopedia, 25 Sep. 2024. [Online]. Available: https://en.wikipedia.org/wiki/Microcontroller. [Accessed: Sep. 25, 2024].</a:t>
            </a:r>
            <a:endParaRPr>
              <a:solidFill>
                <a:srgbClr val="11111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Embedded computing systems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Computing systems embedded within electronic devices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Hard to define. Nearly any computing system other than a desktop computer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Billions of units produced yearly, versus millions of desktop units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Perhaps 50 per household and per automobile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</a:t>
            </a:r>
            <a:r>
              <a:rPr lang="en" sz="2000"/>
              <a:t>illions of computing systems are built every year for a very different purpose: </a:t>
            </a:r>
            <a:r>
              <a:rPr i="1" lang="en" sz="2000"/>
              <a:t>they are embedded within larger electronic devices, repeatedly carrying out a particular function, often going completely unrecognized by the device’s user.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embedded system is nearly any computing system other than a desktop, laptop, or mainframe computer.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One might say that nearly any device that runs on electricity either already has, or will soon have, a computing system embedded within it</a:t>
            </a:r>
            <a:endParaRPr i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Electronic Devices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 are found in a variety of common electronic devices, such as: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consumer electronics</a:t>
            </a:r>
            <a:r>
              <a:rPr lang="en"/>
              <a:t> -- cell phones, pagers, digital cameras, camcorders, videocassette recorders, portable video games, calculators, and personal digital assistants;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home appliances</a:t>
            </a:r>
            <a:r>
              <a:rPr lang="en"/>
              <a:t> -- microwave ovens, answering machines, thermostat, home security, washing machines, and lighting systems;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office automation</a:t>
            </a:r>
            <a:r>
              <a:rPr lang="en"/>
              <a:t> -- fax machines, copiers, printers, and scanners;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business equipment</a:t>
            </a:r>
            <a:r>
              <a:rPr lang="en"/>
              <a:t> -- cash registers, curbside check-in, alarm systems, card readers, product scanners, and automated teller machines;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automobiles</a:t>
            </a:r>
            <a:r>
              <a:rPr lang="en"/>
              <a:t> -- transmission control, cruise control, fuel injection, anti-lock brakes, and active suspension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Some More Devices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1075"/>
            <a:ext cx="17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Anti-lock brakes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Auto-focus cameras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teller machines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toll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transmission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Avionic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 chargers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Camcorders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phones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Cell-phone base stations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Cordless phones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Cruise control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Curbside check-in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cameras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drives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card readers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instruments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toys/games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 control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Fax machines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Fingerprint identifiers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security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Life-support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 testing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543" y="1687225"/>
            <a:ext cx="2558750" cy="22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593200" y="1343725"/>
            <a:ext cx="17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MPEG decoders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cards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switches/routers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On-board navigation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Photocopiers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Point-of-sale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video games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phones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ovens/dishwashers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Speech recognizers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Stereo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Teleconferencing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Televisions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Temperature controllers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Theft tracking systems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 set-top boxes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VCR’s, DVD players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game consoles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phones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Washers and dryers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Characteristics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</a:t>
            </a:r>
            <a:r>
              <a:rPr b="1" lang="en" sz="2400"/>
              <a:t>ingle-functioned:</a:t>
            </a:r>
            <a:r>
              <a:rPr lang="en" sz="2400"/>
              <a:t> An embedded system usually executes only one program, repeatedly. For example, a pager is always a pager.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" sz="2400"/>
              <a:t>Example:</a:t>
            </a:r>
            <a:r>
              <a:rPr lang="en" sz="2400"/>
              <a:t> Washing Machine, Digital Camera, Microwave Oven, thermostat, etc.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 contrast, a desktop system executes a variety of programs, like spreadsheets, word processors, and video games, with new programs added frequently.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Characteristics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Tightly constrained: </a:t>
            </a:r>
            <a:r>
              <a:rPr lang="en" sz="2000"/>
              <a:t>All computing systems have constraints on </a:t>
            </a:r>
            <a:r>
              <a:rPr i="1" lang="en" sz="2000"/>
              <a:t>design metrics</a:t>
            </a:r>
            <a:r>
              <a:rPr lang="en" sz="2000"/>
              <a:t>, but those on embedded systems can be especially tight.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design metric is a measure of an </a:t>
            </a:r>
            <a:r>
              <a:rPr lang="en" sz="2000"/>
              <a:t>implementation</a:t>
            </a:r>
            <a:r>
              <a:rPr lang="en" sz="2000"/>
              <a:t> features, such as cost, size, performance, and power.</a:t>
            </a:r>
            <a:r>
              <a:rPr i="1" lang="en" sz="2000"/>
              <a:t> (More on this later)</a:t>
            </a:r>
            <a:endParaRPr i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Embedded systems often must cost just a few dollars, must be sized to fit on a single chip, must perform fast enough to process data in real-time, and must consume minimum power to extend battery life or prevent the necessity of a cooling fan.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Characteristics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Reactive and real-time: </a:t>
            </a:r>
            <a:r>
              <a:rPr lang="en" sz="2000"/>
              <a:t>Many embedded systems must continually react to changes in the system’s environment, and must compute certain results in </a:t>
            </a:r>
            <a:r>
              <a:rPr i="1" lang="en" sz="2000"/>
              <a:t>real time </a:t>
            </a:r>
            <a:r>
              <a:rPr lang="en" sz="2000"/>
              <a:t>without delay.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 example,</a:t>
            </a:r>
            <a:r>
              <a:rPr b="1" lang="en" sz="2000"/>
              <a:t> a car's cruise controller</a:t>
            </a:r>
            <a:r>
              <a:rPr lang="en" sz="2000"/>
              <a:t> continually monitors and reacts to speed and brake sensors. It must compute acceleration or decelerations amounts repeatedly within a limited time; a delayed computation result could result in a failure to maintain control of the car.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 contrast, a desktop system typically focuses on computations, with relatively infrequent (from the computer’s perspective) reactions to input devices.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