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8"/>
  </p:notesMasterIdLst>
  <p:sldIdLst>
    <p:sldId id="257" r:id="rId3"/>
    <p:sldId id="315" r:id="rId4"/>
    <p:sldId id="316" r:id="rId5"/>
    <p:sldId id="325" r:id="rId6"/>
    <p:sldId id="326" r:id="rId7"/>
    <p:sldId id="327" r:id="rId8"/>
    <p:sldId id="328" r:id="rId9"/>
    <p:sldId id="329" r:id="rId10"/>
    <p:sldId id="337" r:id="rId11"/>
    <p:sldId id="415" r:id="rId12"/>
    <p:sldId id="416" r:id="rId13"/>
    <p:sldId id="417" r:id="rId14"/>
    <p:sldId id="338" r:id="rId15"/>
    <p:sldId id="339" r:id="rId16"/>
    <p:sldId id="340" r:id="rId17"/>
    <p:sldId id="341" r:id="rId18"/>
    <p:sldId id="342" r:id="rId19"/>
    <p:sldId id="343" r:id="rId20"/>
    <p:sldId id="344" r:id="rId21"/>
    <p:sldId id="345" r:id="rId22"/>
    <p:sldId id="508" r:id="rId23"/>
    <p:sldId id="346" r:id="rId24"/>
    <p:sldId id="347" r:id="rId25"/>
    <p:sldId id="348" r:id="rId26"/>
    <p:sldId id="413" r:id="rId27"/>
    <p:sldId id="349" r:id="rId28"/>
    <p:sldId id="350" r:id="rId29"/>
    <p:sldId id="351" r:id="rId30"/>
    <p:sldId id="352" r:id="rId31"/>
    <p:sldId id="353" r:id="rId32"/>
    <p:sldId id="354" r:id="rId33"/>
    <p:sldId id="355" r:id="rId34"/>
    <p:sldId id="356" r:id="rId35"/>
    <p:sldId id="357" r:id="rId36"/>
    <p:sldId id="455" r:id="rId37"/>
    <p:sldId id="371" r:id="rId38"/>
    <p:sldId id="372" r:id="rId39"/>
    <p:sldId id="373" r:id="rId40"/>
    <p:sldId id="374" r:id="rId41"/>
    <p:sldId id="375" r:id="rId42"/>
    <p:sldId id="376" r:id="rId43"/>
    <p:sldId id="468" r:id="rId44"/>
    <p:sldId id="469" r:id="rId45"/>
    <p:sldId id="470" r:id="rId46"/>
    <p:sldId id="472" r:id="rId47"/>
    <p:sldId id="473" r:id="rId48"/>
    <p:sldId id="474" r:id="rId49"/>
    <p:sldId id="477" r:id="rId50"/>
    <p:sldId id="478" r:id="rId51"/>
    <p:sldId id="471" r:id="rId52"/>
    <p:sldId id="495" r:id="rId53"/>
    <p:sldId id="496" r:id="rId54"/>
    <p:sldId id="497" r:id="rId55"/>
    <p:sldId id="498" r:id="rId56"/>
    <p:sldId id="499" r:id="rId57"/>
    <p:sldId id="504" r:id="rId58"/>
    <p:sldId id="506" r:id="rId59"/>
    <p:sldId id="507" r:id="rId60"/>
    <p:sldId id="509" r:id="rId61"/>
    <p:sldId id="510" r:id="rId62"/>
    <p:sldId id="511" r:id="rId63"/>
    <p:sldId id="512" r:id="rId64"/>
    <p:sldId id="513" r:id="rId65"/>
    <p:sldId id="514" r:id="rId66"/>
    <p:sldId id="515" r:id="rId67"/>
    <p:sldId id="516" r:id="rId68"/>
    <p:sldId id="517" r:id="rId69"/>
    <p:sldId id="518" r:id="rId70"/>
    <p:sldId id="519" r:id="rId71"/>
    <p:sldId id="520" r:id="rId72"/>
    <p:sldId id="521" r:id="rId73"/>
    <p:sldId id="377" r:id="rId74"/>
    <p:sldId id="378" r:id="rId75"/>
    <p:sldId id="379" r:id="rId76"/>
    <p:sldId id="380" r:id="rId77"/>
    <p:sldId id="381" r:id="rId78"/>
    <p:sldId id="382" r:id="rId79"/>
    <p:sldId id="383" r:id="rId80"/>
    <p:sldId id="384" r:id="rId81"/>
    <p:sldId id="385" r:id="rId82"/>
    <p:sldId id="386" r:id="rId83"/>
    <p:sldId id="387" r:id="rId84"/>
    <p:sldId id="388" r:id="rId85"/>
    <p:sldId id="389" r:id="rId86"/>
    <p:sldId id="390" r:id="rId87"/>
    <p:sldId id="391" r:id="rId88"/>
    <p:sldId id="392" r:id="rId89"/>
    <p:sldId id="393" r:id="rId90"/>
    <p:sldId id="394" r:id="rId91"/>
    <p:sldId id="395" r:id="rId92"/>
    <p:sldId id="397" r:id="rId93"/>
    <p:sldId id="398" r:id="rId94"/>
    <p:sldId id="459" r:id="rId95"/>
    <p:sldId id="483" r:id="rId96"/>
    <p:sldId id="484" r:id="rId97"/>
    <p:sldId id="485" r:id="rId98"/>
    <p:sldId id="487" r:id="rId99"/>
    <p:sldId id="488" r:id="rId100"/>
    <p:sldId id="460" r:id="rId101"/>
    <p:sldId id="466" r:id="rId102"/>
    <p:sldId id="489" r:id="rId103"/>
    <p:sldId id="490" r:id="rId104"/>
    <p:sldId id="491" r:id="rId105"/>
    <p:sldId id="492" r:id="rId106"/>
    <p:sldId id="493" r:id="rId107"/>
    <p:sldId id="494" r:id="rId108"/>
    <p:sldId id="400" r:id="rId109"/>
    <p:sldId id="401" r:id="rId110"/>
    <p:sldId id="402" r:id="rId111"/>
    <p:sldId id="403" r:id="rId112"/>
    <p:sldId id="409" r:id="rId113"/>
    <p:sldId id="404" r:id="rId114"/>
    <p:sldId id="405" r:id="rId115"/>
    <p:sldId id="406" r:id="rId116"/>
    <p:sldId id="407" r:id="rId117"/>
    <p:sldId id="410" r:id="rId118"/>
    <p:sldId id="411" r:id="rId119"/>
    <p:sldId id="426" r:id="rId120"/>
    <p:sldId id="427" r:id="rId121"/>
    <p:sldId id="428" r:id="rId122"/>
    <p:sldId id="429" r:id="rId123"/>
    <p:sldId id="430" r:id="rId124"/>
    <p:sldId id="431" r:id="rId125"/>
    <p:sldId id="432" r:id="rId126"/>
    <p:sldId id="433" r:id="rId127"/>
    <p:sldId id="434" r:id="rId128"/>
    <p:sldId id="435" r:id="rId129"/>
    <p:sldId id="436" r:id="rId130"/>
    <p:sldId id="522" r:id="rId131"/>
    <p:sldId id="523" r:id="rId132"/>
    <p:sldId id="532" r:id="rId133"/>
    <p:sldId id="524" r:id="rId134"/>
    <p:sldId id="525" r:id="rId135"/>
    <p:sldId id="526" r:id="rId136"/>
    <p:sldId id="527" r:id="rId137"/>
    <p:sldId id="528" r:id="rId138"/>
    <p:sldId id="543" r:id="rId139"/>
    <p:sldId id="546" r:id="rId140"/>
    <p:sldId id="547" r:id="rId141"/>
    <p:sldId id="548" r:id="rId142"/>
    <p:sldId id="549" r:id="rId143"/>
    <p:sldId id="550" r:id="rId144"/>
    <p:sldId id="551" r:id="rId145"/>
    <p:sldId id="544" r:id="rId146"/>
    <p:sldId id="545"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presProps" Target="pres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F6E37-BE2C-48C4-B87D-AE3699DD96AA}"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938B2-3B42-4D56-9FA6-EDDFC80D5ED1}" type="slidenum">
              <a:rPr lang="en-US" smtClean="0"/>
              <a:t>‹#›</a:t>
            </a:fld>
            <a:endParaRPr lang="en-US"/>
          </a:p>
        </p:txBody>
      </p:sp>
    </p:spTree>
    <p:extLst>
      <p:ext uri="{BB962C8B-B14F-4D97-AF65-F5344CB8AC3E}">
        <p14:creationId xmlns:p14="http://schemas.microsoft.com/office/powerpoint/2010/main" val="2635610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913B45-377D-4E3B-8C81-281B416C13A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5E76-6576-F0B2-D383-BB8EE7C4D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C5FCCA-49E0-62D2-498B-C9A13B154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FDDAA8-327F-34ED-A6B5-277EB5AC0E9C}"/>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5" name="Footer Placeholder 4">
            <a:extLst>
              <a:ext uri="{FF2B5EF4-FFF2-40B4-BE49-F238E27FC236}">
                <a16:creationId xmlns:a16="http://schemas.microsoft.com/office/drawing/2014/main" id="{DA900893-B737-A6EA-4A00-86DAD61CB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B0BEC-FB34-2F2C-75BD-DB5354D2EF63}"/>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314983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7D77-EF52-19CC-70E5-CCFC137FCA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6A991D-C871-FE46-E0C9-DF3B45763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42305-25EE-637F-0253-AABDD961AB04}"/>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5" name="Footer Placeholder 4">
            <a:extLst>
              <a:ext uri="{FF2B5EF4-FFF2-40B4-BE49-F238E27FC236}">
                <a16:creationId xmlns:a16="http://schemas.microsoft.com/office/drawing/2014/main" id="{79060E39-3D24-5FB4-90BA-E05D770E0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ADE49-9DFE-E912-3A86-A879E4B1A7D0}"/>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38362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C367A-FC4B-1EA9-E82F-674658744F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713ADC-4CFB-2BF6-73B0-A6EB16B591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6B5B5-9AEB-9B92-9921-95EFC20A4F21}"/>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5" name="Footer Placeholder 4">
            <a:extLst>
              <a:ext uri="{FF2B5EF4-FFF2-40B4-BE49-F238E27FC236}">
                <a16:creationId xmlns:a16="http://schemas.microsoft.com/office/drawing/2014/main" id="{39A1057F-DAF2-434E-659D-72611ED9D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99C98-DA71-0C57-08B0-B933A27D7B93}"/>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2952283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451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2202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3678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9132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723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2063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0940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23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644-E5B0-0CB6-36E4-14F87B416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C0FFF-B1E6-5DD9-9338-835828315F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D418B-9744-2A1A-0282-1A56FA3F2D03}"/>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5" name="Footer Placeholder 4">
            <a:extLst>
              <a:ext uri="{FF2B5EF4-FFF2-40B4-BE49-F238E27FC236}">
                <a16:creationId xmlns:a16="http://schemas.microsoft.com/office/drawing/2014/main" id="{68C72C9D-61A6-E86B-7D8D-D8E630E9B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98884-217B-F429-20A4-A94723B6ADF3}"/>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212582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4574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3779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703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446C-869E-2B85-74D3-8F0982D251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A56EC-73A4-9397-D64E-0E3445061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AFA41-F3E1-57C4-4BC5-976BB2F6D085}"/>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5" name="Footer Placeholder 4">
            <a:extLst>
              <a:ext uri="{FF2B5EF4-FFF2-40B4-BE49-F238E27FC236}">
                <a16:creationId xmlns:a16="http://schemas.microsoft.com/office/drawing/2014/main" id="{4C545CE5-BD97-359E-E00A-F27DB6450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04D77-2395-4DA1-958F-5E66FD16B065}"/>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249955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51CD-AFF2-12FE-97F5-136A107503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25D67-CE3C-4222-5437-714A719876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727CF4-BCD2-B21F-2E6B-915688CC55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D6F6B5-3D41-64C0-5AF5-4265352C1E92}"/>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6" name="Footer Placeholder 5">
            <a:extLst>
              <a:ext uri="{FF2B5EF4-FFF2-40B4-BE49-F238E27FC236}">
                <a16:creationId xmlns:a16="http://schemas.microsoft.com/office/drawing/2014/main" id="{1CB63D11-679C-74CE-A224-6090D6057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20847-96A7-56AF-B183-F32F1F7BA4EB}"/>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6751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BEFB-B1B0-6B75-130B-3EC759A265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194069-4F25-0327-E497-99B85710EB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12932-3787-4D99-FC2F-97F4781152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D97638-4033-64AF-4135-F64A78A10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6E7A3-1092-A0BD-28C7-CA4E1A666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AE125-DA58-5F39-C168-A781CF82020A}"/>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8" name="Footer Placeholder 7">
            <a:extLst>
              <a:ext uri="{FF2B5EF4-FFF2-40B4-BE49-F238E27FC236}">
                <a16:creationId xmlns:a16="http://schemas.microsoft.com/office/drawing/2014/main" id="{6E1C4D56-DBD4-10A4-3371-750ABE5784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E6CD8-57F3-CD66-B377-B2585F67F68D}"/>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378019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7367-E112-F141-F7DA-682D368CB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43E0FC-41EB-8EDD-1803-47655F0EBEF9}"/>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4" name="Footer Placeholder 3">
            <a:extLst>
              <a:ext uri="{FF2B5EF4-FFF2-40B4-BE49-F238E27FC236}">
                <a16:creationId xmlns:a16="http://schemas.microsoft.com/office/drawing/2014/main" id="{BF4FB460-0363-8B2C-57C1-992C11F7F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4722D-5904-5AC3-E132-3B5232828D28}"/>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361778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3E1BF-28EB-9183-3172-9CDF381CDB3A}"/>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3" name="Footer Placeholder 2">
            <a:extLst>
              <a:ext uri="{FF2B5EF4-FFF2-40B4-BE49-F238E27FC236}">
                <a16:creationId xmlns:a16="http://schemas.microsoft.com/office/drawing/2014/main" id="{B8C66F67-D21E-0BD7-867F-62FB5377C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F08B0-78A1-8E81-89F8-9DF5E55CA1F8}"/>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190647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179F-F0A3-C76D-BE07-FBA2DADD7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D55A09-052E-9FE5-3D01-FA7A541CCA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D4E96C-5FC4-A7AE-BC13-615C6E15A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5B9E7-1575-F213-C6F5-D8262407ABD8}"/>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6" name="Footer Placeholder 5">
            <a:extLst>
              <a:ext uri="{FF2B5EF4-FFF2-40B4-BE49-F238E27FC236}">
                <a16:creationId xmlns:a16="http://schemas.microsoft.com/office/drawing/2014/main" id="{B75D6B34-3891-C3C1-5E7E-EA03B2156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166F7-F0E1-4B9E-AC75-00990723ED9E}"/>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373463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C1A3-C9CB-5FB3-EBF1-A6BD9BC30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9C84B-B5D4-A651-3451-E799C0E20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812AF-04C1-3A40-2B5D-3F3080EC1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1FE55-0668-1B07-50E5-2D40BBCDC19C}"/>
              </a:ext>
            </a:extLst>
          </p:cNvPr>
          <p:cNvSpPr>
            <a:spLocks noGrp="1"/>
          </p:cNvSpPr>
          <p:nvPr>
            <p:ph type="dt" sz="half" idx="10"/>
          </p:nvPr>
        </p:nvSpPr>
        <p:spPr/>
        <p:txBody>
          <a:bodyPr/>
          <a:lstStyle/>
          <a:p>
            <a:fld id="{0E7FF80A-97D6-4E6A-9B7B-4F5F8DA964F2}" type="datetimeFigureOut">
              <a:rPr lang="en-US" smtClean="0"/>
              <a:t>12/4/2024</a:t>
            </a:fld>
            <a:endParaRPr lang="en-US"/>
          </a:p>
        </p:txBody>
      </p:sp>
      <p:sp>
        <p:nvSpPr>
          <p:cNvPr id="6" name="Footer Placeholder 5">
            <a:extLst>
              <a:ext uri="{FF2B5EF4-FFF2-40B4-BE49-F238E27FC236}">
                <a16:creationId xmlns:a16="http://schemas.microsoft.com/office/drawing/2014/main" id="{87CABB08-38CC-225C-FD01-D43049908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5879D-AEA3-6D7B-48AA-CC83B3A06518}"/>
              </a:ext>
            </a:extLst>
          </p:cNvPr>
          <p:cNvSpPr>
            <a:spLocks noGrp="1"/>
          </p:cNvSpPr>
          <p:nvPr>
            <p:ph type="sldNum" sz="quarter" idx="12"/>
          </p:nvPr>
        </p:nvSpPr>
        <p:spPr/>
        <p:txBody>
          <a:bodyPr/>
          <a:lstStyle/>
          <a:p>
            <a:fld id="{1800F38B-3464-494D-B583-80E8FEEA9AED}" type="slidenum">
              <a:rPr lang="en-US" smtClean="0"/>
              <a:t>‹#›</a:t>
            </a:fld>
            <a:endParaRPr lang="en-US"/>
          </a:p>
        </p:txBody>
      </p:sp>
    </p:spTree>
    <p:extLst>
      <p:ext uri="{BB962C8B-B14F-4D97-AF65-F5344CB8AC3E}">
        <p14:creationId xmlns:p14="http://schemas.microsoft.com/office/powerpoint/2010/main" val="240942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2EE71-9B36-6C1F-DB21-CEFBB7E5D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97354B-66FA-7484-A810-E84C9C5D2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9A3CD-72B7-7AA9-F611-330B54479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FF80A-97D6-4E6A-9B7B-4F5F8DA964F2}" type="datetimeFigureOut">
              <a:rPr lang="en-US" smtClean="0"/>
              <a:t>12/4/2024</a:t>
            </a:fld>
            <a:endParaRPr lang="en-US"/>
          </a:p>
        </p:txBody>
      </p:sp>
      <p:sp>
        <p:nvSpPr>
          <p:cNvPr id="5" name="Footer Placeholder 4">
            <a:extLst>
              <a:ext uri="{FF2B5EF4-FFF2-40B4-BE49-F238E27FC236}">
                <a16:creationId xmlns:a16="http://schemas.microsoft.com/office/drawing/2014/main" id="{1B9AEFD1-E35D-FECD-6A75-9531E354F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1E660-4862-F912-62F1-0B5D81F5D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0F38B-3464-494D-B583-80E8FEEA9AED}" type="slidenum">
              <a:rPr lang="en-US" smtClean="0"/>
              <a:t>‹#›</a:t>
            </a:fld>
            <a:endParaRPr lang="en-US"/>
          </a:p>
        </p:txBody>
      </p:sp>
    </p:spTree>
    <p:extLst>
      <p:ext uri="{BB962C8B-B14F-4D97-AF65-F5344CB8AC3E}">
        <p14:creationId xmlns:p14="http://schemas.microsoft.com/office/powerpoint/2010/main" val="409710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52480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EB40-9565-FF24-3721-8644B7310BEC}"/>
              </a:ext>
            </a:extLst>
          </p:cNvPr>
          <p:cNvSpPr>
            <a:spLocks noGrp="1"/>
          </p:cNvSpPr>
          <p:nvPr>
            <p:ph type="title"/>
          </p:nvPr>
        </p:nvSpPr>
        <p:spPr/>
        <p:txBody>
          <a:bodyPr/>
          <a:lstStyle/>
          <a:p>
            <a:r>
              <a:rPr lang="en-US" dirty="0"/>
              <a:t>Chapter Three </a:t>
            </a:r>
            <a:br>
              <a:rPr lang="en-US" dirty="0"/>
            </a:br>
            <a:r>
              <a:rPr lang="en-US" dirty="0"/>
              <a:t>Motivation and Leadership </a:t>
            </a:r>
          </a:p>
        </p:txBody>
      </p:sp>
      <p:sp>
        <p:nvSpPr>
          <p:cNvPr id="3" name="Content Placeholder 2">
            <a:extLst>
              <a:ext uri="{FF2B5EF4-FFF2-40B4-BE49-F238E27FC236}">
                <a16:creationId xmlns:a16="http://schemas.microsoft.com/office/drawing/2014/main" id="{E65CF8AB-48D5-86AD-53EC-7FD1BC1026A7}"/>
              </a:ext>
            </a:extLst>
          </p:cNvPr>
          <p:cNvSpPr>
            <a:spLocks noGrp="1"/>
          </p:cNvSpPr>
          <p:nvPr>
            <p:ph idx="1"/>
          </p:nvPr>
        </p:nvSpPr>
        <p:spPr/>
        <p:txBody>
          <a:bodyPr>
            <a:normAutofit lnSpcReduction="10000"/>
          </a:bodyPr>
          <a:lstStyle/>
          <a:p>
            <a:r>
              <a:rPr lang="en-US" dirty="0"/>
              <a:t>Motivation </a:t>
            </a:r>
          </a:p>
          <a:p>
            <a:r>
              <a:rPr lang="en-US" dirty="0"/>
              <a:t>Theories of motivation: Maslow’s hierarchy, Herzberg’s two factors, Expectancy, Equity </a:t>
            </a:r>
          </a:p>
          <a:p>
            <a:r>
              <a:rPr lang="en-US" dirty="0"/>
              <a:t>Technique for motivation </a:t>
            </a:r>
          </a:p>
          <a:p>
            <a:r>
              <a:rPr lang="en-US" dirty="0"/>
              <a:t>Leadership </a:t>
            </a:r>
          </a:p>
          <a:p>
            <a:r>
              <a:rPr lang="en-US" dirty="0"/>
              <a:t>Leadership styles; autocratic, democratic, servant and transformational </a:t>
            </a:r>
          </a:p>
          <a:p>
            <a:r>
              <a:rPr lang="en-US" dirty="0"/>
              <a:t>Characteristics of learning organization in the ICT </a:t>
            </a:r>
          </a:p>
          <a:p>
            <a:r>
              <a:rPr lang="en-US" dirty="0"/>
              <a:t>Challenges and strategies for motivating and leading technical workforce </a:t>
            </a:r>
          </a:p>
        </p:txBody>
      </p:sp>
    </p:spTree>
    <p:extLst>
      <p:ext uri="{BB962C8B-B14F-4D97-AF65-F5344CB8AC3E}">
        <p14:creationId xmlns:p14="http://schemas.microsoft.com/office/powerpoint/2010/main" val="37817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Physiological needs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Physiological needs are the base of the hierarchy. These needs are the biological component for human survival. According to Maslow's hierarchy of needs, physiological needs are concerned for internal motivation. According to Maslow's theory, humans are compelled to satisfy physiological needs first in order to pursue higher levels of intrinsic satisfaction. In order to advance higher-level needs in Maslow's hierarchy, physiological needs must be met first. This means that if a person is struggling to meet their physiological needs, they are unwilling to seek safety, social, esteem, and self-actualization on their own.</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br>
              <a:rPr lang="en-US" dirty="0"/>
            </a:br>
            <a:r>
              <a:rPr lang="en-US" dirty="0"/>
              <a:t>Servant Leadership</a:t>
            </a:r>
            <a:br>
              <a:rPr lang="en-US" dirty="0"/>
            </a:br>
            <a:endParaRPr lang="en-US" dirty="0"/>
          </a:p>
        </p:txBody>
      </p:sp>
      <p:sp>
        <p:nvSpPr>
          <p:cNvPr id="3" name="Content Placeholder 2"/>
          <p:cNvSpPr>
            <a:spLocks noGrp="1"/>
          </p:cNvSpPr>
          <p:nvPr>
            <p:ph idx="1"/>
          </p:nvPr>
        </p:nvSpPr>
        <p:spPr>
          <a:xfrm>
            <a:off x="914400" y="914400"/>
            <a:ext cx="10903974" cy="5638800"/>
          </a:xfrm>
        </p:spPr>
        <p:txBody>
          <a:bodyPr>
            <a:normAutofit fontScale="85000" lnSpcReduction="10000"/>
          </a:bodyPr>
          <a:lstStyle/>
          <a:p>
            <a:r>
              <a:rPr lang="en-US" dirty="0"/>
              <a:t>Servant leadership is a leadership style that puts the needs of others first. As a leader, it requires focusing on understanding the people you are working with and developing their abilities, while also setting a good example and understanding their personal goals.</a:t>
            </a:r>
          </a:p>
          <a:p>
            <a:r>
              <a:rPr lang="en-US" dirty="0"/>
              <a:t>Servant leadership is a leadership philosophy in which the goal of the leader is to serve. This is different from traditional leadership where the leader's main focus is the booming of their company or organization. A servant leader shares power, puts the needs of the employees first and helps people develop and perform as highly as possible. Instead of the people working to serve the leader, the leader exists to serve the people.</a:t>
            </a:r>
            <a:r>
              <a:rPr lang="en-US" baseline="30000" dirty="0"/>
              <a:t> </a:t>
            </a:r>
            <a:r>
              <a:rPr lang="en-US" dirty="0"/>
              <a:t>When leaders shift their mindset and serve first, they benefit as well as their employees in that their employees acquire personal growth, while the organization grows as well due to the employee's growing commitment and engagement. </a:t>
            </a:r>
          </a:p>
          <a:p>
            <a:pPr>
              <a:buNone/>
            </a:pP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217C-CFEF-6DBD-4F42-213DAC0FED6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AA58A1A-EB4D-323D-65D2-07A6BC99CA30}"/>
              </a:ext>
            </a:extLst>
          </p:cNvPr>
          <p:cNvSpPr>
            <a:spLocks noGrp="1"/>
          </p:cNvSpPr>
          <p:nvPr>
            <p:ph idx="1"/>
          </p:nvPr>
        </p:nvSpPr>
        <p:spPr/>
        <p:txBody>
          <a:bodyPr>
            <a:normAutofit/>
          </a:bodyPr>
          <a:lstStyle/>
          <a:p>
            <a:r>
              <a:rPr lang="en-US" dirty="0"/>
              <a:t>Servant leadership is a leadership philosophy where leaders prioritize the needs of their team and organization over their own. It's about serving others and fostering their growth, rather than seeking personal power or gain.</a:t>
            </a:r>
          </a:p>
        </p:txBody>
      </p:sp>
    </p:spTree>
    <p:extLst>
      <p:ext uri="{BB962C8B-B14F-4D97-AF65-F5344CB8AC3E}">
        <p14:creationId xmlns:p14="http://schemas.microsoft.com/office/powerpoint/2010/main" val="591306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C888-1E23-D1C0-5B8D-88D61A450CA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30CD6C3-0402-E08C-18F2-89AE947E89E7}"/>
              </a:ext>
            </a:extLst>
          </p:cNvPr>
          <p:cNvSpPr>
            <a:spLocks noGrp="1"/>
          </p:cNvSpPr>
          <p:nvPr>
            <p:ph idx="1"/>
          </p:nvPr>
        </p:nvSpPr>
        <p:spPr/>
        <p:txBody>
          <a:bodyPr>
            <a:normAutofit/>
          </a:bodyPr>
          <a:lstStyle/>
          <a:p>
            <a:r>
              <a:rPr lang="en-US" dirty="0"/>
              <a:t>Key Characteristics of Servant Leaders:</a:t>
            </a:r>
          </a:p>
          <a:p>
            <a:r>
              <a:rPr lang="en-US" dirty="0"/>
              <a:t>  Listening: Servant leaders actively listen to their team members, understanding their needs, concerns, and ideas.</a:t>
            </a:r>
          </a:p>
          <a:p>
            <a:r>
              <a:rPr lang="en-US" dirty="0"/>
              <a:t>  Empathy: They possess a deep understanding and compassion for others, putting themselves in their shoes.</a:t>
            </a:r>
          </a:p>
          <a:p>
            <a:r>
              <a:rPr lang="en-US" dirty="0"/>
              <a:t>  Healing: They attempt to create a positive and supportive work environment, helping to heal any divisions or conflicts.</a:t>
            </a:r>
          </a:p>
          <a:p>
            <a:endParaRPr lang="en-CA" dirty="0"/>
          </a:p>
        </p:txBody>
      </p:sp>
    </p:spTree>
    <p:extLst>
      <p:ext uri="{BB962C8B-B14F-4D97-AF65-F5344CB8AC3E}">
        <p14:creationId xmlns:p14="http://schemas.microsoft.com/office/powerpoint/2010/main" val="1290600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7167-193A-42F2-A4D1-BF0B64FF7BD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575AB4-1A3C-637F-2254-27756B8F47AA}"/>
              </a:ext>
            </a:extLst>
          </p:cNvPr>
          <p:cNvSpPr>
            <a:spLocks noGrp="1"/>
          </p:cNvSpPr>
          <p:nvPr>
            <p:ph idx="1"/>
          </p:nvPr>
        </p:nvSpPr>
        <p:spPr/>
        <p:txBody>
          <a:bodyPr>
            <a:normAutofit/>
          </a:bodyPr>
          <a:lstStyle/>
          <a:p>
            <a:r>
              <a:rPr lang="en-US" dirty="0"/>
              <a:t> Awareness: Servant leaders are self-aware and have a strong understanding of their own strengths and weaknesses.</a:t>
            </a:r>
          </a:p>
          <a:p>
            <a:r>
              <a:rPr lang="en-US" dirty="0"/>
              <a:t> Conceptualization: They have a vision for the future and can inspire others to work towards it.</a:t>
            </a:r>
          </a:p>
          <a:p>
            <a:r>
              <a:rPr lang="en-US" dirty="0"/>
              <a:t>  Foresight: They anticipate future challenges and opportunities, planning accordingly.</a:t>
            </a:r>
          </a:p>
          <a:p>
            <a:r>
              <a:rPr lang="en-US" dirty="0"/>
              <a:t> Commitment to the Growth of People: They prioritize the development and growth of their team members.</a:t>
            </a:r>
          </a:p>
          <a:p>
            <a:endParaRPr lang="en-CA" dirty="0"/>
          </a:p>
        </p:txBody>
      </p:sp>
    </p:spTree>
    <p:extLst>
      <p:ext uri="{BB962C8B-B14F-4D97-AF65-F5344CB8AC3E}">
        <p14:creationId xmlns:p14="http://schemas.microsoft.com/office/powerpoint/2010/main" val="33201868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7F50-0EBA-A0BE-32D3-47FED1D352B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7BA35B1-5184-AF24-A840-29A6E40E6377}"/>
              </a:ext>
            </a:extLst>
          </p:cNvPr>
          <p:cNvSpPr>
            <a:spLocks noGrp="1"/>
          </p:cNvSpPr>
          <p:nvPr>
            <p:ph idx="1"/>
          </p:nvPr>
        </p:nvSpPr>
        <p:spPr/>
        <p:txBody>
          <a:bodyPr>
            <a:normAutofit/>
          </a:bodyPr>
          <a:lstStyle/>
          <a:p>
            <a:r>
              <a:rPr lang="en-US" dirty="0"/>
              <a:t>Benefits of Servant Leadership:</a:t>
            </a:r>
          </a:p>
          <a:p>
            <a:r>
              <a:rPr lang="en-US" dirty="0"/>
              <a:t> * Increased Employee Satisfaction: When employees feel valued and supported, they are more likely to be satisfied with their jobs.</a:t>
            </a:r>
          </a:p>
          <a:p>
            <a:r>
              <a:rPr lang="en-US" dirty="0"/>
              <a:t> * Improved Team Performance: Servant leaders create a positive and collaborative work environment, leading to better team performance.</a:t>
            </a:r>
          </a:p>
          <a:p>
            <a:endParaRPr lang="en-CA" dirty="0"/>
          </a:p>
        </p:txBody>
      </p:sp>
    </p:spTree>
    <p:extLst>
      <p:ext uri="{BB962C8B-B14F-4D97-AF65-F5344CB8AC3E}">
        <p14:creationId xmlns:p14="http://schemas.microsoft.com/office/powerpoint/2010/main" val="6313331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B21A-791C-B895-C434-DDEA71881DF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8DBAD5A-6AF1-3192-F578-E7D0564B6794}"/>
              </a:ext>
            </a:extLst>
          </p:cNvPr>
          <p:cNvSpPr>
            <a:spLocks noGrp="1"/>
          </p:cNvSpPr>
          <p:nvPr>
            <p:ph idx="1"/>
          </p:nvPr>
        </p:nvSpPr>
        <p:spPr/>
        <p:txBody>
          <a:bodyPr>
            <a:normAutofit/>
          </a:bodyPr>
          <a:lstStyle/>
          <a:p>
            <a:r>
              <a:rPr lang="en-US" dirty="0"/>
              <a:t> * Higher Employee Retention: Employees are more likely to stay with organizations where they feel valued and appreciated.</a:t>
            </a:r>
          </a:p>
          <a:p>
            <a:r>
              <a:rPr lang="en-US" dirty="0"/>
              <a:t> * Enhanced Organizational Culture: Servant leadership fosters a strong organizational culture based on trust, respect, and collaboration.</a:t>
            </a:r>
          </a:p>
          <a:p>
            <a:r>
              <a:rPr lang="en-US" dirty="0"/>
              <a:t> * Greater Innovation: By empowering employees and encouraging creativity, servant leaders can drive innovation.</a:t>
            </a:r>
          </a:p>
          <a:p>
            <a:endParaRPr lang="en-CA" dirty="0"/>
          </a:p>
        </p:txBody>
      </p:sp>
    </p:spTree>
    <p:extLst>
      <p:ext uri="{BB962C8B-B14F-4D97-AF65-F5344CB8AC3E}">
        <p14:creationId xmlns:p14="http://schemas.microsoft.com/office/powerpoint/2010/main" val="4944194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6154-3C5B-0D26-637C-0B59DDF1452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CD1AE47-8793-36BA-D2A7-9351CE2C2539}"/>
              </a:ext>
            </a:extLst>
          </p:cNvPr>
          <p:cNvSpPr>
            <a:spLocks noGrp="1"/>
          </p:cNvSpPr>
          <p:nvPr>
            <p:ph idx="1"/>
          </p:nvPr>
        </p:nvSpPr>
        <p:spPr/>
        <p:txBody>
          <a:bodyPr>
            <a:normAutofit fontScale="92500" lnSpcReduction="20000"/>
          </a:bodyPr>
          <a:lstStyle/>
          <a:p>
            <a:r>
              <a:rPr lang="en-US" dirty="0"/>
              <a:t>Examples of Servant Leaders:</a:t>
            </a:r>
          </a:p>
          <a:p>
            <a:r>
              <a:rPr lang="en-US" dirty="0"/>
              <a:t> * Nelson Mandela: Fought against apartheid and became the first black president of South Africa.</a:t>
            </a:r>
          </a:p>
          <a:p>
            <a:r>
              <a:rPr lang="en-US" dirty="0"/>
              <a:t> * Mother Teresa: Dedicated her life to helping the poor and marginalized.</a:t>
            </a:r>
          </a:p>
          <a:p>
            <a:r>
              <a:rPr lang="en-US" dirty="0"/>
              <a:t> * Martin Luther King Jr.: Led the Civil Rights Movement in the United States.</a:t>
            </a:r>
          </a:p>
          <a:p>
            <a:r>
              <a:rPr lang="en-US" dirty="0"/>
              <a:t>Servant leadership is a powerful approach that can lead to positive outcomes for both individuals and organizations. By prioritizing the needs of others and fostering a culture of collaboration and growth, servant leaders can create a lasting impact.</a:t>
            </a:r>
          </a:p>
          <a:p>
            <a:endParaRPr lang="en-CA" dirty="0"/>
          </a:p>
        </p:txBody>
      </p:sp>
    </p:spTree>
    <p:extLst>
      <p:ext uri="{BB962C8B-B14F-4D97-AF65-F5344CB8AC3E}">
        <p14:creationId xmlns:p14="http://schemas.microsoft.com/office/powerpoint/2010/main" val="11921880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Quality of good leadership </a:t>
            </a:r>
            <a:br>
              <a:rPr lang="en-US" dirty="0"/>
            </a:br>
            <a:endParaRPr lang="en-US" dirty="0"/>
          </a:p>
        </p:txBody>
      </p:sp>
      <p:sp>
        <p:nvSpPr>
          <p:cNvPr id="3" name="Content Placeholder 2"/>
          <p:cNvSpPr>
            <a:spLocks noGrp="1"/>
          </p:cNvSpPr>
          <p:nvPr>
            <p:ph idx="1"/>
          </p:nvPr>
        </p:nvSpPr>
        <p:spPr/>
        <p:txBody>
          <a:bodyPr>
            <a:normAutofit/>
          </a:bodyPr>
          <a:lstStyle/>
          <a:p>
            <a:r>
              <a:rPr lang="en-US" dirty="0"/>
              <a:t>Leader is the process of influencing and inspiring the behavior of others. It is the ability to motivate others to accomplish pre determined objectives. In fact, organizational performance totally depends upon the ability of the managers. There must be leadership qualities in the manager to produce tremendous impact on subordinate’s performance and behavior. Generally, leadership qualities may broadly be studied under two heading. </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Personal qualities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a:t>Physical fitness: this quality focuses on the physical outlook of the leader. A leader must be a physically sound person. He should be impressive in outlook. Only a healthy person can proceed to his job with full energy and effort. Generally, physical fitness is an ordinary and natural requirement of a leader. </a:t>
            </a:r>
            <a:endParaRPr lang="en-US" dirty="0"/>
          </a:p>
          <a:p>
            <a:pPr lvl="0"/>
            <a:r>
              <a:rPr lang="en-GB" dirty="0"/>
              <a:t>Self confidence: a leader must have confidence for any kind of work he is doing. He should have knowledge about the outcomes of decision and activities. He has to guide and lead the subordinates along with most enthusiastic lines of action. Thus, he has to take decisions on his own showing the subordinates that he has the capacity to do things better. </a:t>
            </a:r>
            <a:endParaRPr lang="en-US" dirty="0"/>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1981200" y="762000"/>
            <a:ext cx="8229600" cy="6096000"/>
          </a:xfrm>
        </p:spPr>
        <p:txBody>
          <a:bodyPr>
            <a:normAutofit fontScale="85000" lnSpcReduction="20000"/>
          </a:bodyPr>
          <a:lstStyle/>
          <a:p>
            <a:pPr lvl="0"/>
            <a:r>
              <a:rPr lang="en-GB" dirty="0"/>
              <a:t>Intelligence: it is the mental quality of the leader. A leader must have the ability to deal with complex and difficult types of problems and situation in a confident manner. He should have the ability to study, analyze and take decisions confidently. He should never be confused when any new or complex problems arise in the organization. He has to solve all kinds of problems through logical analysis and study. </a:t>
            </a:r>
            <a:endParaRPr lang="en-US" dirty="0"/>
          </a:p>
          <a:p>
            <a:r>
              <a:rPr lang="en-US" dirty="0"/>
              <a:t>Vision and foresight: this quality of the leader is a must get to the destination </a:t>
            </a:r>
            <a:r>
              <a:rPr lang="en-US" dirty="0" err="1"/>
              <a:t>ie</a:t>
            </a:r>
            <a:r>
              <a:rPr lang="en-US" dirty="0"/>
              <a:t> to achieve goals. A leader must have vision and foresight of how to getting the work and how to achieve organizational objectives. For this, he has to prepare plans, policies and programs in a systemic manner. He has to lead the subordinates by providing proper guidance and instruction so that the goals may be achieved in the future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Physiological needs include:</a:t>
            </a:r>
            <a:br>
              <a:rPr lang="en-US" dirty="0"/>
            </a:br>
            <a:endParaRPr lang="en-US" dirty="0"/>
          </a:p>
        </p:txBody>
      </p:sp>
      <p:sp>
        <p:nvSpPr>
          <p:cNvPr id="3" name="Content Placeholder 2"/>
          <p:cNvSpPr>
            <a:spLocks noGrp="1"/>
          </p:cNvSpPr>
          <p:nvPr>
            <p:ph idx="1"/>
          </p:nvPr>
        </p:nvSpPr>
        <p:spPr>
          <a:xfrm>
            <a:off x="1981200" y="990600"/>
            <a:ext cx="8229600" cy="5486400"/>
          </a:xfrm>
        </p:spPr>
        <p:txBody>
          <a:bodyPr>
            <a:normAutofit lnSpcReduction="10000"/>
          </a:bodyPr>
          <a:lstStyle/>
          <a:p>
            <a:pPr lvl="0"/>
            <a:r>
              <a:rPr lang="en-US" sz="3400" dirty="0"/>
              <a:t>Air</a:t>
            </a:r>
          </a:p>
          <a:p>
            <a:pPr lvl="0"/>
            <a:r>
              <a:rPr lang="en-US" sz="3400" dirty="0"/>
              <a:t>Heat</a:t>
            </a:r>
          </a:p>
          <a:p>
            <a:pPr lvl="0"/>
            <a:r>
              <a:rPr lang="en-US" sz="3400" dirty="0"/>
              <a:t>Clothes</a:t>
            </a:r>
          </a:p>
          <a:p>
            <a:pPr lvl="0"/>
            <a:r>
              <a:rPr lang="en-US" sz="3400" dirty="0"/>
              <a:t>Hygiene</a:t>
            </a:r>
          </a:p>
          <a:p>
            <a:pPr lvl="0"/>
            <a:r>
              <a:rPr lang="en-US" sz="3400" dirty="0"/>
              <a:t>Light</a:t>
            </a:r>
          </a:p>
          <a:p>
            <a:pPr lvl="0"/>
            <a:r>
              <a:rPr lang="en-US" sz="3400" dirty="0"/>
              <a:t>Water</a:t>
            </a:r>
          </a:p>
          <a:p>
            <a:pPr lvl="0"/>
            <a:r>
              <a:rPr lang="en-US" sz="3400" dirty="0"/>
              <a:t>Food</a:t>
            </a:r>
          </a:p>
          <a:p>
            <a:pPr lvl="0"/>
            <a:r>
              <a:rPr lang="en-US" sz="3400" dirty="0"/>
              <a:t>Shelter</a:t>
            </a:r>
          </a:p>
          <a:p>
            <a:pPr lvl="0"/>
            <a:r>
              <a:rPr lang="en-US" sz="3400" dirty="0"/>
              <a:t>Sleep</a:t>
            </a:r>
          </a:p>
          <a:p>
            <a:pPr lvl="0"/>
            <a:endParaRPr lang="en-US" u="sng"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1905000" y="838201"/>
            <a:ext cx="8229600" cy="5668963"/>
          </a:xfrm>
        </p:spPr>
        <p:txBody>
          <a:bodyPr>
            <a:normAutofit fontScale="77500" lnSpcReduction="20000"/>
          </a:bodyPr>
          <a:lstStyle/>
          <a:p>
            <a:pPr lvl="0"/>
            <a:r>
              <a:rPr lang="en-GB" dirty="0"/>
              <a:t>Optimistic outlook: a leader must always be an optimist. He must have the quality to take initiation with confidence in difficult situations. He must have the ability to face the worst conditions with courage and willpower. An optimistic leader can lead the subordinates in confident manner and can carry out organizational activities smoothly and efficiently. Thus, an optimistic outlook of the leader leads the subordinates in attaining common goals. </a:t>
            </a:r>
          </a:p>
          <a:p>
            <a:pPr lvl="0"/>
            <a:endParaRPr lang="en-US" dirty="0"/>
          </a:p>
          <a:p>
            <a:pPr lvl="0"/>
            <a:r>
              <a:rPr lang="en-GB" dirty="0"/>
              <a:t>Flexible attitude: a leader must be flexible or dynamic. It is well known that social environment is changeable according time. A successful leader has to adjust him with the changing environment. For this, he has to modify himself modify himself according to the time and situation. In some situations, he has to modify his decisions and has to accept information and suggestions of subordinates to take a correct decision. </a:t>
            </a:r>
            <a:endParaRPr lang="en-US" dirty="0"/>
          </a:p>
          <a:p>
            <a:endParaRPr lang="en-US" dirty="0"/>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A moderate state of mind: this quality emphasises on maintaining patience while taking any decision. A leader is a decision maker and, he must have a moderate state of mind. It is essential to come at a rational decision which should be free from bias and emotions. A leader must be patient while taking any decision. He must have the ability to identify the impact of his decision. </a:t>
            </a:r>
            <a:endParaRPr lang="en-US" dirty="0"/>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b="1" dirty="0"/>
              <a:t>Managerial qualities </a:t>
            </a:r>
            <a:br>
              <a:rPr lang="en-US" dirty="0"/>
            </a:br>
            <a:endParaRPr lang="en-US" dirty="0"/>
          </a:p>
        </p:txBody>
      </p:sp>
      <p:sp>
        <p:nvSpPr>
          <p:cNvPr id="3" name="Content Placeholder 2"/>
          <p:cNvSpPr>
            <a:spLocks noGrp="1"/>
          </p:cNvSpPr>
          <p:nvPr>
            <p:ph idx="1"/>
          </p:nvPr>
        </p:nvSpPr>
        <p:spPr>
          <a:xfrm>
            <a:off x="845574" y="990601"/>
            <a:ext cx="10569678" cy="5135563"/>
          </a:xfrm>
        </p:spPr>
        <p:txBody>
          <a:bodyPr>
            <a:normAutofit/>
          </a:bodyPr>
          <a:lstStyle/>
          <a:p>
            <a:pPr lvl="0"/>
            <a:r>
              <a:rPr lang="en-GB" dirty="0"/>
              <a:t>Technical knowledge: a manager must have basic technical knowledge on all the activities done in the organization. It is only an expert leader who can technically guide the subordinates towards the most efficient and economic completion of assigned job. Besides, he must have the ability to convince subordinates about his knowledge and impart suitable guidance to them. Therefore, technical knowledge is necessary to take the right decision in the right time. </a:t>
            </a:r>
            <a:endParaRPr lang="en-US"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1981200" y="1143000"/>
            <a:ext cx="8229600" cy="5715000"/>
          </a:xfrm>
        </p:spPr>
        <p:txBody>
          <a:bodyPr>
            <a:normAutofit fontScale="77500" lnSpcReduction="20000"/>
          </a:bodyPr>
          <a:lstStyle/>
          <a:p>
            <a:pPr lvl="0"/>
            <a:r>
              <a:rPr lang="en-GB" dirty="0"/>
              <a:t>Organizing ability: a leader must have an organizing ability. He must have the ability to make appropriate division of works among subordinates. Besides, he should have the ability to arrange physical facilities and modern technology on the basis of requirement. He has to establish well defined productive relations among all the subordinates. He has to take care to maintain coordination among the employees. This is essential to maximize output within minimum cost and efforts. </a:t>
            </a:r>
          </a:p>
          <a:p>
            <a:pPr lvl="0">
              <a:buNone/>
            </a:pPr>
            <a:endParaRPr lang="en-US" dirty="0"/>
          </a:p>
          <a:p>
            <a:pPr lvl="0"/>
            <a:r>
              <a:rPr lang="en-GB" dirty="0"/>
              <a:t>Motivation skill" a successful leader must possess motivation skills. He must have the ability to induce the subordinates to gain maximum efforts from them. For this, he must have knowledge about the needs and requirements of subordinates' and must apply appropriate motivational tools at the right time. </a:t>
            </a:r>
            <a:endParaRPr lang="en-US" dirty="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981200" y="1219200"/>
            <a:ext cx="8229600" cy="5638800"/>
          </a:xfrm>
        </p:spPr>
        <p:txBody>
          <a:bodyPr>
            <a:normAutofit fontScale="85000" lnSpcReduction="20000"/>
          </a:bodyPr>
          <a:lstStyle/>
          <a:p>
            <a:pPr lvl="0"/>
            <a:r>
              <a:rPr lang="en-GB" dirty="0"/>
              <a:t>Communication skill: a leader must also have communication skills to maintain up to date relation with subordinates and with outer authorities. He must ensure the application of the open and two way communications system within the organization. Since, communication and motivation are interrelated terms in management. </a:t>
            </a:r>
            <a:endParaRPr lang="en-US" dirty="0"/>
          </a:p>
          <a:p>
            <a:pPr lvl="0"/>
            <a:r>
              <a:rPr lang="en-GB" dirty="0"/>
              <a:t>Human relation expert: a successful leader is one who is an expert in human relation. He has to deal with various parties of the organization like customers, visitors, subordinates, suppliers, shareholders, etc. Thus, he must develop good human relation ability through all possible means known to him. He has to deal in a polite and friendly way to his subordinates. He should never come into emotion even if there is any unexpected behaviour form others. </a:t>
            </a:r>
            <a:endParaRPr lang="en-US"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981200" y="1066800"/>
            <a:ext cx="8229600" cy="5791200"/>
          </a:xfrm>
        </p:spPr>
        <p:txBody>
          <a:bodyPr>
            <a:normAutofit fontScale="77500" lnSpcReduction="20000"/>
          </a:bodyPr>
          <a:lstStyle/>
          <a:p>
            <a:pPr lvl="0"/>
            <a:r>
              <a:rPr lang="en-GB" dirty="0"/>
              <a:t>Wider perspective: a leader must have a wide vision. He must have the ability to carry out organizational activities in accordance of plan and system. He has to measure whether group performance is going in accordance with organizational sittings or not to manage the organizational performance by keeping in view the broad outlook of objectives. Thus, over concentration on the performance of a particular work grip must be avoided. </a:t>
            </a:r>
          </a:p>
          <a:p>
            <a:pPr lvl="0"/>
            <a:endParaRPr lang="en-US" dirty="0"/>
          </a:p>
          <a:p>
            <a:pPr lvl="0"/>
            <a:r>
              <a:rPr lang="en-GB" dirty="0"/>
              <a:t>Ability to judgement: a successful leader must have the ability to maintain impartiality and judgement. He has to take various types of decisions in different situations. Thus, he must have the ability to take the right decision at the right time. While taking any decision, he must avoid the feeling of close relation, friendship, favouritism etc. He has to decide matters only by considering organizational objectives. </a:t>
            </a:r>
            <a:endParaRPr lang="en-US"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 VS </a:t>
            </a:r>
            <a:r>
              <a:rPr lang="en-US" dirty="0" err="1"/>
              <a:t>Magers</a:t>
            </a:r>
            <a:r>
              <a:rPr lang="en-US"/>
              <a:t> </a:t>
            </a:r>
          </a:p>
        </p:txBody>
      </p:sp>
      <p:sp>
        <p:nvSpPr>
          <p:cNvPr id="3" name="Content Placeholder 2"/>
          <p:cNvSpPr>
            <a:spLocks noGrp="1"/>
          </p:cNvSpPr>
          <p:nvPr>
            <p:ph idx="1"/>
          </p:nvPr>
        </p:nvSpPr>
        <p:spPr/>
        <p:txBody>
          <a:bodyPr/>
          <a:lstStyle/>
          <a:p>
            <a:r>
              <a:rPr lang="en-US" dirty="0"/>
              <a:t>Managers direct groups.            Leaders create teams.</a:t>
            </a:r>
          </a:p>
          <a:p>
            <a:r>
              <a:rPr lang="en-US" dirty="0"/>
              <a:t>Managers try to be heroes.        Leaders make heroes of everyone around them.</a:t>
            </a:r>
          </a:p>
          <a:p>
            <a:r>
              <a:rPr lang="en-US" dirty="0"/>
              <a:t>Managers take credit.                 Leaders take responsibility.</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0" y="1600201"/>
            <a:ext cx="9525000" cy="4525963"/>
          </a:xfrm>
        </p:spPr>
        <p:txBody>
          <a:bodyPr>
            <a:normAutofit fontScale="92500" lnSpcReduction="20000"/>
          </a:bodyPr>
          <a:lstStyle/>
          <a:p>
            <a:r>
              <a:rPr lang="en-US" dirty="0"/>
              <a:t>Demands 			coaches </a:t>
            </a:r>
          </a:p>
          <a:p>
            <a:r>
              <a:rPr lang="en-US" dirty="0"/>
              <a:t>Relies on authority 		relies on goodwill</a:t>
            </a:r>
          </a:p>
          <a:p>
            <a:r>
              <a:rPr lang="en-US" dirty="0"/>
              <a:t>issues ultimatums 	          generates enthusiasm</a:t>
            </a:r>
          </a:p>
          <a:p>
            <a:r>
              <a:rPr lang="en-US" dirty="0"/>
              <a:t>Says I				says we </a:t>
            </a:r>
          </a:p>
          <a:p>
            <a:r>
              <a:rPr lang="en-US" dirty="0"/>
              <a:t>Uses people			develops people</a:t>
            </a:r>
          </a:p>
          <a:p>
            <a:r>
              <a:rPr lang="en-US" dirty="0"/>
              <a:t>Takes credit			gives credit </a:t>
            </a:r>
          </a:p>
          <a:p>
            <a:r>
              <a:rPr lang="en-US" dirty="0"/>
              <a:t>Places the blame		accepts the blame </a:t>
            </a:r>
          </a:p>
          <a:p>
            <a:r>
              <a:rPr lang="en-US" dirty="0"/>
              <a:t>Say go 				says lets go </a:t>
            </a:r>
          </a:p>
          <a:p>
            <a:r>
              <a:rPr lang="en-US" dirty="0"/>
              <a:t>My way is the only way	strength in unity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Learning organization</a:t>
            </a:r>
          </a:p>
          <a:p>
            <a:r>
              <a:rPr lang="en-US" dirty="0"/>
              <a:t>Learning organization involves the institution where there is the provision of continuous learning to adapt with the changing environment of the business. Business environment is ever changing process. To bring new concept in the business, the innovation of new idea, concept model, design, structure and technology is essential. A business organization performing business at the highest level today will not remain same in future if there is no provision of leaning. In learning organization, employees continually acquire and share new idea and knowledge and using those new concepts in decision making. Likewise, the researchers found that continuous learning and application that learning is practice is only the sustainable source of competitive advantages. </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Learning organization is an organization that has developed the capacity to continuously learn, adapt and change. In learning organization, all employees having deferent functional specialists should share information, ideas, knowledge and work as a system. They need work together, learn from each other and support each other at the best way they can in doing work. In order to cope with changing environment and new technology, business organizations have qualified employees with learning capability. Therefore, management needs to hire more intelligent, capability.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If these needs are not satisfied the human body cannot function optimally. Maslow considered physiological needs the most important as all the other needs become secondary until these needs are met.</a:t>
            </a:r>
          </a:p>
          <a:p>
            <a:endParaRPr lang="en-US" dirty="0"/>
          </a:p>
          <a:p>
            <a:r>
              <a:rPr lang="en-US" dirty="0"/>
              <a:t>Payment sufficient amount of salary, raising salary and providing good working environment in organization helps to fill this types of need in organization.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Therefore, management needs to hire more intelligent, knowledgeable and creative employees who produce result for the souses of organization. People can change themselves either positively or negatively through learning. In the organizational setting, individual learning changes the behavior at work and increases the ability to work. From appointment to retirement, an employee's engages in the process of learning. </a:t>
            </a:r>
          </a:p>
          <a:p>
            <a:r>
              <a:rPr lang="en-US" dirty="0"/>
              <a:t> </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affecting learning or determinants of learning </a:t>
            </a:r>
            <a:br>
              <a:rPr lang="en-US" sz="3600" dirty="0"/>
            </a:br>
            <a:endParaRPr lang="en-US" dirty="0"/>
          </a:p>
        </p:txBody>
      </p:sp>
      <p:sp>
        <p:nvSpPr>
          <p:cNvPr id="3" name="Content Placeholder 2"/>
          <p:cNvSpPr>
            <a:spLocks noGrp="1"/>
          </p:cNvSpPr>
          <p:nvPr>
            <p:ph idx="1"/>
          </p:nvPr>
        </p:nvSpPr>
        <p:spPr>
          <a:xfrm>
            <a:off x="167147" y="993059"/>
            <a:ext cx="11602065" cy="5209306"/>
          </a:xfrm>
        </p:spPr>
        <p:txBody>
          <a:bodyPr>
            <a:normAutofit/>
          </a:bodyPr>
          <a:lstStyle/>
          <a:p>
            <a:r>
              <a:rPr lang="en-US" dirty="0"/>
              <a:t>Learning is the permanent change in behavior due to experience and practice. It brings some modification in the behavior and once learned, an individual is capable of retaining it for at least for certain duration of time. The following are the determining factors affecting learning process. </a:t>
            </a:r>
            <a:endParaRPr lang="en-US" sz="2400" dirty="0"/>
          </a:p>
          <a:p>
            <a:pPr lvl="1"/>
            <a:r>
              <a:rPr lang="en-US" dirty="0"/>
              <a:t>Management attitude: the philosophy and attitude of top level management affect in learning of the individuals. If manger is efficient, liberal and adaptable there is the possibility of development of creativity of the employees. They can provide suggestion, information, and guidance to manager in decision making process. It develops the leanings tend of the employees. </a:t>
            </a:r>
            <a:endParaRPr lang="en-US" sz="2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a:t>Physiological factors: these factors involve both physical outlook and mental ability of the persons. These factors are beyond the control of an individual as they are the outcome of the heredity constituted from parents. These factors involve age, health, intelligence etc. </a:t>
            </a:r>
            <a:endParaRPr lang="en-US" sz="2000" dirty="0"/>
          </a:p>
          <a:p>
            <a:pPr lvl="1"/>
            <a:r>
              <a:rPr lang="en-US" dirty="0"/>
              <a:t>Social factors: social factors encourage in learning. These factors involve social needs, incentives, reward and punishment, competition, suggestion, cooperation etc. social culture encourages the people to learn new knowledge having accepted by the society and encourage the people for gaining knowledge that are discarded by the society. </a:t>
            </a:r>
            <a:endParaRPr lang="en-US" sz="2000" dirty="0"/>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a:t>Environmental factors: natural environmental factors also affect in learning. These factors involve light, temperature, noise, cold etc. the people feel more difficult to learn new knowledge in high temperature because it affects on health. Similarly, it is more difficult to maintain patience to the people for learning in loud noise. </a:t>
            </a:r>
            <a:endParaRPr lang="en-US" sz="2000" dirty="0"/>
          </a:p>
          <a:p>
            <a:pPr lvl="1"/>
            <a:r>
              <a:rPr lang="en-US" dirty="0"/>
              <a:t>Nature of learning materials: the availability of learning materials also affects in learning of the people. People need learning materials on the basis of their level of educating. They may be illiterate, semi literate, or educated. For example, illiterate people need basic learning materials. </a:t>
            </a:r>
            <a:endParaRPr lang="en-US" sz="2000" dirty="0"/>
          </a:p>
          <a:p>
            <a:endParaRPr lang="en-US" dirty="0"/>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dirty="0"/>
              <a:t>Process of learning: the process of learning also affect in learning of the people. The process of learning involves full or part time, continuous or break at the mid, rest or not etc. when people learn in continuous way they can grab the matters uniformly. However, when break down is happened in learning process, it becomes more difficult for the people to get the track of learning</a:t>
            </a:r>
            <a:endParaRPr lang="en-US" sz="2000" dirty="0"/>
          </a:p>
          <a:p>
            <a:pPr lvl="1"/>
            <a:r>
              <a:rPr lang="en-US" dirty="0"/>
              <a:t>Psychological factors: psychological factors of human beings also affect in learning process. These factors involve interest, mood, level of perception, need to learn, ability etc. for example, when people have self interest in learning; they devote more time and effort in learning process. </a:t>
            </a:r>
            <a:endParaRPr lang="en-US" sz="2000" dirty="0"/>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Benefits of learning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Learning has strategic importance in the organization. The significance of learning is for people in the organization. For people, it changes the behavioral orientation such as knowledge, skills, values, personality, and competency which are essential for achieving organizational goals. The following are the significant outcome of learning in organizational setting. </a:t>
            </a:r>
          </a:p>
          <a:p>
            <a:pPr lvl="0"/>
            <a:r>
              <a:rPr lang="en-US" dirty="0"/>
              <a:t>Human resource development: learning is the key to develop skills and potential of employees. Learning in organization focuses on learning. Learning fosters desirable behavior and checks undesirable behavior. When employees show desirable behavior it becomes productive for the organization.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dirty="0"/>
              <a:t>Understand and predict human behavior at work: learning process develops the technical, human and conceptual skills of manger. The continuous work involvement of the manager helps to get technical knowledge to solve problems. The working with subordinates helps the manger to predict human behavior and long term work experience develop the conceptual skill of the manger. </a:t>
            </a:r>
          </a:p>
          <a:p>
            <a:pPr lvl="0"/>
            <a:r>
              <a:rPr lang="en-US" dirty="0"/>
              <a:t>Manage and work in diversity: at present people having heterogeneity in nature work together to meet common goals. They may be from diversified background, groups, culture and countries. Learning helps the people to understand and value each other and work together for mutual benefit. </a:t>
            </a:r>
          </a:p>
          <a:p>
            <a:endParaRPr lang="en-US" dirty="0"/>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dirty="0"/>
              <a:t>Technological adaption: the innovation of scientific knowledge brings complexity as well as convenience in doing work. Learning employees can only use new technology conveniently. They know how to adapt with changing new technology. The use of new technology brings efficiency and effectiveness performance. </a:t>
            </a:r>
          </a:p>
          <a:p>
            <a:pPr lvl="0"/>
            <a:r>
              <a:rPr lang="en-US" dirty="0"/>
              <a:t>Change management: organizational change and development is essential for environmental adaption. Learning reduces resistance to change by the employees. When people learn about good outcome both for organization and individual objective through change in the organization, they accept the change. </a:t>
            </a:r>
          </a:p>
          <a:p>
            <a:r>
              <a:rPr lang="en-US" dirty="0"/>
              <a:t> </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Increase employee performance and productivity: learning increases the working efficiency of the employees. Ti develops the conceptual knowledge and working skills of the employees. It also increases the favorable attitudes of employees toward job and responsibility. It develops the personality to value and honor to co workers.  </a:t>
            </a:r>
          </a:p>
          <a:p>
            <a:r>
              <a:rPr lang="en-US" dirty="0"/>
              <a:t> </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6BD6-0181-9B33-6191-C28917A57BD9}"/>
              </a:ext>
            </a:extLst>
          </p:cNvPr>
          <p:cNvSpPr>
            <a:spLocks noGrp="1"/>
          </p:cNvSpPr>
          <p:nvPr>
            <p:ph type="title"/>
          </p:nvPr>
        </p:nvSpPr>
        <p:spPr/>
        <p:txBody>
          <a:bodyPr/>
          <a:lstStyle/>
          <a:p>
            <a:r>
              <a:rPr lang="en-US" dirty="0"/>
              <a:t>Features of learning organization </a:t>
            </a:r>
            <a:endParaRPr lang="en-CA" dirty="0"/>
          </a:p>
        </p:txBody>
      </p:sp>
      <p:sp>
        <p:nvSpPr>
          <p:cNvPr id="3" name="Content Placeholder 2">
            <a:extLst>
              <a:ext uri="{FF2B5EF4-FFF2-40B4-BE49-F238E27FC236}">
                <a16:creationId xmlns:a16="http://schemas.microsoft.com/office/drawing/2014/main" id="{C538CA6E-672B-628E-FC61-CA541403101C}"/>
              </a:ext>
            </a:extLst>
          </p:cNvPr>
          <p:cNvSpPr>
            <a:spLocks noGrp="1"/>
          </p:cNvSpPr>
          <p:nvPr>
            <p:ph idx="1"/>
          </p:nvPr>
        </p:nvSpPr>
        <p:spPr/>
        <p:txBody>
          <a:bodyPr>
            <a:normAutofit/>
          </a:bodyPr>
          <a:lstStyle/>
          <a:p>
            <a:r>
              <a:rPr lang="en-US" dirty="0"/>
              <a:t>A learning organization is one that continuously facilitates the learning of its members and transforms itself to respond to an ever-changing environment. Key features of learning organizations include:</a:t>
            </a:r>
          </a:p>
          <a:p>
            <a:endParaRPr lang="en-CA" dirty="0"/>
          </a:p>
        </p:txBody>
      </p:sp>
    </p:spTree>
    <p:extLst>
      <p:ext uri="{BB962C8B-B14F-4D97-AF65-F5344CB8AC3E}">
        <p14:creationId xmlns:p14="http://schemas.microsoft.com/office/powerpoint/2010/main" val="212051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781665" y="838200"/>
            <a:ext cx="10751574" cy="6019800"/>
          </a:xfrm>
        </p:spPr>
        <p:txBody>
          <a:bodyPr>
            <a:normAutofit/>
          </a:bodyPr>
          <a:lstStyle/>
          <a:p>
            <a:pPr lvl="0"/>
            <a:r>
              <a:rPr lang="en-GB" dirty="0"/>
              <a:t>Security needs: once physiological needs are met, the security needs become predominant. These needs are protection against danger, threat and deprivation. Most of these needs are satisfied by job security, medical and retirement benefits provided by the organization.  A manger can satisfy these needs by providing adequate incentives and benefits to employees.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8590-ABF4-C4D6-D0D3-324666AE47D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95D2C54-6C25-1499-DF8C-F882921D1C5D}"/>
              </a:ext>
            </a:extLst>
          </p:cNvPr>
          <p:cNvSpPr>
            <a:spLocks noGrp="1"/>
          </p:cNvSpPr>
          <p:nvPr>
            <p:ph idx="1"/>
          </p:nvPr>
        </p:nvSpPr>
        <p:spPr/>
        <p:txBody>
          <a:bodyPr>
            <a:normAutofit/>
          </a:bodyPr>
          <a:lstStyle/>
          <a:p>
            <a:r>
              <a:rPr lang="en-US" dirty="0"/>
              <a:t>1. Continuous Learning</a:t>
            </a:r>
          </a:p>
          <a:p>
            <a:r>
              <a:rPr lang="en-US" dirty="0"/>
              <a:t>Encourages individuals and teams to consistently acquire, share, and apply new knowledge.</a:t>
            </a:r>
          </a:p>
          <a:p>
            <a:r>
              <a:rPr lang="en-US" dirty="0"/>
              <a:t>Emphasizes lifelong learning and the development of skills</a:t>
            </a:r>
          </a:p>
          <a:p>
            <a:r>
              <a:rPr lang="en-US" dirty="0"/>
              <a:t>2. Systems Thinking</a:t>
            </a:r>
          </a:p>
          <a:p>
            <a:r>
              <a:rPr lang="en-US" dirty="0"/>
              <a:t>Views the organization as a whole system where all parts are interconnected.</a:t>
            </a:r>
          </a:p>
          <a:p>
            <a:r>
              <a:rPr lang="en-US" dirty="0"/>
              <a:t>Promotes understanding of how actions in one area impact other areas.</a:t>
            </a:r>
          </a:p>
          <a:p>
            <a:endParaRPr lang="en-CA" dirty="0"/>
          </a:p>
        </p:txBody>
      </p:sp>
    </p:spTree>
    <p:extLst>
      <p:ext uri="{BB962C8B-B14F-4D97-AF65-F5344CB8AC3E}">
        <p14:creationId xmlns:p14="http://schemas.microsoft.com/office/powerpoint/2010/main" val="420355805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EC50-EB09-30FC-0AF4-AE490A6F0CEE}"/>
              </a:ext>
            </a:extLst>
          </p:cNvPr>
          <p:cNvSpPr>
            <a:spLocks noGrp="1"/>
          </p:cNvSpPr>
          <p:nvPr>
            <p:ph type="title"/>
          </p:nvPr>
        </p:nvSpPr>
        <p:spPr>
          <a:xfrm>
            <a:off x="838200" y="365125"/>
            <a:ext cx="10515600" cy="618101"/>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2B2BA3C8-32F4-E9DA-AD10-6D7A6EB20033}"/>
              </a:ext>
            </a:extLst>
          </p:cNvPr>
          <p:cNvSpPr>
            <a:spLocks noGrp="1"/>
          </p:cNvSpPr>
          <p:nvPr>
            <p:ph idx="1"/>
          </p:nvPr>
        </p:nvSpPr>
        <p:spPr>
          <a:xfrm>
            <a:off x="838200" y="1229032"/>
            <a:ext cx="10515600" cy="5368413"/>
          </a:xfrm>
        </p:spPr>
        <p:txBody>
          <a:bodyPr>
            <a:normAutofit fontScale="92500" lnSpcReduction="20000"/>
          </a:bodyPr>
          <a:lstStyle/>
          <a:p>
            <a:r>
              <a:rPr lang="en-US" dirty="0"/>
              <a:t>Systems thinking is a theory and a framework of analysis that aims to understand complex systems such as political, economic, social, and other human systems.</a:t>
            </a:r>
          </a:p>
          <a:p>
            <a:r>
              <a:rPr lang="en-US" dirty="0"/>
              <a:t>In learning organizations, systems thinking provides an analytical toolkit for understanding the nature of complex human organizations including their structure and dynamic interactions with their environment. Simply , systems thinking in learning organizations encourage employees to think about how their work fits into the larger system and how it affects every other part of it. This helps them understand what they are doing and why it matters for everyone else in the company. It also helps individuals be aware of the impact they can have on these organizations in order to make changes that are conducive to sustainable change on all levels.</a:t>
            </a:r>
          </a:p>
          <a:p>
            <a:r>
              <a:rPr lang="en-US" dirty="0"/>
              <a:t>Systems thinking is a practical, systematic framework for analyzing the performance of any system. It helps to identify, understand and resolve problems that are interrelated and systemic. It centers on the idea that every facet of a problem has an effect on other facets, and partaking in this approach allows employees to think holistically and not just individually in order to tackle complex issues like humans do.</a:t>
            </a:r>
            <a:endParaRPr lang="en-CA" dirty="0"/>
          </a:p>
        </p:txBody>
      </p:sp>
    </p:spTree>
    <p:extLst>
      <p:ext uri="{BB962C8B-B14F-4D97-AF65-F5344CB8AC3E}">
        <p14:creationId xmlns:p14="http://schemas.microsoft.com/office/powerpoint/2010/main" val="24959810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1422-5E6D-867A-D7EC-25B8FA57EE0D}"/>
              </a:ext>
            </a:extLst>
          </p:cNvPr>
          <p:cNvSpPr>
            <a:spLocks noGrp="1"/>
          </p:cNvSpPr>
          <p:nvPr>
            <p:ph type="title"/>
          </p:nvPr>
        </p:nvSpPr>
        <p:spPr>
          <a:xfrm>
            <a:off x="838200" y="365126"/>
            <a:ext cx="10515600" cy="31591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C166BEE0-60C2-9702-26E6-22F6D2C13938}"/>
              </a:ext>
            </a:extLst>
          </p:cNvPr>
          <p:cNvSpPr>
            <a:spLocks noGrp="1"/>
          </p:cNvSpPr>
          <p:nvPr>
            <p:ph idx="1"/>
          </p:nvPr>
        </p:nvSpPr>
        <p:spPr>
          <a:xfrm>
            <a:off x="838200" y="914400"/>
            <a:ext cx="10515600" cy="5262563"/>
          </a:xfrm>
        </p:spPr>
        <p:txBody>
          <a:bodyPr>
            <a:normAutofit fontScale="92500" lnSpcReduction="10000"/>
          </a:bodyPr>
          <a:lstStyle/>
          <a:p>
            <a:pPr marL="0" indent="0">
              <a:buNone/>
            </a:pPr>
            <a:r>
              <a:rPr lang="en-US" dirty="0"/>
              <a:t>3. Shared Vision:</a:t>
            </a:r>
          </a:p>
          <a:p>
            <a:pPr marL="0" indent="0">
              <a:buNone/>
            </a:pPr>
            <a:r>
              <a:rPr lang="en-US" dirty="0"/>
              <a:t> Inspiring Purpose: A shared vision provides a clear sense of direction and purpose for the organization. It inspires employees to work together towards a common goal, fostering a sense of belonging and commitment.</a:t>
            </a:r>
          </a:p>
          <a:p>
            <a:r>
              <a:rPr lang="en-US" dirty="0"/>
              <a:t> Alignment of Goals: A shared vision aligns the organization's goals with the individual goals of its employees, ensuring that everyone is working towards the same objectives.</a:t>
            </a:r>
          </a:p>
          <a:p>
            <a:r>
              <a:rPr lang="en-US" dirty="0"/>
              <a:t>By embracing these features, learning organizations create a dynamic and adaptable environment where individuals and teams can  innovate, and continuously improve.</a:t>
            </a:r>
          </a:p>
          <a:p>
            <a:r>
              <a:rPr lang="en-US" dirty="0"/>
              <a:t>4. Team Learning</a:t>
            </a:r>
          </a:p>
          <a:p>
            <a:r>
              <a:rPr lang="en-US" dirty="0"/>
              <a:t>Fosters collaborative problem-solving and decision-making.</a:t>
            </a:r>
          </a:p>
          <a:p>
            <a:r>
              <a:rPr lang="en-US" dirty="0"/>
              <a:t>Encourages open dialogue and collective learning among team members.</a:t>
            </a:r>
          </a:p>
          <a:p>
            <a:endParaRPr lang="en-CA" dirty="0"/>
          </a:p>
        </p:txBody>
      </p:sp>
    </p:spTree>
    <p:extLst>
      <p:ext uri="{BB962C8B-B14F-4D97-AF65-F5344CB8AC3E}">
        <p14:creationId xmlns:p14="http://schemas.microsoft.com/office/powerpoint/2010/main" val="3892212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A5FC-BBDC-0DE4-BD43-C6410D981B9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B062C59-A9A1-D120-5BDE-4EBF13001597}"/>
              </a:ext>
            </a:extLst>
          </p:cNvPr>
          <p:cNvSpPr>
            <a:spLocks noGrp="1"/>
          </p:cNvSpPr>
          <p:nvPr>
            <p:ph idx="1"/>
          </p:nvPr>
        </p:nvSpPr>
        <p:spPr/>
        <p:txBody>
          <a:bodyPr>
            <a:normAutofit/>
          </a:bodyPr>
          <a:lstStyle/>
          <a:p>
            <a:r>
              <a:rPr lang="en-US" dirty="0"/>
              <a:t>5. Open Communication and Knowledge Sharing</a:t>
            </a:r>
          </a:p>
          <a:p>
            <a:r>
              <a:rPr lang="en-US" dirty="0"/>
              <a:t>Builds an environment of trust and transparency.</a:t>
            </a:r>
          </a:p>
          <a:p>
            <a:r>
              <a:rPr lang="en-US" dirty="0"/>
              <a:t>Encourages employees to share insights, feedback, and ideas without fear.</a:t>
            </a:r>
          </a:p>
          <a:p>
            <a:r>
              <a:rPr lang="en-US" dirty="0"/>
              <a:t>6. Empowered Employees</a:t>
            </a:r>
          </a:p>
          <a:p>
            <a:r>
              <a:rPr lang="en-US" dirty="0"/>
              <a:t>Provides opportunities for employees to take initiative and make decisions.</a:t>
            </a:r>
          </a:p>
          <a:p>
            <a:r>
              <a:rPr lang="en-US" dirty="0"/>
              <a:t>Encourages a culture of innovation and experimentation.</a:t>
            </a:r>
          </a:p>
        </p:txBody>
      </p:sp>
    </p:spTree>
    <p:extLst>
      <p:ext uri="{BB962C8B-B14F-4D97-AF65-F5344CB8AC3E}">
        <p14:creationId xmlns:p14="http://schemas.microsoft.com/office/powerpoint/2010/main" val="245747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0362-D295-16E0-3518-0103D3230B7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AE037B5-60D1-37C9-DBE2-8CDB77157F92}"/>
              </a:ext>
            </a:extLst>
          </p:cNvPr>
          <p:cNvSpPr>
            <a:spLocks noGrp="1"/>
          </p:cNvSpPr>
          <p:nvPr>
            <p:ph idx="1"/>
          </p:nvPr>
        </p:nvSpPr>
        <p:spPr>
          <a:xfrm>
            <a:off x="838200" y="1825625"/>
            <a:ext cx="10980174" cy="4351338"/>
          </a:xfrm>
        </p:spPr>
        <p:txBody>
          <a:bodyPr>
            <a:normAutofit/>
          </a:bodyPr>
          <a:lstStyle/>
          <a:p>
            <a:r>
              <a:rPr lang="en-US" dirty="0"/>
              <a:t>7. Adaptive and Flexible Structures</a:t>
            </a:r>
          </a:p>
          <a:p>
            <a:r>
              <a:rPr lang="en-US" dirty="0"/>
              <a:t>Responds quickly to changes in the external environment.</a:t>
            </a:r>
          </a:p>
          <a:p>
            <a:r>
              <a:rPr lang="en-US" dirty="0"/>
              <a:t>Reduces hierarchical barriers to promote quickness and responsiveness.</a:t>
            </a:r>
          </a:p>
          <a:p>
            <a:r>
              <a:rPr lang="en-US" dirty="0"/>
              <a:t>8. Encouragement of Risk-Taking and Experimentation</a:t>
            </a:r>
          </a:p>
          <a:p>
            <a:r>
              <a:rPr lang="en-US" dirty="0"/>
              <a:t>Creates a safe space for employees to try new ideas without fear of failure.</a:t>
            </a:r>
          </a:p>
          <a:p>
            <a:r>
              <a:rPr lang="en-US" dirty="0"/>
              <a:t>Views mistakes as opportunities for learning and growth.</a:t>
            </a:r>
          </a:p>
          <a:p>
            <a:endParaRPr lang="en-CA" dirty="0"/>
          </a:p>
        </p:txBody>
      </p:sp>
    </p:spTree>
    <p:extLst>
      <p:ext uri="{BB962C8B-B14F-4D97-AF65-F5344CB8AC3E}">
        <p14:creationId xmlns:p14="http://schemas.microsoft.com/office/powerpoint/2010/main" val="38645895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FB0C-16D9-1A65-D28C-117DB92B9EE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DBE054B-7661-C962-8385-B65021B878CA}"/>
              </a:ext>
            </a:extLst>
          </p:cNvPr>
          <p:cNvSpPr>
            <a:spLocks noGrp="1"/>
          </p:cNvSpPr>
          <p:nvPr>
            <p:ph idx="1"/>
          </p:nvPr>
        </p:nvSpPr>
        <p:spPr/>
        <p:txBody>
          <a:bodyPr>
            <a:normAutofit/>
          </a:bodyPr>
          <a:lstStyle/>
          <a:p>
            <a:r>
              <a:rPr lang="en-US" dirty="0"/>
              <a:t>9. Leadership Commitment</a:t>
            </a:r>
          </a:p>
          <a:p>
            <a:r>
              <a:rPr lang="en-US" dirty="0"/>
              <a:t>Leaders model and support learning behaviors.</a:t>
            </a:r>
          </a:p>
          <a:p>
            <a:r>
              <a:rPr lang="en-US" dirty="0"/>
              <a:t>They act as facilitators, mentors, and visionaries for organizational growth.</a:t>
            </a:r>
          </a:p>
          <a:p>
            <a:r>
              <a:rPr lang="en-US" dirty="0"/>
              <a:t>10. Continuous Feedback Mechanisms</a:t>
            </a:r>
          </a:p>
          <a:p>
            <a:r>
              <a:rPr lang="en-US" dirty="0"/>
              <a:t>Implements systems to evaluate and improve processes, strategies, and performance.</a:t>
            </a:r>
          </a:p>
          <a:p>
            <a:r>
              <a:rPr lang="en-US" dirty="0"/>
              <a:t>Uses feedback loops to ensure ongoing learning and adaptation.</a:t>
            </a:r>
          </a:p>
          <a:p>
            <a:endParaRPr lang="en-CA" dirty="0"/>
          </a:p>
        </p:txBody>
      </p:sp>
    </p:spTree>
    <p:extLst>
      <p:ext uri="{BB962C8B-B14F-4D97-AF65-F5344CB8AC3E}">
        <p14:creationId xmlns:p14="http://schemas.microsoft.com/office/powerpoint/2010/main" val="38518721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E81A-D6E4-5512-23C6-C8A00D842FA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62EBE4D-2E80-06E8-765B-A11845DC3393}"/>
              </a:ext>
            </a:extLst>
          </p:cNvPr>
          <p:cNvSpPr>
            <a:spLocks noGrp="1"/>
          </p:cNvSpPr>
          <p:nvPr>
            <p:ph idx="1"/>
          </p:nvPr>
        </p:nvSpPr>
        <p:spPr/>
        <p:txBody>
          <a:bodyPr/>
          <a:lstStyle/>
          <a:p>
            <a:r>
              <a:rPr lang="en-US" dirty="0"/>
              <a:t>Benefits of a Learning Organization:</a:t>
            </a:r>
          </a:p>
          <a:p>
            <a:r>
              <a:rPr lang="en-US" dirty="0"/>
              <a:t>Greater innovation and creativity.</a:t>
            </a:r>
          </a:p>
          <a:p>
            <a:r>
              <a:rPr lang="en-US" dirty="0"/>
              <a:t>Improved problem-solving and decision-making.</a:t>
            </a:r>
          </a:p>
          <a:p>
            <a:r>
              <a:rPr lang="en-US" dirty="0"/>
              <a:t>Enhanced adaptability to market and environmental changes.</a:t>
            </a:r>
          </a:p>
          <a:p>
            <a:r>
              <a:rPr lang="en-US" dirty="0"/>
              <a:t>Increased employee satisfaction and engagement.</a:t>
            </a:r>
          </a:p>
          <a:p>
            <a:r>
              <a:rPr lang="en-US" dirty="0"/>
              <a:t>By fostering these features, learning organizations can thrive in dynamic and competitive environments.</a:t>
            </a:r>
          </a:p>
          <a:p>
            <a:endParaRPr lang="en-CA" dirty="0"/>
          </a:p>
        </p:txBody>
      </p:sp>
    </p:spTree>
    <p:extLst>
      <p:ext uri="{BB962C8B-B14F-4D97-AF65-F5344CB8AC3E}">
        <p14:creationId xmlns:p14="http://schemas.microsoft.com/office/powerpoint/2010/main" val="118148480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933E-3D60-2BBE-DAD9-4F3C5BC58AD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84EAE8F-8408-98B3-AF7F-586607CA2852}"/>
              </a:ext>
            </a:extLst>
          </p:cNvPr>
          <p:cNvSpPr>
            <a:spLocks noGrp="1"/>
          </p:cNvSpPr>
          <p:nvPr>
            <p:ph idx="1"/>
          </p:nvPr>
        </p:nvSpPr>
        <p:spPr/>
        <p:txBody>
          <a:bodyPr>
            <a:normAutofit/>
          </a:bodyPr>
          <a:lstStyle/>
          <a:p>
            <a:r>
              <a:rPr lang="en-US" dirty="0"/>
              <a:t>Motivating and leading technical staff comes with unique challenges due to the nature of their work, personality traits, and expectations. Here’s an overview of common challenges and strategies to address them effectively:</a:t>
            </a:r>
          </a:p>
          <a:p>
            <a:r>
              <a:rPr lang="en-US" dirty="0"/>
              <a:t>Challenges</a:t>
            </a:r>
          </a:p>
          <a:p>
            <a:r>
              <a:rPr lang="en-US" dirty="0"/>
              <a:t>1. High Need for Autonomy:</a:t>
            </a:r>
          </a:p>
          <a:p>
            <a:r>
              <a:rPr lang="en-US" dirty="0"/>
              <a:t>Technical staff often prefer working independently, which can make traditional leadership approaches less effective.</a:t>
            </a:r>
          </a:p>
          <a:p>
            <a:endParaRPr lang="en-US" dirty="0"/>
          </a:p>
        </p:txBody>
      </p:sp>
    </p:spTree>
    <p:extLst>
      <p:ext uri="{BB962C8B-B14F-4D97-AF65-F5344CB8AC3E}">
        <p14:creationId xmlns:p14="http://schemas.microsoft.com/office/powerpoint/2010/main" val="61003566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52FA-0BC8-E12C-65E5-DF6B6ECC346C}"/>
              </a:ext>
            </a:extLst>
          </p:cNvPr>
          <p:cNvSpPr>
            <a:spLocks noGrp="1"/>
          </p:cNvSpPr>
          <p:nvPr>
            <p:ph type="title"/>
          </p:nvPr>
        </p:nvSpPr>
        <p:spPr>
          <a:xfrm>
            <a:off x="838200" y="365126"/>
            <a:ext cx="10515600" cy="568940"/>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103632F9-793E-24EA-CA0F-D8E1D36101F9}"/>
              </a:ext>
            </a:extLst>
          </p:cNvPr>
          <p:cNvSpPr>
            <a:spLocks noGrp="1"/>
          </p:cNvSpPr>
          <p:nvPr>
            <p:ph idx="1"/>
          </p:nvPr>
        </p:nvSpPr>
        <p:spPr>
          <a:xfrm>
            <a:off x="838200" y="934066"/>
            <a:ext cx="10515600" cy="5242897"/>
          </a:xfrm>
        </p:spPr>
        <p:txBody>
          <a:bodyPr>
            <a:normAutofit fontScale="92500" lnSpcReduction="10000"/>
          </a:bodyPr>
          <a:lstStyle/>
          <a:p>
            <a:r>
              <a:rPr lang="en-US" dirty="0"/>
              <a:t>2. Focus on Problem-Solving Over Leadership Hierarchy:</a:t>
            </a:r>
          </a:p>
          <a:p>
            <a:r>
              <a:rPr lang="en-US" dirty="0"/>
              <a:t>Many technical professionals value problem-solving and technical challenges over formal leadership structures.</a:t>
            </a:r>
          </a:p>
          <a:p>
            <a:r>
              <a:rPr lang="en-US" dirty="0"/>
              <a:t>3. Rapid Technological Change:</a:t>
            </a:r>
          </a:p>
          <a:p>
            <a:r>
              <a:rPr lang="en-US" dirty="0"/>
              <a:t>Staying updated with rapidly evolving technologies can lead to skill gaps or burnout.</a:t>
            </a:r>
          </a:p>
          <a:p>
            <a:r>
              <a:rPr lang="en-US" dirty="0"/>
              <a:t>4. Specialized Knowledge:</a:t>
            </a:r>
          </a:p>
          <a:p>
            <a:r>
              <a:rPr lang="en-US" dirty="0"/>
              <a:t>Leaders may not always have the same level of technical expertise, creating potential disconnects.</a:t>
            </a:r>
          </a:p>
          <a:p>
            <a:r>
              <a:rPr lang="en-US" dirty="0"/>
              <a:t>5. Intrinsic vs. Extrinsic Motivation:</a:t>
            </a:r>
          </a:p>
          <a:p>
            <a:r>
              <a:rPr lang="en-US" dirty="0"/>
              <a:t>Technical staff are often intrinsically motivated (enjoying the work itself), making monetary incentives less impactful compared to intellectual challenges.</a:t>
            </a:r>
          </a:p>
          <a:p>
            <a:endParaRPr lang="en-CA" dirty="0"/>
          </a:p>
        </p:txBody>
      </p:sp>
    </p:spTree>
    <p:extLst>
      <p:ext uri="{BB962C8B-B14F-4D97-AF65-F5344CB8AC3E}">
        <p14:creationId xmlns:p14="http://schemas.microsoft.com/office/powerpoint/2010/main" val="28720608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9BD5-AD03-AC54-DE9D-82AAAC152E9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063A09F-839B-3189-AEBC-622BCABBEF27}"/>
              </a:ext>
            </a:extLst>
          </p:cNvPr>
          <p:cNvSpPr>
            <a:spLocks noGrp="1"/>
          </p:cNvSpPr>
          <p:nvPr>
            <p:ph idx="1"/>
          </p:nvPr>
        </p:nvSpPr>
        <p:spPr/>
        <p:txBody>
          <a:bodyPr>
            <a:normAutofit fontScale="92500" lnSpcReduction="20000"/>
          </a:bodyPr>
          <a:lstStyle/>
          <a:p>
            <a:r>
              <a:rPr lang="en-US" dirty="0"/>
              <a:t>6. Communication Gaps:</a:t>
            </a:r>
          </a:p>
          <a:p>
            <a:r>
              <a:rPr lang="en-US" dirty="0"/>
              <a:t>Technical staff may prioritize logic and detail, while leadership may focus on broader strategic goals, creating communication mismatches.</a:t>
            </a:r>
          </a:p>
          <a:p>
            <a:r>
              <a:rPr lang="en-US" dirty="0"/>
              <a:t>7. Burnout Risk:</a:t>
            </a:r>
          </a:p>
          <a:p>
            <a:r>
              <a:rPr lang="en-US" dirty="0"/>
              <a:t>High-pressure deadlines, complex problem-solving, and frequent demands for innovation can lead to burnout.</a:t>
            </a:r>
          </a:p>
          <a:p>
            <a:r>
              <a:rPr lang="en-US" dirty="0"/>
              <a:t>Strategies for Motivating and Leading Technical Staff</a:t>
            </a:r>
          </a:p>
          <a:p>
            <a:r>
              <a:rPr lang="en-US" dirty="0"/>
              <a:t>1. Provide Autonomy and Flexibility:</a:t>
            </a:r>
          </a:p>
          <a:p>
            <a:r>
              <a:rPr lang="en-US" dirty="0"/>
              <a:t>Allow them to take ownership of their tasks and make decisions within their area of expertise.</a:t>
            </a:r>
          </a:p>
          <a:p>
            <a:r>
              <a:rPr lang="en-US" dirty="0"/>
              <a:t>Offer flexible working conditions, such as remote work or adjustable hours.</a:t>
            </a:r>
          </a:p>
          <a:p>
            <a:endParaRPr lang="en-CA" dirty="0"/>
          </a:p>
        </p:txBody>
      </p:sp>
    </p:spTree>
    <p:extLst>
      <p:ext uri="{BB962C8B-B14F-4D97-AF65-F5344CB8AC3E}">
        <p14:creationId xmlns:p14="http://schemas.microsoft.com/office/powerpoint/2010/main" val="275282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Social needs: next to the security needs, people need to have a sense of belonging and acceptance to motivate their behavior towards certain action. These needs include the needs for association with others, belonging to groups, and giving and receiving friendship and affection. Such needs are generally satisfied by relationship with friends, families and co workers. Managers can satisfy these needs at work by allowing employees t interact with co workers.</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B3CD-21BA-6054-1E4E-6B98D78697D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D41E1A7-33D2-3F5F-7B7D-A1B98167B9F3}"/>
              </a:ext>
            </a:extLst>
          </p:cNvPr>
          <p:cNvSpPr>
            <a:spLocks noGrp="1"/>
          </p:cNvSpPr>
          <p:nvPr>
            <p:ph idx="1"/>
          </p:nvPr>
        </p:nvSpPr>
        <p:spPr/>
        <p:txBody>
          <a:bodyPr>
            <a:normAutofit/>
          </a:bodyPr>
          <a:lstStyle/>
          <a:p>
            <a:r>
              <a:rPr lang="en-US" dirty="0"/>
              <a:t>2. Encourage Professional Growth:</a:t>
            </a:r>
          </a:p>
          <a:p>
            <a:r>
              <a:rPr lang="en-US" dirty="0"/>
              <a:t>Invest in training, certifications, and opportunities to learn new technologies or skills.</a:t>
            </a:r>
          </a:p>
          <a:p>
            <a:r>
              <a:rPr lang="en-US" dirty="0"/>
              <a:t>Create mentorship programs to foster knowledge-sharing.</a:t>
            </a:r>
          </a:p>
          <a:p>
            <a:r>
              <a:rPr lang="en-US" dirty="0"/>
              <a:t>3. Set Clear and Challenging Goals:</a:t>
            </a:r>
          </a:p>
          <a:p>
            <a:r>
              <a:rPr lang="en-US" dirty="0"/>
              <a:t>Provide specific, achievable objectives while aligning them with broader organizational goals.</a:t>
            </a:r>
          </a:p>
          <a:p>
            <a:r>
              <a:rPr lang="en-US" dirty="0"/>
              <a:t>Ensure the tasks are intellectually stimulating.</a:t>
            </a:r>
          </a:p>
          <a:p>
            <a:endParaRPr lang="en-CA" dirty="0"/>
          </a:p>
        </p:txBody>
      </p:sp>
    </p:spTree>
    <p:extLst>
      <p:ext uri="{BB962C8B-B14F-4D97-AF65-F5344CB8AC3E}">
        <p14:creationId xmlns:p14="http://schemas.microsoft.com/office/powerpoint/2010/main" val="9060898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B14C-B33B-A8EF-3539-39BE5A88A73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2208FE2-2378-D74A-6136-46FC94A6B9BF}"/>
              </a:ext>
            </a:extLst>
          </p:cNvPr>
          <p:cNvSpPr>
            <a:spLocks noGrp="1"/>
          </p:cNvSpPr>
          <p:nvPr>
            <p:ph idx="1"/>
          </p:nvPr>
        </p:nvSpPr>
        <p:spPr/>
        <p:txBody>
          <a:bodyPr>
            <a:normAutofit lnSpcReduction="10000"/>
          </a:bodyPr>
          <a:lstStyle/>
          <a:p>
            <a:r>
              <a:rPr lang="en-US" dirty="0"/>
              <a:t>4. Recognize and Reward Contributions:</a:t>
            </a:r>
          </a:p>
          <a:p>
            <a:r>
              <a:rPr lang="en-US" dirty="0"/>
              <a:t>Acknowledge achievements in meaningful ways (public recognition, awards, or technical accolades).</a:t>
            </a:r>
          </a:p>
          <a:p>
            <a:r>
              <a:rPr lang="en-US" dirty="0"/>
              <a:t>Offer non-monetary incentives such as access to conferences, seminars, or high-profile projects.</a:t>
            </a:r>
          </a:p>
          <a:p>
            <a:r>
              <a:rPr lang="en-US" dirty="0"/>
              <a:t>5. Foster a Collaborative Environment:</a:t>
            </a:r>
          </a:p>
          <a:p>
            <a:r>
              <a:rPr lang="en-US" dirty="0"/>
              <a:t>Encourage teamwork through regular brainstorming sessions and collaborative tools.</a:t>
            </a:r>
          </a:p>
          <a:p>
            <a:r>
              <a:rPr lang="en-US" dirty="0"/>
              <a:t>Promote a culture where technical staff feel valued and their ideas are heard.</a:t>
            </a:r>
          </a:p>
          <a:p>
            <a:endParaRPr lang="en-CA" dirty="0"/>
          </a:p>
        </p:txBody>
      </p:sp>
    </p:spTree>
    <p:extLst>
      <p:ext uri="{BB962C8B-B14F-4D97-AF65-F5344CB8AC3E}">
        <p14:creationId xmlns:p14="http://schemas.microsoft.com/office/powerpoint/2010/main" val="24534183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86B5-C89B-7F8B-2867-C404ACF36A8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0383E5A-9682-729C-F9FF-510B29BB87C3}"/>
              </a:ext>
            </a:extLst>
          </p:cNvPr>
          <p:cNvSpPr>
            <a:spLocks noGrp="1"/>
          </p:cNvSpPr>
          <p:nvPr>
            <p:ph idx="1"/>
          </p:nvPr>
        </p:nvSpPr>
        <p:spPr/>
        <p:txBody>
          <a:bodyPr>
            <a:normAutofit/>
          </a:bodyPr>
          <a:lstStyle/>
          <a:p>
            <a:r>
              <a:rPr lang="en-US" dirty="0"/>
              <a:t>6. Communicate Effectively:</a:t>
            </a:r>
          </a:p>
          <a:p>
            <a:r>
              <a:rPr lang="en-US" dirty="0"/>
              <a:t>Use clear, logical communication tailored to their problem-solving mindset.</a:t>
            </a:r>
          </a:p>
          <a:p>
            <a:r>
              <a:rPr lang="en-US" dirty="0"/>
              <a:t>Translate organizational goals into technical terms that resonate with their work.</a:t>
            </a:r>
          </a:p>
          <a:p>
            <a:r>
              <a:rPr lang="en-US" dirty="0"/>
              <a:t>7. Provide Access to Cutting-Edge Technology:</a:t>
            </a:r>
          </a:p>
          <a:p>
            <a:r>
              <a:rPr lang="en-US" dirty="0"/>
              <a:t>Equip them with modern tools and resources to stay engaged and productive.</a:t>
            </a:r>
          </a:p>
          <a:p>
            <a:r>
              <a:rPr lang="en-US" dirty="0"/>
              <a:t>Encourage experimentation with emerging technologies.</a:t>
            </a:r>
          </a:p>
        </p:txBody>
      </p:sp>
    </p:spTree>
    <p:extLst>
      <p:ext uri="{BB962C8B-B14F-4D97-AF65-F5344CB8AC3E}">
        <p14:creationId xmlns:p14="http://schemas.microsoft.com/office/powerpoint/2010/main" val="377356579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D11B-9DAE-FAC9-BF81-D61351CE31E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0902BA3-2A59-909A-09E5-899619656708}"/>
              </a:ext>
            </a:extLst>
          </p:cNvPr>
          <p:cNvSpPr>
            <a:spLocks noGrp="1"/>
          </p:cNvSpPr>
          <p:nvPr>
            <p:ph idx="1"/>
          </p:nvPr>
        </p:nvSpPr>
        <p:spPr/>
        <p:txBody>
          <a:bodyPr>
            <a:normAutofit/>
          </a:bodyPr>
          <a:lstStyle/>
          <a:p>
            <a:r>
              <a:rPr lang="en-US" dirty="0"/>
              <a:t>8. Empower through Leadership:</a:t>
            </a:r>
          </a:p>
          <a:p>
            <a:r>
              <a:rPr lang="en-US" dirty="0"/>
              <a:t>Adopt a servant leadership approach, where the leader supports and removes obstacles for the team.</a:t>
            </a:r>
          </a:p>
          <a:p>
            <a:r>
              <a:rPr lang="en-US" dirty="0"/>
              <a:t>Show respect for their expertise by involving them in key decisions.</a:t>
            </a:r>
          </a:p>
          <a:p>
            <a:r>
              <a:rPr lang="en-US" dirty="0"/>
              <a:t>9. Manage Workload to Avoid Burnout:</a:t>
            </a:r>
          </a:p>
          <a:p>
            <a:r>
              <a:rPr lang="en-US" dirty="0"/>
              <a:t>Monitor workloads and set realistic deadlines.</a:t>
            </a:r>
          </a:p>
          <a:p>
            <a:r>
              <a:rPr lang="en-US" dirty="0"/>
              <a:t>Encourage work-life balance through policies like mandatory time off or wellness programs.</a:t>
            </a:r>
          </a:p>
          <a:p>
            <a:endParaRPr lang="en-CA" dirty="0"/>
          </a:p>
        </p:txBody>
      </p:sp>
    </p:spTree>
    <p:extLst>
      <p:ext uri="{BB962C8B-B14F-4D97-AF65-F5344CB8AC3E}">
        <p14:creationId xmlns:p14="http://schemas.microsoft.com/office/powerpoint/2010/main" val="317146149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78BE-5197-9CBF-F114-B58613803EA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E78B232-7C59-4640-3821-88B5E08FD89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9090664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9B24-B480-1BA5-4547-475A53DAEB2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3370722-59F3-479A-4099-2C536F48E78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68507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Esteem needs:</a:t>
            </a:r>
            <a:endParaRPr lang="en-US" dirty="0"/>
          </a:p>
        </p:txBody>
      </p:sp>
      <p:sp>
        <p:nvSpPr>
          <p:cNvPr id="3" name="Content Placeholder 2"/>
          <p:cNvSpPr>
            <a:spLocks noGrp="1"/>
          </p:cNvSpPr>
          <p:nvPr>
            <p:ph idx="1"/>
          </p:nvPr>
        </p:nvSpPr>
        <p:spPr/>
        <p:txBody>
          <a:bodyPr>
            <a:normAutofit lnSpcReduction="10000"/>
          </a:bodyPr>
          <a:lstStyle/>
          <a:p>
            <a:pPr lvl="0">
              <a:buNone/>
            </a:pPr>
            <a:r>
              <a:rPr lang="en-GB" dirty="0"/>
              <a:t>once social needs are satisfied, the esteem needs become predominant. Esteem needs include the needs for self respect, respect of others and ego or status. Self respect is the internal recognition whereas respect of others is the internal recognition whereas respect of others is the external recognition. The manager can provide self respect by offering a nice office, job title and similar pay arrangements. On the other hands giving them challenging and meaningful jobs may motivate people. These are the special sources of motivation to work. </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 actualisation needs:</a:t>
            </a:r>
            <a:endParaRPr lang="en-US" dirty="0"/>
          </a:p>
        </p:txBody>
      </p:sp>
      <p:sp>
        <p:nvSpPr>
          <p:cNvPr id="3" name="Content Placeholder 2"/>
          <p:cNvSpPr>
            <a:spLocks noGrp="1"/>
          </p:cNvSpPr>
          <p:nvPr>
            <p:ph idx="1"/>
          </p:nvPr>
        </p:nvSpPr>
        <p:spPr>
          <a:xfrm>
            <a:off x="117987" y="1600200"/>
            <a:ext cx="10092813" cy="5257800"/>
          </a:xfrm>
        </p:spPr>
        <p:txBody>
          <a:bodyPr>
            <a:normAutofit lnSpcReduction="10000"/>
          </a:bodyPr>
          <a:lstStyle/>
          <a:p>
            <a:pPr lvl="0"/>
            <a:r>
              <a:rPr lang="en-GB" dirty="0"/>
              <a:t>this is the final and highest level of needs that arise after the completion of other four needs of Maslow's hierarchy of needs. The self actualisation needs include achieving the potential within oneself, maximum self development, creativity and self expression. The fulfilment of such needs depends on how a manager provides opportunities for his subordinate to participate in decision making, learn new things on the job and in the organization. In other words, in this stage employees seek challenging work assignments that allow for creativity. There should be opportunities for personal growth and advancement.  </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Some important facts about Maslow's hierarchy of needs </a:t>
            </a:r>
            <a:br>
              <a:rPr lang="en-US" dirty="0"/>
            </a:br>
            <a:endParaRPr lang="en-US" dirty="0"/>
          </a:p>
        </p:txBody>
      </p:sp>
      <p:sp>
        <p:nvSpPr>
          <p:cNvPr id="3" name="Content Placeholder 2"/>
          <p:cNvSpPr>
            <a:spLocks noGrp="1"/>
          </p:cNvSpPr>
          <p:nvPr>
            <p:ph idx="1"/>
          </p:nvPr>
        </p:nvSpPr>
        <p:spPr>
          <a:xfrm>
            <a:off x="737419" y="1600200"/>
            <a:ext cx="10972800" cy="5257800"/>
          </a:xfrm>
        </p:spPr>
        <p:txBody>
          <a:bodyPr>
            <a:normAutofit/>
          </a:bodyPr>
          <a:lstStyle/>
          <a:p>
            <a:pPr lvl="0"/>
            <a:r>
              <a:rPr lang="en-GB" dirty="0"/>
              <a:t>Maslow categorises five needs into two levels. Higher and lower needs. Physiological and security are the lower level needs, whereas social, esteem and self actualization needs are the higher order needs. The lower level needs are satisfied by the managers by offering higher salary and wages, pleasant working conditions, medical insurance and retirement benefits. On the other hand, higher level needs are satisfied by providing opportunity for participation in decision making, challenging and meaningful jobs. </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501445" y="1143000"/>
            <a:ext cx="11238271" cy="5715000"/>
          </a:xfrm>
        </p:spPr>
        <p:txBody>
          <a:bodyPr>
            <a:normAutofit/>
          </a:bodyPr>
          <a:lstStyle/>
          <a:p>
            <a:pPr lvl="0"/>
            <a:r>
              <a:rPr lang="en-GB" dirty="0"/>
              <a:t>Maslow argues that the average person is satisfied 85 percent in physiological needs, 70 percent in security needs, 50 percent in social needs, 40 percent in self esteem needs and 10 percent in self actualization needs. </a:t>
            </a:r>
            <a:endParaRPr lang="en-US" dirty="0"/>
          </a:p>
          <a:p>
            <a:pPr lvl="0"/>
            <a:r>
              <a:rPr lang="en-GB" dirty="0"/>
              <a:t>The lower order needs are dominant early in life, whereas the higher order needs become more important as a person matures. </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dirty="0"/>
              <a:t>Weaknesses of Maslow's needs hierarchy theory </a:t>
            </a:r>
            <a:br>
              <a:rPr lang="en-US" dirty="0"/>
            </a:br>
            <a:endParaRPr lang="en-US" dirty="0"/>
          </a:p>
        </p:txBody>
      </p:sp>
      <p:sp>
        <p:nvSpPr>
          <p:cNvPr id="3" name="Content Placeholder 2"/>
          <p:cNvSpPr>
            <a:spLocks noGrp="1"/>
          </p:cNvSpPr>
          <p:nvPr>
            <p:ph idx="1"/>
          </p:nvPr>
        </p:nvSpPr>
        <p:spPr>
          <a:xfrm>
            <a:off x="609599" y="1600200"/>
            <a:ext cx="10554929" cy="5105400"/>
          </a:xfrm>
        </p:spPr>
        <p:txBody>
          <a:bodyPr>
            <a:normAutofit fontScale="85000" lnSpcReduction="20000"/>
          </a:bodyPr>
          <a:lstStyle/>
          <a:p>
            <a:pPr lvl="0"/>
            <a:r>
              <a:rPr lang="en-GB" dirty="0"/>
              <a:t>The model may not apply at all times, in all places and in all circumstances. It may not follow the sequence stated by Maslow. Different people may have different orders. </a:t>
            </a:r>
            <a:endParaRPr lang="en-US" dirty="0"/>
          </a:p>
          <a:p>
            <a:pPr lvl="0"/>
            <a:r>
              <a:rPr lang="en-GB" dirty="0"/>
              <a:t>The behaviour of a man is not a result of his needs or desires only. There is many other determinant of behaviour such as perceptions, expectations, and experience. </a:t>
            </a:r>
            <a:endParaRPr lang="en-US" dirty="0"/>
          </a:p>
          <a:p>
            <a:pPr lvl="0"/>
            <a:r>
              <a:rPr lang="en-GB" dirty="0"/>
              <a:t>A person is hardly motivated by a single need. Motivation is caused by multiplicity of needs. </a:t>
            </a:r>
            <a:endParaRPr lang="en-US" dirty="0"/>
          </a:p>
          <a:p>
            <a:pPr lvl="0"/>
            <a:r>
              <a:rPr lang="en-GB" dirty="0"/>
              <a:t>It is general expression not specific. Hierarchical order is not very much right as Maslow himself accepted. </a:t>
            </a:r>
            <a:endParaRPr lang="en-US" dirty="0"/>
          </a:p>
          <a:p>
            <a:r>
              <a:rPr lang="en-GB" dirty="0"/>
              <a:t>People differ in their expectations ; the same need does not lead to the same response in all individuals.</a:t>
            </a:r>
            <a:endParaRPr lang="en-US" dirty="0"/>
          </a:p>
          <a:p>
            <a:pPr>
              <a:buNone/>
            </a:pPr>
            <a:r>
              <a:rPr lang="en-GB" dirty="0"/>
              <a:t>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fontScale="90000"/>
          </a:bodyPr>
          <a:lstStyle/>
          <a:p>
            <a:r>
              <a:rPr lang="en-US" b="1" dirty="0"/>
              <a:t>Meaning of motivation</a:t>
            </a:r>
            <a:br>
              <a:rPr lang="en-US" dirty="0"/>
            </a:br>
            <a:endParaRPr lang="en-US" dirty="0"/>
          </a:p>
        </p:txBody>
      </p:sp>
      <p:sp>
        <p:nvSpPr>
          <p:cNvPr id="3" name="Content Placeholder 2"/>
          <p:cNvSpPr>
            <a:spLocks noGrp="1"/>
          </p:cNvSpPr>
          <p:nvPr>
            <p:ph idx="1"/>
          </p:nvPr>
        </p:nvSpPr>
        <p:spPr>
          <a:xfrm>
            <a:off x="678425" y="990600"/>
            <a:ext cx="11017045" cy="6096000"/>
          </a:xfrm>
        </p:spPr>
        <p:txBody>
          <a:bodyPr>
            <a:normAutofit/>
          </a:bodyPr>
          <a:lstStyle/>
          <a:p>
            <a:r>
              <a:rPr lang="en-US" dirty="0"/>
              <a:t>As we know each and every organization has its own aims and objectives. To achieve the organizational aims, an organization appoints employees having different skills, knowledge and experiences.  Organization success depends on employee performance. Management gets jobs done by working with and through employees to achieve goals. Motivation here is totally related with the employees of the organization. Motivation is the act of energizing employees for higher performance. Motivation is concerned with individual needs.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While the five needs are presented separately from the viewpoint of discussion, a manager should understand that they are probably all active in actual behaviour pattern. For example, an employee may desire esteem and self actualisation needs even when his or her physiological needs and security needs are not satisfied.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791C-08A1-55A7-3986-4EB6AB02145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3DBF5B6-4DDB-9CA2-2A17-AE908DA14410}"/>
              </a:ext>
            </a:extLst>
          </p:cNvPr>
          <p:cNvSpPr>
            <a:spLocks noGrp="1"/>
          </p:cNvSpPr>
          <p:nvPr>
            <p:ph idx="1"/>
          </p:nvPr>
        </p:nvSpPr>
        <p:spPr/>
        <p:txBody>
          <a:bodyPr/>
          <a:lstStyle/>
          <a:p>
            <a:r>
              <a:rPr lang="en-US" dirty="0"/>
              <a:t>Despite these criticisms, Maslow's Hierarchy of Needs remains a valuable framework for understanding human motivation. It provides a useful starting point for analyzing individual and organizational behavior, and it has been widely applied in various fields such as psychology, education, and business. However, it's important to recognize its limitations and consider alternative perspectives when applying the theory.</a:t>
            </a:r>
          </a:p>
          <a:p>
            <a:endParaRPr lang="en-CA" dirty="0"/>
          </a:p>
        </p:txBody>
      </p:sp>
    </p:spTree>
    <p:extLst>
      <p:ext uri="{BB962C8B-B14F-4D97-AF65-F5344CB8AC3E}">
        <p14:creationId xmlns:p14="http://schemas.microsoft.com/office/powerpoint/2010/main" val="536262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382000" cy="1189038"/>
          </a:xfrm>
        </p:spPr>
        <p:txBody>
          <a:bodyPr>
            <a:normAutofit fontScale="90000"/>
          </a:bodyPr>
          <a:lstStyle/>
          <a:p>
            <a:r>
              <a:rPr lang="en-US" b="1" dirty="0"/>
              <a:t>Herzberg's Motivation Hygiene Theory </a:t>
            </a:r>
            <a:br>
              <a:rPr lang="en-US" dirty="0"/>
            </a:br>
            <a:endParaRPr lang="en-US" dirty="0"/>
          </a:p>
        </p:txBody>
      </p:sp>
      <p:sp>
        <p:nvSpPr>
          <p:cNvPr id="3" name="Content Placeholder 2"/>
          <p:cNvSpPr>
            <a:spLocks noGrp="1"/>
          </p:cNvSpPr>
          <p:nvPr>
            <p:ph idx="1"/>
          </p:nvPr>
        </p:nvSpPr>
        <p:spPr>
          <a:xfrm>
            <a:off x="383458" y="1066800"/>
            <a:ext cx="11282516" cy="5562600"/>
          </a:xfrm>
        </p:spPr>
        <p:txBody>
          <a:bodyPr>
            <a:normAutofit/>
          </a:bodyPr>
          <a:lstStyle/>
          <a:p>
            <a:r>
              <a:rPr lang="en-US" dirty="0"/>
              <a:t>Herzberg and his associates found that people like to work in those organizations where two factors hygiene and motivator are present. Hygiene factors are pay, working conditions (heating, lighting and ventilation), company's policy, and quality of supervision. These factors lead to increase productivity.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Motivation are, on the other hand, the feeling of self improvement, recognition, achievement, and a desire for greater responsibility. In their experiment at Pittsburgh industry, they asked two hundred accountants and engineers to recall their experience at work. </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0200"/>
            <a:ext cx="10972800" cy="5257800"/>
          </a:xfrm>
        </p:spPr>
        <p:txBody>
          <a:bodyPr>
            <a:normAutofit lnSpcReduction="10000"/>
          </a:bodyPr>
          <a:lstStyle/>
          <a:p>
            <a:r>
              <a:rPr lang="en-US" dirty="0"/>
              <a:t>Accountants and engineers responded that they were motivated to work when motivator factors were present in their jobs. For them these factors were strong determiners of job satisfaction, also referred to as </a:t>
            </a:r>
            <a:r>
              <a:rPr lang="en-US" b="1" i="1" dirty="0"/>
              <a:t>satisfiers</a:t>
            </a:r>
            <a:r>
              <a:rPr lang="en-US" dirty="0"/>
              <a:t>. They also experienced strong dissatisfaction in the absence of hygiene factors. Thus, hygiene factors are also known as dissatisfies. . In other words, presence or absence of hygiene factors either result in dissatisfaction or no satisfaction, whereas presence or absence of motivator factors can cause satisfaction or no satisfaction. Managers should understand these finding to motivate employees at work.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Herzberg’s Dual Factor Theory</a:t>
            </a:r>
          </a:p>
        </p:txBody>
      </p:sp>
      <p:sp>
        <p:nvSpPr>
          <p:cNvPr id="3" name="Content Placeholder 2"/>
          <p:cNvSpPr>
            <a:spLocks noGrp="1"/>
          </p:cNvSpPr>
          <p:nvPr>
            <p:ph idx="1"/>
          </p:nvPr>
        </p:nvSpPr>
        <p:spPr>
          <a:xfrm>
            <a:off x="609601" y="609600"/>
            <a:ext cx="10613922" cy="5973762"/>
          </a:xfrm>
        </p:spPr>
        <p:txBody>
          <a:bodyPr>
            <a:normAutofit lnSpcReduction="10000"/>
          </a:bodyPr>
          <a:lstStyle/>
          <a:p>
            <a:endParaRPr lang="en-US" dirty="0"/>
          </a:p>
          <a:p>
            <a:endParaRPr lang="en-US" dirty="0"/>
          </a:p>
          <a:p>
            <a:pPr>
              <a:buNone/>
            </a:pPr>
            <a:r>
              <a:rPr lang="en-US" sz="2000" dirty="0"/>
              <a:t>Job Dissatisfaction                    Not Job Dissatisfaction                    Job Satisfaction </a:t>
            </a:r>
          </a:p>
          <a:p>
            <a:pPr>
              <a:buNone/>
            </a:pPr>
            <a:r>
              <a:rPr lang="en-US" dirty="0"/>
              <a:t> </a:t>
            </a:r>
          </a:p>
          <a:p>
            <a:pPr>
              <a:buNone/>
            </a:pPr>
            <a:r>
              <a:rPr lang="en-US" sz="2000" b="1" dirty="0"/>
              <a:t>  </a:t>
            </a:r>
          </a:p>
          <a:p>
            <a:pPr>
              <a:buNone/>
            </a:pPr>
            <a:r>
              <a:rPr lang="en-US" sz="2000" b="1" dirty="0"/>
              <a:t>      Hygiene Factors                                                                             Motivating Factors</a:t>
            </a:r>
          </a:p>
          <a:p>
            <a:pPr>
              <a:buNone/>
            </a:pPr>
            <a:r>
              <a:rPr lang="en-US" sz="2000" dirty="0"/>
              <a:t>         -Salary 						-Recognition </a:t>
            </a:r>
          </a:p>
          <a:p>
            <a:pPr>
              <a:buNone/>
            </a:pPr>
            <a:r>
              <a:rPr lang="en-US" sz="2000" dirty="0"/>
              <a:t>        -Personal supervision 					-Responsibility </a:t>
            </a:r>
          </a:p>
          <a:p>
            <a:pPr>
              <a:buNone/>
            </a:pPr>
            <a:r>
              <a:rPr lang="en-US" sz="2000" dirty="0"/>
              <a:t>        -Company’s plans, policy			                  -Achievement </a:t>
            </a:r>
          </a:p>
          <a:p>
            <a:pPr>
              <a:buNone/>
            </a:pPr>
            <a:r>
              <a:rPr lang="en-US" sz="2000" dirty="0"/>
              <a:t>       -Informal group 					 -Advancement                                           - </a:t>
            </a:r>
            <a:r>
              <a:rPr lang="en-US" sz="2000"/>
              <a:t>job  security</a:t>
            </a:r>
            <a:r>
              <a:rPr lang="en-US" sz="2000" dirty="0"/>
              <a:t>			</a:t>
            </a:r>
            <a:r>
              <a:rPr lang="en-US" sz="2000"/>
              <a:t>	                                  - </a:t>
            </a:r>
            <a:r>
              <a:rPr lang="en-US" sz="2000" dirty="0"/>
              <a:t>Personal growth</a:t>
            </a:r>
          </a:p>
          <a:p>
            <a:pPr>
              <a:buNone/>
            </a:pPr>
            <a:r>
              <a:rPr lang="en-US" sz="2000" dirty="0"/>
              <a:t>       -Status, post and title		                                                        </a:t>
            </a:r>
          </a:p>
          <a:p>
            <a:pPr>
              <a:buNone/>
            </a:pPr>
            <a:r>
              <a:rPr lang="en-US" sz="2000" dirty="0"/>
              <a:t>       -Working environment </a:t>
            </a:r>
          </a:p>
          <a:p>
            <a:endParaRPr lang="en-US" sz="2000" dirty="0"/>
          </a:p>
          <a:p>
            <a:pPr>
              <a:buNone/>
            </a:pPr>
            <a:r>
              <a:rPr lang="en-US" sz="2000" dirty="0"/>
              <a:t>  </a:t>
            </a:r>
          </a:p>
        </p:txBody>
      </p:sp>
      <p:sp>
        <p:nvSpPr>
          <p:cNvPr id="4" name="Plus 3"/>
          <p:cNvSpPr/>
          <p:nvPr/>
        </p:nvSpPr>
        <p:spPr>
          <a:xfrm>
            <a:off x="1524000" y="2133600"/>
            <a:ext cx="9144000" cy="3048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 name="Rectangle 4"/>
          <p:cNvSpPr/>
          <p:nvPr/>
        </p:nvSpPr>
        <p:spPr>
          <a:xfrm>
            <a:off x="2667001" y="2286002"/>
            <a:ext cx="6781799" cy="461665"/>
          </a:xfrm>
          <a:prstGeom prst="rect">
            <a:avLst/>
          </a:prstGeom>
        </p:spPr>
        <p:txBody>
          <a:bodyPr wrap="square">
            <a:spAutoFit/>
          </a:bodyPr>
          <a:lstStyle/>
          <a:p>
            <a:r>
              <a:rPr lang="en-US" sz="2400" dirty="0">
                <a:solidFill>
                  <a:prstClr val="black"/>
                </a:solidFill>
                <a:latin typeface="Calibri"/>
              </a:rPr>
              <a:t> - - - - - - - - - - - - - - - - - - - - o + + + + + + + + + + + + +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t>Hygiene factors </a:t>
            </a:r>
            <a:br>
              <a:rPr lang="en-US" dirty="0"/>
            </a:br>
            <a:endParaRPr lang="en-US" dirty="0"/>
          </a:p>
        </p:txBody>
      </p:sp>
      <p:sp>
        <p:nvSpPr>
          <p:cNvPr id="3" name="Content Placeholder 2"/>
          <p:cNvSpPr>
            <a:spLocks noGrp="1"/>
          </p:cNvSpPr>
          <p:nvPr>
            <p:ph idx="1"/>
          </p:nvPr>
        </p:nvSpPr>
        <p:spPr>
          <a:xfrm>
            <a:off x="752168" y="609600"/>
            <a:ext cx="10677832" cy="6248400"/>
          </a:xfrm>
        </p:spPr>
        <p:txBody>
          <a:bodyPr>
            <a:normAutofit fontScale="92500" lnSpcReduction="10000"/>
          </a:bodyPr>
          <a:lstStyle/>
          <a:p>
            <a:pPr lvl="0"/>
            <a:r>
              <a:rPr lang="en-GB" dirty="0"/>
              <a:t>Company policy and administration</a:t>
            </a:r>
            <a:endParaRPr lang="en-US" dirty="0"/>
          </a:p>
          <a:p>
            <a:pPr lvl="0"/>
            <a:r>
              <a:rPr lang="en-GB" dirty="0"/>
              <a:t>Technical supervision</a:t>
            </a:r>
            <a:endParaRPr lang="en-US" dirty="0"/>
          </a:p>
          <a:p>
            <a:pPr lvl="0"/>
            <a:r>
              <a:rPr lang="en-GB" dirty="0"/>
              <a:t>Interpersonal relations</a:t>
            </a:r>
            <a:endParaRPr lang="en-US" dirty="0"/>
          </a:p>
          <a:p>
            <a:pPr lvl="0"/>
            <a:r>
              <a:rPr lang="en-GB" dirty="0"/>
              <a:t>Salary</a:t>
            </a:r>
            <a:endParaRPr lang="en-US" dirty="0"/>
          </a:p>
          <a:p>
            <a:pPr lvl="0"/>
            <a:r>
              <a:rPr lang="en-GB" dirty="0"/>
              <a:t>Job security</a:t>
            </a:r>
            <a:endParaRPr lang="en-US" dirty="0"/>
          </a:p>
          <a:p>
            <a:pPr lvl="0"/>
            <a:r>
              <a:rPr lang="en-GB" dirty="0"/>
              <a:t>Personal life</a:t>
            </a:r>
            <a:endParaRPr lang="en-US" dirty="0"/>
          </a:p>
          <a:p>
            <a:pPr lvl="0"/>
            <a:r>
              <a:rPr lang="en-GB" dirty="0"/>
              <a:t>Work conditions.</a:t>
            </a:r>
            <a:endParaRPr lang="en-US" dirty="0"/>
          </a:p>
          <a:p>
            <a:pPr lvl="0"/>
            <a:r>
              <a:rPr lang="en-GB" dirty="0"/>
              <a:t>Status </a:t>
            </a:r>
          </a:p>
          <a:p>
            <a:r>
              <a:rPr lang="en-US" dirty="0"/>
              <a:t>In the absence of these factors causes job dissatisfaction. Absence of these factors leads to absenteeism, turnover and grievances. Job dissatisfaction increases. When these factors are adequate, individuals will not be dissatisfied.</a:t>
            </a:r>
          </a:p>
          <a:p>
            <a:pPr lvl="0"/>
            <a:endParaRPr lang="en-GB" dirty="0"/>
          </a:p>
          <a:p>
            <a:pPr lvl="0"/>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lstStyle/>
          <a:p>
            <a:r>
              <a:rPr lang="en-GB" dirty="0"/>
              <a:t>Motivating factors </a:t>
            </a:r>
            <a:endParaRPr lang="en-US" dirty="0"/>
          </a:p>
        </p:txBody>
      </p:sp>
      <p:sp>
        <p:nvSpPr>
          <p:cNvPr id="3" name="Content Placeholder 2"/>
          <p:cNvSpPr>
            <a:spLocks noGrp="1"/>
          </p:cNvSpPr>
          <p:nvPr>
            <p:ph idx="1"/>
          </p:nvPr>
        </p:nvSpPr>
        <p:spPr>
          <a:xfrm>
            <a:off x="929148" y="990601"/>
            <a:ext cx="10279626" cy="5135563"/>
          </a:xfrm>
        </p:spPr>
        <p:txBody>
          <a:bodyPr/>
          <a:lstStyle/>
          <a:p>
            <a:pPr lvl="0"/>
            <a:r>
              <a:rPr lang="en-GB" dirty="0"/>
              <a:t>Achievement, the drive to excel. </a:t>
            </a:r>
            <a:endParaRPr lang="en-US" dirty="0"/>
          </a:p>
          <a:p>
            <a:pPr lvl="0"/>
            <a:r>
              <a:rPr lang="en-GB" dirty="0"/>
              <a:t>Recognition, of high performance </a:t>
            </a:r>
            <a:endParaRPr lang="en-US" dirty="0"/>
          </a:p>
          <a:p>
            <a:pPr lvl="0"/>
            <a:r>
              <a:rPr lang="en-GB" dirty="0"/>
              <a:t>Responsibility, obligation to perform assigned jobs </a:t>
            </a:r>
            <a:endParaRPr lang="en-US" dirty="0"/>
          </a:p>
          <a:p>
            <a:pPr lvl="0"/>
            <a:r>
              <a:rPr lang="en-GB" dirty="0"/>
              <a:t>Advancement, promotion to higher level post. </a:t>
            </a:r>
            <a:endParaRPr lang="en-US" dirty="0"/>
          </a:p>
          <a:p>
            <a:pPr lvl="0"/>
            <a:r>
              <a:rPr lang="en-GB" dirty="0"/>
              <a:t>Personal growth: opportunity for growth. </a:t>
            </a:r>
            <a:endParaRPr lang="en-US" dirty="0"/>
          </a:p>
          <a:p>
            <a:r>
              <a:rPr lang="en-US" dirty="0"/>
              <a:t>The presence of these factors causes job satisfaction but absence of these factors does not lead to job dissatisfaction. These factors motivate employees.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motivating factors are not provided to the employees then they will not be motivated.  But the absences of motivating factors will not necessary cause for job dissatisfaction. These factors cause high levels of job satisfaction. However absence of these factors does not lead to job dissatisfaction.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693174" y="990600"/>
            <a:ext cx="10677832" cy="5867400"/>
          </a:xfrm>
        </p:spPr>
        <p:txBody>
          <a:bodyPr>
            <a:normAutofit/>
          </a:bodyPr>
          <a:lstStyle/>
          <a:p>
            <a:r>
              <a:rPr lang="en-US" dirty="0"/>
              <a:t>The relevance of two factor theory for mangers is significantly very high. Traditionally, managements used to believe that the best way to motivate employees by providing attractive pay and other facilities. Herzberg’s theory suggests that such measures may only be a preventive measure against employee dissatisfaction.  If managements are interested in motivating employees, they must be prepared to do something more than all this like to provide for professional growth in the job and so 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Different people have different interest and thinking so that motivating people in the organization is very difficult task. The manager of the organization is responsible for the motivation of employees by studying individual interest and thinking of entire employees. Providing good working environment, good salary, leave, incentive, good behavior, training, using latest technology are some techniques of motivating employees in organization.</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Money is a week motivational tools because it can only eliminate dissatisfaction. Managers should understand that both hygiene and motivation factors are important. They have their own significance. Hygiene factors prevent dissatisfaction and motivation factors provide satisfaction. </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Appreciation of Herzberg's theory</a:t>
            </a:r>
            <a:br>
              <a:rPr lang="en-US" dirty="0"/>
            </a:br>
            <a:endParaRPr lang="en-US" dirty="0"/>
          </a:p>
        </p:txBody>
      </p:sp>
      <p:sp>
        <p:nvSpPr>
          <p:cNvPr id="3" name="Content Placeholder 2"/>
          <p:cNvSpPr>
            <a:spLocks noGrp="1"/>
          </p:cNvSpPr>
          <p:nvPr>
            <p:ph idx="1"/>
          </p:nvPr>
        </p:nvSpPr>
        <p:spPr/>
        <p:txBody>
          <a:bodyPr>
            <a:normAutofit fontScale="92500"/>
          </a:bodyPr>
          <a:lstStyle/>
          <a:p>
            <a:pPr lvl="0"/>
            <a:r>
              <a:rPr lang="en-GB" dirty="0"/>
              <a:t>Herzberg's theory is widely used in management research and practice. Using this approach, a series of job enrichment studies (how to make job interesting) were made. These studies concluded that job enrichment leads to beneficial outcomes both for the individuals involved and for the employing organization. </a:t>
            </a:r>
            <a:endParaRPr lang="en-US" dirty="0"/>
          </a:p>
          <a:p>
            <a:pPr lvl="0"/>
            <a:r>
              <a:rPr lang="en-GB" dirty="0"/>
              <a:t>The distinction between motivator and hygiene factors has made it easy to predict the likely impact of various planned changed on motivation. It provides basic ideas for managers to plan in such a way as to enhance employee motivation on the job.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8915400" cy="1036638"/>
          </a:xfrm>
        </p:spPr>
        <p:txBody>
          <a:bodyPr>
            <a:normAutofit fontScale="90000"/>
          </a:bodyPr>
          <a:lstStyle/>
          <a:p>
            <a:r>
              <a:rPr lang="en-US" dirty="0"/>
              <a:t> </a:t>
            </a:r>
            <a:br>
              <a:rPr lang="en-US" dirty="0"/>
            </a:br>
            <a:r>
              <a:rPr lang="en-US" dirty="0"/>
              <a:t>Criticism of Herzberg theory /Limitations of motivation hygiene theory </a:t>
            </a:r>
            <a:br>
              <a:rPr lang="en-US" dirty="0"/>
            </a:br>
            <a:endParaRPr lang="en-US" dirty="0"/>
          </a:p>
        </p:txBody>
      </p:sp>
      <p:sp>
        <p:nvSpPr>
          <p:cNvPr id="3" name="Content Placeholder 2"/>
          <p:cNvSpPr>
            <a:spLocks noGrp="1"/>
          </p:cNvSpPr>
          <p:nvPr>
            <p:ph idx="1"/>
          </p:nvPr>
        </p:nvSpPr>
        <p:spPr>
          <a:xfrm>
            <a:off x="825909" y="1600200"/>
            <a:ext cx="10869561" cy="5105400"/>
          </a:xfrm>
        </p:spPr>
        <p:txBody>
          <a:bodyPr>
            <a:normAutofit lnSpcReduction="10000"/>
          </a:bodyPr>
          <a:lstStyle/>
          <a:p>
            <a:pPr lvl="0"/>
            <a:r>
              <a:rPr lang="en-GB" dirty="0"/>
              <a:t>The outcome of Herzberg's experiment was based on white collar employee's responses (accountants and engineer). Thus it is difficult to generalise its outcome for the interpretation of motivating of blue collar workers. </a:t>
            </a:r>
            <a:endParaRPr lang="en-US" dirty="0"/>
          </a:p>
          <a:p>
            <a:pPr lvl="0"/>
            <a:r>
              <a:rPr lang="en-GB" dirty="0"/>
              <a:t>A number of researchers have failed to provide empirical support for the major finding of the Herzberg theory. It ignores the situational variables. </a:t>
            </a:r>
            <a:endParaRPr lang="en-US" dirty="0"/>
          </a:p>
          <a:p>
            <a:pPr lvl="0"/>
            <a:r>
              <a:rPr lang="en-GB" dirty="0"/>
              <a:t>Herzberg assumes that there is a relation between satisfaction and productivity. However his research methodology only looked at satisfaction, not at productivity. </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Comparison of Maslow's and Herzberg's theories 	</a:t>
            </a:r>
            <a:br>
              <a:rPr lang="en-US" dirty="0"/>
            </a:br>
            <a:endParaRPr lang="en-US" dirty="0"/>
          </a:p>
        </p:txBody>
      </p:sp>
      <p:sp>
        <p:nvSpPr>
          <p:cNvPr id="3" name="Content Placeholder 2"/>
          <p:cNvSpPr>
            <a:spLocks noGrp="1"/>
          </p:cNvSpPr>
          <p:nvPr>
            <p:ph idx="1"/>
          </p:nvPr>
        </p:nvSpPr>
        <p:spPr/>
        <p:txBody>
          <a:bodyPr>
            <a:normAutofit/>
          </a:bodyPr>
          <a:lstStyle/>
          <a:p>
            <a:r>
              <a:rPr lang="en-US" dirty="0"/>
              <a:t>Maslow has need hierarchy. Higher order needs become operational after the satisfaction of lower order needs. </a:t>
            </a:r>
          </a:p>
          <a:p>
            <a:r>
              <a:rPr lang="en-US" dirty="0"/>
              <a:t>Maslow thinks unsatisfied needs motivate. Herzberg thinks that only the higher order needs motivate. </a:t>
            </a:r>
          </a:p>
          <a:p>
            <a:r>
              <a:rPr lang="en-US" dirty="0"/>
              <a:t>Both theories are related with needs. Maslow describes needs. Herzberg describes factors that make a person satisfied or dissatisfied with his job. Herzberg factors fit with Maslow's needs.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980452" y="259811"/>
            <a:ext cx="8219390" cy="654326"/>
          </a:xfrm>
        </p:spPr>
        <p:txBody>
          <a:bodyPr>
            <a:normAutofit fontScale="90000"/>
          </a:bodyPr>
          <a:lstStyle/>
          <a:p>
            <a:endParaRPr lang="en-US" dirty="0"/>
          </a:p>
        </p:txBody>
      </p:sp>
      <p:pic>
        <p:nvPicPr>
          <p:cNvPr id="4" name="Content Placeholder 3" descr="C:\Users\user\Documents\Bluetooth Folder\DSC_0315-1.jpg"/>
          <p:cNvPicPr>
            <a:picLocks noGrp="1"/>
          </p:cNvPicPr>
          <p:nvPr>
            <p:ph idx="1"/>
          </p:nvPr>
        </p:nvPicPr>
        <p:blipFill>
          <a:blip r:embed="rId2"/>
          <a:srcRect/>
          <a:stretch>
            <a:fillRect/>
          </a:stretch>
        </p:blipFill>
        <p:spPr bwMode="auto">
          <a:xfrm>
            <a:off x="2133600" y="1066800"/>
            <a:ext cx="8077200" cy="5638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Maslow has need hierarchy. Higher order needs become operational after the satisfaction of lower order needs.</a:t>
            </a:r>
          </a:p>
          <a:p>
            <a:r>
              <a:rPr lang="en-US" dirty="0"/>
              <a:t>Maslow thinks unsatisfied needs motivate. Herzberg thinks that only the higher order needs motivate.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Expectancy theory of motivation </a:t>
            </a:r>
            <a:br>
              <a:rPr lang="en-US" dirty="0"/>
            </a:br>
            <a:endParaRPr lang="en-US" dirty="0"/>
          </a:p>
        </p:txBody>
      </p:sp>
      <p:sp>
        <p:nvSpPr>
          <p:cNvPr id="3" name="Content Placeholder 2"/>
          <p:cNvSpPr>
            <a:spLocks noGrp="1"/>
          </p:cNvSpPr>
          <p:nvPr>
            <p:ph idx="1"/>
          </p:nvPr>
        </p:nvSpPr>
        <p:spPr/>
        <p:txBody>
          <a:bodyPr/>
          <a:lstStyle/>
          <a:p>
            <a:r>
              <a:rPr lang="en-US" dirty="0"/>
              <a:t>This theory was propounded by Victor Vroom. He has explained motivation as expectancy and hopes. If people perform high, they expect high salary/ benefit, attractive benefits and remuneration. According to this theory there is interrelationship in between efforts, performance, expectancy and outcome.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The theory states that an individual's performance depends on</a:t>
            </a:r>
            <a:br>
              <a:rPr lang="en-US" dirty="0"/>
            </a:br>
            <a:endParaRPr lang="en-US" dirty="0"/>
          </a:p>
        </p:txBody>
      </p:sp>
      <p:sp>
        <p:nvSpPr>
          <p:cNvPr id="3" name="Content Placeholder 2"/>
          <p:cNvSpPr>
            <a:spLocks noGrp="1"/>
          </p:cNvSpPr>
          <p:nvPr>
            <p:ph idx="1"/>
          </p:nvPr>
        </p:nvSpPr>
        <p:spPr>
          <a:xfrm>
            <a:off x="1752600" y="1447800"/>
            <a:ext cx="8458200" cy="5181600"/>
          </a:xfrm>
        </p:spPr>
        <p:txBody>
          <a:bodyPr>
            <a:normAutofit/>
          </a:bodyPr>
          <a:lstStyle/>
          <a:p>
            <a:pPr lvl="0"/>
            <a:r>
              <a:rPr lang="en-GB" dirty="0"/>
              <a:t>Effort to performance (E--- &gt; P) expectancy: it refers to person's perception of the probability that effort will lead to performance. Expectancy is defined as a probability range between 0.0 and 1.0. When a person expects that his effort will certainly accomplish the task then E----&gt;P will be 1.0. On the contrary, when a person is not certain that his or her performance will lead to task performance then E----&gt;P will be close to 0.0.</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8991600" cy="1066800"/>
          </a:xfrm>
        </p:spPr>
        <p:txBody>
          <a:bodyPr>
            <a:normAutofit fontScale="90000"/>
          </a:bodyPr>
          <a:lstStyle/>
          <a:p>
            <a:r>
              <a:rPr lang="en-US" dirty="0"/>
              <a:t>Performance to outcome (P--&gt;O) expectancy</a:t>
            </a:r>
          </a:p>
        </p:txBody>
      </p:sp>
      <p:sp>
        <p:nvSpPr>
          <p:cNvPr id="3" name="Content Placeholder 2"/>
          <p:cNvSpPr>
            <a:spLocks noGrp="1"/>
          </p:cNvSpPr>
          <p:nvPr>
            <p:ph idx="1"/>
          </p:nvPr>
        </p:nvSpPr>
        <p:spPr>
          <a:xfrm>
            <a:off x="693173" y="1600200"/>
            <a:ext cx="11061291" cy="5257800"/>
          </a:xfrm>
        </p:spPr>
        <p:txBody>
          <a:bodyPr>
            <a:normAutofit/>
          </a:bodyPr>
          <a:lstStyle/>
          <a:p>
            <a:pPr lvl="0"/>
            <a:r>
              <a:rPr lang="en-GB" dirty="0"/>
              <a:t>the degree to which an individual perceives the probability that performance will lead to certain outcomes. If a person perceives there is absolute certainty that a high performance will lead to a pay raise then P---&gt;O will be close to 1.0. Whereas, if the individual perceives that there is no certainty of a pay raise even after a high performance level then P----&gt;O will be close to 0.0.</a:t>
            </a:r>
            <a:endParaRPr lang="en-US" dirty="0"/>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valances </a:t>
            </a:r>
            <a:br>
              <a:rPr lang="en-US" dirty="0"/>
            </a:br>
            <a:r>
              <a:rPr lang="en-US" dirty="0"/>
              <a:t> rewards  performance relationship</a:t>
            </a:r>
          </a:p>
        </p:txBody>
      </p:sp>
      <p:sp>
        <p:nvSpPr>
          <p:cNvPr id="3" name="Content Placeholder 2"/>
          <p:cNvSpPr>
            <a:spLocks noGrp="1"/>
          </p:cNvSpPr>
          <p:nvPr>
            <p:ph idx="1"/>
          </p:nvPr>
        </p:nvSpPr>
        <p:spPr/>
        <p:txBody>
          <a:bodyPr>
            <a:normAutofit/>
          </a:bodyPr>
          <a:lstStyle/>
          <a:p>
            <a:pPr lvl="0">
              <a:buNone/>
            </a:pPr>
            <a:endParaRPr lang="en-GB" dirty="0"/>
          </a:p>
          <a:p>
            <a:pPr lvl="0"/>
            <a:r>
              <a:rPr lang="en-GB" dirty="0"/>
              <a:t>when an individual perceives that outcome leads to a high level of satisfaction then he or she will be motivated to work. Valance is the expected satisfaction or dissatisfaction that an individual feels towards an outcome. It ranges from -1 to +1 or from -100 to +100. A positive valance means that the outcome will satisfy our needs whereas a negative valance means that the outcome will not satisfy our needs. </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Nature and features of motivation</a:t>
            </a:r>
            <a:br>
              <a:rPr lang="en-US" dirty="0"/>
            </a:br>
            <a:endParaRPr lang="en-US" dirty="0"/>
          </a:p>
        </p:txBody>
      </p:sp>
      <p:sp>
        <p:nvSpPr>
          <p:cNvPr id="3" name="Content Placeholder 2"/>
          <p:cNvSpPr>
            <a:spLocks noGrp="1"/>
          </p:cNvSpPr>
          <p:nvPr>
            <p:ph idx="1"/>
          </p:nvPr>
        </p:nvSpPr>
        <p:spPr>
          <a:xfrm>
            <a:off x="825909" y="914400"/>
            <a:ext cx="10500851" cy="5943600"/>
          </a:xfrm>
        </p:spPr>
        <p:txBody>
          <a:bodyPr>
            <a:normAutofit fontScale="77500" lnSpcReduction="20000"/>
          </a:bodyPr>
          <a:lstStyle/>
          <a:p>
            <a:pPr>
              <a:buNone/>
            </a:pPr>
            <a:endParaRPr lang="en-US" dirty="0"/>
          </a:p>
          <a:p>
            <a:r>
              <a:rPr lang="en-US" dirty="0"/>
              <a:t>Various authors have defined motivation in their own words. However, the basic contents are the same. On the analysis of these definitions, we can derive the following nature and features of motivation.</a:t>
            </a:r>
          </a:p>
          <a:p>
            <a:pPr lvl="0"/>
            <a:r>
              <a:rPr lang="en-GB" dirty="0"/>
              <a:t>Unending process: man has innumerable wants which induce him to work. All human wants cannot be satisfied at one time. One want is satisfied and the other emerges. Satisfaction of wants is an unending process, so motivation is also unending process.</a:t>
            </a:r>
            <a:endParaRPr lang="en-US" dirty="0"/>
          </a:p>
          <a:p>
            <a:pPr lvl="0"/>
            <a:r>
              <a:rPr lang="en-GB" dirty="0"/>
              <a:t>Psychological concept: motivation is a psychological concept. It is concerned with needs and motives, which generate within an individual. So, it is an internal feeling of an individual that generates behaviour, which forces a person to action.</a:t>
            </a:r>
            <a:endParaRPr lang="en-US" dirty="0"/>
          </a:p>
          <a:p>
            <a:pPr lvl="0"/>
            <a:r>
              <a:rPr lang="en-GB" dirty="0"/>
              <a:t>Whole individual: each individual is an integrated organized while and a part of him cannot be motivated. So motivation is total and not piece meal.</a:t>
            </a:r>
            <a:endParaRPr lang="en-US" dirty="0"/>
          </a:p>
          <a:p>
            <a:pPr lvl="0"/>
            <a:r>
              <a:rPr lang="en-GB" dirty="0"/>
              <a:t>Influences the behaviour: motivation directly influences the behaviour and performance of a person. It energies the behaviour of people and directs it towards attaining some goals.</a:t>
            </a:r>
            <a:endParaRPr lang="en-US" dirty="0"/>
          </a:p>
          <a:p>
            <a:pPr lvl="0"/>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more practical terms, expectancy theory says that an employee will be motivated to exert a high level of effort when he or she believes that effort will lead to good performance appraisal, that a good appraisal will lead to organizational rewards such as bonus, a salary increase, or a promotions, and that the rewards will satisfy the employees personal goals.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599" y="1600200"/>
            <a:ext cx="11159613" cy="5257800"/>
          </a:xfrm>
        </p:spPr>
        <p:txBody>
          <a:bodyPr>
            <a:normAutofit lnSpcReduction="10000"/>
          </a:bodyPr>
          <a:lstStyle/>
          <a:p>
            <a:r>
              <a:rPr lang="en-US" dirty="0"/>
              <a:t>As far as practical implications of expectancy theory are concerned, three conditions must be met to motivate individual behavior at work. Firstly, the E----&gt;P expectancy must be well above zero. In such a situation workers expect that exerting effort will certainly produce a high level of performance. Second, similar to E-----&gt;P, the P-----&gt;O expectancy must also be well above zero. That is, the person must believe that performance will realistically result in valued outcomes. Finally, the sum of all valances to the individual must be positive. Apparently, performance outcomes influence work effort only when they are valued by employees.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6F28-591D-88D2-4781-4AAD0B29E936}"/>
              </a:ext>
            </a:extLst>
          </p:cNvPr>
          <p:cNvSpPr>
            <a:spLocks noGrp="1"/>
          </p:cNvSpPr>
          <p:nvPr>
            <p:ph type="title"/>
          </p:nvPr>
        </p:nvSpPr>
        <p:spPr/>
        <p:txBody>
          <a:bodyPr/>
          <a:lstStyle/>
          <a:p>
            <a:r>
              <a:rPr lang="en-US" dirty="0"/>
              <a:t>Equity Theory of Motivation </a:t>
            </a:r>
          </a:p>
        </p:txBody>
      </p:sp>
      <p:sp>
        <p:nvSpPr>
          <p:cNvPr id="3" name="Content Placeholder 2">
            <a:extLst>
              <a:ext uri="{FF2B5EF4-FFF2-40B4-BE49-F238E27FC236}">
                <a16:creationId xmlns:a16="http://schemas.microsoft.com/office/drawing/2014/main" id="{3F192BA1-E0C0-AE4C-C67C-8D40FB65201E}"/>
              </a:ext>
            </a:extLst>
          </p:cNvPr>
          <p:cNvSpPr>
            <a:spLocks noGrp="1"/>
          </p:cNvSpPr>
          <p:nvPr>
            <p:ph idx="1"/>
          </p:nvPr>
        </p:nvSpPr>
        <p:spPr>
          <a:xfrm>
            <a:off x="609600" y="1337187"/>
            <a:ext cx="10972800" cy="5643716"/>
          </a:xfrm>
        </p:spPr>
        <p:txBody>
          <a:bodyPr>
            <a:normAutofit/>
          </a:bodyPr>
          <a:lstStyle/>
          <a:p>
            <a:r>
              <a:rPr lang="en-US" dirty="0"/>
              <a:t>One leading theory, equity theory or Adams’ equity theory of motivation, was proposed by behavioral and workplace psychologist John Stacey Adams in the 1960s. Back then, the lack of a clear understanding of the psychological perception of inequity catalyzed such an invention. Employers and governments experienced a similar dilemma because there were no standards to measure/evaluate the perception of fairness as employees’ attitudes toward the organization matter for the growth of the organization.</a:t>
            </a:r>
          </a:p>
        </p:txBody>
      </p:sp>
    </p:spTree>
    <p:extLst>
      <p:ext uri="{BB962C8B-B14F-4D97-AF65-F5344CB8AC3E}">
        <p14:creationId xmlns:p14="http://schemas.microsoft.com/office/powerpoint/2010/main" val="575930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7F67-948E-DE72-25B0-B96EC64D382F}"/>
              </a:ext>
            </a:extLst>
          </p:cNvPr>
          <p:cNvSpPr>
            <a:spLocks noGrp="1"/>
          </p:cNvSpPr>
          <p:nvPr>
            <p:ph type="title"/>
          </p:nvPr>
        </p:nvSpPr>
        <p:spPr>
          <a:xfrm>
            <a:off x="609600" y="274638"/>
            <a:ext cx="10972800" cy="18256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23C2AD2-0415-7347-B13A-DDEDB59FCE4E}"/>
              </a:ext>
            </a:extLst>
          </p:cNvPr>
          <p:cNvSpPr>
            <a:spLocks noGrp="1"/>
          </p:cNvSpPr>
          <p:nvPr>
            <p:ph idx="1"/>
          </p:nvPr>
        </p:nvSpPr>
        <p:spPr>
          <a:xfrm>
            <a:off x="609600" y="663677"/>
            <a:ext cx="10972800" cy="5462487"/>
          </a:xfrm>
        </p:spPr>
        <p:txBody>
          <a:bodyPr>
            <a:normAutofit/>
          </a:bodyPr>
          <a:lstStyle/>
          <a:p>
            <a:r>
              <a:rPr lang="en-US" dirty="0"/>
              <a:t>The Equity Theory of Motivation, developed by J. Stacy Adams, is a psychological theory that explains how individuals perceive fairness in their work environment and how this perception impacts their motivation. The theory posits that people are motivated by a sense of fairness or equity in their relationships, particularly in the workplace. </a:t>
            </a:r>
          </a:p>
        </p:txBody>
      </p:sp>
    </p:spTree>
    <p:extLst>
      <p:ext uri="{BB962C8B-B14F-4D97-AF65-F5344CB8AC3E}">
        <p14:creationId xmlns:p14="http://schemas.microsoft.com/office/powerpoint/2010/main" val="1251846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72BE-5E0D-25E7-E0A4-4DF1118F0A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CF214A-6F84-313F-385F-04D9113CC1C4}"/>
              </a:ext>
            </a:extLst>
          </p:cNvPr>
          <p:cNvSpPr>
            <a:spLocks noGrp="1"/>
          </p:cNvSpPr>
          <p:nvPr>
            <p:ph idx="1"/>
          </p:nvPr>
        </p:nvSpPr>
        <p:spPr/>
        <p:txBody>
          <a:bodyPr>
            <a:normAutofit/>
          </a:bodyPr>
          <a:lstStyle/>
          <a:p>
            <a:r>
              <a:rPr lang="en-US" dirty="0"/>
              <a:t>Key components of the Theory:1. Inputs: These are the contributions that an individual brings to a situation or job, such as time, effort, skills, education, experience, and commitment.</a:t>
            </a:r>
          </a:p>
        </p:txBody>
      </p:sp>
    </p:spTree>
    <p:extLst>
      <p:ext uri="{BB962C8B-B14F-4D97-AF65-F5344CB8AC3E}">
        <p14:creationId xmlns:p14="http://schemas.microsoft.com/office/powerpoint/2010/main" val="3433643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126C-8A0C-9BF5-A4D9-8134D17D33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ACC613-E155-38EA-9F9F-CC911967CC37}"/>
              </a:ext>
            </a:extLst>
          </p:cNvPr>
          <p:cNvSpPr>
            <a:spLocks noGrp="1"/>
          </p:cNvSpPr>
          <p:nvPr>
            <p:ph idx="1"/>
          </p:nvPr>
        </p:nvSpPr>
        <p:spPr/>
        <p:txBody>
          <a:bodyPr>
            <a:normAutofit/>
          </a:bodyPr>
          <a:lstStyle/>
          <a:p>
            <a:r>
              <a:rPr lang="en-US" dirty="0"/>
              <a:t>2. Outcomes: These are the rewards or benefits that an individual receives in return for their inputs. Examples include salary, recognition, promotions, job security, and other benefits.</a:t>
            </a:r>
          </a:p>
        </p:txBody>
      </p:sp>
    </p:spTree>
    <p:extLst>
      <p:ext uri="{BB962C8B-B14F-4D97-AF65-F5344CB8AC3E}">
        <p14:creationId xmlns:p14="http://schemas.microsoft.com/office/powerpoint/2010/main" val="2152137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1C61-9258-2C0C-4E52-169CB204F4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BA6C59-3293-2E23-B190-B639633596D8}"/>
              </a:ext>
            </a:extLst>
          </p:cNvPr>
          <p:cNvSpPr>
            <a:spLocks noGrp="1"/>
          </p:cNvSpPr>
          <p:nvPr>
            <p:ph idx="1"/>
          </p:nvPr>
        </p:nvSpPr>
        <p:spPr/>
        <p:txBody>
          <a:bodyPr>
            <a:normAutofit/>
          </a:bodyPr>
          <a:lstStyle/>
          <a:p>
            <a:r>
              <a:rPr lang="en-US" dirty="0"/>
              <a:t>3. Comparison: Individuals compare their input-to-outcome ratio with that of others in similar situations. This comparison determines their perception of fairness.</a:t>
            </a:r>
          </a:p>
        </p:txBody>
      </p:sp>
    </p:spTree>
    <p:extLst>
      <p:ext uri="{BB962C8B-B14F-4D97-AF65-F5344CB8AC3E}">
        <p14:creationId xmlns:p14="http://schemas.microsoft.com/office/powerpoint/2010/main" val="566870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845E-98C9-8C17-69A3-794CDE8C94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E60F8-61BE-AB1E-3FDD-E5D186429454}"/>
              </a:ext>
            </a:extLst>
          </p:cNvPr>
          <p:cNvSpPr>
            <a:spLocks noGrp="1"/>
          </p:cNvSpPr>
          <p:nvPr>
            <p:ph idx="1"/>
          </p:nvPr>
        </p:nvSpPr>
        <p:spPr/>
        <p:txBody>
          <a:bodyPr>
            <a:normAutofit/>
          </a:bodyPr>
          <a:lstStyle/>
          <a:p>
            <a:r>
              <a:rPr lang="en-US" dirty="0"/>
              <a:t>4. Equity and Inequity: Equity: When the individual's input-to-outcome ratio is equal to that of their referent others, they perceive fairness, which sustains their motivation. </a:t>
            </a:r>
          </a:p>
        </p:txBody>
      </p:sp>
    </p:spTree>
    <p:extLst>
      <p:ext uri="{BB962C8B-B14F-4D97-AF65-F5344CB8AC3E}">
        <p14:creationId xmlns:p14="http://schemas.microsoft.com/office/powerpoint/2010/main" val="2089395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CBDE-10C7-A720-6C6F-68CC6A531C9B}"/>
              </a:ext>
            </a:extLst>
          </p:cNvPr>
          <p:cNvSpPr>
            <a:spLocks noGrp="1"/>
          </p:cNvSpPr>
          <p:nvPr>
            <p:ph type="title"/>
          </p:nvPr>
        </p:nvSpPr>
        <p:spPr>
          <a:xfrm>
            <a:off x="609600" y="274638"/>
            <a:ext cx="10972800" cy="25630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38212C8-526A-9A9F-3429-05DB904B48E6}"/>
              </a:ext>
            </a:extLst>
          </p:cNvPr>
          <p:cNvSpPr>
            <a:spLocks noGrp="1"/>
          </p:cNvSpPr>
          <p:nvPr>
            <p:ph idx="1"/>
          </p:nvPr>
        </p:nvSpPr>
        <p:spPr>
          <a:xfrm>
            <a:off x="132735" y="870155"/>
            <a:ext cx="11842955" cy="5256009"/>
          </a:xfrm>
        </p:spPr>
        <p:txBody>
          <a:bodyPr>
            <a:normAutofit fontScale="92500" lnSpcReduction="10000"/>
          </a:bodyPr>
          <a:lstStyle/>
          <a:p>
            <a:r>
              <a:rPr lang="en-US" dirty="0"/>
              <a:t>Inequity: When there is a disparity in the ratios (either under-rewarded or over-rewarded), individuals experience feelings of unfairness, which can lead to demotivation or actions to restore equity.</a:t>
            </a:r>
          </a:p>
          <a:p>
            <a:r>
              <a:rPr lang="en-US" dirty="0"/>
              <a:t>Responses to Inequity:</a:t>
            </a:r>
          </a:p>
          <a:p>
            <a:r>
              <a:rPr lang="en-US" dirty="0"/>
              <a:t>When individuals perceive inequity, they may take steps to restore fairness, such as:</a:t>
            </a:r>
          </a:p>
          <a:p>
            <a:r>
              <a:rPr lang="en-US" dirty="0"/>
              <a:t>Adjusting their inputs (e.g., working less if under-rewarded).</a:t>
            </a:r>
          </a:p>
          <a:p>
            <a:r>
              <a:rPr lang="en-US" dirty="0"/>
              <a:t>Seeking more outcomes (e.g., asking for a raise).</a:t>
            </a:r>
          </a:p>
          <a:p>
            <a:r>
              <a:rPr lang="en-US" dirty="0"/>
              <a:t>Changing their perception of the comparison (reassessing the fairness of their situation).</a:t>
            </a:r>
          </a:p>
          <a:p>
            <a:r>
              <a:rPr lang="en-US" dirty="0"/>
              <a:t>Leaving the situation (e.g., quitting their job).</a:t>
            </a:r>
          </a:p>
        </p:txBody>
      </p:sp>
    </p:spTree>
    <p:extLst>
      <p:ext uri="{BB962C8B-B14F-4D97-AF65-F5344CB8AC3E}">
        <p14:creationId xmlns:p14="http://schemas.microsoft.com/office/powerpoint/2010/main" val="2772063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C332-A213-D8FA-0084-8AFF87813B9B}"/>
              </a:ext>
            </a:extLst>
          </p:cNvPr>
          <p:cNvSpPr>
            <a:spLocks noGrp="1"/>
          </p:cNvSpPr>
          <p:nvPr>
            <p:ph type="title"/>
          </p:nvPr>
        </p:nvSpPr>
        <p:spPr>
          <a:xfrm>
            <a:off x="609600" y="274638"/>
            <a:ext cx="10972800" cy="58076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80BFE6BD-3186-D48D-66DD-771876474A99}"/>
              </a:ext>
            </a:extLst>
          </p:cNvPr>
          <p:cNvSpPr>
            <a:spLocks noGrp="1"/>
          </p:cNvSpPr>
          <p:nvPr>
            <p:ph idx="1"/>
          </p:nvPr>
        </p:nvSpPr>
        <p:spPr>
          <a:xfrm>
            <a:off x="609600" y="1120877"/>
            <a:ext cx="10972800" cy="5737123"/>
          </a:xfrm>
        </p:spPr>
        <p:txBody>
          <a:bodyPr>
            <a:normAutofit fontScale="92500"/>
          </a:bodyPr>
          <a:lstStyle/>
          <a:p>
            <a:r>
              <a:rPr lang="en-US" dirty="0"/>
              <a:t>Implications in the Workplace:</a:t>
            </a:r>
          </a:p>
          <a:p>
            <a:r>
              <a:rPr lang="en-US" dirty="0"/>
              <a:t>Employee Retention: Perceived inequity can lead to dissatisfaction and turnover.</a:t>
            </a:r>
          </a:p>
          <a:p>
            <a:r>
              <a:rPr lang="en-US" dirty="0"/>
              <a:t>Performance: Fair treatment enhances motivation and productivity, while perceived unfairness can lead to reduced effort or negative behaviors.</a:t>
            </a:r>
          </a:p>
          <a:p>
            <a:r>
              <a:rPr lang="en-US" dirty="0"/>
              <a:t>Leadership and Management: Managers should struggle to ensure fairness in rewards, recognition, and workload distribution.</a:t>
            </a:r>
          </a:p>
          <a:p>
            <a:r>
              <a:rPr lang="en-US" dirty="0"/>
              <a:t>The Equity Theory emphasizes that fairness and transparency in workplace policies and practices are critical to fostering a motivated and engaged workforce.</a:t>
            </a:r>
          </a:p>
          <a:p>
            <a:endParaRPr lang="en-US" dirty="0"/>
          </a:p>
        </p:txBody>
      </p:sp>
    </p:spTree>
    <p:extLst>
      <p:ext uri="{BB962C8B-B14F-4D97-AF65-F5344CB8AC3E}">
        <p14:creationId xmlns:p14="http://schemas.microsoft.com/office/powerpoint/2010/main" val="282710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GB" dirty="0"/>
              <a:t>Inspire and encourage: motivation is the task of every manager because he has to inspire and encourage his subordinates to complete their jobs efficiently.</a:t>
            </a:r>
            <a:endParaRPr lang="en-US" dirty="0"/>
          </a:p>
          <a:p>
            <a:pPr lvl="0"/>
            <a:r>
              <a:rPr lang="en-GB" dirty="0"/>
              <a:t>Complex and unpredictable: motivation is complex. It is difficult to explain and predict the behaviour of employees because it is not an observable phenomenon.</a:t>
            </a:r>
            <a:endParaRPr lang="en-US" dirty="0"/>
          </a:p>
          <a:p>
            <a:pPr lvl="0"/>
            <a:r>
              <a:rPr lang="en-GB" dirty="0"/>
              <a:t>Positive or negative: motivation may be positive or negative. Positive motivation implies use of incentives such as increase in pay, reward, promotion etc. For better work. Negative motivation means forcing pole to work by holding out threats or punishment such as reprimands, threat of demotion, fear of loss of job etc.</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5AA8-21F0-6BD6-ADCF-E58E5A68ACB3}"/>
              </a:ext>
            </a:extLst>
          </p:cNvPr>
          <p:cNvSpPr>
            <a:spLocks noGrp="1"/>
          </p:cNvSpPr>
          <p:nvPr>
            <p:ph type="title"/>
          </p:nvPr>
        </p:nvSpPr>
        <p:spPr>
          <a:xfrm>
            <a:off x="609600" y="274638"/>
            <a:ext cx="10972800" cy="212059"/>
          </a:xfrm>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CBBD032B-C2B6-D506-2E3D-EDE208ED2DCE}"/>
              </a:ext>
            </a:extLst>
          </p:cNvPr>
          <p:cNvPicPr>
            <a:picLocks noGrp="1" noChangeAspect="1"/>
          </p:cNvPicPr>
          <p:nvPr>
            <p:ph idx="1"/>
          </p:nvPr>
        </p:nvPicPr>
        <p:blipFill>
          <a:blip r:embed="rId2"/>
          <a:stretch>
            <a:fillRect/>
          </a:stretch>
        </p:blipFill>
        <p:spPr>
          <a:xfrm>
            <a:off x="1578077" y="796413"/>
            <a:ext cx="9188246" cy="5633884"/>
          </a:xfrm>
        </p:spPr>
      </p:pic>
    </p:spTree>
    <p:extLst>
      <p:ext uri="{BB962C8B-B14F-4D97-AF65-F5344CB8AC3E}">
        <p14:creationId xmlns:p14="http://schemas.microsoft.com/office/powerpoint/2010/main" val="2919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BB5E-1210-A2C8-FA40-098EEB118EB1}"/>
              </a:ext>
            </a:extLst>
          </p:cNvPr>
          <p:cNvSpPr>
            <a:spLocks noGrp="1"/>
          </p:cNvSpPr>
          <p:nvPr>
            <p:ph type="title"/>
          </p:nvPr>
        </p:nvSpPr>
        <p:spPr>
          <a:xfrm>
            <a:off x="609600" y="731836"/>
            <a:ext cx="10972800" cy="685802"/>
          </a:xfrm>
        </p:spPr>
        <p:txBody>
          <a:bodyPr>
            <a:noAutofit/>
          </a:bodyPr>
          <a:lstStyle/>
          <a:p>
            <a:r>
              <a:rPr lang="en-US" sz="3200" dirty="0"/>
              <a:t>Common techniques for motivating employees </a:t>
            </a:r>
            <a:endParaRPr lang="en-CA" sz="3200" dirty="0"/>
          </a:p>
        </p:txBody>
      </p:sp>
      <p:sp>
        <p:nvSpPr>
          <p:cNvPr id="3" name="Content Placeholder 2">
            <a:extLst>
              <a:ext uri="{FF2B5EF4-FFF2-40B4-BE49-F238E27FC236}">
                <a16:creationId xmlns:a16="http://schemas.microsoft.com/office/drawing/2014/main" id="{0EA02704-B686-5DF1-7610-7B1EA6C373A6}"/>
              </a:ext>
            </a:extLst>
          </p:cNvPr>
          <p:cNvSpPr>
            <a:spLocks noGrp="1"/>
          </p:cNvSpPr>
          <p:nvPr>
            <p:ph idx="1"/>
          </p:nvPr>
        </p:nvSpPr>
        <p:spPr/>
        <p:txBody>
          <a:bodyPr>
            <a:normAutofit/>
          </a:bodyPr>
          <a:lstStyle/>
          <a:p>
            <a:pPr marL="0" indent="0">
              <a:buNone/>
            </a:pPr>
            <a:r>
              <a:rPr lang="en-US" dirty="0"/>
              <a:t>1. Recognition and Appreciation:</a:t>
            </a:r>
          </a:p>
          <a:p>
            <a:r>
              <a:rPr lang="en-US" dirty="0"/>
              <a:t> Public Praise: Acknowledge and praise employees publicly for their achievements.</a:t>
            </a:r>
          </a:p>
          <a:p>
            <a:r>
              <a:rPr lang="en-US" dirty="0"/>
              <a:t>   Personalized Rewards: Offer rewards tailored to individual preferences, like gift cards, time off, or professional development opportunities.</a:t>
            </a:r>
          </a:p>
          <a:p>
            <a:r>
              <a:rPr lang="en-US" dirty="0"/>
              <a:t>  Written Thank-You Notes: A handwritten note expressing gratitude can have a lasting impact.</a:t>
            </a:r>
          </a:p>
        </p:txBody>
      </p:sp>
    </p:spTree>
    <p:extLst>
      <p:ext uri="{BB962C8B-B14F-4D97-AF65-F5344CB8AC3E}">
        <p14:creationId xmlns:p14="http://schemas.microsoft.com/office/powerpoint/2010/main" val="2505154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87C5-3D22-C2B5-531A-3770299AC78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5162F50-72F5-890F-A9BF-3A0709A0071C}"/>
              </a:ext>
            </a:extLst>
          </p:cNvPr>
          <p:cNvSpPr>
            <a:spLocks noGrp="1"/>
          </p:cNvSpPr>
          <p:nvPr>
            <p:ph idx="1"/>
          </p:nvPr>
        </p:nvSpPr>
        <p:spPr/>
        <p:txBody>
          <a:bodyPr>
            <a:normAutofit/>
          </a:bodyPr>
          <a:lstStyle/>
          <a:p>
            <a:r>
              <a:rPr lang="en-US" dirty="0"/>
              <a:t>2. Clear Goals and Expectations:</a:t>
            </a:r>
          </a:p>
          <a:p>
            <a:r>
              <a:rPr lang="en-US" dirty="0"/>
              <a:t> SMART Goals: Set Specific, Measurable, Achievable, Relevant, and Time-bound goals.</a:t>
            </a:r>
          </a:p>
          <a:p>
            <a:r>
              <a:rPr lang="en-US" dirty="0"/>
              <a:t>  Regular Check-ins: Provide regular feedback and guidance to help employees stay on track.</a:t>
            </a:r>
          </a:p>
          <a:p>
            <a:pPr marL="0" indent="0">
              <a:buNone/>
            </a:pPr>
            <a:endParaRPr lang="en-CA" dirty="0"/>
          </a:p>
        </p:txBody>
      </p:sp>
    </p:spTree>
    <p:extLst>
      <p:ext uri="{BB962C8B-B14F-4D97-AF65-F5344CB8AC3E}">
        <p14:creationId xmlns:p14="http://schemas.microsoft.com/office/powerpoint/2010/main" val="2824052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E7FD-682A-E1A9-500C-2E97791684B6}"/>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2A8AA5EB-FAA6-D912-F373-231A39FD7CC5}"/>
              </a:ext>
            </a:extLst>
          </p:cNvPr>
          <p:cNvSpPr>
            <a:spLocks noGrp="1"/>
          </p:cNvSpPr>
          <p:nvPr>
            <p:ph idx="1"/>
          </p:nvPr>
        </p:nvSpPr>
        <p:spPr/>
        <p:txBody>
          <a:bodyPr>
            <a:normAutofit/>
          </a:bodyPr>
          <a:lstStyle/>
          <a:p>
            <a:r>
              <a:rPr lang="en-US" dirty="0"/>
              <a:t>3. Empowerment and Autonomy:</a:t>
            </a:r>
          </a:p>
          <a:p>
            <a:r>
              <a:rPr lang="en-US" dirty="0"/>
              <a:t>  Delegate Tasks: Give employees autonomy to make decisions and manage their workload.</a:t>
            </a:r>
          </a:p>
          <a:p>
            <a:r>
              <a:rPr lang="en-US" dirty="0"/>
              <a:t>  Encourage Initiative: Foster a culture where employees feel empowered to take the initiative and suggest improvements.</a:t>
            </a:r>
          </a:p>
          <a:p>
            <a:r>
              <a:rPr lang="en-US" dirty="0"/>
              <a:t>  Trust and Support: Show trust in employees' abilities and offer support when needed.</a:t>
            </a:r>
          </a:p>
          <a:p>
            <a:endParaRPr lang="en-CA" dirty="0"/>
          </a:p>
        </p:txBody>
      </p:sp>
    </p:spTree>
    <p:extLst>
      <p:ext uri="{BB962C8B-B14F-4D97-AF65-F5344CB8AC3E}">
        <p14:creationId xmlns:p14="http://schemas.microsoft.com/office/powerpoint/2010/main" val="3352485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CE48-FC94-ABEE-9534-9DC0FCA8F1C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2A5E165-9F52-C4B4-815C-2908CC56B772}"/>
              </a:ext>
            </a:extLst>
          </p:cNvPr>
          <p:cNvSpPr>
            <a:spLocks noGrp="1"/>
          </p:cNvSpPr>
          <p:nvPr>
            <p:ph idx="1"/>
          </p:nvPr>
        </p:nvSpPr>
        <p:spPr/>
        <p:txBody>
          <a:bodyPr>
            <a:normAutofit/>
          </a:bodyPr>
          <a:lstStyle/>
          <a:p>
            <a:r>
              <a:rPr lang="en-US" dirty="0"/>
              <a:t>4. Opportunities for Growth and Development:</a:t>
            </a:r>
          </a:p>
          <a:p>
            <a:r>
              <a:rPr lang="en-US" dirty="0"/>
              <a:t>  Training and Development: Provide opportunities for employees to learn new skills and advance their careers.</a:t>
            </a:r>
          </a:p>
          <a:p>
            <a:r>
              <a:rPr lang="en-US" dirty="0"/>
              <a:t>  Mentorship Programs: Pair experienced employees with less experienced ones to foster knowledge sharing and growth.</a:t>
            </a:r>
          </a:p>
          <a:p>
            <a:r>
              <a:rPr lang="en-US" dirty="0"/>
              <a:t>  Career Pathing: Help employees visualize their career progression and set clear goals.</a:t>
            </a:r>
          </a:p>
          <a:p>
            <a:endParaRPr lang="en-CA" dirty="0"/>
          </a:p>
        </p:txBody>
      </p:sp>
    </p:spTree>
    <p:extLst>
      <p:ext uri="{BB962C8B-B14F-4D97-AF65-F5344CB8AC3E}">
        <p14:creationId xmlns:p14="http://schemas.microsoft.com/office/powerpoint/2010/main" val="381067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0160-473C-5F6C-2673-B5D1E7706E0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FD5976A-3DCE-9410-5C2B-B373F6871898}"/>
              </a:ext>
            </a:extLst>
          </p:cNvPr>
          <p:cNvSpPr>
            <a:spLocks noGrp="1"/>
          </p:cNvSpPr>
          <p:nvPr>
            <p:ph idx="1"/>
          </p:nvPr>
        </p:nvSpPr>
        <p:spPr/>
        <p:txBody>
          <a:bodyPr>
            <a:normAutofit/>
          </a:bodyPr>
          <a:lstStyle/>
          <a:p>
            <a:r>
              <a:rPr lang="en-US" dirty="0"/>
              <a:t>5. Positive Work Environment:</a:t>
            </a:r>
          </a:p>
          <a:p>
            <a:r>
              <a:rPr lang="en-US" dirty="0"/>
              <a:t> Open Communication: Encourage open and honest communication between employees and management.</a:t>
            </a:r>
          </a:p>
          <a:p>
            <a:r>
              <a:rPr lang="en-US" dirty="0"/>
              <a:t> Team Building Activities: Organize team-building activities to foster collaboration.</a:t>
            </a:r>
          </a:p>
          <a:p>
            <a:r>
              <a:rPr lang="en-US" dirty="0"/>
              <a:t> Flexible Work Arrangements: Offer flexible work arrangements to improve work-life balance.</a:t>
            </a:r>
          </a:p>
          <a:p>
            <a:endParaRPr lang="en-CA" dirty="0"/>
          </a:p>
        </p:txBody>
      </p:sp>
    </p:spTree>
    <p:extLst>
      <p:ext uri="{BB962C8B-B14F-4D97-AF65-F5344CB8AC3E}">
        <p14:creationId xmlns:p14="http://schemas.microsoft.com/office/powerpoint/2010/main" val="3841218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7E04-2543-70AF-DF69-49C9AA758B8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5837B6A-B03B-0289-8AD6-4CDA40F711EA}"/>
              </a:ext>
            </a:extLst>
          </p:cNvPr>
          <p:cNvSpPr>
            <a:spLocks noGrp="1"/>
          </p:cNvSpPr>
          <p:nvPr>
            <p:ph idx="1"/>
          </p:nvPr>
        </p:nvSpPr>
        <p:spPr/>
        <p:txBody>
          <a:bodyPr>
            <a:normAutofit/>
          </a:bodyPr>
          <a:lstStyle/>
          <a:p>
            <a:r>
              <a:rPr lang="en-US" dirty="0"/>
              <a:t>6. Competitive Compensation and Benefits:</a:t>
            </a:r>
          </a:p>
          <a:p>
            <a:r>
              <a:rPr lang="en-US" dirty="0"/>
              <a:t>  Fair Compensation: Ensure fair and competitive compensation packages.</a:t>
            </a:r>
          </a:p>
          <a:p>
            <a:r>
              <a:rPr lang="en-US" dirty="0"/>
              <a:t> Comprehensive Benefits: Offer a comprehensive benefits package, including health insurance, retirement plans, and paid time off.</a:t>
            </a:r>
          </a:p>
          <a:p>
            <a:r>
              <a:rPr lang="en-US" dirty="0"/>
              <a:t>Performance-Based Bonuses: Reward top performers with bonuses or other incentives.</a:t>
            </a:r>
          </a:p>
          <a:p>
            <a:endParaRPr lang="en-CA" dirty="0"/>
          </a:p>
        </p:txBody>
      </p:sp>
    </p:spTree>
    <p:extLst>
      <p:ext uri="{BB962C8B-B14F-4D97-AF65-F5344CB8AC3E}">
        <p14:creationId xmlns:p14="http://schemas.microsoft.com/office/powerpoint/2010/main" val="320167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236C-876B-5EE4-1D78-8E4730C0F32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80D7D35-8F3A-A386-7C8B-1CD4E7627FD2}"/>
              </a:ext>
            </a:extLst>
          </p:cNvPr>
          <p:cNvSpPr>
            <a:spLocks noGrp="1"/>
          </p:cNvSpPr>
          <p:nvPr>
            <p:ph idx="1"/>
          </p:nvPr>
        </p:nvSpPr>
        <p:spPr/>
        <p:txBody>
          <a:bodyPr>
            <a:normAutofit/>
          </a:bodyPr>
          <a:lstStyle/>
          <a:p>
            <a:r>
              <a:rPr lang="en-US" dirty="0"/>
              <a:t>8. Meaningful Work:</a:t>
            </a:r>
          </a:p>
          <a:p>
            <a:r>
              <a:rPr lang="en-US" dirty="0"/>
              <a:t>  Connect to Bigger Picture: Help employees understand how their work contributes to the overall goals of the organization.</a:t>
            </a:r>
          </a:p>
          <a:p>
            <a:r>
              <a:rPr lang="en-US" dirty="0"/>
              <a:t>  Provide Challenging Work: Assign challenging tasks to keep employees engaged and motivated.</a:t>
            </a:r>
          </a:p>
          <a:p>
            <a:endParaRPr lang="en-CA" dirty="0"/>
          </a:p>
        </p:txBody>
      </p:sp>
    </p:spTree>
    <p:extLst>
      <p:ext uri="{BB962C8B-B14F-4D97-AF65-F5344CB8AC3E}">
        <p14:creationId xmlns:p14="http://schemas.microsoft.com/office/powerpoint/2010/main" val="2876541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853F-AA99-AB5C-B384-B0A8BB90C94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D4DC2BF-3667-619B-93CA-9C2F51742F05}"/>
              </a:ext>
            </a:extLst>
          </p:cNvPr>
          <p:cNvSpPr>
            <a:spLocks noGrp="1"/>
          </p:cNvSpPr>
          <p:nvPr>
            <p:ph idx="1"/>
          </p:nvPr>
        </p:nvSpPr>
        <p:spPr/>
        <p:txBody>
          <a:bodyPr>
            <a:normAutofit/>
          </a:bodyPr>
          <a:lstStyle/>
          <a:p>
            <a:r>
              <a:rPr lang="en-US" dirty="0"/>
              <a:t>9. Effective Leadership:</a:t>
            </a:r>
          </a:p>
          <a:p>
            <a:r>
              <a:rPr lang="en-US" dirty="0"/>
              <a:t>  Lead by Example: Set a positive example for employees to follow.</a:t>
            </a:r>
          </a:p>
          <a:p>
            <a:r>
              <a:rPr lang="en-US" dirty="0"/>
              <a:t>Positive Reinforcement: Focus on positive reinforcement to encourage desired behaviors.</a:t>
            </a:r>
          </a:p>
          <a:p>
            <a:endParaRPr lang="en-CA" dirty="0"/>
          </a:p>
        </p:txBody>
      </p:sp>
    </p:spTree>
    <p:extLst>
      <p:ext uri="{BB962C8B-B14F-4D97-AF65-F5344CB8AC3E}">
        <p14:creationId xmlns:p14="http://schemas.microsoft.com/office/powerpoint/2010/main" val="2866727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6A4F-BF9F-4F12-5B64-AE91B0E8BC6B}"/>
              </a:ext>
            </a:extLst>
          </p:cNvPr>
          <p:cNvSpPr>
            <a:spLocks noGrp="1"/>
          </p:cNvSpPr>
          <p:nvPr>
            <p:ph type="title"/>
          </p:nvPr>
        </p:nvSpPr>
        <p:spPr/>
        <p:txBody>
          <a:bodyPr/>
          <a:lstStyle/>
          <a:p>
            <a:r>
              <a:rPr lang="en-US" dirty="0"/>
              <a:t>Common Techniques of motivating employees </a:t>
            </a:r>
            <a:endParaRPr lang="en-CA" dirty="0"/>
          </a:p>
        </p:txBody>
      </p:sp>
      <p:sp>
        <p:nvSpPr>
          <p:cNvPr id="3" name="Content Placeholder 2">
            <a:extLst>
              <a:ext uri="{FF2B5EF4-FFF2-40B4-BE49-F238E27FC236}">
                <a16:creationId xmlns:a16="http://schemas.microsoft.com/office/drawing/2014/main" id="{40F54BB2-FAE1-E106-6722-1070998BA1CE}"/>
              </a:ext>
            </a:extLst>
          </p:cNvPr>
          <p:cNvSpPr>
            <a:spLocks noGrp="1"/>
          </p:cNvSpPr>
          <p:nvPr>
            <p:ph idx="1"/>
          </p:nvPr>
        </p:nvSpPr>
        <p:spPr/>
        <p:txBody>
          <a:bodyPr/>
          <a:lstStyle/>
          <a:p>
            <a:r>
              <a:rPr lang="en-US" dirty="0"/>
              <a:t>1. Set attainable goals</a:t>
            </a:r>
          </a:p>
          <a:p>
            <a:r>
              <a:rPr lang="en-US" dirty="0"/>
              <a:t>Creating SMART (specific, measurable, actionable, relevant and time-bound) goals for employees is an excellent motivational technique. These goals outline the criteria needed for attainable success, giving employees something specific to attempt for. When creating team-based SMART goals, identify each employee's role in the objectives so they know exactly how and what they can contribute.</a:t>
            </a:r>
            <a:endParaRPr lang="en-CA" dirty="0"/>
          </a:p>
        </p:txBody>
      </p:sp>
    </p:spTree>
    <p:extLst>
      <p:ext uri="{BB962C8B-B14F-4D97-AF65-F5344CB8AC3E}">
        <p14:creationId xmlns:p14="http://schemas.microsoft.com/office/powerpoint/2010/main" val="112066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b="1" dirty="0"/>
              <a:t>Importance of motivation</a:t>
            </a:r>
            <a:br>
              <a:rPr lang="en-US" dirty="0"/>
            </a:br>
            <a:endParaRPr lang="en-US" dirty="0"/>
          </a:p>
        </p:txBody>
      </p:sp>
      <p:sp>
        <p:nvSpPr>
          <p:cNvPr id="3" name="Content Placeholder 2"/>
          <p:cNvSpPr>
            <a:spLocks noGrp="1"/>
          </p:cNvSpPr>
          <p:nvPr>
            <p:ph idx="1"/>
          </p:nvPr>
        </p:nvSpPr>
        <p:spPr>
          <a:xfrm>
            <a:off x="766915" y="685800"/>
            <a:ext cx="10943303" cy="6172200"/>
          </a:xfrm>
        </p:spPr>
        <p:txBody>
          <a:bodyPr>
            <a:normAutofit fontScale="85000" lnSpcReduction="20000"/>
          </a:bodyPr>
          <a:lstStyle/>
          <a:p>
            <a:pPr lvl="0"/>
            <a:r>
              <a:rPr lang="en-GB" dirty="0"/>
              <a:t>Higher productivity: motivation induces men to work efficiently and it results in         increased production and productivity. The inherent qualities are developed through various techniques of motivation. A number of researches have proved the relationship between productivity and motivation.</a:t>
            </a:r>
            <a:endParaRPr lang="en-US" dirty="0"/>
          </a:p>
          <a:p>
            <a:pPr lvl="0"/>
            <a:r>
              <a:rPr lang="en-GB" dirty="0"/>
              <a:t>Utilization of factors of production: motivation makes employee work sincerely for completing the task assigned to them. By this, there is a possibility of utilizing the organization resource human, physical and finance to the maximum.</a:t>
            </a:r>
            <a:endParaRPr lang="en-US" dirty="0"/>
          </a:p>
          <a:p>
            <a:pPr lvl="0"/>
            <a:r>
              <a:rPr lang="en-GB" dirty="0"/>
              <a:t>Willingness to work: motivation influences the willingness of employees to work and willingness comes from within. It helps to present better performance.</a:t>
            </a:r>
            <a:endParaRPr lang="en-US" dirty="0"/>
          </a:p>
          <a:p>
            <a:pPr lvl="0"/>
            <a:r>
              <a:rPr lang="en-GB" dirty="0"/>
              <a:t>Low employee turnover and absenteeism: attractive motivation schemes provide satisfaction to employees. A motivated employee stays in the organization more and their absenteeism is quite low. High turnover and absenteeism can create many problems in the organization and affects the reputation adversely. Motivation brings these rates lower.</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54C0-2310-405D-C77F-C4B6CD0E6850}"/>
              </a:ext>
            </a:extLst>
          </p:cNvPr>
          <p:cNvSpPr>
            <a:spLocks noGrp="1"/>
          </p:cNvSpPr>
          <p:nvPr>
            <p:ph type="title"/>
          </p:nvPr>
        </p:nvSpPr>
        <p:spPr>
          <a:xfrm>
            <a:off x="609600" y="274638"/>
            <a:ext cx="10972800" cy="457198"/>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AF47FB26-F433-A3DB-75C1-99C7DAD5410C}"/>
              </a:ext>
            </a:extLst>
          </p:cNvPr>
          <p:cNvSpPr>
            <a:spLocks noGrp="1"/>
          </p:cNvSpPr>
          <p:nvPr>
            <p:ph idx="1"/>
          </p:nvPr>
        </p:nvSpPr>
        <p:spPr>
          <a:xfrm>
            <a:off x="206477" y="894735"/>
            <a:ext cx="11779046" cy="5565059"/>
          </a:xfrm>
        </p:spPr>
        <p:txBody>
          <a:bodyPr>
            <a:normAutofit/>
          </a:bodyPr>
          <a:lstStyle/>
          <a:p>
            <a:r>
              <a:rPr lang="en-US" dirty="0"/>
              <a:t>2. Provide immediate praise for accomplishments</a:t>
            </a:r>
          </a:p>
          <a:p>
            <a:r>
              <a:rPr lang="en-US" dirty="0"/>
              <a:t>While formal reviews are useful for giving detailed feedback, you can boost overall morale by providing positive praise to other employees when they've done a great job on a project or completed an assignment ahead of time. Employees often respond well to praise, which motivates them to continue working hard.</a:t>
            </a:r>
          </a:p>
        </p:txBody>
      </p:sp>
    </p:spTree>
    <p:extLst>
      <p:ext uri="{BB962C8B-B14F-4D97-AF65-F5344CB8AC3E}">
        <p14:creationId xmlns:p14="http://schemas.microsoft.com/office/powerpoint/2010/main" val="30993733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1F17-BE04-5F69-1B06-1B9F70ED3E23}"/>
              </a:ext>
            </a:extLst>
          </p:cNvPr>
          <p:cNvSpPr>
            <a:spLocks noGrp="1"/>
          </p:cNvSpPr>
          <p:nvPr>
            <p:ph type="title"/>
          </p:nvPr>
        </p:nvSpPr>
        <p:spPr>
          <a:xfrm>
            <a:off x="609600" y="274638"/>
            <a:ext cx="10972800" cy="374291"/>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4D9A6398-7E69-A091-67EC-BC9767D7F090}"/>
              </a:ext>
            </a:extLst>
          </p:cNvPr>
          <p:cNvSpPr>
            <a:spLocks noGrp="1"/>
          </p:cNvSpPr>
          <p:nvPr>
            <p:ph idx="1"/>
          </p:nvPr>
        </p:nvSpPr>
        <p:spPr>
          <a:xfrm>
            <a:off x="609600" y="934065"/>
            <a:ext cx="10972800" cy="5192099"/>
          </a:xfrm>
        </p:spPr>
        <p:txBody>
          <a:bodyPr>
            <a:normAutofit/>
          </a:bodyPr>
          <a:lstStyle/>
          <a:p>
            <a:r>
              <a:rPr lang="en-US" dirty="0"/>
              <a:t>3. Create an employee incentive program</a:t>
            </a:r>
          </a:p>
          <a:p>
            <a:r>
              <a:rPr lang="en-US" dirty="0"/>
              <a:t>Another helpful strategy for improving employee motivation is creating an incentive program that directly rewards team members for their accomplishments. The promise of an incentive not only encourages employees to do their best work but also gives them something for which to attempt. Raises are big motivators for many, but employees also appreciate other incentives, like bonuses, paid time off, trophies, gift cards and verbal recognition.</a:t>
            </a:r>
            <a:endParaRPr lang="en-CA" dirty="0"/>
          </a:p>
        </p:txBody>
      </p:sp>
    </p:spTree>
    <p:extLst>
      <p:ext uri="{BB962C8B-B14F-4D97-AF65-F5344CB8AC3E}">
        <p14:creationId xmlns:p14="http://schemas.microsoft.com/office/powerpoint/2010/main" val="1285077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CD30-2105-0049-AC61-448EC960A9B2}"/>
              </a:ext>
            </a:extLst>
          </p:cNvPr>
          <p:cNvSpPr>
            <a:spLocks noGrp="1"/>
          </p:cNvSpPr>
          <p:nvPr>
            <p:ph type="title"/>
          </p:nvPr>
        </p:nvSpPr>
        <p:spPr>
          <a:xfrm>
            <a:off x="609600" y="274638"/>
            <a:ext cx="10972800" cy="266136"/>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9B1CB70C-F4AD-1EAA-3993-6702147F4268}"/>
              </a:ext>
            </a:extLst>
          </p:cNvPr>
          <p:cNvSpPr>
            <a:spLocks noGrp="1"/>
          </p:cNvSpPr>
          <p:nvPr>
            <p:ph idx="1"/>
          </p:nvPr>
        </p:nvSpPr>
        <p:spPr>
          <a:xfrm>
            <a:off x="609600" y="776749"/>
            <a:ext cx="10972800" cy="5909186"/>
          </a:xfrm>
        </p:spPr>
        <p:txBody>
          <a:bodyPr>
            <a:normAutofit fontScale="85000" lnSpcReduction="20000"/>
          </a:bodyPr>
          <a:lstStyle/>
          <a:p>
            <a:r>
              <a:rPr lang="en-US" dirty="0"/>
              <a:t>4. Ensure a healthy work-life balance</a:t>
            </a:r>
          </a:p>
          <a:p>
            <a:r>
              <a:rPr lang="en-US" dirty="0"/>
              <a:t>Maintaining a good work-life balance helps employees feel happier and more motivated within their roles. Some ways you can ensure a healthy work-life balance include:</a:t>
            </a:r>
          </a:p>
          <a:p>
            <a:r>
              <a:rPr lang="en-US" dirty="0"/>
              <a:t>Encouraging breaks: Providing short breaks throughout the workday allows employees to rest. Feeling refreshed can greatly reduce the chances of stress and lead to higher employee satisfaction and motivation.</a:t>
            </a:r>
          </a:p>
          <a:p>
            <a:r>
              <a:rPr lang="en-US" dirty="0"/>
              <a:t>Offering flexible scheduling: Allowing employees to take time off for routine appointments, like doctor's visits, last-minute emergencies and self-care days helps employees feel more secure in their roles and also more productive.</a:t>
            </a:r>
          </a:p>
          <a:p>
            <a:r>
              <a:rPr lang="en-US" dirty="0"/>
              <a:t>Providing work-from-home options: Employees who have the option to work remotely, even just one or two days a week, may feel better about their work-life balance. Working from home eliminates commute times and allows employees to work in environments that increase their productivity.</a:t>
            </a:r>
          </a:p>
          <a:p>
            <a:endParaRPr lang="en-US" dirty="0"/>
          </a:p>
        </p:txBody>
      </p:sp>
    </p:spTree>
    <p:extLst>
      <p:ext uri="{BB962C8B-B14F-4D97-AF65-F5344CB8AC3E}">
        <p14:creationId xmlns:p14="http://schemas.microsoft.com/office/powerpoint/2010/main" val="33581403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CD31-44E7-4723-242B-EE79ED3C1147}"/>
              </a:ext>
            </a:extLst>
          </p:cNvPr>
          <p:cNvSpPr>
            <a:spLocks noGrp="1"/>
          </p:cNvSpPr>
          <p:nvPr>
            <p:ph type="title"/>
          </p:nvPr>
        </p:nvSpPr>
        <p:spPr>
          <a:xfrm>
            <a:off x="609600" y="274638"/>
            <a:ext cx="10972800" cy="256304"/>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5C5594A7-8F10-8308-C0B4-4E33BF58DAA0}"/>
              </a:ext>
            </a:extLst>
          </p:cNvPr>
          <p:cNvSpPr>
            <a:spLocks noGrp="1"/>
          </p:cNvSpPr>
          <p:nvPr>
            <p:ph idx="1"/>
          </p:nvPr>
        </p:nvSpPr>
        <p:spPr>
          <a:xfrm>
            <a:off x="609600" y="530942"/>
            <a:ext cx="10972800" cy="6052419"/>
          </a:xfrm>
        </p:spPr>
        <p:txBody>
          <a:bodyPr>
            <a:normAutofit fontScale="92500" lnSpcReduction="20000"/>
          </a:bodyPr>
          <a:lstStyle/>
          <a:p>
            <a:r>
              <a:rPr lang="en-US" dirty="0"/>
              <a:t>5. Create a positive work environment</a:t>
            </a:r>
          </a:p>
          <a:p>
            <a:r>
              <a:rPr lang="en-US" dirty="0"/>
              <a:t>A positive work environment supports enthusiasm, collaboration and motivation—all of which are vital to the success of a company. When creating an ideal environment for employees, it's beneficial to attempt to be someone that you would want to work for.</a:t>
            </a:r>
          </a:p>
          <a:p>
            <a:r>
              <a:rPr lang="en-US" dirty="0"/>
              <a:t>In addition to starting every day with a good attitude, there are several techniques you can employ to ensure a healthy work environment for employees, including:</a:t>
            </a:r>
          </a:p>
          <a:p>
            <a:r>
              <a:rPr lang="en-US" dirty="0"/>
              <a:t>Encouraging autonomy: Most employees are capable of managing their schedules and completing their tasks. When you give them the freedom to use their time, they tend to feel happier and more motivated.</a:t>
            </a:r>
          </a:p>
          <a:p>
            <a:r>
              <a:rPr lang="en-US" dirty="0"/>
              <a:t>Inspiring creativity and innovation: Empowering employees to create innovative solutions often gives them a greater sense of accomplishment than if they were to follow a standard process. </a:t>
            </a:r>
          </a:p>
        </p:txBody>
      </p:sp>
    </p:spTree>
    <p:extLst>
      <p:ext uri="{BB962C8B-B14F-4D97-AF65-F5344CB8AC3E}">
        <p14:creationId xmlns:p14="http://schemas.microsoft.com/office/powerpoint/2010/main" val="2718183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3CB2-DD90-F4EB-2C27-F73AEC79C367}"/>
              </a:ext>
            </a:extLst>
          </p:cNvPr>
          <p:cNvSpPr>
            <a:spLocks noGrp="1"/>
          </p:cNvSpPr>
          <p:nvPr>
            <p:ph type="title"/>
          </p:nvPr>
        </p:nvSpPr>
        <p:spPr>
          <a:xfrm>
            <a:off x="609600" y="274638"/>
            <a:ext cx="10972800" cy="226807"/>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7E8AE4F4-B2BD-403B-B373-709580B5F366}"/>
              </a:ext>
            </a:extLst>
          </p:cNvPr>
          <p:cNvSpPr>
            <a:spLocks noGrp="1"/>
          </p:cNvSpPr>
          <p:nvPr>
            <p:ph idx="1"/>
          </p:nvPr>
        </p:nvSpPr>
        <p:spPr>
          <a:xfrm>
            <a:off x="609600" y="274639"/>
            <a:ext cx="10972800" cy="6308724"/>
          </a:xfrm>
        </p:spPr>
        <p:txBody>
          <a:bodyPr/>
          <a:lstStyle/>
          <a:p>
            <a:r>
              <a:rPr lang="en-US" dirty="0"/>
              <a:t>6. Encourage an open-door policy within the workplace</a:t>
            </a:r>
          </a:p>
          <a:p>
            <a:r>
              <a:rPr lang="en-US" dirty="0"/>
              <a:t>How you interact with and respond to your team members on a day-to-day basis has a direct effect on motivation and productivity levels. Providing an open line of communication for team members to freely express questions, thoughts and concerns enable them to feel more comfortable and secure in their roles. It shows that you care about their opinions and are invested in their input.</a:t>
            </a:r>
            <a:endParaRPr lang="en-CA" dirty="0"/>
          </a:p>
        </p:txBody>
      </p:sp>
    </p:spTree>
    <p:extLst>
      <p:ext uri="{BB962C8B-B14F-4D97-AF65-F5344CB8AC3E}">
        <p14:creationId xmlns:p14="http://schemas.microsoft.com/office/powerpoint/2010/main" val="14386343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112A-FA90-BB31-D2F5-551214488411}"/>
              </a:ext>
            </a:extLst>
          </p:cNvPr>
          <p:cNvSpPr>
            <a:spLocks noGrp="1"/>
          </p:cNvSpPr>
          <p:nvPr>
            <p:ph type="title"/>
          </p:nvPr>
        </p:nvSpPr>
        <p:spPr>
          <a:xfrm>
            <a:off x="609600" y="274638"/>
            <a:ext cx="10972800" cy="24647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4E33DA26-7583-7661-BADC-C10C606269BC}"/>
              </a:ext>
            </a:extLst>
          </p:cNvPr>
          <p:cNvSpPr>
            <a:spLocks noGrp="1"/>
          </p:cNvSpPr>
          <p:nvPr>
            <p:ph idx="1"/>
          </p:nvPr>
        </p:nvSpPr>
        <p:spPr>
          <a:xfrm>
            <a:off x="609600" y="737419"/>
            <a:ext cx="10972800" cy="5388745"/>
          </a:xfrm>
        </p:spPr>
        <p:txBody>
          <a:bodyPr>
            <a:normAutofit/>
          </a:bodyPr>
          <a:lstStyle/>
          <a:p>
            <a:r>
              <a:rPr lang="en-US" dirty="0"/>
              <a:t>7. Provide opportunities for career development and advancement</a:t>
            </a:r>
          </a:p>
          <a:p>
            <a:r>
              <a:rPr lang="en-US" dirty="0"/>
              <a:t>Employees who know they can advance in their current career path are more likely to feel productive. Making sure that employee growth and continued learning are priorities within the organization for which you work can create a positive work culture. Offering free on-the-job training and certification courses are a great way to keep employees feeling motivated, excited and happy about their work.</a:t>
            </a:r>
          </a:p>
          <a:p>
            <a:endParaRPr lang="en-US" dirty="0"/>
          </a:p>
        </p:txBody>
      </p:sp>
    </p:spTree>
    <p:extLst>
      <p:ext uri="{BB962C8B-B14F-4D97-AF65-F5344CB8AC3E}">
        <p14:creationId xmlns:p14="http://schemas.microsoft.com/office/powerpoint/2010/main" val="4292830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1670-5808-D168-FF54-C5034B079DF6}"/>
              </a:ext>
            </a:extLst>
          </p:cNvPr>
          <p:cNvSpPr>
            <a:spLocks noGrp="1"/>
          </p:cNvSpPr>
          <p:nvPr>
            <p:ph type="title"/>
          </p:nvPr>
        </p:nvSpPr>
        <p:spPr>
          <a:xfrm>
            <a:off x="609600" y="274638"/>
            <a:ext cx="10972800" cy="344794"/>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8449DCD3-EFA8-1E6C-1514-86CC3C82AB9A}"/>
              </a:ext>
            </a:extLst>
          </p:cNvPr>
          <p:cNvSpPr>
            <a:spLocks noGrp="1"/>
          </p:cNvSpPr>
          <p:nvPr>
            <p:ph idx="1"/>
          </p:nvPr>
        </p:nvSpPr>
        <p:spPr>
          <a:xfrm>
            <a:off x="609600" y="1081548"/>
            <a:ext cx="10972800" cy="5501813"/>
          </a:xfrm>
        </p:spPr>
        <p:txBody>
          <a:bodyPr>
            <a:normAutofit/>
          </a:bodyPr>
          <a:lstStyle/>
          <a:p>
            <a:r>
              <a:rPr lang="en-US" dirty="0"/>
              <a:t>8. Promote team collaboration</a:t>
            </a:r>
          </a:p>
          <a:p>
            <a:r>
              <a:rPr lang="en-US" dirty="0"/>
              <a:t>It's beneficial for employees to feel a sense of teamwork and collaboration since employees typically spend about 48 hours a week interacting with one another. A few methods to promote team collaboration are:</a:t>
            </a:r>
          </a:p>
          <a:p>
            <a:endParaRPr lang="en-CA" dirty="0"/>
          </a:p>
        </p:txBody>
      </p:sp>
    </p:spTree>
    <p:extLst>
      <p:ext uri="{BB962C8B-B14F-4D97-AF65-F5344CB8AC3E}">
        <p14:creationId xmlns:p14="http://schemas.microsoft.com/office/powerpoint/2010/main" val="2473561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FE95-926D-1670-AFEF-0D46A938D5A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2D765A1-9495-6EBB-692E-6E84422B81BE}"/>
              </a:ext>
            </a:extLst>
          </p:cNvPr>
          <p:cNvSpPr>
            <a:spLocks noGrp="1"/>
          </p:cNvSpPr>
          <p:nvPr>
            <p:ph idx="1"/>
          </p:nvPr>
        </p:nvSpPr>
        <p:spPr/>
        <p:txBody>
          <a:bodyPr>
            <a:normAutofit/>
          </a:bodyPr>
          <a:lstStyle/>
          <a:p>
            <a:r>
              <a:rPr lang="en-US" dirty="0"/>
              <a:t>9. Offer mentorship opportunities</a:t>
            </a:r>
          </a:p>
          <a:p>
            <a:r>
              <a:rPr lang="en-US" dirty="0"/>
              <a:t>Providing mentorship opportunities can motivate employees to perform their jobs at a higher level. Offering opportunities like one-on-one coaching and mentoring within a small group setting can inspire employees to ask questions and set more advanced goals that may encourage them to work harder and continue learning and growing within their careers.</a:t>
            </a:r>
          </a:p>
          <a:p>
            <a:endParaRPr lang="en-US" dirty="0"/>
          </a:p>
        </p:txBody>
      </p:sp>
    </p:spTree>
    <p:extLst>
      <p:ext uri="{BB962C8B-B14F-4D97-AF65-F5344CB8AC3E}">
        <p14:creationId xmlns:p14="http://schemas.microsoft.com/office/powerpoint/2010/main" val="2619830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56CC-F029-48F8-A551-2E11F148036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A4F45F-8240-B6A1-F21F-2CC074B03746}"/>
              </a:ext>
            </a:extLst>
          </p:cNvPr>
          <p:cNvSpPr>
            <a:spLocks noGrp="1"/>
          </p:cNvSpPr>
          <p:nvPr>
            <p:ph idx="1"/>
          </p:nvPr>
        </p:nvSpPr>
        <p:spPr/>
        <p:txBody>
          <a:bodyPr/>
          <a:lstStyle/>
          <a:p>
            <a:r>
              <a:rPr lang="en-US" dirty="0"/>
              <a:t>10. Build trust within the team</a:t>
            </a:r>
          </a:p>
          <a:p>
            <a:r>
              <a:rPr lang="en-US" dirty="0"/>
              <a:t>Showing your team members that you trust them to perform their jobs well can help foster a better sense of responsibility. Giving this trust to your colleagues can encourage them to offer you the same respect and may motivate them to meet your expectations. One way to promote trust as a manager is to offer more independence to team members.</a:t>
            </a:r>
          </a:p>
          <a:p>
            <a:endParaRPr lang="en-CA" dirty="0"/>
          </a:p>
        </p:txBody>
      </p:sp>
    </p:spTree>
    <p:extLst>
      <p:ext uri="{BB962C8B-B14F-4D97-AF65-F5344CB8AC3E}">
        <p14:creationId xmlns:p14="http://schemas.microsoft.com/office/powerpoint/2010/main" val="1066548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0347-2ADC-BCFD-C35E-13773A3674D2}"/>
              </a:ext>
            </a:extLst>
          </p:cNvPr>
          <p:cNvSpPr>
            <a:spLocks noGrp="1"/>
          </p:cNvSpPr>
          <p:nvPr>
            <p:ph type="title"/>
          </p:nvPr>
        </p:nvSpPr>
        <p:spPr>
          <a:xfrm>
            <a:off x="609600" y="274638"/>
            <a:ext cx="10972800" cy="610265"/>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2FD6D73B-E0D9-1856-25FF-663D6D330CA3}"/>
              </a:ext>
            </a:extLst>
          </p:cNvPr>
          <p:cNvSpPr>
            <a:spLocks noGrp="1"/>
          </p:cNvSpPr>
          <p:nvPr>
            <p:ph idx="1"/>
          </p:nvPr>
        </p:nvSpPr>
        <p:spPr>
          <a:xfrm>
            <a:off x="609600" y="973394"/>
            <a:ext cx="10972800" cy="5884605"/>
          </a:xfrm>
        </p:spPr>
        <p:txBody>
          <a:bodyPr>
            <a:normAutofit/>
          </a:bodyPr>
          <a:lstStyle/>
          <a:p>
            <a:endParaRPr lang="en-US" dirty="0"/>
          </a:p>
          <a:p>
            <a:r>
              <a:rPr lang="en-US" dirty="0"/>
              <a:t>11. Offer help with individual goals</a:t>
            </a:r>
          </a:p>
          <a:p>
            <a:r>
              <a:rPr lang="en-US" dirty="0"/>
              <a:t>Instead of focusing solely on team goals, it's helpful to also encourage your colleagues to follow their own professional goals. Showing members of the team you lead that you care about their personal goals can help empower them for success. They also may become more productive and effective in their role as they work to achieve their goals.</a:t>
            </a:r>
          </a:p>
          <a:p>
            <a:endParaRPr lang="en-US" dirty="0"/>
          </a:p>
        </p:txBody>
      </p:sp>
    </p:spTree>
    <p:extLst>
      <p:ext uri="{BB962C8B-B14F-4D97-AF65-F5344CB8AC3E}">
        <p14:creationId xmlns:p14="http://schemas.microsoft.com/office/powerpoint/2010/main" val="412521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619432" y="914401"/>
            <a:ext cx="11120284" cy="5211763"/>
          </a:xfrm>
        </p:spPr>
        <p:txBody>
          <a:bodyPr>
            <a:normAutofit/>
          </a:bodyPr>
          <a:lstStyle/>
          <a:p>
            <a:pPr lvl="0"/>
            <a:r>
              <a:rPr lang="en-GB" dirty="0"/>
              <a:t>Acceptance of organizational changes: the changes in organization are usual phenomenon due to various reasons such as changes in technology, environment etc. When the changes are introduced in the organization, there is tendency to resist them by the employees. Hove ever, if they are properly motivated they accept those changes with zeal and enthusiasm and support in implementation tools.</a:t>
            </a:r>
            <a:endParaRPr lang="en-US" dirty="0"/>
          </a:p>
          <a:p>
            <a:pPr lvl="0"/>
            <a:r>
              <a:rPr lang="en-GB" dirty="0"/>
              <a:t>Realizing organizational goals: motivated employees develop a feeling of total involvement in the task of organization and work wholeheartedly for the realization of organisational goals.</a:t>
            </a:r>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F1F7-C481-500E-CB0E-D0A18673EC8F}"/>
              </a:ext>
            </a:extLst>
          </p:cNvPr>
          <p:cNvSpPr>
            <a:spLocks noGrp="1"/>
          </p:cNvSpPr>
          <p:nvPr>
            <p:ph type="title"/>
          </p:nvPr>
        </p:nvSpPr>
        <p:spPr>
          <a:xfrm>
            <a:off x="609600" y="274638"/>
            <a:ext cx="10972800" cy="285801"/>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3B244679-2456-B74D-907D-7BB07E6B57E6}"/>
              </a:ext>
            </a:extLst>
          </p:cNvPr>
          <p:cNvSpPr>
            <a:spLocks noGrp="1"/>
          </p:cNvSpPr>
          <p:nvPr>
            <p:ph idx="1"/>
          </p:nvPr>
        </p:nvSpPr>
        <p:spPr>
          <a:xfrm>
            <a:off x="609600" y="717755"/>
            <a:ext cx="10972800" cy="6140245"/>
          </a:xfrm>
        </p:spPr>
        <p:txBody>
          <a:bodyPr>
            <a:normAutofit fontScale="85000" lnSpcReduction="20000"/>
          </a:bodyPr>
          <a:lstStyle/>
          <a:p>
            <a:r>
              <a:rPr lang="en-US" dirty="0"/>
              <a:t>12. Inform team members about company happenings</a:t>
            </a:r>
          </a:p>
          <a:p>
            <a:r>
              <a:rPr lang="en-US" dirty="0"/>
              <a:t>Ensuring that the team on which you work understands events and situations within the company, such as fiscal quarters, performance goals and market aspects that affect production, can help them feel more devoted in the company. Providing this transparency is helpful for motivating your colleagues to understand more about the company. Those who understand how the company for which they work functions may be more likely to stay in their role, increasing employee retention.</a:t>
            </a:r>
          </a:p>
          <a:p>
            <a:endParaRPr lang="en-US" dirty="0"/>
          </a:p>
          <a:p>
            <a:r>
              <a:rPr lang="en-US" dirty="0"/>
              <a:t>13. Give frequent feedback</a:t>
            </a:r>
          </a:p>
          <a:p>
            <a:r>
              <a:rPr lang="en-US" dirty="0"/>
              <a:t>Providing frequent feedback can allow individuals to direct for improvement. Offering praise and constructive criticism can help employees feel valued and respected. If the company for which you work has a consistent feedback and review schedule, it may motivate team members to attempt for exceptional performance so they can receive praise during their reviews.</a:t>
            </a:r>
          </a:p>
          <a:p>
            <a:endParaRPr lang="en-CA" dirty="0"/>
          </a:p>
        </p:txBody>
      </p:sp>
    </p:spTree>
    <p:extLst>
      <p:ext uri="{BB962C8B-B14F-4D97-AF65-F5344CB8AC3E}">
        <p14:creationId xmlns:p14="http://schemas.microsoft.com/office/powerpoint/2010/main" val="6603245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597C-2F18-DACC-4B35-B3BFE338155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C70A8A5-DB52-E1C6-3E23-0237EC9EEA42}"/>
              </a:ext>
            </a:extLst>
          </p:cNvPr>
          <p:cNvSpPr>
            <a:spLocks noGrp="1"/>
          </p:cNvSpPr>
          <p:nvPr>
            <p:ph idx="1"/>
          </p:nvPr>
        </p:nvSpPr>
        <p:spPr/>
        <p:txBody>
          <a:bodyPr/>
          <a:lstStyle/>
          <a:p>
            <a:r>
              <a:rPr lang="en-US" dirty="0"/>
              <a:t>14. Assign manageable workloads</a:t>
            </a:r>
          </a:p>
          <a:p>
            <a:r>
              <a:rPr lang="en-US" dirty="0"/>
              <a:t>Assigning manageable workloads to team members can help ensure they can complete all their work without feeling stressed. Having smaller workloads can help individuals feel happier at work and ensure they have enough time to finish their tasks. Consider performing frequent check-ins with people on your team to ensure that they're happy with their workload.</a:t>
            </a:r>
            <a:endParaRPr lang="en-CA" dirty="0"/>
          </a:p>
        </p:txBody>
      </p:sp>
    </p:spTree>
    <p:extLst>
      <p:ext uri="{BB962C8B-B14F-4D97-AF65-F5344CB8AC3E}">
        <p14:creationId xmlns:p14="http://schemas.microsoft.com/office/powerpoint/2010/main" val="27829125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 </a:t>
            </a:r>
            <a:r>
              <a:rPr lang="en-US" b="1" dirty="0"/>
              <a:t>Leadership </a:t>
            </a:r>
            <a:br>
              <a:rPr lang="en-US" dirty="0"/>
            </a:br>
            <a:endParaRPr lang="en-US" dirty="0"/>
          </a:p>
        </p:txBody>
      </p:sp>
      <p:sp>
        <p:nvSpPr>
          <p:cNvPr id="3" name="Content Placeholder 2"/>
          <p:cNvSpPr>
            <a:spLocks noGrp="1"/>
          </p:cNvSpPr>
          <p:nvPr>
            <p:ph idx="1"/>
          </p:nvPr>
        </p:nvSpPr>
        <p:spPr/>
        <p:txBody>
          <a:bodyPr/>
          <a:lstStyle/>
          <a:p>
            <a:r>
              <a:rPr lang="en-US" dirty="0"/>
              <a:t>The ability to influence a group toward the achievement of goals is called leadership. Leadership is a special case of interpersonal influence that gets an individuals or group to do what the leader wants done. </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029200"/>
          </a:xfrm>
        </p:spPr>
        <p:txBody>
          <a:bodyPr>
            <a:normAutofit fontScale="92500" lnSpcReduction="10000"/>
          </a:bodyPr>
          <a:lstStyle/>
          <a:p>
            <a:r>
              <a:rPr lang="en-US" dirty="0"/>
              <a:t>Although it is very difficult to say about leadership very definitely, we are convinced that there should be a common quality of influencing people among the leaders. Therefore, to influence people, leaders should provide the environment to work in order to achieve individual as well as organizational objectives. In this process, a leader has to play several and distinct roles from common people, and therefore, we have an obvious need for effective leadership in our organizations. </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Leadership behavior in organizations refers to the ability of a leader or manager to influence people by designing, teaching, serving and offering environments and opportunities for the process and prosperity of people and organizations.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Features of leadership </a:t>
            </a:r>
            <a:br>
              <a:rPr lang="en-US" dirty="0"/>
            </a:br>
            <a:endParaRPr lang="en-US" dirty="0"/>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pPr lvl="0"/>
            <a:r>
              <a:rPr lang="en-GB" dirty="0"/>
              <a:t>Process of interpersonal influence: leadership is a process of interpersonal influence. A leader, in it, influences the behaviour and activities of subordinates though power, inspiration, reward, motivation and other tools. A manager is said to be a leader when he is able to influence his subordinates in accordance with organizational requirements.</a:t>
            </a:r>
          </a:p>
          <a:p>
            <a:pPr lvl="0"/>
            <a:endParaRPr lang="en-US" dirty="0"/>
          </a:p>
          <a:p>
            <a:pPr lvl="0"/>
            <a:r>
              <a:rPr lang="en-GB" dirty="0"/>
              <a:t>Leaders and followers: there should be mutual reaction between a leader and followers. Followers are supposed to follow their leader's foot/steps only by getting inspiration from his ability and behaviour. Similarly, followers influence the leader through their performance, effort and behaviour. Indeed, they influence the behaviour of each other through mutual which and not by the use of authority. </a:t>
            </a:r>
            <a:endParaRPr lang="en-US" dirty="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981200" y="990600"/>
            <a:ext cx="8229600" cy="5867400"/>
          </a:xfrm>
        </p:spPr>
        <p:txBody>
          <a:bodyPr>
            <a:normAutofit fontScale="77500" lnSpcReduction="20000"/>
          </a:bodyPr>
          <a:lstStyle/>
          <a:p>
            <a:pPr lvl="0"/>
            <a:r>
              <a:rPr lang="en-GB" dirty="0"/>
              <a:t>Common goals: leadership aims at the pursuit of common goals, in other words, a leader and followers must have common objectives. Leaders direct and guide the followers to gain planned objectives. Followers also perform their activities in accordance with directions from the leader. There is no meaning of leadership if objectives of the leader and the followers are different.</a:t>
            </a:r>
          </a:p>
          <a:p>
            <a:pPr lvl="0"/>
            <a:endParaRPr lang="en-US" dirty="0"/>
          </a:p>
          <a:p>
            <a:pPr lvl="0"/>
            <a:r>
              <a:rPr lang="en-GB" dirty="0"/>
              <a:t>Continuous exercise: leadership is a continuous managerial process till the existence of an organization. Managers have to influence the behaviour and performance of subordinates on a regular basis. Whenever leadership becomes poor, the performance of people turns into a mere routine function and organizational effectiveness may decrease. Hence, it is the responsibility of the manager to direct and guide the subordinates regularly. </a:t>
            </a:r>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Leadership is situational: the role of leadership assumes significance in critical situations. It is the duty of leader to inspire subordinates to overcome the critical situation and help them to lead to the destination in a successful way. A leader must be innovative and creative to handle difficult and unexpected situations. </a:t>
            </a:r>
            <a:endParaRPr lang="en-US" dirty="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981200" y="1371600"/>
            <a:ext cx="8229600" cy="5486400"/>
          </a:xfrm>
        </p:spPr>
        <p:txBody>
          <a:bodyPr>
            <a:normAutofit fontScale="77500" lnSpcReduction="20000"/>
          </a:bodyPr>
          <a:lstStyle/>
          <a:p>
            <a:pPr lvl="0"/>
            <a:r>
              <a:rPr lang="en-GB" dirty="0"/>
              <a:t>Rest on power: leadership rests on power rather than formal authority. Here, power focuses on the personal outstanding qualities of the leader through which he influences the flowers. In the contest of the manager, some formal authority is rested due to managerial designation. But, at this stage, there is little value of formal authority in comparison to power </a:t>
            </a:r>
            <a:r>
              <a:rPr lang="en-GB" dirty="0" err="1"/>
              <a:t>ie</a:t>
            </a:r>
            <a:r>
              <a:rPr lang="en-GB" dirty="0"/>
              <a:t> personal quality. </a:t>
            </a:r>
          </a:p>
          <a:p>
            <a:pPr lvl="0"/>
            <a:endParaRPr lang="en-US" dirty="0"/>
          </a:p>
          <a:p>
            <a:pPr lvl="0"/>
            <a:r>
              <a:rPr lang="en-GB" dirty="0"/>
              <a:t>Blend of inspiration, motivation and communication: leadership is a blend of inspiration, motivation and commutation. It is the process of influencing the behaviour and performance of followers by inspiring them. A leader has to apply appropriate motivational tools to inspire subordinates. For this, there must be free and complete flow of information between managers and subordinates. In the absence of any one element, a leadership mission cannot be successful. </a:t>
            </a:r>
            <a:endParaRPr lang="en-US" dirty="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Functions of leadership </a:t>
            </a:r>
            <a:br>
              <a:rPr lang="en-US" dirty="0"/>
            </a:br>
            <a:endParaRPr lang="en-US" dirty="0"/>
          </a:p>
        </p:txBody>
      </p:sp>
      <p:sp>
        <p:nvSpPr>
          <p:cNvPr id="3" name="Content Placeholder 2"/>
          <p:cNvSpPr>
            <a:spLocks noGrp="1"/>
          </p:cNvSpPr>
          <p:nvPr>
            <p:ph idx="1"/>
          </p:nvPr>
        </p:nvSpPr>
        <p:spPr/>
        <p:txBody>
          <a:bodyPr/>
          <a:lstStyle/>
          <a:p>
            <a:r>
              <a:rPr lang="en-US" dirty="0"/>
              <a:t>Leadership is the art of influencing the behavior and performance of others to achieve common goals. As leader, a manager has to perform various types of functions. All activities of the organization totally concentrate on the functions of the manager. The following are the major roles that a managerial leader plays in the organization.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Maslow’s Hierarchy of need theory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In 1943, Abraham Maslow, a human psychologist, invented a theory of human needs. This theory has widely influenced modern understanding of motivation. Maslow believes that motivation is a matter of satisfying human needs. This theory is well known theory of motivation.</a:t>
            </a:r>
          </a:p>
          <a:p>
            <a:r>
              <a:rPr lang="en-US" dirty="0"/>
              <a:t>According to Maslow human needs can be classified into five categories.  Maslow further says that man is a wanting being, satisfied needs do not motive and needs have a hierarchy.  Five types of human needs are classified in the following way.</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pPr lvl="0"/>
            <a:r>
              <a:rPr lang="en-GB" dirty="0"/>
              <a:t>Goal determination: this is the primary function of a manager. As a leader of the organization, it is the responsibility of the manager to establish organizational objectives. He determines both short term and long term goals of the organization. Determination of goals is a mental works which needs creativity and vision. For setting goals, he might have to take technical and logical support from skilled person. </a:t>
            </a:r>
            <a:endParaRPr lang="en-US" dirty="0"/>
          </a:p>
          <a:p>
            <a:pPr lvl="0"/>
            <a:r>
              <a:rPr lang="en-GB" dirty="0"/>
              <a:t>Coordinate organizational activities: a leader lays the role of coordinator. Organizational activities are divided into different groups on the basis of their nature. A separate department is created for each work and handed over to the responsible person. It is the responsibility of the manager to maintain coordination among all the departments and their activities. But it is a must to achieve the determined goals. </a:t>
            </a:r>
            <a:endParaRPr lang="en-US" dirty="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pPr lvl="0"/>
            <a:r>
              <a:rPr lang="en-GB" dirty="0"/>
              <a:t>Represent the organization: as a leader, a manager represents his group and also the organization. He makes agreement and contract with outside organizations and authorities on behalf of the organisation. He also represents the organization while participation in meeting, conference, seminars and other programs. </a:t>
            </a:r>
            <a:endParaRPr lang="en-US" dirty="0"/>
          </a:p>
          <a:p>
            <a:r>
              <a:rPr lang="en-US" dirty="0"/>
              <a:t>Integrate objectives: a manager plays an important role in integrating both individual and organizational objectives. In it the workers might see their best performance when they feel that their personal objectives will be fulfilled after the attainment of organizational objectives. This objective is a part of managerial functions of the leader to develop such an environment in the organization. Hus when employees perform their work by using their best effort and efficiency, it will become easy to gain organizational objectives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GB" dirty="0"/>
              <a:t>Direct and motive staff: the manager is responsible for implementing plans. After designing the organizational structure, a manager has to divide work among the staff and give clear instructions on how to discharge the given responsibilities. Besides, a manager has to inspire and induce groups and individuals to perform the job efficiently. </a:t>
            </a:r>
            <a:endParaRPr lang="en-US" dirty="0"/>
          </a:p>
          <a:p>
            <a:pPr lvl="0"/>
            <a:r>
              <a:rPr lang="en-GB" dirty="0"/>
              <a:t>Organize activities: as a head of the organization, a manager has to organize many activities of the enterprise. His activities involve production, distribution etc, which are essential to achieve planned objectives. At the initial stage, it is essential to identify various types of activities to be performed in the organization. And again on the basis of their nature, they should be divided into groups and delegated to responsible employees. </a:t>
            </a:r>
            <a:endParaRPr lang="en-US"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GB" dirty="0"/>
              <a:t>Encourage teamwork: the feeling of teamwork among all the authorities of the organization is a must to gain common objectives. It is the responsibility of leaders to encourage all the subordinates to work as a group. For this, he has to maintain coordination among all the departments and individuals working in the organization. </a:t>
            </a:r>
            <a:endParaRPr lang="en-US" dirty="0"/>
          </a:p>
          <a:p>
            <a:pPr lvl="0"/>
            <a:r>
              <a:rPr lang="en-GB" dirty="0"/>
              <a:t>Communication: communication is an important tool for the flow of information in and outside the organization. The manager provides instructions, guidance and suggestions to the subordinates through appropriate means of communication. In the similar manner, he gets feedback of output and problems. Thus, it is the responsibility of the manager to develop a proper communication system in the organization. </a:t>
            </a:r>
            <a:endParaRPr lang="en-US" dirty="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Control and supervision: controlling is one of the important functions of manager to measure actual achievement of work with that of planned works and take corrective action. For this, it is the responsibility of the manager to supervise the performance of subordinates according to time and situation. But, a corrective action must be taken if any deviation is found.</a:t>
            </a:r>
            <a:endParaRPr lang="en-US" dirty="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pPr>
              <a:buNone/>
            </a:pPr>
            <a:endParaRPr lang="en-US" dirty="0"/>
          </a:p>
          <a:p>
            <a:r>
              <a:rPr lang="en-US" dirty="0"/>
              <a:t>Leadership is an important function of management. It is the key to effective managerial performance. Organizational success depends on the quality of leadership. People are the focus point of leadership. Leadership involved with initiating action. Someone in the organization has to tell employees what to do. Somebody has to see that the employees do their work to the best of their ability. Also, someone has to direct, lead, supervise, and motivate the employees. Thus, leadership involves determining the course, giving orders and instructions and providing supervision.  The more effective the leadership process, the greater will be the contribution of employees to organizational goal. Leader ship influences employees’ behavior towards goal achievement.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According to Stoner, Freeman and Gilbert “</a:t>
            </a:r>
            <a:r>
              <a:rPr lang="en-US" i="1" dirty="0"/>
              <a:t>Leadership is the process of directing and influencing the task related activities of group members. “</a:t>
            </a:r>
          </a:p>
          <a:p>
            <a:endParaRPr lang="en-US" dirty="0"/>
          </a:p>
          <a:p>
            <a:r>
              <a:rPr lang="en-US" dirty="0"/>
              <a:t>According to Stephen Robbins “</a:t>
            </a:r>
            <a:r>
              <a:rPr lang="en-US" i="1" dirty="0"/>
              <a:t>Leadership is the ability to influence a group towards the achievement of goals.”</a:t>
            </a:r>
            <a:endParaRPr lang="en-US" dirty="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Leadership styles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ability to influence a group toward the achievement of goals is called leadership. Leadership is a special case of interpersonal influence that gets an individuals or group to do what the leader wants done. </a:t>
            </a:r>
          </a:p>
          <a:p>
            <a:r>
              <a:rPr lang="en-US" dirty="0"/>
              <a:t>A leadership style refers to a leader’s methods, characteristics, and behaviors when directing, motivating, supervising and managing their team. A leader’s style is shaped by a variety of factors, including personality, values, skills, and experiences, and can have a significant impact on the effectiveness of their leadership.</a:t>
            </a:r>
          </a:p>
          <a:p>
            <a:r>
              <a:rPr lang="en-US" dirty="0"/>
              <a:t>The leadership style also determines how leaders develop their strategy, implement plans and respond to changes while managing stakeholders’ expectations and their team’s well-being.</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Autocratic leadership</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 In this leadership, the leader has the sole authority to take a decision. In other words, a leader believes in centralized power and expects all decisions from him without consultation with subordinates. He always expects subordinates to accept his decisions without any comment. In short, he behaves like a dictator.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As a leader, manager centralizes total power with him and enjoys full authority and bears responsibility of the organization. He determines plans and policies independently and implements them according his knowledge and logic. He never takes any suggestion and guidance from his subordinates. He solves every problem of the organization himself. He also defines what to do and how to do the work to subordinates. He determines rewards to obedient and efficient subordinates and holds out threats of punishment to inefficient or indiscipline subordinates.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ocuments\Bluetooth Folder\DSC_0063-1.jpg"/>
          <p:cNvPicPr>
            <a:picLocks noGrp="1"/>
          </p:cNvPicPr>
          <p:nvPr>
            <p:ph idx="1"/>
          </p:nvPr>
        </p:nvPicPr>
        <p:blipFill>
          <a:blip r:embed="rId2"/>
          <a:srcRect/>
          <a:stretch>
            <a:fillRect/>
          </a:stretch>
        </p:blipFill>
        <p:spPr bwMode="auto">
          <a:xfrm>
            <a:off x="1981201" y="1828801"/>
            <a:ext cx="8305799" cy="4419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autocratic leadership, there is the system of one -way communication. In it the information of instruction and guidance only flows from top level to the subordinate level.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Democratic leadership </a:t>
            </a:r>
            <a:br>
              <a:rPr lang="en-US" dirty="0"/>
            </a:br>
            <a:endParaRPr lang="en-US" dirty="0"/>
          </a:p>
        </p:txBody>
      </p:sp>
      <p:sp>
        <p:nvSpPr>
          <p:cNvPr id="3" name="Content Placeholder 2"/>
          <p:cNvSpPr>
            <a:spLocks noGrp="1"/>
          </p:cNvSpPr>
          <p:nvPr>
            <p:ph idx="1"/>
          </p:nvPr>
        </p:nvSpPr>
        <p:spPr>
          <a:xfrm>
            <a:off x="1150374" y="1600200"/>
            <a:ext cx="10432026" cy="5105400"/>
          </a:xfrm>
        </p:spPr>
        <p:txBody>
          <a:bodyPr>
            <a:normAutofit fontScale="92500" lnSpcReduction="10000"/>
          </a:bodyPr>
          <a:lstStyle/>
          <a:p>
            <a:r>
              <a:rPr lang="en-US" dirty="0"/>
              <a:t>This is liberal type of leadership which is also known as participate leadership. Under this type of leadership, a leader believes in decentralization of power and invites subordinates in the decision-making process. This leadership style is suitable and practicable where subordinates are trained, experienced and skilled. The upper level of management is responsible for the preparation of plans and polices whereas subordinates are responsible for their implementation. Here, upper-level management takes suggestions, guidance and information from subordinates for preparation of plans and policies. It emphasizes participate management. </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52600" y="1676400"/>
            <a:ext cx="9067800" cy="5181600"/>
          </a:xfrm>
        </p:spPr>
        <p:txBody>
          <a:bodyPr>
            <a:normAutofit fontScale="92500" lnSpcReduction="10000"/>
          </a:bodyPr>
          <a:lstStyle/>
          <a:p>
            <a:r>
              <a:rPr lang="en-US" dirty="0"/>
              <a:t>In democratic leadership, a two-way communication system exists. There the information of instruction and guidance flows from the top-level to the subordinates whereas the information of achievement, problems and suggestions flows from the subordinate level to the upper level. Here, a leader always uses positive motivation and encourages subordinates providing rewards and incentives. To some extent, subordinates are independent in doing their work. The leader only provides guidance and suggestions at the time of requirement. The feeling of team work is developed among all the employees. </a:t>
            </a:r>
          </a:p>
          <a:p>
            <a:pPr>
              <a:buNone/>
            </a:pPr>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Transformational leadership</a:t>
            </a:r>
          </a:p>
        </p:txBody>
      </p:sp>
      <p:sp>
        <p:nvSpPr>
          <p:cNvPr id="3" name="Content Placeholder 2"/>
          <p:cNvSpPr>
            <a:spLocks noGrp="1"/>
          </p:cNvSpPr>
          <p:nvPr>
            <p:ph idx="1"/>
          </p:nvPr>
        </p:nvSpPr>
        <p:spPr/>
        <p:txBody>
          <a:bodyPr>
            <a:normAutofit fontScale="92500" lnSpcReduction="10000"/>
          </a:bodyPr>
          <a:lstStyle/>
          <a:p>
            <a:r>
              <a:rPr lang="en-US" dirty="0"/>
              <a:t>Transformational leadership is a leadership style that emphasizes change and transformation. Leaders who adopt this approach try to inspire their followers to achieve more than they ever thought possible by tapping into their potential. This type of leadership can be highly effective in organizations looking to make significant changes or transformations. </a:t>
            </a:r>
          </a:p>
          <a:p>
            <a:r>
              <a:rPr lang="en-US" dirty="0"/>
              <a:t>Transformational leadership is a style of leadership that inspires and motivates followers to achieve extraordinary results. It focuses on creating a shared vision, inspiring commitment, and empowering individuals to reach their full potential.</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BC01-D6DF-9135-E9D3-BCEFBD8AFB9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C0D376C-6A15-93C5-4311-77812F276B51}"/>
              </a:ext>
            </a:extLst>
          </p:cNvPr>
          <p:cNvSpPr>
            <a:spLocks noGrp="1"/>
          </p:cNvSpPr>
          <p:nvPr>
            <p:ph idx="1"/>
          </p:nvPr>
        </p:nvSpPr>
        <p:spPr/>
        <p:txBody>
          <a:bodyPr>
            <a:normAutofit fontScale="92500" lnSpcReduction="20000"/>
          </a:bodyPr>
          <a:lstStyle/>
          <a:p>
            <a:r>
              <a:rPr lang="en-US" dirty="0"/>
              <a:t>Key Characteristics of Transformational Leaders:</a:t>
            </a:r>
          </a:p>
          <a:p>
            <a:r>
              <a:rPr lang="en-US" dirty="0"/>
              <a:t>  Visionary: They have a clear vision for the future, which they can communicate effectively to others.</a:t>
            </a:r>
          </a:p>
          <a:p>
            <a:r>
              <a:rPr lang="en-US" dirty="0"/>
              <a:t>  Inspirational: They inspire and motivate others through their passion and enthusiasm.</a:t>
            </a:r>
          </a:p>
          <a:p>
            <a:r>
              <a:rPr lang="en-US" dirty="0"/>
              <a:t>  Charismatic: They have a strong personal presence that draws people to them.</a:t>
            </a:r>
          </a:p>
          <a:p>
            <a:r>
              <a:rPr lang="en-US" dirty="0"/>
              <a:t>  Ethical: They demonstrate high moral standards and integrity.</a:t>
            </a:r>
          </a:p>
          <a:p>
            <a:r>
              <a:rPr lang="en-US" dirty="0"/>
              <a:t>  Empowering: They empower their followers by giving them the autonomy and resources they need to succeed.</a:t>
            </a:r>
          </a:p>
          <a:p>
            <a:endParaRPr lang="en-CA" dirty="0"/>
          </a:p>
        </p:txBody>
      </p:sp>
    </p:spTree>
    <p:extLst>
      <p:ext uri="{BB962C8B-B14F-4D97-AF65-F5344CB8AC3E}">
        <p14:creationId xmlns:p14="http://schemas.microsoft.com/office/powerpoint/2010/main" val="4504033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4A98-1498-43AE-ED2A-DBC61122A5F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C5CE36C-CEE5-D532-823D-D0AC30863DA3}"/>
              </a:ext>
            </a:extLst>
          </p:cNvPr>
          <p:cNvSpPr>
            <a:spLocks noGrp="1"/>
          </p:cNvSpPr>
          <p:nvPr>
            <p:ph idx="1"/>
          </p:nvPr>
        </p:nvSpPr>
        <p:spPr/>
        <p:txBody>
          <a:bodyPr>
            <a:normAutofit/>
          </a:bodyPr>
          <a:lstStyle/>
          <a:p>
            <a:r>
              <a:rPr lang="en-US" dirty="0"/>
              <a:t>The Four Components of Transformational Leadership:</a:t>
            </a:r>
          </a:p>
          <a:p>
            <a:r>
              <a:rPr lang="en-US" dirty="0"/>
              <a:t>  Perfect Influence:</a:t>
            </a:r>
          </a:p>
          <a:p>
            <a:pPr marL="0" indent="0">
              <a:buNone/>
            </a:pPr>
            <a:r>
              <a:rPr lang="en-US" dirty="0"/>
              <a:t>   Leaders serve as role models and exhibit high ethical standards.</a:t>
            </a:r>
          </a:p>
          <a:p>
            <a:pPr marL="0" indent="0">
              <a:buNone/>
            </a:pPr>
            <a:r>
              <a:rPr lang="en-US" dirty="0"/>
              <a:t>    They gain the trust and respect of their followers.</a:t>
            </a:r>
          </a:p>
          <a:p>
            <a:pPr marL="0" indent="0">
              <a:buNone/>
            </a:pPr>
            <a:r>
              <a:rPr lang="en-US" dirty="0"/>
              <a:t>They inspire confidence and loyalty.</a:t>
            </a:r>
          </a:p>
          <a:p>
            <a:endParaRPr lang="en-CA" dirty="0"/>
          </a:p>
        </p:txBody>
      </p:sp>
    </p:spTree>
    <p:extLst>
      <p:ext uri="{BB962C8B-B14F-4D97-AF65-F5344CB8AC3E}">
        <p14:creationId xmlns:p14="http://schemas.microsoft.com/office/powerpoint/2010/main" val="11305486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6C56-D79C-098C-87FE-775F71CDB43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2488622-750E-16BC-6F50-336467872DCD}"/>
              </a:ext>
            </a:extLst>
          </p:cNvPr>
          <p:cNvSpPr>
            <a:spLocks noGrp="1"/>
          </p:cNvSpPr>
          <p:nvPr>
            <p:ph idx="1"/>
          </p:nvPr>
        </p:nvSpPr>
        <p:spPr/>
        <p:txBody>
          <a:bodyPr>
            <a:normAutofit fontScale="92500" lnSpcReduction="20000"/>
          </a:bodyPr>
          <a:lstStyle/>
          <a:p>
            <a:r>
              <a:rPr lang="en-US" dirty="0"/>
              <a:t>  Inspirational Motivation:</a:t>
            </a:r>
          </a:p>
          <a:p>
            <a:pPr marL="0" indent="0">
              <a:buNone/>
            </a:pPr>
            <a:r>
              <a:rPr lang="en-US" dirty="0"/>
              <a:t>    Leaders communicate a clear  vision for the future.</a:t>
            </a:r>
          </a:p>
          <a:p>
            <a:pPr marL="0" indent="0">
              <a:buNone/>
            </a:pPr>
            <a:r>
              <a:rPr lang="en-US" dirty="0"/>
              <a:t>    They use powerful language and symbols to motivate and inspire.</a:t>
            </a:r>
          </a:p>
          <a:p>
            <a:pPr marL="0" indent="0">
              <a:buNone/>
            </a:pPr>
            <a:r>
              <a:rPr lang="en-US" dirty="0"/>
              <a:t>    They create a sense of purpose and excitement.</a:t>
            </a:r>
          </a:p>
          <a:p>
            <a:r>
              <a:rPr lang="en-US" dirty="0"/>
              <a:t>Intellectual Stimulation:</a:t>
            </a:r>
          </a:p>
          <a:p>
            <a:pPr marL="0" indent="0">
              <a:buNone/>
            </a:pPr>
            <a:r>
              <a:rPr lang="en-US" dirty="0"/>
              <a:t>    Leaders encourage creativity and innovation.</a:t>
            </a:r>
          </a:p>
          <a:p>
            <a:pPr marL="0" indent="0">
              <a:buNone/>
            </a:pPr>
            <a:r>
              <a:rPr lang="en-US" dirty="0"/>
              <a:t>    They challenge the status quo and promote new ideas.</a:t>
            </a:r>
          </a:p>
          <a:p>
            <a:pPr marL="0" indent="0">
              <a:buNone/>
            </a:pPr>
            <a:r>
              <a:rPr lang="en-US" dirty="0"/>
              <a:t>    They foster a learning environment.</a:t>
            </a:r>
          </a:p>
          <a:p>
            <a:pPr marL="0" indent="0">
              <a:buNone/>
            </a:pPr>
            <a:r>
              <a:rPr lang="en-US" dirty="0"/>
              <a:t> </a:t>
            </a:r>
            <a:endParaRPr lang="en-CA" dirty="0"/>
          </a:p>
        </p:txBody>
      </p:sp>
    </p:spTree>
    <p:extLst>
      <p:ext uri="{BB962C8B-B14F-4D97-AF65-F5344CB8AC3E}">
        <p14:creationId xmlns:p14="http://schemas.microsoft.com/office/powerpoint/2010/main" val="1852247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019A-F648-2C37-CE3B-83E976A8BD4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9E3561E-3590-4E05-E457-58FBDA255983}"/>
              </a:ext>
            </a:extLst>
          </p:cNvPr>
          <p:cNvSpPr>
            <a:spLocks noGrp="1"/>
          </p:cNvSpPr>
          <p:nvPr>
            <p:ph idx="1"/>
          </p:nvPr>
        </p:nvSpPr>
        <p:spPr/>
        <p:txBody>
          <a:bodyPr>
            <a:normAutofit fontScale="77500" lnSpcReduction="20000"/>
          </a:bodyPr>
          <a:lstStyle/>
          <a:p>
            <a:r>
              <a:rPr lang="en-US" dirty="0"/>
              <a:t> Individualized Consideration:</a:t>
            </a:r>
          </a:p>
          <a:p>
            <a:pPr marL="0" indent="0">
              <a:buNone/>
            </a:pPr>
            <a:r>
              <a:rPr lang="en-US" dirty="0"/>
              <a:t>    Leaders pay attention to the individual needs and concerns of their followers.</a:t>
            </a:r>
          </a:p>
          <a:p>
            <a:pPr marL="0" indent="0">
              <a:buNone/>
            </a:pPr>
            <a:r>
              <a:rPr lang="en-US" dirty="0"/>
              <a:t>    They provide coaching and mentoring.</a:t>
            </a:r>
          </a:p>
          <a:p>
            <a:pPr marL="0" indent="0">
              <a:buNone/>
            </a:pPr>
            <a:r>
              <a:rPr lang="en-US" dirty="0"/>
              <a:t>    They help their followers develop their skills and talents.</a:t>
            </a:r>
          </a:p>
          <a:p>
            <a:pPr marL="0" indent="0">
              <a:buNone/>
            </a:pPr>
            <a:endParaRPr lang="en-US" dirty="0"/>
          </a:p>
          <a:p>
            <a:r>
              <a:rPr lang="en-US" dirty="0"/>
              <a:t>Benefits of Transformational Leadership:</a:t>
            </a:r>
          </a:p>
          <a:p>
            <a:r>
              <a:rPr lang="en-US" dirty="0"/>
              <a:t>  Increased employee motivation and engagement</a:t>
            </a:r>
          </a:p>
          <a:p>
            <a:r>
              <a:rPr lang="en-US" dirty="0"/>
              <a:t>  Improved job performance and productivity</a:t>
            </a:r>
          </a:p>
          <a:p>
            <a:r>
              <a:rPr lang="en-US" dirty="0"/>
              <a:t>  Stronger organizational culture</a:t>
            </a:r>
          </a:p>
          <a:p>
            <a:r>
              <a:rPr lang="en-US" dirty="0"/>
              <a:t>  Greater innovation and creativity</a:t>
            </a:r>
          </a:p>
          <a:p>
            <a:r>
              <a:rPr lang="en-US" dirty="0"/>
              <a:t>  Enhanced employee satisfaction and loyalty</a:t>
            </a:r>
          </a:p>
          <a:p>
            <a:endParaRPr lang="en-CA" dirty="0"/>
          </a:p>
        </p:txBody>
      </p:sp>
    </p:spTree>
    <p:extLst>
      <p:ext uri="{BB962C8B-B14F-4D97-AF65-F5344CB8AC3E}">
        <p14:creationId xmlns:p14="http://schemas.microsoft.com/office/powerpoint/2010/main" val="33851581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2A29-AD29-5F00-FFAB-B7ECFD54B5A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5F3F927-6D71-4BD8-AE16-787BA48A3302}"/>
              </a:ext>
            </a:extLst>
          </p:cNvPr>
          <p:cNvSpPr>
            <a:spLocks noGrp="1"/>
          </p:cNvSpPr>
          <p:nvPr>
            <p:ph idx="1"/>
          </p:nvPr>
        </p:nvSpPr>
        <p:spPr/>
        <p:txBody>
          <a:bodyPr>
            <a:normAutofit fontScale="85000" lnSpcReduction="10000"/>
          </a:bodyPr>
          <a:lstStyle/>
          <a:p>
            <a:r>
              <a:rPr lang="en-US" dirty="0"/>
              <a:t>Examples of Transformational Leaders:</a:t>
            </a:r>
          </a:p>
          <a:p>
            <a:r>
              <a:rPr lang="en-US" dirty="0"/>
              <a:t>  Nelson Mandela: Fought against apartheid and became the first black president of South Africa.</a:t>
            </a:r>
          </a:p>
          <a:p>
            <a:r>
              <a:rPr lang="en-US" dirty="0"/>
              <a:t>  Martin Luther King Jr.: Led the Civil Rights Movement in the United States.</a:t>
            </a:r>
          </a:p>
          <a:p>
            <a:r>
              <a:rPr lang="en-US" dirty="0"/>
              <a:t>  Steve Jobs: Co-founder of Apple, revolutionized the technology industry.</a:t>
            </a:r>
          </a:p>
          <a:p>
            <a:r>
              <a:rPr lang="en-US" dirty="0"/>
              <a:t>  Indira Gandhi: First female Prime Minister of India, led India through significant political and social change.</a:t>
            </a:r>
          </a:p>
          <a:p>
            <a:r>
              <a:rPr lang="en-US" dirty="0"/>
              <a:t>Transformational leadership is a powerful tool that can be used to achieve great things. By inspiring and motivating their followers, transformational leaders can create positive change and make a lasting impact.</a:t>
            </a:r>
          </a:p>
          <a:p>
            <a:endParaRPr lang="en-CA" dirty="0"/>
          </a:p>
        </p:txBody>
      </p:sp>
    </p:spTree>
    <p:extLst>
      <p:ext uri="{BB962C8B-B14F-4D97-AF65-F5344CB8AC3E}">
        <p14:creationId xmlns:p14="http://schemas.microsoft.com/office/powerpoint/2010/main" val="12745663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1752600" y="457200"/>
            <a:ext cx="8915400" cy="5943600"/>
          </a:xfrm>
        </p:spPr>
        <p:txBody>
          <a:bodyPr>
            <a:normAutofit fontScale="85000" lnSpcReduction="20000"/>
          </a:bodyPr>
          <a:lstStyle/>
          <a:p>
            <a:pPr>
              <a:buNone/>
            </a:pPr>
            <a:r>
              <a:rPr lang="en-US" dirty="0"/>
              <a:t> </a:t>
            </a:r>
          </a:p>
          <a:p>
            <a:pPr>
              <a:buNone/>
            </a:pPr>
            <a:r>
              <a:rPr lang="en-US" dirty="0"/>
              <a:t>Some of the key characteristics of transformational leadership include:</a:t>
            </a:r>
          </a:p>
          <a:p>
            <a:r>
              <a:rPr lang="en-US" dirty="0"/>
              <a:t>A focus on the future: Transformational leaders always look ahead and think about what needs to be done to achieve the organization’s goals. They inspire their followers to do the same.</a:t>
            </a:r>
          </a:p>
          <a:p>
            <a:r>
              <a:rPr lang="en-US" dirty="0"/>
              <a:t>A focus on change: Transformational leaders are comfortable with change and understand it is necessary for organizational success. They work to ensure their followers are comfortable with change and can adapt to it.</a:t>
            </a:r>
          </a:p>
          <a:p>
            <a:r>
              <a:rPr lang="en-US" dirty="0"/>
              <a:t>A focus on people: Transformational leaders see the potential in every one of their followers. They strive to develop their followers’ individual strengths and abilities so that they can reach their full potential.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11749</Words>
  <Application>Microsoft Office PowerPoint</Application>
  <PresentationFormat>Widescreen</PresentationFormat>
  <Paragraphs>472</Paragraphs>
  <Slides>145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145</vt:i4>
      </vt:variant>
    </vt:vector>
  </HeadingPairs>
  <TitlesOfParts>
    <vt:vector size="150" baseType="lpstr">
      <vt:lpstr>Arial</vt:lpstr>
      <vt:lpstr>Calibri</vt:lpstr>
      <vt:lpstr>Calibri Light</vt:lpstr>
      <vt:lpstr>Office Theme</vt:lpstr>
      <vt:lpstr>1_Office Theme</vt:lpstr>
      <vt:lpstr>Chapter Three  Motivation and Leadership </vt:lpstr>
      <vt:lpstr>Meaning of motivation </vt:lpstr>
      <vt:lpstr>PowerPoint Presentation</vt:lpstr>
      <vt:lpstr>Nature and features of motivation </vt:lpstr>
      <vt:lpstr>PowerPoint Presentation</vt:lpstr>
      <vt:lpstr>Importance of motivation </vt:lpstr>
      <vt:lpstr>PowerPoint Presentation</vt:lpstr>
      <vt:lpstr>Maslow’s Hierarchy of need theory </vt:lpstr>
      <vt:lpstr>PowerPoint Presentation</vt:lpstr>
      <vt:lpstr>Physiological needs </vt:lpstr>
      <vt:lpstr>Physiological needs include: </vt:lpstr>
      <vt:lpstr>PowerPoint Presentation</vt:lpstr>
      <vt:lpstr>PowerPoint Presentation</vt:lpstr>
      <vt:lpstr>PowerPoint Presentation</vt:lpstr>
      <vt:lpstr>Esteem needs:</vt:lpstr>
      <vt:lpstr>Self actualisation needs:</vt:lpstr>
      <vt:lpstr> Some important facts about Maslow's hierarchy of needs  </vt:lpstr>
      <vt:lpstr>PowerPoint Presentation</vt:lpstr>
      <vt:lpstr> Weaknesses of Maslow's needs hierarchy theory  </vt:lpstr>
      <vt:lpstr>PowerPoint Presentation</vt:lpstr>
      <vt:lpstr>PowerPoint Presentation</vt:lpstr>
      <vt:lpstr>Herzberg's Motivation Hygiene Theory  </vt:lpstr>
      <vt:lpstr>PowerPoint Presentation</vt:lpstr>
      <vt:lpstr>PowerPoint Presentation</vt:lpstr>
      <vt:lpstr>Herzberg’s Dual Factor Theory</vt:lpstr>
      <vt:lpstr>Hygiene factors  </vt:lpstr>
      <vt:lpstr>Motivating factors </vt:lpstr>
      <vt:lpstr>PowerPoint Presentation</vt:lpstr>
      <vt:lpstr>PowerPoint Presentation</vt:lpstr>
      <vt:lpstr>PowerPoint Presentation</vt:lpstr>
      <vt:lpstr>Appreciation of Herzberg's theory </vt:lpstr>
      <vt:lpstr>  Criticism of Herzberg theory /Limitations of motivation hygiene theory  </vt:lpstr>
      <vt:lpstr> Comparison of Maslow's and Herzberg's theories   </vt:lpstr>
      <vt:lpstr>PowerPoint Presentation</vt:lpstr>
      <vt:lpstr>PowerPoint Presentation</vt:lpstr>
      <vt:lpstr> Expectancy theory of motivation  </vt:lpstr>
      <vt:lpstr> The theory states that an individual's performance depends on </vt:lpstr>
      <vt:lpstr>Performance to outcome (P--&gt;O) expectancy</vt:lpstr>
      <vt:lpstr>Outcome valances   rewards  performance relationship</vt:lpstr>
      <vt:lpstr>PowerPoint Presentation</vt:lpstr>
      <vt:lpstr>PowerPoint Presentation</vt:lpstr>
      <vt:lpstr>Equity Theory of Motivation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techniques for motivating employees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Techniques of motivating employees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Leadership  </vt:lpstr>
      <vt:lpstr>PowerPoint Presentation</vt:lpstr>
      <vt:lpstr>PowerPoint Presentation</vt:lpstr>
      <vt:lpstr> Features of leadership  </vt:lpstr>
      <vt:lpstr>PowerPoint Presentation</vt:lpstr>
      <vt:lpstr>PowerPoint Presentation</vt:lpstr>
      <vt:lpstr>PowerPoint Presentation</vt:lpstr>
      <vt:lpstr>Functions of leadership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Leadership styles  </vt:lpstr>
      <vt:lpstr>Autocratic leadership </vt:lpstr>
      <vt:lpstr>PowerPoint Presentation</vt:lpstr>
      <vt:lpstr>PowerPoint Presentation</vt:lpstr>
      <vt:lpstr>Democratic leadership  </vt:lpstr>
      <vt:lpstr>PowerPoint Presentation</vt:lpstr>
      <vt:lpstr>Transformational leadership</vt:lpstr>
      <vt:lpstr>PowerPoint Presentation</vt:lpstr>
      <vt:lpstr>PowerPoint Presentation</vt:lpstr>
      <vt:lpstr>PowerPoint Presentation</vt:lpstr>
      <vt:lpstr>PowerPoint Presentation</vt:lpstr>
      <vt:lpstr>PowerPoint Presentation</vt:lpstr>
      <vt:lpstr>PowerPoint Presentation</vt:lpstr>
      <vt:lpstr> Servant Leadership </vt:lpstr>
      <vt:lpstr>PowerPoint Presentation</vt:lpstr>
      <vt:lpstr>PowerPoint Presentation</vt:lpstr>
      <vt:lpstr>PowerPoint Presentation</vt:lpstr>
      <vt:lpstr>PowerPoint Presentation</vt:lpstr>
      <vt:lpstr>PowerPoint Presentation</vt:lpstr>
      <vt:lpstr>PowerPoint Presentation</vt:lpstr>
      <vt:lpstr>Quality of good leadership  </vt:lpstr>
      <vt:lpstr> Personal qualities </vt:lpstr>
      <vt:lpstr>PowerPoint Presentation</vt:lpstr>
      <vt:lpstr>PowerPoint Presentation</vt:lpstr>
      <vt:lpstr>PowerPoint Presentation</vt:lpstr>
      <vt:lpstr>Managerial qualities  </vt:lpstr>
      <vt:lpstr>PowerPoint Presentation</vt:lpstr>
      <vt:lpstr>PowerPoint Presentation</vt:lpstr>
      <vt:lpstr>PowerPoint Presentation</vt:lpstr>
      <vt:lpstr>Leaders VS Magers </vt:lpstr>
      <vt:lpstr>PowerPoint Presentation</vt:lpstr>
      <vt:lpstr>PowerPoint Presentation</vt:lpstr>
      <vt:lpstr>PowerPoint Presentation</vt:lpstr>
      <vt:lpstr>PowerPoint Presentation</vt:lpstr>
      <vt:lpstr>Factors affecting learning or determinants of learning  </vt:lpstr>
      <vt:lpstr>PowerPoint Presentation</vt:lpstr>
      <vt:lpstr>PowerPoint Presentation</vt:lpstr>
      <vt:lpstr>PowerPoint Presentation</vt:lpstr>
      <vt:lpstr>  Benefits of learning </vt:lpstr>
      <vt:lpstr>PowerPoint Presentation</vt:lpstr>
      <vt:lpstr>PowerPoint Presentation</vt:lpstr>
      <vt:lpstr>PowerPoint Presentation</vt:lpstr>
      <vt:lpstr>Features of learning organization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Sulav Cooperative</cp:lastModifiedBy>
  <cp:revision>41</cp:revision>
  <dcterms:created xsi:type="dcterms:W3CDTF">2024-11-21T14:39:42Z</dcterms:created>
  <dcterms:modified xsi:type="dcterms:W3CDTF">2024-12-04T14:39:53Z</dcterms:modified>
</cp:coreProperties>
</file>