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364" r:id="rId5"/>
    <p:sldId id="365" r:id="rId6"/>
    <p:sldId id="366" r:id="rId7"/>
    <p:sldId id="278" r:id="rId8"/>
    <p:sldId id="262" r:id="rId9"/>
    <p:sldId id="263" r:id="rId10"/>
    <p:sldId id="264" r:id="rId11"/>
    <p:sldId id="265" r:id="rId12"/>
    <p:sldId id="266" r:id="rId13"/>
    <p:sldId id="267" r:id="rId14"/>
    <p:sldId id="291" r:id="rId15"/>
    <p:sldId id="338" r:id="rId16"/>
    <p:sldId id="339" r:id="rId17"/>
    <p:sldId id="292" r:id="rId18"/>
    <p:sldId id="293" r:id="rId19"/>
    <p:sldId id="294" r:id="rId20"/>
    <p:sldId id="340" r:id="rId21"/>
    <p:sldId id="295" r:id="rId22"/>
    <p:sldId id="296" r:id="rId23"/>
    <p:sldId id="297" r:id="rId24"/>
    <p:sldId id="298" r:id="rId25"/>
    <p:sldId id="299" r:id="rId26"/>
    <p:sldId id="300" r:id="rId27"/>
    <p:sldId id="301" r:id="rId28"/>
    <p:sldId id="302" r:id="rId29"/>
    <p:sldId id="359" r:id="rId30"/>
    <p:sldId id="360" r:id="rId31"/>
    <p:sldId id="361" r:id="rId32"/>
    <p:sldId id="362" r:id="rId33"/>
    <p:sldId id="363" r:id="rId34"/>
    <p:sldId id="308" r:id="rId35"/>
    <p:sldId id="309" r:id="rId36"/>
    <p:sldId id="310" r:id="rId37"/>
    <p:sldId id="311" r:id="rId38"/>
    <p:sldId id="312" r:id="rId39"/>
    <p:sldId id="313" r:id="rId40"/>
    <p:sldId id="314" r:id="rId41"/>
    <p:sldId id="315" r:id="rId42"/>
    <p:sldId id="316" r:id="rId43"/>
    <p:sldId id="317" r:id="rId44"/>
    <p:sldId id="318" r:id="rId45"/>
    <p:sldId id="325" r:id="rId46"/>
    <p:sldId id="326" r:id="rId47"/>
    <p:sldId id="327" r:id="rId48"/>
    <p:sldId id="328" r:id="rId49"/>
    <p:sldId id="319" r:id="rId50"/>
    <p:sldId id="320" r:id="rId51"/>
    <p:sldId id="321" r:id="rId52"/>
    <p:sldId id="322" r:id="rId53"/>
    <p:sldId id="323" r:id="rId54"/>
    <p:sldId id="324" r:id="rId55"/>
    <p:sldId id="329" r:id="rId56"/>
    <p:sldId id="341" r:id="rId57"/>
    <p:sldId id="342" r:id="rId58"/>
    <p:sldId id="343"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269" r:id="rId74"/>
    <p:sldId id="385" r:id="rId75"/>
    <p:sldId id="270" r:id="rId76"/>
    <p:sldId id="271" r:id="rId77"/>
    <p:sldId id="272" r:id="rId78"/>
    <p:sldId id="273" r:id="rId79"/>
    <p:sldId id="274" r:id="rId80"/>
    <p:sldId id="275" r:id="rId81"/>
    <p:sldId id="276" r:id="rId82"/>
    <p:sldId id="277" r:id="rId83"/>
    <p:sldId id="367" r:id="rId84"/>
    <p:sldId id="368" r:id="rId85"/>
    <p:sldId id="369"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1A35-8273-483C-E778-D4D3F0A14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39B55A-342E-0D88-F6A2-3CB6524B3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927A24-3ED2-B0CA-B573-4FB8B089A85B}"/>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43F8A400-1D15-5A20-9F21-83DD274BD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F3E47-AA3B-FED1-C642-FDA63F05DE36}"/>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29807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A7F-BF39-28CB-3834-AA440EDFCC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E79AB3-6C7E-EBE0-A623-47195BC37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54BA3-0AC4-3D60-366A-A4E09444B963}"/>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954814D1-C3CB-AC1E-0BE5-3383397F0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442B0-2AA3-35BB-DA37-40C60BA1925E}"/>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44450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C0139-A111-A321-691F-204EFBEA68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E8B96-48A5-9B18-3733-A3DC5396B7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3EA05-3115-098B-E711-D230C46D789E}"/>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F2A2F0DA-CA78-8733-4781-178BBF4A2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04DC8-4D09-6855-A9B6-2777EF57673A}"/>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17419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ED1C-93C8-E25A-5EDE-2B7A66C38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E7166-028F-6616-8FBB-BD41431CE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E0279-6F60-C226-81E5-CD61491F7329}"/>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7C1286AF-4952-B9F6-F655-E4E77B3D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1A7E9-5876-6776-7E38-7C388FA40740}"/>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50609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ECAA-DF4D-DC17-6B5D-83A6C0A72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166E7D-9837-56DB-65AB-76818E245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B855D-AF80-AB03-D06B-5357163CDC53}"/>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0C855581-A149-F6B2-F388-8D003C288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AA852-20AB-B5DE-DDC6-EAF41609E6CE}"/>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81415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B98F-D2C0-6C6F-96C7-DCCBB28B5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44599-D87C-724B-8301-02971E2C9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5665B1-3AAB-87DC-81EF-59477037C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95E83-9FFD-72F5-217D-89A9C485FD4B}"/>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6" name="Footer Placeholder 5">
            <a:extLst>
              <a:ext uri="{FF2B5EF4-FFF2-40B4-BE49-F238E27FC236}">
                <a16:creationId xmlns:a16="http://schemas.microsoft.com/office/drawing/2014/main" id="{62B38FAB-E7C8-D630-4086-F885AE6DA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A1EA0-6542-7D97-24F5-66FDF37B5455}"/>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2791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C8EF-C628-FA7F-C55D-EE2C6F34EF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3437B-A8C9-741F-30DD-8B6553E13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F3823-0EA8-9E06-ACE3-C20C4FB6F7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569117-CE99-8D5B-FAD2-501BF42A2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097DE-BA1A-A95D-64A5-43791AEB1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C1F1F-570B-A617-008E-BE0C4DBF807A}"/>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8" name="Footer Placeholder 7">
            <a:extLst>
              <a:ext uri="{FF2B5EF4-FFF2-40B4-BE49-F238E27FC236}">
                <a16:creationId xmlns:a16="http://schemas.microsoft.com/office/drawing/2014/main" id="{8282A97E-01A6-E4D4-3FE4-80B048BB10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FEC935-E864-7F34-1835-BCA31483958E}"/>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137622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8898-1143-8A8F-5F71-6EB5D10DF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8EE23-6C3B-743D-3D3E-221D58A3EADA}"/>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4" name="Footer Placeholder 3">
            <a:extLst>
              <a:ext uri="{FF2B5EF4-FFF2-40B4-BE49-F238E27FC236}">
                <a16:creationId xmlns:a16="http://schemas.microsoft.com/office/drawing/2014/main" id="{61B19070-5ED5-17F7-6A16-361E2C3CDF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43AC9B-C7B3-22C2-1BA4-8782DE3E6223}"/>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3026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59C1F-507A-2B74-40A2-98DC922065AE}"/>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3" name="Footer Placeholder 2">
            <a:extLst>
              <a:ext uri="{FF2B5EF4-FFF2-40B4-BE49-F238E27FC236}">
                <a16:creationId xmlns:a16="http://schemas.microsoft.com/office/drawing/2014/main" id="{05DA6A73-2C52-749F-4A92-B34AC7918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D4465-2E1A-709B-0D9D-8A866BA7EF5F}"/>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277270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8D96-7C0C-35E0-D114-89457190C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807E5-C200-AC6B-5C6B-ADE27EA06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ED1C0-5A19-A886-FF1C-5D8B1292A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76A64-F504-5245-E9D3-07D82D62584A}"/>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6" name="Footer Placeholder 5">
            <a:extLst>
              <a:ext uri="{FF2B5EF4-FFF2-40B4-BE49-F238E27FC236}">
                <a16:creationId xmlns:a16="http://schemas.microsoft.com/office/drawing/2014/main" id="{A44E6153-64E3-7237-1CCC-22566A248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8C22F-4B6A-233C-52F0-BA8E108C17E2}"/>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219356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887C-0228-1675-EE36-BACF27DD1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78F9BD-AD9D-DA67-3B6E-3308287B9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88DC4F-FB2D-E1C8-BADC-B8599E24F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07D10-A2CE-434E-09E2-B613F5F7250B}"/>
              </a:ext>
            </a:extLst>
          </p:cNvPr>
          <p:cNvSpPr>
            <a:spLocks noGrp="1"/>
          </p:cNvSpPr>
          <p:nvPr>
            <p:ph type="dt" sz="half" idx="10"/>
          </p:nvPr>
        </p:nvSpPr>
        <p:spPr/>
        <p:txBody>
          <a:bodyPr/>
          <a:lstStyle/>
          <a:p>
            <a:fld id="{690DA98D-BC29-42CC-BCC6-6757B9404045}" type="datetimeFigureOut">
              <a:rPr lang="en-US" smtClean="0"/>
              <a:t>1/15/2025</a:t>
            </a:fld>
            <a:endParaRPr lang="en-US"/>
          </a:p>
        </p:txBody>
      </p:sp>
      <p:sp>
        <p:nvSpPr>
          <p:cNvPr id="6" name="Footer Placeholder 5">
            <a:extLst>
              <a:ext uri="{FF2B5EF4-FFF2-40B4-BE49-F238E27FC236}">
                <a16:creationId xmlns:a16="http://schemas.microsoft.com/office/drawing/2014/main" id="{178DB8B3-163E-C4F5-E836-7AC8E5918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E280E-7458-15D9-2285-6117ED6E2A72}"/>
              </a:ext>
            </a:extLst>
          </p:cNvPr>
          <p:cNvSpPr>
            <a:spLocks noGrp="1"/>
          </p:cNvSpPr>
          <p:nvPr>
            <p:ph type="sldNum" sz="quarter" idx="12"/>
          </p:nvPr>
        </p:nvSpPr>
        <p:spPr/>
        <p:txBody>
          <a:bodyPr/>
          <a:lstStyle/>
          <a:p>
            <a:fld id="{4F113899-B8BE-40ED-A9CC-64E6F5393913}" type="slidenum">
              <a:rPr lang="en-US" smtClean="0"/>
              <a:t>‹#›</a:t>
            </a:fld>
            <a:endParaRPr lang="en-US"/>
          </a:p>
        </p:txBody>
      </p:sp>
    </p:spTree>
    <p:extLst>
      <p:ext uri="{BB962C8B-B14F-4D97-AF65-F5344CB8AC3E}">
        <p14:creationId xmlns:p14="http://schemas.microsoft.com/office/powerpoint/2010/main" val="376447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887F4-853A-A737-ACE5-8B8A507E3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A2580-33F0-C527-9364-AD2D60A5A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969A1-3ADB-639F-CAC9-8CEF7D4DE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DA98D-BC29-42CC-BCC6-6757B9404045}" type="datetimeFigureOut">
              <a:rPr lang="en-US" smtClean="0"/>
              <a:t>1/15/2025</a:t>
            </a:fld>
            <a:endParaRPr lang="en-US"/>
          </a:p>
        </p:txBody>
      </p:sp>
      <p:sp>
        <p:nvSpPr>
          <p:cNvPr id="5" name="Footer Placeholder 4">
            <a:extLst>
              <a:ext uri="{FF2B5EF4-FFF2-40B4-BE49-F238E27FC236}">
                <a16:creationId xmlns:a16="http://schemas.microsoft.com/office/drawing/2014/main" id="{44AEA884-00F0-7AE6-975A-3EED67B49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ACC70-5F94-60CA-B7CD-DDB2250F1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13899-B8BE-40ED-A9CC-64E6F5393913}" type="slidenum">
              <a:rPr lang="en-US" smtClean="0"/>
              <a:t>‹#›</a:t>
            </a:fld>
            <a:endParaRPr lang="en-US"/>
          </a:p>
        </p:txBody>
      </p:sp>
    </p:spTree>
    <p:extLst>
      <p:ext uri="{BB962C8B-B14F-4D97-AF65-F5344CB8AC3E}">
        <p14:creationId xmlns:p14="http://schemas.microsoft.com/office/powerpoint/2010/main" val="199251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C6E5-6D95-0E50-7A01-1B48762ED1A8}"/>
              </a:ext>
            </a:extLst>
          </p:cNvPr>
          <p:cNvSpPr>
            <a:spLocks noGrp="1"/>
          </p:cNvSpPr>
          <p:nvPr>
            <p:ph type="ctrTitle"/>
          </p:nvPr>
        </p:nvSpPr>
        <p:spPr/>
        <p:txBody>
          <a:bodyPr/>
          <a:lstStyle/>
          <a:p>
            <a:r>
              <a:rPr lang="en-US" dirty="0"/>
              <a:t>Emerging trend in engineering management </a:t>
            </a:r>
          </a:p>
        </p:txBody>
      </p:sp>
      <p:sp>
        <p:nvSpPr>
          <p:cNvPr id="3" name="Subtitle 2">
            <a:extLst>
              <a:ext uri="{FF2B5EF4-FFF2-40B4-BE49-F238E27FC236}">
                <a16:creationId xmlns:a16="http://schemas.microsoft.com/office/drawing/2014/main" id="{21AA60A1-696A-4F59-7A55-B66C496F5FBD}"/>
              </a:ext>
            </a:extLst>
          </p:cNvPr>
          <p:cNvSpPr>
            <a:spLocks noGrp="1"/>
          </p:cNvSpPr>
          <p:nvPr>
            <p:ph type="subTitle" idx="1"/>
          </p:nvPr>
        </p:nvSpPr>
        <p:spPr/>
        <p:txBody>
          <a:bodyPr>
            <a:normAutofit fontScale="92500" lnSpcReduction="20000"/>
          </a:bodyPr>
          <a:lstStyle/>
          <a:p>
            <a:r>
              <a:rPr lang="en-US" dirty="0"/>
              <a:t>Participate management, conflict resolution, change management, quality management, innovation management and disruption </a:t>
            </a:r>
          </a:p>
          <a:p>
            <a:endParaRPr lang="en-US" dirty="0"/>
          </a:p>
          <a:p>
            <a:r>
              <a:rPr lang="en-US" dirty="0"/>
              <a:t>Recent engineering management concept for managing ICT based projects and organizations </a:t>
            </a:r>
          </a:p>
          <a:p>
            <a:endParaRPr lang="en-US" dirty="0"/>
          </a:p>
        </p:txBody>
      </p:sp>
    </p:spTree>
    <p:extLst>
      <p:ext uri="{BB962C8B-B14F-4D97-AF65-F5344CB8AC3E}">
        <p14:creationId xmlns:p14="http://schemas.microsoft.com/office/powerpoint/2010/main" val="96472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5D03-4368-BAA1-1C63-02DEB9F8C9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5D4C8B-57F5-1863-1C8D-33F1C78BC1C5}"/>
              </a:ext>
            </a:extLst>
          </p:cNvPr>
          <p:cNvSpPr>
            <a:spLocks noGrp="1"/>
          </p:cNvSpPr>
          <p:nvPr>
            <p:ph idx="1"/>
          </p:nvPr>
        </p:nvSpPr>
        <p:spPr/>
        <p:txBody>
          <a:bodyPr>
            <a:normAutofit/>
          </a:bodyPr>
          <a:lstStyle/>
          <a:p>
            <a:r>
              <a:rPr lang="en-US" dirty="0"/>
              <a:t>Due to more frequent communication, the rate of achieving targets increases</a:t>
            </a:r>
          </a:p>
          <a:p>
            <a:r>
              <a:rPr lang="en-US" dirty="0"/>
              <a:t>It develops a sense of ownership in the employee</a:t>
            </a:r>
          </a:p>
          <a:p>
            <a:r>
              <a:rPr lang="en-US" dirty="0"/>
              <a:t>The quality of products and services increases because of fewer communication gaps and an improved feedback system</a:t>
            </a:r>
          </a:p>
          <a:p>
            <a:r>
              <a:rPr lang="en-US" dirty="0"/>
              <a:t>The dispute between the employees decreases</a:t>
            </a:r>
          </a:p>
          <a:p>
            <a:endParaRPr lang="en-US" dirty="0"/>
          </a:p>
        </p:txBody>
      </p:sp>
    </p:spTree>
    <p:extLst>
      <p:ext uri="{BB962C8B-B14F-4D97-AF65-F5344CB8AC3E}">
        <p14:creationId xmlns:p14="http://schemas.microsoft.com/office/powerpoint/2010/main" val="36391423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85C-2084-2124-EFE1-F3BEE321E063}"/>
              </a:ext>
            </a:extLst>
          </p:cNvPr>
          <p:cNvSpPr>
            <a:spLocks noGrp="1"/>
          </p:cNvSpPr>
          <p:nvPr>
            <p:ph type="title"/>
          </p:nvPr>
        </p:nvSpPr>
        <p:spPr/>
        <p:txBody>
          <a:bodyPr>
            <a:normAutofit fontScale="90000"/>
          </a:bodyPr>
          <a:lstStyle/>
          <a:p>
            <a:br>
              <a:rPr lang="en-US" b="1"/>
            </a:br>
            <a:r>
              <a:rPr lang="en-US" b="1"/>
              <a:t>AI-Driven </a:t>
            </a:r>
            <a:r>
              <a:rPr lang="en-US" b="1" dirty="0"/>
              <a:t>Project Management Tools</a:t>
            </a:r>
            <a:br>
              <a:rPr lang="en-US" b="1" dirty="0"/>
            </a:br>
            <a:endParaRPr lang="en-CA" dirty="0"/>
          </a:p>
        </p:txBody>
      </p:sp>
      <p:sp>
        <p:nvSpPr>
          <p:cNvPr id="3" name="Content Placeholder 2">
            <a:extLst>
              <a:ext uri="{FF2B5EF4-FFF2-40B4-BE49-F238E27FC236}">
                <a16:creationId xmlns:a16="http://schemas.microsoft.com/office/drawing/2014/main" id="{18954207-B9A3-D767-834A-F2EEBB427BCF}"/>
              </a:ext>
            </a:extLst>
          </p:cNvPr>
          <p:cNvSpPr>
            <a:spLocks noGrp="1"/>
          </p:cNvSpPr>
          <p:nvPr>
            <p:ph idx="1"/>
          </p:nvPr>
        </p:nvSpPr>
        <p:spPr/>
        <p:txBody>
          <a:bodyPr/>
          <a:lstStyle/>
          <a:p>
            <a:r>
              <a:rPr lang="en-US" dirty="0"/>
              <a:t>AI-powered platforms like Wrike, Asana, and Monday.com help automate routine tasks, predict risks, and allocate resources effectively.</a:t>
            </a:r>
          </a:p>
          <a:p>
            <a:endParaRPr lang="en-CA" dirty="0"/>
          </a:p>
        </p:txBody>
      </p:sp>
    </p:spTree>
    <p:extLst>
      <p:ext uri="{BB962C8B-B14F-4D97-AF65-F5344CB8AC3E}">
        <p14:creationId xmlns:p14="http://schemas.microsoft.com/office/powerpoint/2010/main" val="52389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ABBB-C8AE-110A-377B-824F594C2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921039-5A2B-1AF6-6901-9BF80B0A8C33}"/>
              </a:ext>
            </a:extLst>
          </p:cNvPr>
          <p:cNvSpPr>
            <a:spLocks noGrp="1"/>
          </p:cNvSpPr>
          <p:nvPr>
            <p:ph idx="1"/>
          </p:nvPr>
        </p:nvSpPr>
        <p:spPr/>
        <p:txBody>
          <a:bodyPr>
            <a:normAutofit/>
          </a:bodyPr>
          <a:lstStyle/>
          <a:p>
            <a:r>
              <a:rPr lang="en-US" dirty="0"/>
              <a:t>Due to an increase in contact, knowledge sharing causes more and more employees to get prepared without any organized schedule</a:t>
            </a:r>
          </a:p>
          <a:p>
            <a:r>
              <a:rPr lang="en-US" dirty="0"/>
              <a:t>Goals of a participative management system</a:t>
            </a:r>
          </a:p>
          <a:p>
            <a:r>
              <a:rPr lang="en-US" dirty="0"/>
              <a:t>This system acts as a driving motivation for the employees, which is very beneficial for the organization's growth. Overall growth is the main purpose of such a type of management system.</a:t>
            </a:r>
          </a:p>
          <a:p>
            <a:r>
              <a:rPr lang="en-US" dirty="0"/>
              <a:t>The following are the goals of this management system:</a:t>
            </a:r>
          </a:p>
          <a:p>
            <a:endParaRPr lang="en-US" dirty="0"/>
          </a:p>
        </p:txBody>
      </p:sp>
    </p:spTree>
    <p:extLst>
      <p:ext uri="{BB962C8B-B14F-4D97-AF65-F5344CB8AC3E}">
        <p14:creationId xmlns:p14="http://schemas.microsoft.com/office/powerpoint/2010/main" val="135017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6C7A-D13C-4585-7440-91EBBC1B84A9}"/>
              </a:ext>
            </a:extLst>
          </p:cNvPr>
          <p:cNvSpPr>
            <a:spLocks noGrp="1"/>
          </p:cNvSpPr>
          <p:nvPr>
            <p:ph type="title"/>
          </p:nvPr>
        </p:nvSpPr>
        <p:spPr/>
        <p:txBody>
          <a:bodyPr/>
          <a:lstStyle/>
          <a:p>
            <a:r>
              <a:rPr lang="en-US" dirty="0"/>
              <a:t>Improving job satisfaction</a:t>
            </a:r>
            <a:br>
              <a:rPr lang="en-US" dirty="0"/>
            </a:br>
            <a:endParaRPr lang="en-US" dirty="0"/>
          </a:p>
        </p:txBody>
      </p:sp>
      <p:sp>
        <p:nvSpPr>
          <p:cNvPr id="3" name="Content Placeholder 2">
            <a:extLst>
              <a:ext uri="{FF2B5EF4-FFF2-40B4-BE49-F238E27FC236}">
                <a16:creationId xmlns:a16="http://schemas.microsoft.com/office/drawing/2014/main" id="{43D54301-D149-F6D4-0077-4D0CF91DDCAC}"/>
              </a:ext>
            </a:extLst>
          </p:cNvPr>
          <p:cNvSpPr>
            <a:spLocks noGrp="1"/>
          </p:cNvSpPr>
          <p:nvPr>
            <p:ph idx="1"/>
          </p:nvPr>
        </p:nvSpPr>
        <p:spPr/>
        <p:txBody>
          <a:bodyPr>
            <a:normAutofit lnSpcReduction="10000"/>
          </a:bodyPr>
          <a:lstStyle/>
          <a:p>
            <a:r>
              <a:rPr lang="en-US" dirty="0"/>
              <a:t>Making the best use of employees’ potential</a:t>
            </a:r>
          </a:p>
          <a:p>
            <a:r>
              <a:rPr lang="en-US" dirty="0"/>
              <a:t>Extending the possibilities of additional ways for the employees</a:t>
            </a:r>
          </a:p>
          <a:p>
            <a:r>
              <a:rPr lang="en-US" dirty="0"/>
              <a:t>Increasing the interaction between the different employees</a:t>
            </a:r>
          </a:p>
          <a:p>
            <a:r>
              <a:rPr lang="en-US" dirty="0"/>
              <a:t>Increasing productivity and efficiency</a:t>
            </a:r>
          </a:p>
          <a:p>
            <a:r>
              <a:rPr lang="en-US" dirty="0"/>
              <a:t>Improving the association between the employees</a:t>
            </a:r>
          </a:p>
          <a:p>
            <a:r>
              <a:rPr lang="en-US" dirty="0"/>
              <a:t>Improving the sense of pride in the employees</a:t>
            </a:r>
          </a:p>
          <a:p>
            <a:r>
              <a:rPr lang="en-US" dirty="0"/>
              <a:t>Highlighting the skills of the employees</a:t>
            </a:r>
          </a:p>
          <a:p>
            <a:r>
              <a:rPr lang="en-US" dirty="0"/>
              <a:t>Growing a more competitive environment</a:t>
            </a:r>
          </a:p>
          <a:p>
            <a:r>
              <a:rPr lang="en-US" dirty="0"/>
              <a:t>Maintaining discipline in the community</a:t>
            </a:r>
          </a:p>
          <a:p>
            <a:endParaRPr lang="en-US" dirty="0"/>
          </a:p>
        </p:txBody>
      </p:sp>
    </p:spTree>
    <p:extLst>
      <p:ext uri="{BB962C8B-B14F-4D97-AF65-F5344CB8AC3E}">
        <p14:creationId xmlns:p14="http://schemas.microsoft.com/office/powerpoint/2010/main" val="187050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384E-AD40-EA6F-5E57-723C94933730}"/>
              </a:ext>
            </a:extLst>
          </p:cNvPr>
          <p:cNvSpPr>
            <a:spLocks noGrp="1"/>
          </p:cNvSpPr>
          <p:nvPr>
            <p:ph type="title"/>
          </p:nvPr>
        </p:nvSpPr>
        <p:spPr>
          <a:xfrm>
            <a:off x="838200" y="365125"/>
            <a:ext cx="11024616" cy="1325563"/>
          </a:xfrm>
        </p:spPr>
        <p:txBody>
          <a:bodyPr>
            <a:normAutofit fontScale="90000"/>
          </a:bodyPr>
          <a:lstStyle/>
          <a:p>
            <a:br>
              <a:rPr lang="en-US" dirty="0"/>
            </a:br>
            <a:r>
              <a:rPr lang="en-US" dirty="0"/>
              <a:t>Drawbacks of the participative management system</a:t>
            </a:r>
            <a:br>
              <a:rPr lang="en-US" dirty="0"/>
            </a:br>
            <a:endParaRPr lang="en-US" dirty="0"/>
          </a:p>
        </p:txBody>
      </p:sp>
      <p:sp>
        <p:nvSpPr>
          <p:cNvPr id="3" name="Content Placeholder 2">
            <a:extLst>
              <a:ext uri="{FF2B5EF4-FFF2-40B4-BE49-F238E27FC236}">
                <a16:creationId xmlns:a16="http://schemas.microsoft.com/office/drawing/2014/main" id="{15EBF026-061F-98C6-DC45-387A0813DED9}"/>
              </a:ext>
            </a:extLst>
          </p:cNvPr>
          <p:cNvSpPr>
            <a:spLocks noGrp="1"/>
          </p:cNvSpPr>
          <p:nvPr>
            <p:ph idx="1"/>
          </p:nvPr>
        </p:nvSpPr>
        <p:spPr>
          <a:xfrm>
            <a:off x="838200" y="1572768"/>
            <a:ext cx="10515600" cy="4920107"/>
          </a:xfrm>
        </p:spPr>
        <p:txBody>
          <a:bodyPr>
            <a:normAutofit fontScale="92500" lnSpcReduction="20000"/>
          </a:bodyPr>
          <a:lstStyle/>
          <a:p>
            <a:r>
              <a:rPr lang="en-US" dirty="0"/>
              <a:t>For some work, employees need to be supervised. This creates a sense of favoritism in the system:</a:t>
            </a:r>
          </a:p>
          <a:p>
            <a:r>
              <a:rPr lang="en-US" dirty="0"/>
              <a:t>Due to freedom in decision-making, some of the employees make incorrect decisions, due to which the performance of the organization could be reduced</a:t>
            </a:r>
          </a:p>
          <a:p>
            <a:r>
              <a:rPr lang="en-US" dirty="0"/>
              <a:t>Some employees may misuse the information and power given to them because of which the environment of the organization gets affected</a:t>
            </a:r>
          </a:p>
          <a:p>
            <a:r>
              <a:rPr lang="en-US" dirty="0"/>
              <a:t>Labor unions are a major problem with such a type of management system</a:t>
            </a:r>
          </a:p>
          <a:p>
            <a:r>
              <a:rPr lang="en-US" dirty="0"/>
              <a:t>Some of the less-knowledgeable workers may get manipulated by the other employees</a:t>
            </a:r>
          </a:p>
          <a:p>
            <a:r>
              <a:rPr lang="en-US" dirty="0"/>
              <a:t>Organization politics is also the most prominent problem faced by employees</a:t>
            </a:r>
          </a:p>
          <a:p>
            <a:r>
              <a:rPr lang="en-US" dirty="0"/>
              <a:t>Sometimes, decisions may be biased due to the management system getting confused about the decision</a:t>
            </a:r>
          </a:p>
        </p:txBody>
      </p:sp>
    </p:spTree>
    <p:extLst>
      <p:ext uri="{BB962C8B-B14F-4D97-AF65-F5344CB8AC3E}">
        <p14:creationId xmlns:p14="http://schemas.microsoft.com/office/powerpoint/2010/main" val="320607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Meaning of conflict </a:t>
            </a:r>
            <a:br>
              <a:rPr lang="en-US" dirty="0"/>
            </a:br>
            <a:endParaRPr lang="en-US" dirty="0"/>
          </a:p>
        </p:txBody>
      </p:sp>
      <p:sp>
        <p:nvSpPr>
          <p:cNvPr id="3" name="Content Placeholder 2"/>
          <p:cNvSpPr>
            <a:spLocks noGrp="1"/>
          </p:cNvSpPr>
          <p:nvPr>
            <p:ph idx="1"/>
          </p:nvPr>
        </p:nvSpPr>
        <p:spPr>
          <a:xfrm>
            <a:off x="499872" y="914400"/>
            <a:ext cx="11167872" cy="5943600"/>
          </a:xfrm>
        </p:spPr>
        <p:txBody>
          <a:bodyPr>
            <a:normAutofit/>
          </a:bodyPr>
          <a:lstStyle/>
          <a:p>
            <a:r>
              <a:rPr lang="en-US" dirty="0"/>
              <a:t>Conflict is the process that begins when one party perceives that another party has negatively affected, or is about to negatively affects, something that the first party cares about. </a:t>
            </a:r>
          </a:p>
          <a:p>
            <a:r>
              <a:rPr lang="en-US" dirty="0"/>
              <a:t>Conflict refers to all kinds of opposition or antagonistic interaction among individuals and group. It exists whenever one party perceives that another party has hampered or is about to hamper in the process of  the accomplishment of goals. It also indicates the scarcity of various things, such as understanding, agreement and compatibility among people in a sharing environment. Such conflict can bring emotions and anxiety, lower satisfaction and decrease performance. Conflict is disagreement among two or more individuals, groups or organizations.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Although there are differences in the conceptualization of conflict, organizational experts agree that conflict is an open expression of tensions between goals or concerns of one party and those of another. It arises when there is disagreement between two or more individuals or groups, with each individual or group trying to gain acceptance of its view or objectives over those of others. </a:t>
            </a:r>
          </a:p>
          <a:p>
            <a:r>
              <a:rPr lang="en-US" dirty="0"/>
              <a:t>It can be concluded that conflict is a process by which a person or group feels frustrated in the chase of certain goals, plans or objectives. It is closely related to change and interpersonal dealings. There are three different views in conflict.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t>The traditional view</a:t>
            </a:r>
          </a:p>
        </p:txBody>
      </p:sp>
      <p:sp>
        <p:nvSpPr>
          <p:cNvPr id="3" name="Content Placeholder 2"/>
          <p:cNvSpPr>
            <a:spLocks noGrp="1"/>
          </p:cNvSpPr>
          <p:nvPr>
            <p:ph idx="1"/>
          </p:nvPr>
        </p:nvSpPr>
        <p:spPr>
          <a:xfrm>
            <a:off x="196645" y="762000"/>
            <a:ext cx="11483291" cy="6096000"/>
          </a:xfrm>
        </p:spPr>
        <p:txBody>
          <a:bodyPr>
            <a:noAutofit/>
          </a:bodyPr>
          <a:lstStyle/>
          <a:p>
            <a:r>
              <a:rPr lang="en-US" sz="2400" dirty="0"/>
              <a:t>According to this view all conflicts are harmful and avoidable. Therefore, the conflict is viewed negatively and is associated with turbulence, agitation, destruction, irrationality and violence. </a:t>
            </a:r>
          </a:p>
          <a:p>
            <a:r>
              <a:rPr lang="en-US" sz="2400" dirty="0"/>
              <a:t>The human relation view: behavioral scientists argue that conflict is a natural and inevitable outcome in any organization and as such should be accepted. Such conflict is bound to arise in organizations because an organization is composed of individuals having different goals, values and perceptions. So, conflict is unavoidable and need not always be harmful. Under certain conditions, it could lead to more innovative solutions to problems. </a:t>
            </a:r>
          </a:p>
          <a:p>
            <a:r>
              <a:rPr lang="en-US" sz="2400" dirty="0"/>
              <a:t>The internationalist view : the modern view regards conflict as not only inevitable but useful. The internationalists ague that if harmony, peace and cooperativeness prevail in an organization for a long time, the organization is likely to become non responsive to innovating and change. A minimum level of conflict is required to enhance competency and make it critical and creative.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key elements of conflict include</a:t>
            </a:r>
            <a:br>
              <a:rPr lang="en-US" dirty="0"/>
            </a:br>
            <a:endParaRPr lang="en-US" dirty="0"/>
          </a:p>
        </p:txBody>
      </p:sp>
      <p:sp>
        <p:nvSpPr>
          <p:cNvPr id="3" name="Content Placeholder 2"/>
          <p:cNvSpPr>
            <a:spLocks noGrp="1"/>
          </p:cNvSpPr>
          <p:nvPr>
            <p:ph idx="1"/>
          </p:nvPr>
        </p:nvSpPr>
        <p:spPr>
          <a:xfrm>
            <a:off x="344129" y="1143001"/>
            <a:ext cx="9866671" cy="4983163"/>
          </a:xfrm>
        </p:spPr>
        <p:txBody>
          <a:bodyPr>
            <a:normAutofit/>
          </a:bodyPr>
          <a:lstStyle/>
          <a:p>
            <a:pPr lvl="0"/>
            <a:r>
              <a:rPr lang="en-US" dirty="0"/>
              <a:t>There are opposing interests between individuals or groups</a:t>
            </a:r>
          </a:p>
          <a:p>
            <a:pPr lvl="0"/>
            <a:r>
              <a:rPr lang="en-US" dirty="0"/>
              <a:t>conflict is the opposite of cooperation. </a:t>
            </a:r>
          </a:p>
          <a:p>
            <a:pPr lvl="0"/>
            <a:r>
              <a:rPr lang="en-US" dirty="0"/>
              <a:t>Conflicts are sources of creativity and innovation. </a:t>
            </a:r>
          </a:p>
          <a:p>
            <a:pPr lvl="0"/>
            <a:r>
              <a:rPr lang="en-US" dirty="0"/>
              <a:t>Conflict is not bad all the time. </a:t>
            </a:r>
          </a:p>
          <a:p>
            <a:pPr lvl="0"/>
            <a:r>
              <a:rPr lang="en-US" dirty="0"/>
              <a:t>Conflict should be addressed on time. </a:t>
            </a:r>
          </a:p>
          <a:p>
            <a:pPr lvl="0"/>
            <a:r>
              <a:rPr lang="en-US" dirty="0"/>
              <a:t>Conflict is a dynamic process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conflict</a:t>
            </a:r>
            <a:br>
              <a:rPr lang="en-US" dirty="0"/>
            </a:br>
            <a:endParaRPr lang="en-US" dirty="0"/>
          </a:p>
        </p:txBody>
      </p:sp>
      <p:sp>
        <p:nvSpPr>
          <p:cNvPr id="3" name="Content Placeholder 2"/>
          <p:cNvSpPr>
            <a:spLocks noGrp="1"/>
          </p:cNvSpPr>
          <p:nvPr>
            <p:ph idx="1"/>
          </p:nvPr>
        </p:nvSpPr>
        <p:spPr>
          <a:xfrm>
            <a:off x="1292352" y="1295400"/>
            <a:ext cx="10061448" cy="5257800"/>
          </a:xfrm>
        </p:spPr>
        <p:txBody>
          <a:bodyPr>
            <a:normAutofit fontScale="92500" lnSpcReduction="20000"/>
          </a:bodyPr>
          <a:lstStyle/>
          <a:p>
            <a:pPr lvl="0"/>
            <a:endParaRPr lang="en-US" dirty="0"/>
          </a:p>
          <a:p>
            <a:pPr lvl="0"/>
            <a:r>
              <a:rPr lang="en-US" dirty="0"/>
              <a:t>Conflict within an individual (intra personal conflict): intra personal conflict arises inside an individual due to divergent goals and multiple roles which the individual is expected to play. Here, in the one hand, goal conflict occurs when an individual faces the problem of choosing among competing goals. , this conflict arises due to incompatibility of individuals expected roles with his or her own values and beliefs. When a private business owner asks his secretary not to send any visitor into his private office, for an ethical secretary, it is difficult to tell visitors that his boss is not in the office. This is the conflict of expected role and personal values. </a:t>
            </a:r>
          </a:p>
          <a:p>
            <a:pPr lvl="0"/>
            <a:r>
              <a:rPr lang="en-US" dirty="0"/>
              <a:t>Interpersonal conflict: this conflict arises when there are clashes of interest between tow or more individuals in the organizations. A manager at the same level in organization competes with the other managers to be promoted for a post of executive director. This is an example of interpersonal conflict.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Conflict between the individual and the group: in some cases, although the individual belongs to a group, he or she may dislike the group's operation style and thus conflict arise. For an example, the manager takes disciplinary action only against a member of a group. This may cause conflict between the individual and the group.</a:t>
            </a:r>
          </a:p>
          <a:p>
            <a:pPr lvl="0"/>
            <a:r>
              <a:rPr lang="en-US" dirty="0"/>
              <a:t>Inter group conflict: this is the conflict between two groups in an organizational this conflict arises due to clashes of group interests. A good example of such conflict is the conflict between labor and management.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6D55-FBB3-43E7-DB75-7944A5A33DE9}"/>
              </a:ext>
            </a:extLst>
          </p:cNvPr>
          <p:cNvSpPr>
            <a:spLocks noGrp="1"/>
          </p:cNvSpPr>
          <p:nvPr>
            <p:ph type="title"/>
          </p:nvPr>
        </p:nvSpPr>
        <p:spPr/>
        <p:txBody>
          <a:bodyPr/>
          <a:lstStyle/>
          <a:p>
            <a:r>
              <a:rPr lang="en-US" dirty="0"/>
              <a:t>Participative Management </a:t>
            </a:r>
          </a:p>
        </p:txBody>
      </p:sp>
      <p:sp>
        <p:nvSpPr>
          <p:cNvPr id="3" name="Content Placeholder 2">
            <a:extLst>
              <a:ext uri="{FF2B5EF4-FFF2-40B4-BE49-F238E27FC236}">
                <a16:creationId xmlns:a16="http://schemas.microsoft.com/office/drawing/2014/main" id="{1F429E96-CA6F-D9E1-011F-E154C3C5AEAE}"/>
              </a:ext>
            </a:extLst>
          </p:cNvPr>
          <p:cNvSpPr>
            <a:spLocks noGrp="1"/>
          </p:cNvSpPr>
          <p:nvPr>
            <p:ph idx="1"/>
          </p:nvPr>
        </p:nvSpPr>
        <p:spPr>
          <a:xfrm>
            <a:off x="838200" y="1327355"/>
            <a:ext cx="10515600" cy="4849608"/>
          </a:xfrm>
        </p:spPr>
        <p:txBody>
          <a:bodyPr>
            <a:normAutofit fontScale="92500" lnSpcReduction="10000"/>
          </a:bodyPr>
          <a:lstStyle/>
          <a:p>
            <a:r>
              <a:rPr lang="en-US" b="1" dirty="0"/>
              <a:t>Participative Management</a:t>
            </a:r>
            <a:r>
              <a:rPr lang="en-US" dirty="0"/>
              <a:t> is a management style where employees at all levels are actively involved in decision-making processes. It emphasizes collaboration and shared responsibility between management and employees, aiming to harness the collective expertise, creativity, and input of the workforce to improve organizational performance and foster a sense of ownership and commitment.</a:t>
            </a:r>
          </a:p>
          <a:p>
            <a:r>
              <a:rPr lang="en-US" dirty="0"/>
              <a:t>Participative management emphasizes that subordinates should involve in decision making function. This develops the concept of team work and group effort. I</a:t>
            </a:r>
            <a:r>
              <a:rPr lang="en-US" i="0" dirty="0">
                <a:solidFill>
                  <a:srgbClr val="3C4852"/>
                </a:solidFill>
                <a:effectLst/>
              </a:rPr>
              <a:t>n participative management, the employee has the power to be involved in the decision-making. The whole concept of this management is run by the manager of the organization. In participative management systems, managers understand the significance of employees’ perspectives because employees are the backbone of the entire organization.</a:t>
            </a:r>
            <a:endParaRPr lang="en-US" dirty="0"/>
          </a:p>
        </p:txBody>
      </p:sp>
    </p:spTree>
    <p:extLst>
      <p:ext uri="{BB962C8B-B14F-4D97-AF65-F5344CB8AC3E}">
        <p14:creationId xmlns:p14="http://schemas.microsoft.com/office/powerpoint/2010/main" val="121036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Inter organizational conflict: </a:t>
            </a:r>
          </a:p>
          <a:p>
            <a:pPr>
              <a:buNone/>
            </a:pPr>
            <a:r>
              <a:rPr lang="en-US" dirty="0"/>
              <a:t>Conflict that arises between two organizations is called inter organizational conflict. This type of conflict is the result of business competition when both of the conflicting parties generally engage in providing similar type of service or product. Both parties become barriers in each others success.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Sources of conflict    </a:t>
            </a:r>
            <a:br>
              <a:rPr lang="en-US" dirty="0"/>
            </a:br>
            <a:endParaRPr lang="en-US" dirty="0"/>
          </a:p>
        </p:txBody>
      </p:sp>
      <p:sp>
        <p:nvSpPr>
          <p:cNvPr id="3" name="Content Placeholder 2"/>
          <p:cNvSpPr>
            <a:spLocks noGrp="1"/>
          </p:cNvSpPr>
          <p:nvPr>
            <p:ph idx="1"/>
          </p:nvPr>
        </p:nvSpPr>
        <p:spPr/>
        <p:txBody>
          <a:bodyPr/>
          <a:lstStyle/>
          <a:p>
            <a:r>
              <a:rPr lang="en-US" dirty="0"/>
              <a:t>As indicated earlier, conflict interpersonal, intra personal, inter group) arise and increase in the organization with differences in the goals, interests and priorities. Below are presented important causes of conflict in organizational setting.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Incompatibility of goals: in the situation of competing goals between individuals and groups, conflict may arise. Specially with increasing diversity in organizations, various groups represented may develop competing goals, which then become the basis of conflict.</a:t>
            </a:r>
          </a:p>
          <a:p>
            <a:pPr lvl="0"/>
            <a:r>
              <a:rPr lang="en-US" dirty="0"/>
              <a:t>If the rules, regulations and policies of the organizations are not understood by employees than the conflicts arises.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0"/>
            <a:r>
              <a:rPr lang="en-US" dirty="0"/>
              <a:t>Different values and beliefs: Individual's values and beliefs are largely affected by their educational backgrounds, work experience and training. People representing a culture will have unique values and beliefs different from other cultures. When two companies merge together, people with different cultures come together and the situation of conflict arises due to differences in their values and beliefs systems. To take the example of privatization, even within a group some members believe that privatization is good for employees and the company future, whereas some others believes that it can cause layoffs.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Scarce resources: perhaps the most obvious cause of conflict is scarce resources. No organization has unlimited resources available. Resources are always scarce. In our organizations, conflict arises at the time of allocating money, space, furniture; personnel etc. in every organization individuals and groups are competing for resources to achieve their goals.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Task interdependence: task interdependence refers to the degree of collective action required to work for the completion given tasks. In this situation groups or group members must have to share common inputs to complete tasks. When the task of one group is interdependent with the tasks of others to share inputs and when inputs are delayed or delivered in an inco0mplete or unsatisfactory form, serious conflict may result. The higher the tasks are interdependent, the greater the chance of conflict.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Ambiguous rules: when work rules are incomplete and difficult to understand, a situation of conflict arises. Ambiguous rules mean task ambiguity and thus it becomes difficult to work on given responsibility. Conflict will obviously also increase when there is ambiguity among individuals and groups over their responsibility and jurisdiction. There will therefore be confused and thus try to reclaim their responsibility. This will be the cause of conflict.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Communication problem: conflict in organizations may arise due to incomplete and faulty communication between group members and groups. In this situation when two groups or individuals fail to communicate properly, there will probably apply stereotypes and explain past behavior to predict future actions. This means that they recall past communication practice and merely correct their views towards rival groups. This may escalate conflict. Many people lack skills and motivation to communicate and may result in conflict.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Unfair labor practices: nepotism, favoritism for promotions, and providing other facilities. </a:t>
            </a:r>
          </a:p>
          <a:p>
            <a:pPr lvl="0"/>
            <a:r>
              <a:rPr lang="en-US" dirty="0"/>
              <a:t>Discrimination </a:t>
            </a:r>
          </a:p>
          <a:p>
            <a:pPr lvl="0"/>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121408"/>
          </a:xfrm>
        </p:spPr>
        <p:txBody>
          <a:bodyPr>
            <a:noAutofit/>
          </a:bodyPr>
          <a:lstStyle/>
          <a:p>
            <a:pPr algn="l"/>
            <a:r>
              <a:rPr lang="en-US" sz="2400" dirty="0"/>
              <a:t>                    Causes of conflict in the workplace</a:t>
            </a:r>
            <a:br>
              <a:rPr lang="en-US" sz="2400" b="1" dirty="0"/>
            </a:br>
            <a:r>
              <a:rPr lang="en-US" sz="2400" dirty="0"/>
              <a:t>Every employee has needs and certain expectations at work, and conflict could arise in the workplace when people feel that these are not being met or are being ignored.</a:t>
            </a:r>
            <a:br>
              <a:rPr lang="en-US" sz="2400" dirty="0"/>
            </a:br>
            <a:endParaRPr lang="en-US" sz="2400" dirty="0"/>
          </a:p>
        </p:txBody>
      </p:sp>
      <p:sp>
        <p:nvSpPr>
          <p:cNvPr id="3" name="Content Placeholder 2"/>
          <p:cNvSpPr>
            <a:spLocks noGrp="1"/>
          </p:cNvSpPr>
          <p:nvPr>
            <p:ph idx="1"/>
          </p:nvPr>
        </p:nvSpPr>
        <p:spPr>
          <a:xfrm>
            <a:off x="1414272" y="1743457"/>
            <a:ext cx="8796528" cy="4382708"/>
          </a:xfrm>
        </p:spPr>
        <p:txBody>
          <a:bodyPr>
            <a:normAutofit fontScale="92500" lnSpcReduction="10000"/>
          </a:bodyPr>
          <a:lstStyle/>
          <a:p>
            <a:r>
              <a:rPr lang="en-US" dirty="0"/>
              <a:t>poor management</a:t>
            </a:r>
          </a:p>
          <a:p>
            <a:r>
              <a:rPr lang="en-US" dirty="0"/>
              <a:t>unfair treatment</a:t>
            </a:r>
          </a:p>
          <a:p>
            <a:r>
              <a:rPr lang="en-US" dirty="0"/>
              <a:t>unclear job roles</a:t>
            </a:r>
          </a:p>
          <a:p>
            <a:r>
              <a:rPr lang="en-US" dirty="0"/>
              <a:t>inadequate training</a:t>
            </a:r>
          </a:p>
          <a:p>
            <a:r>
              <a:rPr lang="en-US" dirty="0"/>
              <a:t>poor communication</a:t>
            </a:r>
          </a:p>
          <a:p>
            <a:r>
              <a:rPr lang="en-US" dirty="0"/>
              <a:t>poor work environment</a:t>
            </a:r>
          </a:p>
          <a:p>
            <a:r>
              <a:rPr lang="en-US" dirty="0"/>
              <a:t>lack of equal opportunities</a:t>
            </a:r>
          </a:p>
          <a:p>
            <a:r>
              <a:rPr lang="en-US" dirty="0"/>
              <a:t>bullying and harassment</a:t>
            </a:r>
          </a:p>
          <a:p>
            <a:r>
              <a:rPr lang="en-US" dirty="0"/>
              <a:t>significant changes to products, organizational charts, appraisals or pay systems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3098-E949-C049-817A-04BFD631AD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B62BF6-7EF1-85E7-67EA-2222174D567E}"/>
              </a:ext>
            </a:extLst>
          </p:cNvPr>
          <p:cNvSpPr>
            <a:spLocks noGrp="1"/>
          </p:cNvSpPr>
          <p:nvPr>
            <p:ph idx="1"/>
          </p:nvPr>
        </p:nvSpPr>
        <p:spPr/>
        <p:txBody>
          <a:bodyPr/>
          <a:lstStyle/>
          <a:p>
            <a:r>
              <a:rPr lang="en-US" dirty="0"/>
              <a:t>Participate management has been taken as an important tool of employee's motivational, it is a process in which subordinates involve in decision making function with their immediate supervisor in which, employees are empowered to assume greater control of the workplace. </a:t>
            </a:r>
          </a:p>
        </p:txBody>
      </p:sp>
    </p:spTree>
    <p:extLst>
      <p:ext uri="{BB962C8B-B14F-4D97-AF65-F5344CB8AC3E}">
        <p14:creationId xmlns:p14="http://schemas.microsoft.com/office/powerpoint/2010/main" val="372070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More Causes </a:t>
            </a:r>
          </a:p>
        </p:txBody>
      </p:sp>
      <p:sp>
        <p:nvSpPr>
          <p:cNvPr id="3" name="Content Placeholder 2"/>
          <p:cNvSpPr>
            <a:spLocks noGrp="1"/>
          </p:cNvSpPr>
          <p:nvPr>
            <p:ph idx="1"/>
          </p:nvPr>
        </p:nvSpPr>
        <p:spPr>
          <a:xfrm>
            <a:off x="206477" y="685800"/>
            <a:ext cx="11621729" cy="6172200"/>
          </a:xfrm>
        </p:spPr>
        <p:txBody>
          <a:bodyPr>
            <a:normAutofit/>
          </a:bodyPr>
          <a:lstStyle/>
          <a:p>
            <a:r>
              <a:rPr lang="en-US" dirty="0"/>
              <a:t>Personality clashes - the 'personality mix' within a team can be upset when a new member of staff joins or if two colleagues suddenly fall out. Individuals may also respond to difficult or challenging situations in an unhelpful or unproductive way.</a:t>
            </a:r>
          </a:p>
          <a:p>
            <a:r>
              <a:rPr lang="en-US" dirty="0"/>
              <a:t>Unrealistic needs and expectations - conflict at work can often be caused when employers ignore the needs of employees or set unrealistic expectations. For example, arranging hours that make it difficult for employees to carry out childcare responsibilities.</a:t>
            </a:r>
          </a:p>
          <a:p>
            <a:r>
              <a:rPr lang="en-US" dirty="0"/>
              <a:t>Increase in workload - sometimes workplace conflict is caused because people feel they are being pushed too hard and resentment sets in if they feel their workload is unmanageable.</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normAutofit fontScale="90000"/>
          </a:bodyPr>
          <a:lstStyle/>
          <a:p>
            <a:r>
              <a:rPr lang="en-US" b="1" dirty="0"/>
              <a:t>Six Sources of Conflict</a:t>
            </a:r>
            <a:br>
              <a:rPr lang="en-US" b="1" dirty="0"/>
            </a:br>
            <a:endParaRPr lang="en-US" dirty="0"/>
          </a:p>
        </p:txBody>
      </p:sp>
      <p:sp>
        <p:nvSpPr>
          <p:cNvPr id="3" name="Content Placeholder 2"/>
          <p:cNvSpPr>
            <a:spLocks noGrp="1"/>
          </p:cNvSpPr>
          <p:nvPr>
            <p:ph idx="1"/>
          </p:nvPr>
        </p:nvSpPr>
        <p:spPr>
          <a:xfrm>
            <a:off x="717755" y="914401"/>
            <a:ext cx="10776155" cy="5211763"/>
          </a:xfrm>
        </p:spPr>
        <p:txBody>
          <a:bodyPr>
            <a:normAutofit fontScale="92500" lnSpcReduction="20000"/>
          </a:bodyPr>
          <a:lstStyle/>
          <a:p>
            <a:r>
              <a:rPr lang="en-US" dirty="0"/>
              <a:t>Here are six common sources within an organization that may lead to interpersonal conflict:</a:t>
            </a:r>
          </a:p>
          <a:p>
            <a:r>
              <a:rPr lang="en-US" b="1" cap="all" dirty="0"/>
              <a:t>1. LACK OF ROLE CLARIFICATION</a:t>
            </a:r>
          </a:p>
          <a:p>
            <a:r>
              <a:rPr lang="en-US" dirty="0"/>
              <a:t>Conflict can emerge when it is unclear who is responsible for what task or what part of a project. Clear job descriptions and expectations can reduce this contributor to conflict.</a:t>
            </a:r>
          </a:p>
          <a:p>
            <a:r>
              <a:rPr lang="en-US" b="1" cap="all" dirty="0"/>
              <a:t>2. POOR PROCESSES</a:t>
            </a:r>
          </a:p>
          <a:p>
            <a:r>
              <a:rPr lang="en-US" dirty="0"/>
              <a:t>Often poorly constructed processes and procedures can create conflict. To avoid this pitfall, it is helpful to regularly review your procedures and policies to ensure they support teamwork and collaboration.</a:t>
            </a:r>
          </a:p>
          <a:p>
            <a:r>
              <a:rPr lang="en-US" b="1" cap="all" dirty="0"/>
              <a:t>3. COMMUNICATION PROBLEMS</a:t>
            </a:r>
          </a:p>
          <a:p>
            <a:r>
              <a:rPr lang="en-US" dirty="0"/>
              <a:t>This is a common contributor to conflict and can occur among all levels of staff. Keeping communication channels open and having a culture where questions are welcomed will go a long way in mitigating this contributor to conflict.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cap="all" dirty="0"/>
              <a:t>4. LACK OF PERFORMANCE STANDARDS</a:t>
            </a:r>
          </a:p>
          <a:p>
            <a:r>
              <a:rPr lang="en-US" dirty="0"/>
              <a:t>When performance and quality standards are not clear, individuals quickly sort out their own personal expectations around work quantity and quality. This can put them at odds with others whose standards are different. Leadership and management should be fair, clear, and consistent in articulating performance standards.</a:t>
            </a:r>
          </a:p>
          <a:p>
            <a:r>
              <a:rPr lang="en-US" b="1" cap="all" dirty="0"/>
              <a:t>5. LACK OF RESOURCES</a:t>
            </a:r>
          </a:p>
          <a:p>
            <a:r>
              <a:rPr lang="en-US" dirty="0"/>
              <a:t>If employees have to compete for resources, whether it’s managerial support, tools, equipment, or financial resources, the stage is set for competition and conflict. Asking employees what’s needed and then providing it (if possible) will build a spirit of collaboration rather than competition.</a:t>
            </a:r>
          </a:p>
          <a:p>
            <a:r>
              <a:rPr lang="en-US" b="1" cap="all" dirty="0"/>
              <a:t>6. UNREASONABLE TIME CONSTRAINTS</a:t>
            </a:r>
          </a:p>
          <a:p>
            <a:r>
              <a:rPr lang="en-US" dirty="0"/>
              <a:t>Workplace conflict can occur when coworkers are not aware of the steps involved and the time others need to complete their portion of a task or project. As a result, they may expect more of each other than is reasonable. Taking time to consider job design and cross-training employees can work to mitigate this contributor to conflict.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conflict management </a:t>
            </a:r>
          </a:p>
        </p:txBody>
      </p:sp>
      <p:sp>
        <p:nvSpPr>
          <p:cNvPr id="3" name="Content Placeholder 2"/>
          <p:cNvSpPr>
            <a:spLocks noGrp="1"/>
          </p:cNvSpPr>
          <p:nvPr>
            <p:ph idx="1"/>
          </p:nvPr>
        </p:nvSpPr>
        <p:spPr/>
        <p:txBody>
          <a:bodyPr/>
          <a:lstStyle/>
          <a:p>
            <a:pPr>
              <a:buNone/>
            </a:pPr>
            <a:r>
              <a:rPr lang="en-US" dirty="0"/>
              <a:t>The modes of conflict management can be studied on the following way. </a:t>
            </a:r>
          </a:p>
          <a:p>
            <a:r>
              <a:rPr lang="en-US" dirty="0"/>
              <a:t>Resolving conflict through negotiation</a:t>
            </a:r>
          </a:p>
          <a:p>
            <a:r>
              <a:rPr lang="en-US" dirty="0"/>
              <a:t> Facilitator </a:t>
            </a:r>
          </a:p>
          <a:p>
            <a:r>
              <a:rPr lang="en-US" dirty="0"/>
              <a:t>Mediator </a:t>
            </a:r>
          </a:p>
          <a:p>
            <a:r>
              <a:rPr lang="en-US" dirty="0"/>
              <a:t>Arbitrator </a:t>
            </a:r>
          </a:p>
          <a:p>
            <a:r>
              <a:rPr lang="en-US" dirty="0"/>
              <a:t>Legal Action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Resolving conflict through negotiation </a:t>
            </a:r>
            <a:endParaRPr lang="en-US" dirty="0"/>
          </a:p>
        </p:txBody>
      </p:sp>
      <p:sp>
        <p:nvSpPr>
          <p:cNvPr id="3" name="Content Placeholder 2"/>
          <p:cNvSpPr>
            <a:spLocks noGrp="1"/>
          </p:cNvSpPr>
          <p:nvPr>
            <p:ph idx="1"/>
          </p:nvPr>
        </p:nvSpPr>
        <p:spPr/>
        <p:txBody>
          <a:bodyPr>
            <a:normAutofit/>
          </a:bodyPr>
          <a:lstStyle/>
          <a:p>
            <a:r>
              <a:rPr lang="en-US" dirty="0"/>
              <a:t>Negotiation is the interactive social process in which people engage, when they aim to reach an agreement with another party or parties on behalf of themselves.  Negotiation is a resolution of a disagreement using give and take within the context of a particular relationship. </a:t>
            </a:r>
          </a:p>
          <a:p>
            <a:endParaRPr lang="en-US" dirty="0"/>
          </a:p>
          <a:p>
            <a:r>
              <a:rPr lang="en-US" dirty="0"/>
              <a:t>Negotiation is a communication process used to put deals together or resolve conflicts. It is a voluntary, non binding process in which the parties control the outcome as well as the procedures by which they will make an agreement.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Negotiation is an effective conflict management process. It refers to the process by which two conflicting parties attempt to resolve their divergent goals by redefining the terms of their interdependence. While negotiating, two conflicting parties will make a joint decision to agree, even though they still have different preferences. There are two types of negotiation strategies.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Distributive strategy</a:t>
            </a:r>
          </a:p>
        </p:txBody>
      </p:sp>
      <p:sp>
        <p:nvSpPr>
          <p:cNvPr id="3" name="Content Placeholder 2"/>
          <p:cNvSpPr>
            <a:spLocks noGrp="1"/>
          </p:cNvSpPr>
          <p:nvPr>
            <p:ph idx="1"/>
          </p:nvPr>
        </p:nvSpPr>
        <p:spPr/>
        <p:txBody>
          <a:bodyPr>
            <a:normAutofit/>
          </a:bodyPr>
          <a:lstStyle/>
          <a:p>
            <a:pPr lvl="0">
              <a:buNone/>
            </a:pPr>
            <a:r>
              <a:rPr lang="en-US" dirty="0"/>
              <a:t> this refers to the win lose, fixed amount situations where one party's gain is another party's loss. This type of strategy is often adopted to solve economic issues such as sharing salary and other monetary benefits in organization. One example of distributive strategy is bargaining zone model of negotiation defined as the range between one party's reservation points and the other party's maximum reservation points. Using this model, parties begin negotiations by describing their initial offer point for each item on the agenda. Both parties will try to find one another's resistance point t know the gainful area which is satisfying for both in the process of negotiation.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Integrative strategy:</a:t>
            </a:r>
          </a:p>
        </p:txBody>
      </p:sp>
      <p:sp>
        <p:nvSpPr>
          <p:cNvPr id="3" name="Content Placeholder 2"/>
          <p:cNvSpPr>
            <a:spLocks noGrp="1"/>
          </p:cNvSpPr>
          <p:nvPr>
            <p:ph idx="1"/>
          </p:nvPr>
        </p:nvSpPr>
        <p:spPr/>
        <p:txBody>
          <a:bodyPr/>
          <a:lstStyle/>
          <a:p>
            <a:pPr lvl="0">
              <a:buNone/>
            </a:pPr>
            <a:r>
              <a:rPr lang="en-US" dirty="0"/>
              <a:t>using this strategy, parties in conflict will try to find a solution of problems that will benefit both. This strategy is useful to use the resources for the benefit of all involved in the conflict process. Each party involved in conflict tries to identify issues, assess alternatives, openly expresses preferences and they jointly reach a mutually acceptable solution.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negotiation</a:t>
            </a:r>
            <a:br>
              <a:rPr lang="en-US" dirty="0"/>
            </a:br>
            <a:endParaRPr lang="en-US" dirty="0"/>
          </a:p>
        </p:txBody>
      </p:sp>
      <p:sp>
        <p:nvSpPr>
          <p:cNvPr id="3" name="Content Placeholder 2"/>
          <p:cNvSpPr>
            <a:spLocks noGrp="1"/>
          </p:cNvSpPr>
          <p:nvPr>
            <p:ph idx="1"/>
          </p:nvPr>
        </p:nvSpPr>
        <p:spPr>
          <a:xfrm>
            <a:off x="737419" y="1752601"/>
            <a:ext cx="11120284" cy="4373563"/>
          </a:xfrm>
        </p:spPr>
        <p:txBody>
          <a:bodyPr/>
          <a:lstStyle/>
          <a:p>
            <a:pPr lvl="0"/>
            <a:r>
              <a:rPr lang="en-US" dirty="0"/>
              <a:t>Negotiation involves two or more parties who need each other's involvement achieving a desired outcome. There is a common interest that connects the parties. </a:t>
            </a:r>
          </a:p>
          <a:p>
            <a:pPr lvl="0"/>
            <a:r>
              <a:rPr lang="en-US" dirty="0"/>
              <a:t>The parties start with different opinions or objectives. </a:t>
            </a:r>
          </a:p>
          <a:p>
            <a:pPr lvl="0"/>
            <a:r>
              <a:rPr lang="en-US" dirty="0"/>
              <a:t>The parties are willing to co operate and communicate to meet their goals.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8077200" cy="563562"/>
          </a:xfrm>
        </p:spPr>
        <p:txBody>
          <a:bodyPr>
            <a:normAutofit fontScale="90000"/>
          </a:bodyPr>
          <a:lstStyle/>
          <a:p>
            <a:endParaRPr lang="en-US" dirty="0"/>
          </a:p>
        </p:txBody>
      </p:sp>
      <p:sp>
        <p:nvSpPr>
          <p:cNvPr id="3" name="Content Placeholder 2"/>
          <p:cNvSpPr>
            <a:spLocks noGrp="1"/>
          </p:cNvSpPr>
          <p:nvPr>
            <p:ph idx="1"/>
          </p:nvPr>
        </p:nvSpPr>
        <p:spPr>
          <a:xfrm>
            <a:off x="255639" y="990600"/>
            <a:ext cx="9955161" cy="5867400"/>
          </a:xfrm>
        </p:spPr>
        <p:txBody>
          <a:bodyPr>
            <a:normAutofit/>
          </a:bodyPr>
          <a:lstStyle/>
          <a:p>
            <a:pPr lvl="0"/>
            <a:r>
              <a:rPr lang="en-US" dirty="0"/>
              <a:t>The parties can mutually benefit or avoid harm by influencing each other. </a:t>
            </a:r>
          </a:p>
          <a:p>
            <a:pPr lvl="0"/>
            <a:r>
              <a:rPr lang="en-US" dirty="0"/>
              <a:t>The parties realize that any other procedure will not produce desired outcome. </a:t>
            </a:r>
          </a:p>
          <a:p>
            <a:pPr lvl="0"/>
            <a:r>
              <a:rPr lang="en-US" dirty="0"/>
              <a:t>The parties think that negotiation is the best way to resolve their differences even if they do not get their ideal outcome, both retain the hope of an acceptable outcome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BA61-1C48-7F10-2CB4-AC5A30CF1254}"/>
              </a:ext>
            </a:extLst>
          </p:cNvPr>
          <p:cNvSpPr>
            <a:spLocks noGrp="1"/>
          </p:cNvSpPr>
          <p:nvPr>
            <p:ph type="title"/>
          </p:nvPr>
        </p:nvSpPr>
        <p:spPr>
          <a:xfrm>
            <a:off x="838200" y="365126"/>
            <a:ext cx="10515600" cy="500114"/>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FD0D9759-FB0E-7B53-9AC6-F7EF5E05EA9A}"/>
              </a:ext>
            </a:extLst>
          </p:cNvPr>
          <p:cNvSpPr>
            <a:spLocks noGrp="1"/>
          </p:cNvSpPr>
          <p:nvPr>
            <p:ph idx="1"/>
          </p:nvPr>
        </p:nvSpPr>
        <p:spPr>
          <a:xfrm>
            <a:off x="838200" y="865240"/>
            <a:ext cx="10515600" cy="5311723"/>
          </a:xfrm>
        </p:spPr>
        <p:txBody>
          <a:bodyPr>
            <a:normAutofit fontScale="92500" lnSpcReduction="10000"/>
          </a:bodyPr>
          <a:lstStyle/>
          <a:p>
            <a:r>
              <a:rPr lang="en-US" b="1" dirty="0"/>
              <a:t>Key Features of Participative Management:</a:t>
            </a:r>
          </a:p>
          <a:p>
            <a:pPr>
              <a:buFont typeface="+mj-lt"/>
              <a:buAutoNum type="arabicPeriod"/>
            </a:pPr>
            <a:r>
              <a:rPr lang="en-US" b="1" dirty="0"/>
              <a:t>Employee Involvement</a:t>
            </a:r>
            <a:r>
              <a:rPr lang="en-US" dirty="0"/>
              <a:t>: Employees are encouraged to contribute ideas, share feedback, and participate in setting goals and solving problems.</a:t>
            </a:r>
          </a:p>
          <a:p>
            <a:pPr>
              <a:buFont typeface="+mj-lt"/>
              <a:buAutoNum type="arabicPeriod"/>
            </a:pPr>
            <a:r>
              <a:rPr lang="en-US" b="1" dirty="0"/>
              <a:t>Open Communication</a:t>
            </a:r>
            <a:r>
              <a:rPr lang="en-US" dirty="0"/>
              <a:t>: Transparent communication channels are maintained to facilitate the free flow of information between employees and management.</a:t>
            </a:r>
          </a:p>
          <a:p>
            <a:pPr>
              <a:buFont typeface="+mj-lt"/>
              <a:buAutoNum type="arabicPeriod"/>
            </a:pPr>
            <a:r>
              <a:rPr lang="en-US" b="1" dirty="0"/>
              <a:t>Shared Decision-Making</a:t>
            </a:r>
            <a:r>
              <a:rPr lang="en-US" dirty="0"/>
              <a:t>: Decision-making responsibilities are distributed, with employees participating in choices that affect their work or the organization.</a:t>
            </a:r>
          </a:p>
          <a:p>
            <a:pPr>
              <a:buFont typeface="+mj-lt"/>
              <a:buAutoNum type="arabicPeriod"/>
            </a:pPr>
            <a:r>
              <a:rPr lang="en-US" b="1" dirty="0"/>
              <a:t>Teamwork</a:t>
            </a:r>
            <a:r>
              <a:rPr lang="en-US" dirty="0"/>
              <a:t>: Emphasis is placed on teamwork and collaboration to achieve organizational objectives.</a:t>
            </a:r>
          </a:p>
          <a:p>
            <a:pPr>
              <a:buFont typeface="+mj-lt"/>
              <a:buAutoNum type="arabicPeriod"/>
            </a:pPr>
            <a:r>
              <a:rPr lang="en-US" b="1" dirty="0"/>
              <a:t>Empowerment</a:t>
            </a:r>
            <a:r>
              <a:rPr lang="en-US" dirty="0"/>
              <a:t>: Employees are empowered with greater autonomy, responsibility, and trust to act in the organization’s best interest.</a:t>
            </a:r>
          </a:p>
          <a:p>
            <a:endParaRPr lang="en-CA" dirty="0"/>
          </a:p>
        </p:txBody>
      </p:sp>
    </p:spTree>
    <p:extLst>
      <p:ext uri="{BB962C8B-B14F-4D97-AF65-F5344CB8AC3E}">
        <p14:creationId xmlns:p14="http://schemas.microsoft.com/office/powerpoint/2010/main" val="4172077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Meaning of facilitator  </a:t>
            </a:r>
            <a:br>
              <a:rPr lang="en-US" dirty="0"/>
            </a:br>
            <a:endParaRPr lang="en-US" dirty="0"/>
          </a:p>
        </p:txBody>
      </p:sp>
      <p:sp>
        <p:nvSpPr>
          <p:cNvPr id="3" name="Content Placeholder 2"/>
          <p:cNvSpPr>
            <a:spLocks noGrp="1"/>
          </p:cNvSpPr>
          <p:nvPr>
            <p:ph idx="1"/>
          </p:nvPr>
        </p:nvSpPr>
        <p:spPr/>
        <p:txBody>
          <a:bodyPr/>
          <a:lstStyle/>
          <a:p>
            <a:pPr lvl="0"/>
            <a:r>
              <a:rPr lang="en-US" dirty="0"/>
              <a:t>"An individual who enables groups and organizations to work more effectively; to collaborate and achieve synergy. He or she is a  neutral party who by not taking sides or expressing or advocating a point of view during the meeting, can advocate for fair, open, and inclusive procedures to accomplish the group's work" -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"One who contributes </a:t>
            </a:r>
            <a:r>
              <a:rPr lang="en-US" i="1" dirty="0"/>
              <a:t>structure</a:t>
            </a:r>
            <a:r>
              <a:rPr lang="en-US" dirty="0"/>
              <a:t> and </a:t>
            </a:r>
            <a:r>
              <a:rPr lang="en-US" i="1" dirty="0"/>
              <a:t>process</a:t>
            </a:r>
            <a:r>
              <a:rPr lang="en-US" dirty="0"/>
              <a:t> to interactions so groups are able to function effectively and make high-quality decisions. A helper whose goal is to support others as they achieve exceptional performance"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"The facilitator's job is to </a:t>
            </a:r>
            <a:r>
              <a:rPr lang="en-US" i="1" dirty="0"/>
              <a:t>support everyone to do their best thinking and practice</a:t>
            </a:r>
            <a:r>
              <a:rPr lang="en-US" dirty="0"/>
              <a:t>. To do this, the facilitator encourages full participation, promotes mutual understanding and cultivates shared responsibility. By supporting everyone to do their best thinking, a facilitator enables group members to search for inclusive solutions and build sustainable agreements"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Good facilitation includes</a:t>
            </a:r>
            <a:br>
              <a:rPr lang="en-US" dirty="0"/>
            </a:br>
            <a:endParaRPr lang="en-US" dirty="0"/>
          </a:p>
        </p:txBody>
      </p:sp>
      <p:sp>
        <p:nvSpPr>
          <p:cNvPr id="3" name="Content Placeholder 2"/>
          <p:cNvSpPr>
            <a:spLocks noGrp="1"/>
          </p:cNvSpPr>
          <p:nvPr>
            <p:ph idx="1"/>
          </p:nvPr>
        </p:nvSpPr>
        <p:spPr/>
        <p:txBody>
          <a:bodyPr/>
          <a:lstStyle/>
          <a:p>
            <a:pPr lvl="1"/>
            <a:r>
              <a:rPr lang="en-US" dirty="0"/>
              <a:t>A  purpose and an agenda </a:t>
            </a:r>
            <a:endParaRPr lang="en-US" sz="3600" dirty="0"/>
          </a:p>
          <a:p>
            <a:pPr lvl="1"/>
            <a:r>
              <a:rPr lang="en-US" dirty="0"/>
              <a:t>Introduce people: use name tags, if possible </a:t>
            </a:r>
            <a:endParaRPr lang="en-US" sz="3600" dirty="0"/>
          </a:p>
          <a:p>
            <a:pPr lvl="1"/>
            <a:r>
              <a:rPr lang="en-US" dirty="0"/>
              <a:t>Look after physical needs: food, bathroom, room etc</a:t>
            </a:r>
            <a:endParaRPr lang="en-US" sz="3600" dirty="0"/>
          </a:p>
          <a:p>
            <a:pPr lvl="1"/>
            <a:r>
              <a:rPr lang="en-US" dirty="0"/>
              <a:t>Ground rules: all ideas are valid, have your say and listen to theirs ,all participants are equal, no mobile phones, one meeting  at a time, be punctual</a:t>
            </a:r>
            <a:endParaRPr lang="en-US" sz="3600"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An open environment</a:t>
            </a:r>
            <a:endParaRPr lang="en-US" sz="3600" dirty="0"/>
          </a:p>
          <a:p>
            <a:pPr lvl="1"/>
            <a:r>
              <a:rPr lang="en-US" dirty="0"/>
              <a:t>Involving all participants </a:t>
            </a:r>
            <a:endParaRPr lang="en-US" sz="3600" dirty="0"/>
          </a:p>
          <a:p>
            <a:pPr lvl="1"/>
            <a:r>
              <a:rPr lang="en-US" dirty="0"/>
              <a:t>Pay attention: do not get side tracked into long discussions with individuals. </a:t>
            </a:r>
            <a:endParaRPr lang="en-US" sz="3600" dirty="0"/>
          </a:p>
          <a:p>
            <a:pPr lvl="1"/>
            <a:r>
              <a:rPr lang="en-US" dirty="0"/>
              <a:t>Ask the participant to explain how their comments add value to the topic in hand.</a:t>
            </a:r>
            <a:endParaRPr lang="en-US" sz="3600" dirty="0"/>
          </a:p>
          <a:p>
            <a:pPr lvl="1"/>
            <a:r>
              <a:rPr lang="en-US" dirty="0"/>
              <a:t>Reflect their comments back to the group </a:t>
            </a:r>
            <a:endParaRPr lang="en-US" sz="3600" dirty="0"/>
          </a:p>
          <a:p>
            <a:pPr lvl="1"/>
            <a:r>
              <a:rPr lang="en-US" dirty="0"/>
              <a:t>Remind everyone of the time limit </a:t>
            </a:r>
            <a:endParaRPr lang="en-US" sz="3600"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a:t>Mediation </a:t>
            </a:r>
            <a:br>
              <a:rPr lang="en-US" dirty="0"/>
            </a:br>
            <a:endParaRPr lang="en-US" dirty="0"/>
          </a:p>
        </p:txBody>
      </p:sp>
      <p:sp>
        <p:nvSpPr>
          <p:cNvPr id="3" name="Content Placeholder 2"/>
          <p:cNvSpPr>
            <a:spLocks noGrp="1"/>
          </p:cNvSpPr>
          <p:nvPr>
            <p:ph idx="1"/>
          </p:nvPr>
        </p:nvSpPr>
        <p:spPr>
          <a:xfrm>
            <a:off x="804672" y="1143001"/>
            <a:ext cx="10326624" cy="4983163"/>
          </a:xfrm>
        </p:spPr>
        <p:txBody>
          <a:bodyPr>
            <a:normAutofit lnSpcReduction="10000"/>
          </a:bodyPr>
          <a:lstStyle/>
          <a:p>
            <a:r>
              <a:rPr lang="en-US" dirty="0"/>
              <a:t>In mediation, two or more people come together to try to work out a solution to their problem.  A neutral third person, called the mediator, is there to help them along. Most mediators have some training in conflict resolution, although the extent of their training caries greatly. Unlike a judge or an arbitrator, the mediator does not take sides or make decisions. The mediator's job is to help the disputants evaluate their goals and options and find their own mutually satisfactory solution. In court, a judge or jury looks back to determine who was right and how was wrong, and then imposes a penalty or award based on its decision. Because the mediator has no authority to impose a decision, nothing will be decided unless both parties agree to it. It is less formal than arbitration, but there are distinct stages to the mediation process.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Mediation process</a:t>
            </a:r>
            <a:br>
              <a:rPr lang="en-US" dirty="0"/>
            </a:br>
            <a:endParaRPr lang="en-US" dirty="0"/>
          </a:p>
        </p:txBody>
      </p:sp>
      <p:sp>
        <p:nvSpPr>
          <p:cNvPr id="3" name="Content Placeholder 2"/>
          <p:cNvSpPr>
            <a:spLocks noGrp="1"/>
          </p:cNvSpPr>
          <p:nvPr>
            <p:ph idx="1"/>
          </p:nvPr>
        </p:nvSpPr>
        <p:spPr/>
        <p:txBody>
          <a:bodyPr>
            <a:normAutofit/>
          </a:bodyPr>
          <a:lstStyle/>
          <a:p>
            <a:r>
              <a:rPr lang="en-US" dirty="0"/>
              <a:t>Stage 1. </a:t>
            </a:r>
          </a:p>
          <a:p>
            <a:r>
              <a:rPr lang="en-US" dirty="0"/>
              <a:t>Mediators opening statement: the mediator introduces everyone, explains the goals and rules of the mediation, and encourages each side to work cooperatively towards a settlement. </a:t>
            </a:r>
          </a:p>
          <a:p>
            <a:r>
              <a:rPr lang="en-US" dirty="0"/>
              <a:t>Step 2. Disputants: opening statements: each party is invited to describe, in his or her own words, what the dispute is about and how he or she has been affected by it her own words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Stage 3 : joint discussion: the mediator may try to get the parties talking directly about what was said in the opening statists. This is the time to determine what issues need to be addressed. </a:t>
            </a:r>
          </a:p>
          <a:p>
            <a:r>
              <a:rPr lang="en-US" dirty="0"/>
              <a:t>Stage 4: private caucuses: the private caucus is a chance for each party to meet privately with the mediator to discuss the strengths and weakness of his or her position and new ideas for settlement.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2752" y="1600200"/>
            <a:ext cx="10351008" cy="5257800"/>
          </a:xfrm>
        </p:spPr>
        <p:txBody>
          <a:bodyPr>
            <a:normAutofit/>
          </a:bodyPr>
          <a:lstStyle/>
          <a:p>
            <a:r>
              <a:rPr lang="en-US" dirty="0"/>
              <a:t>Stage 5: joint negotiation: after caucuses, the mediator may bring the parties back together to negotiate directly</a:t>
            </a:r>
          </a:p>
          <a:p>
            <a:r>
              <a:rPr lang="en-US" dirty="0"/>
              <a:t>Stage 6: closure: this is the end of the mediation. If an agreement has been reached, the mediator may put its main provisions in writing as the parties listen. The mediator may ask each side to sign the written summary of agreement or suggest they take it to lawyers for review. If the parties want to, they can write up a sign a legally binding contract. If no agreement was reached, the mediator will review whatever progress has been made and advise every one of their options, such as meeting again later, going to arbitration, or going to court.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Arbitration</a:t>
            </a:r>
            <a:r>
              <a:rPr lang="en-US" dirty="0"/>
              <a:t>,</a:t>
            </a:r>
          </a:p>
        </p:txBody>
      </p:sp>
      <p:sp>
        <p:nvSpPr>
          <p:cNvPr id="3" name="Content Placeholder 2"/>
          <p:cNvSpPr>
            <a:spLocks noGrp="1"/>
          </p:cNvSpPr>
          <p:nvPr>
            <p:ph idx="1"/>
          </p:nvPr>
        </p:nvSpPr>
        <p:spPr/>
        <p:txBody>
          <a:bodyPr>
            <a:normAutofit/>
          </a:bodyPr>
          <a:lstStyle/>
          <a:p>
            <a:r>
              <a:rPr lang="en-US" dirty="0"/>
              <a:t>a form of alternative</a:t>
            </a:r>
            <a:r>
              <a:rPr lang="en-US" u="sng" dirty="0"/>
              <a:t> </a:t>
            </a:r>
            <a:r>
              <a:rPr lang="en-US" dirty="0"/>
              <a:t>dispute</a:t>
            </a:r>
            <a:r>
              <a:rPr lang="en-US" u="sng" dirty="0"/>
              <a:t> </a:t>
            </a:r>
            <a:r>
              <a:rPr lang="en-US" dirty="0"/>
              <a:t>resolution</a:t>
            </a:r>
            <a:r>
              <a:rPr lang="en-US" u="sng" dirty="0"/>
              <a:t>  </a:t>
            </a:r>
            <a:r>
              <a:rPr lang="en-US" dirty="0"/>
              <a:t>(ADR), is a technique for the resolution of disputes outside the courts. The parties to a dispute refer it to </a:t>
            </a:r>
            <a:r>
              <a:rPr lang="en-US" i="1" dirty="0"/>
              <a:t>arbitration</a:t>
            </a:r>
            <a:r>
              <a:rPr lang="en-US" dirty="0"/>
              <a:t> by one or more persons (the "arbitrators", "arbiters" or "arbitral</a:t>
            </a:r>
            <a:r>
              <a:rPr lang="en-US" u="sng" dirty="0"/>
              <a:t> </a:t>
            </a:r>
            <a:r>
              <a:rPr lang="en-US" dirty="0"/>
              <a:t>tribunal"), and agree to be bound by the arbitration decision (the "award"). A third party reviews the evidence in the case and imposes a decision that is legally binding on both sides and enforceable in the courts.</a:t>
            </a:r>
          </a:p>
          <a:p>
            <a:endParaRPr lang="en-US" dirty="0"/>
          </a:p>
        </p:txBody>
      </p:sp>
    </p:spTree>
    <p:extLst>
      <p:ext uri="{BB962C8B-B14F-4D97-AF65-F5344CB8AC3E}">
        <p14:creationId xmlns:p14="http://schemas.microsoft.com/office/powerpoint/2010/main" val="392144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B0E5-3B6B-943E-C286-4822BFBB3C5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AE9C662-F97A-3215-BA89-15FF65EB3D55}"/>
              </a:ext>
            </a:extLst>
          </p:cNvPr>
          <p:cNvSpPr>
            <a:spLocks noGrp="1"/>
          </p:cNvSpPr>
          <p:nvPr>
            <p:ph idx="1"/>
          </p:nvPr>
        </p:nvSpPr>
        <p:spPr/>
        <p:txBody>
          <a:bodyPr>
            <a:normAutofit fontScale="92500" lnSpcReduction="10000"/>
          </a:bodyPr>
          <a:lstStyle/>
          <a:p>
            <a:pPr marL="0" indent="0">
              <a:buNone/>
            </a:pPr>
            <a:r>
              <a:rPr lang="en-US" b="1" dirty="0"/>
              <a:t>Benefits of Participative Management:</a:t>
            </a:r>
          </a:p>
          <a:p>
            <a:pPr>
              <a:buFont typeface="+mj-lt"/>
              <a:buAutoNum type="arabicPeriod"/>
            </a:pPr>
            <a:r>
              <a:rPr lang="en-US" b="1" dirty="0"/>
              <a:t>Improved Decision Quality</a:t>
            </a:r>
            <a:r>
              <a:rPr lang="en-US" dirty="0"/>
              <a:t>: Combining diverse perspectives often leads to better, more informed decisions.</a:t>
            </a:r>
          </a:p>
          <a:p>
            <a:pPr>
              <a:buFont typeface="+mj-lt"/>
              <a:buAutoNum type="arabicPeriod"/>
            </a:pPr>
            <a:r>
              <a:rPr lang="en-US" b="1" dirty="0"/>
              <a:t>Enhanced Employee Satisfaction</a:t>
            </a:r>
            <a:r>
              <a:rPr lang="en-US" dirty="0"/>
              <a:t>: Employees feel valued and respected, which boosts morale and job satisfaction.</a:t>
            </a:r>
          </a:p>
          <a:p>
            <a:pPr>
              <a:buFont typeface="+mj-lt"/>
              <a:buAutoNum type="arabicPeriod"/>
            </a:pPr>
            <a:r>
              <a:rPr lang="en-US" b="1" dirty="0"/>
              <a:t>Higher Productivity</a:t>
            </a:r>
            <a:r>
              <a:rPr lang="en-US" dirty="0"/>
              <a:t>: Engaged employees are more likely to be motivated and perform better.</a:t>
            </a:r>
          </a:p>
          <a:p>
            <a:pPr>
              <a:buFont typeface="+mj-lt"/>
              <a:buAutoNum type="arabicPeriod"/>
            </a:pPr>
            <a:r>
              <a:rPr lang="en-US" b="1" dirty="0"/>
              <a:t>Fosters Innovation</a:t>
            </a:r>
            <a:r>
              <a:rPr lang="en-US" dirty="0"/>
              <a:t>: Open forums encourage creativity and innovation by leveraging the collective ideas of the workforce.</a:t>
            </a:r>
          </a:p>
          <a:p>
            <a:pPr>
              <a:buFont typeface="+mj-lt"/>
              <a:buAutoNum type="arabicPeriod"/>
            </a:pPr>
            <a:r>
              <a:rPr lang="en-US" b="1" dirty="0"/>
              <a:t>Reduced Resistance to Change</a:t>
            </a:r>
            <a:r>
              <a:rPr lang="en-US" dirty="0"/>
              <a:t>: Employees are more likely to support changes when they are part of the decision-making process.</a:t>
            </a:r>
          </a:p>
          <a:p>
            <a:endParaRPr lang="en-CA" dirty="0"/>
          </a:p>
        </p:txBody>
      </p:sp>
    </p:spTree>
    <p:extLst>
      <p:ext uri="{BB962C8B-B14F-4D97-AF65-F5344CB8AC3E}">
        <p14:creationId xmlns:p14="http://schemas.microsoft.com/office/powerpoint/2010/main" val="189980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Other forms of ADR include mediation</a:t>
            </a:r>
            <a:r>
              <a:rPr lang="en-US" u="sng" dirty="0"/>
              <a:t> </a:t>
            </a:r>
            <a:r>
              <a:rPr lang="en-US" dirty="0"/>
              <a:t>(a form of settlement negotiation facilitated by a neutral third party) and non-binding resolution by experts. Arbitration is often used for the resolution of commercial disputes, particularly in the context of international</a:t>
            </a:r>
            <a:r>
              <a:rPr lang="en-US" u="sng" dirty="0"/>
              <a:t> </a:t>
            </a:r>
            <a:r>
              <a:rPr lang="en-US" dirty="0"/>
              <a:t>commercial</a:t>
            </a:r>
            <a:r>
              <a:rPr lang="en-US" u="sng" dirty="0"/>
              <a:t> </a:t>
            </a:r>
            <a:r>
              <a:rPr lang="en-US" dirty="0"/>
              <a:t>transactions. In certain countries such as the United States, arbitration is also frequently employed in consumer and employment matters, where arbitration may be mandated by the terms of employment or commercial contracts.</a:t>
            </a:r>
          </a:p>
          <a:p>
            <a:endParaRPr lang="en-US" dirty="0"/>
          </a:p>
        </p:txBody>
      </p:sp>
    </p:spTree>
    <p:extLst>
      <p:ext uri="{BB962C8B-B14F-4D97-AF65-F5344CB8AC3E}">
        <p14:creationId xmlns:p14="http://schemas.microsoft.com/office/powerpoint/2010/main" val="12929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Arbitration can be either voluntary or mandatory (although mandatory arbitration can only come from a statute or from a contract that is voluntarily entered into, where the parties agree to hold all existing or future disputes to arbitration, without necessarily knowing, specifically, what disputes will ever occur) and can be either binding or non-binding. Non-binding arbitration is similar to mediation in that a decision cannot be imposed on the parties</a:t>
            </a:r>
          </a:p>
        </p:txBody>
      </p:sp>
    </p:spTree>
    <p:extLst>
      <p:ext uri="{BB962C8B-B14F-4D97-AF65-F5344CB8AC3E}">
        <p14:creationId xmlns:p14="http://schemas.microsoft.com/office/powerpoint/2010/main" val="2443327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However, the principal distinction is that whereas a mediator will try to help the parties find a middle ground on which to compromise, the (non-binding) arbitrator remains totally removed from the settlement process and will only give a determination of liability and, if appropriate, an indication of the quantum of damages payable. By one definition arbitration is binding and so non-binding arbitration is technically not arbitration.</a:t>
            </a:r>
          </a:p>
          <a:p>
            <a:endParaRPr lang="en-US" dirty="0"/>
          </a:p>
        </p:txBody>
      </p:sp>
    </p:spTree>
    <p:extLst>
      <p:ext uri="{BB962C8B-B14F-4D97-AF65-F5344CB8AC3E}">
        <p14:creationId xmlns:p14="http://schemas.microsoft.com/office/powerpoint/2010/main" val="889854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Arbitration is a proceeding in which a dispute is resolved by an impartial adjudicator whose decision the parties to the dispute have agreed, or legislation has decreed, will be final and binding. There are limited rights of review and appeal of arbitration awards.  </a:t>
            </a:r>
          </a:p>
          <a:p>
            <a:pPr>
              <a:buNone/>
            </a:pPr>
            <a:endParaRPr lang="en-US" dirty="0"/>
          </a:p>
        </p:txBody>
      </p:sp>
    </p:spTree>
    <p:extLst>
      <p:ext uri="{BB962C8B-B14F-4D97-AF65-F5344CB8AC3E}">
        <p14:creationId xmlns:p14="http://schemas.microsoft.com/office/powerpoint/2010/main" val="207923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of arbitration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Preparation of agreement paper signing both parties of the conflict. </a:t>
            </a:r>
          </a:p>
          <a:p>
            <a:pPr lvl="0"/>
            <a:r>
              <a:rPr lang="en-US" dirty="0"/>
              <a:t>Arbitrator examines the dispute through attendance of witness and investigations. The dispute is studied in detail form relevant point of view. </a:t>
            </a:r>
          </a:p>
          <a:p>
            <a:pPr lvl="0"/>
            <a:r>
              <a:rPr lang="en-US" dirty="0"/>
              <a:t>The arbitrator finally makes decision to resolve the conflict. The decision is now ready to accept by the conflicting party this decision should rest on equity and justice. </a:t>
            </a:r>
          </a:p>
        </p:txBody>
      </p:sp>
    </p:spTree>
    <p:extLst>
      <p:ext uri="{BB962C8B-B14F-4D97-AF65-F5344CB8AC3E}">
        <p14:creationId xmlns:p14="http://schemas.microsoft.com/office/powerpoint/2010/main" val="2830179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Legal action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Legal action is the process of consulting a legal action in court. Litigation is formal way which usually presents the possibility to submit evidence and the option to appeal a judge's decision. A dispute is in litigation when it has become the subject of a formal court action or law suit. </a:t>
            </a:r>
          </a:p>
          <a:p>
            <a:r>
              <a:rPr lang="en-US" dirty="0"/>
              <a:t>The term litigation encompasses the act of carrying on a legal proceeding. </a:t>
            </a:r>
          </a:p>
          <a:p>
            <a:r>
              <a:rPr lang="en-US" dirty="0"/>
              <a:t>The biggest difference s between arbitration and litigation are that arbitration is private, informal and there is no possibility of an appeal to the arbitrator's decision. </a:t>
            </a:r>
          </a:p>
          <a:p>
            <a:r>
              <a:rPr lang="en-US" dirty="0"/>
              <a:t>Arbitration is also much quicker and cheaper than litigation, which takes place in a public courtroom with an appointed judge presiding over the case. </a:t>
            </a:r>
          </a:p>
          <a:p>
            <a:pPr>
              <a:buNone/>
            </a:pPr>
            <a:r>
              <a:rPr lang="en-US" dirty="0"/>
              <a:t>                                                                                         </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MANAGING CONFLICTS IN ORGANIZATIONS/</a:t>
            </a:r>
            <a:br>
              <a:rPr lang="en-US" dirty="0"/>
            </a:br>
            <a:r>
              <a:rPr lang="en-US" dirty="0"/>
              <a:t>Conflict resolution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Conflict management refers to the process of identifying, addressing, and resolving disagreements or disputes constructively and effectively. It involves understanding the root causes of conflict, managing emotions, and finding solutions that meet the needs of all parties involved. Proper conflict management can strengthen relationships, foster collaboration, and improve communication in both personal and professional settings.</a:t>
            </a:r>
          </a:p>
          <a:p>
            <a:r>
              <a:rPr lang="en-US" dirty="0"/>
              <a:t>Conflict management includes skillful encouragement and handling of constructive conflict on one hand and resolving or limiting dysfunctional conflict on the other. So, the consequences of conflict must be determined because they may help or hurt the organization. </a:t>
            </a:r>
          </a:p>
          <a:p>
            <a:r>
              <a:rPr lang="en-US" dirty="0"/>
              <a:t>Hence, constructive or functional conflict needs to be stimulated. But destructive or negative conflict must be limited through preventive or corrective measures. The manager should seek a level of conflict appropriate to the existing condition. Particularly, they are three main strategies, techniques, approaches or mechanisms to handling conflict. They are as follows.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Stimulating conflict</a:t>
            </a:r>
          </a:p>
        </p:txBody>
      </p:sp>
      <p:sp>
        <p:nvSpPr>
          <p:cNvPr id="3" name="Content Placeholder 2"/>
          <p:cNvSpPr>
            <a:spLocks noGrp="1"/>
          </p:cNvSpPr>
          <p:nvPr>
            <p:ph idx="1"/>
          </p:nvPr>
        </p:nvSpPr>
        <p:spPr/>
        <p:txBody>
          <a:bodyPr>
            <a:normAutofit/>
          </a:bodyPr>
          <a:lstStyle/>
          <a:p>
            <a:r>
              <a:rPr lang="en-US" dirty="0"/>
              <a:t>Conflict is not always negative. Stimulating conflict can sometimes have a positive effect on the progress of an organization. A situation in which conflict is too low generally involves  people who passively accept things the way they are rather than always trying to minimize conflict. The effective managers must determine the most effective level of conflict situation for the organization. The following methods are suggested to simulate conflict.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Reorganizing </a:t>
            </a:r>
          </a:p>
        </p:txBody>
      </p:sp>
      <p:sp>
        <p:nvSpPr>
          <p:cNvPr id="3" name="Content Placeholder 2"/>
          <p:cNvSpPr>
            <a:spLocks noGrp="1"/>
          </p:cNvSpPr>
          <p:nvPr>
            <p:ph idx="1"/>
          </p:nvPr>
        </p:nvSpPr>
        <p:spPr/>
        <p:txBody>
          <a:bodyPr>
            <a:normAutofit/>
          </a:bodyPr>
          <a:lstStyle/>
          <a:p>
            <a:r>
              <a:rPr lang="en-US" dirty="0"/>
              <a:t>Changing the structure of an organization is the best way of creating conflict. Breaking up old work groups and departments and reorganizing them so that they have new responsibilities. Such action will create uncertainties that call for readjustments immediately. The conflict that develops during this period may ultimately lead to improve methods of operations as members try to adjust to new circumstances.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communication</a:t>
            </a:r>
          </a:p>
        </p:txBody>
      </p:sp>
      <p:sp>
        <p:nvSpPr>
          <p:cNvPr id="3" name="Content Placeholder 2"/>
          <p:cNvSpPr>
            <a:spLocks noGrp="1"/>
          </p:cNvSpPr>
          <p:nvPr>
            <p:ph idx="1"/>
          </p:nvPr>
        </p:nvSpPr>
        <p:spPr/>
        <p:txBody>
          <a:bodyPr>
            <a:normAutofit/>
          </a:bodyPr>
          <a:lstStyle/>
          <a:p>
            <a:r>
              <a:rPr lang="en-US" dirty="0"/>
              <a:t>Managers can manipulate messages to stimulate conflict by ambiguous or threatening message. The rumors may be intellectually planned in the informal communication system. Sometimes a manager can also redirect messages and alter channels to encourage conflict.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EBB7-580F-4E56-D1F3-8E862AC6C93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1E490A1-D496-A07E-44DF-5209A25376FF}"/>
              </a:ext>
            </a:extLst>
          </p:cNvPr>
          <p:cNvSpPr>
            <a:spLocks noGrp="1"/>
          </p:cNvSpPr>
          <p:nvPr>
            <p:ph idx="1"/>
          </p:nvPr>
        </p:nvSpPr>
        <p:spPr/>
        <p:txBody>
          <a:bodyPr/>
          <a:lstStyle/>
          <a:p>
            <a:r>
              <a:rPr lang="en-US" b="1" dirty="0"/>
              <a:t>Challenges of Participative Management:</a:t>
            </a:r>
          </a:p>
          <a:p>
            <a:pPr>
              <a:buFont typeface="+mj-lt"/>
              <a:buAutoNum type="arabicPeriod"/>
            </a:pPr>
            <a:r>
              <a:rPr lang="en-US" b="1" dirty="0"/>
              <a:t>Time-Consuming</a:t>
            </a:r>
            <a:r>
              <a:rPr lang="en-US" dirty="0"/>
              <a:t>: Involving employees in decisions can slow down the process, especially in urgent situations.</a:t>
            </a:r>
          </a:p>
          <a:p>
            <a:pPr>
              <a:buFont typeface="+mj-lt"/>
              <a:buAutoNum type="arabicPeriod"/>
            </a:pPr>
            <a:r>
              <a:rPr lang="en-US" b="1" dirty="0"/>
              <a:t>Potential for Conflict</a:t>
            </a:r>
            <a:r>
              <a:rPr lang="en-US" dirty="0"/>
              <a:t>: Differences in opinions can lead to conflicts or disagreements among team members.</a:t>
            </a:r>
          </a:p>
          <a:p>
            <a:pPr>
              <a:buFont typeface="+mj-lt"/>
              <a:buAutoNum type="arabicPeriod"/>
            </a:pPr>
            <a:r>
              <a:rPr lang="en-US" b="1" dirty="0"/>
              <a:t>Requires Skilled Leadership</a:t>
            </a:r>
            <a:r>
              <a:rPr lang="en-US" dirty="0"/>
              <a:t>: Managers need strong facilitation and conflict-resolution skills to guide participative efforts effectively.</a:t>
            </a:r>
          </a:p>
          <a:p>
            <a:pPr>
              <a:buFont typeface="+mj-lt"/>
              <a:buAutoNum type="arabicPeriod"/>
            </a:pPr>
            <a:r>
              <a:rPr lang="en-US" b="1" dirty="0"/>
              <a:t>Not Always Applicable</a:t>
            </a:r>
            <a:r>
              <a:rPr lang="en-US" dirty="0"/>
              <a:t>: Certain situations, such as crises, may require a more directive approach.</a:t>
            </a:r>
          </a:p>
          <a:p>
            <a:endParaRPr lang="en-CA" dirty="0"/>
          </a:p>
        </p:txBody>
      </p:sp>
    </p:spTree>
    <p:extLst>
      <p:ext uri="{BB962C8B-B14F-4D97-AF65-F5344CB8AC3E}">
        <p14:creationId xmlns:p14="http://schemas.microsoft.com/office/powerpoint/2010/main" val="2335025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Encouraging competition</a:t>
            </a:r>
          </a:p>
        </p:txBody>
      </p:sp>
      <p:sp>
        <p:nvSpPr>
          <p:cNvPr id="3" name="Content Placeholder 2"/>
          <p:cNvSpPr>
            <a:spLocks noGrp="1"/>
          </p:cNvSpPr>
          <p:nvPr>
            <p:ph idx="1"/>
          </p:nvPr>
        </p:nvSpPr>
        <p:spPr/>
        <p:txBody>
          <a:bodyPr/>
          <a:lstStyle/>
          <a:p>
            <a:r>
              <a:rPr lang="en-US" dirty="0"/>
              <a:t>The use of bonus, incentive pay and awards for excellent performance will stimulate competition. As one group is hard to break the other, constructive conflict will occur.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Bringing in outsiders </a:t>
            </a:r>
          </a:p>
        </p:txBody>
      </p:sp>
      <p:sp>
        <p:nvSpPr>
          <p:cNvPr id="3" name="Content Placeholder 2"/>
          <p:cNvSpPr>
            <a:spLocks noGrp="1"/>
          </p:cNvSpPr>
          <p:nvPr>
            <p:ph idx="1"/>
          </p:nvPr>
        </p:nvSpPr>
        <p:spPr/>
        <p:txBody>
          <a:bodyPr/>
          <a:lstStyle/>
          <a:p>
            <a:r>
              <a:rPr lang="en-US" dirty="0"/>
              <a:t>Management may shake up a stagnant organization by bringing in people whose attitudes, values and styles differ significantly from the prevailing norms. When such heterogeneous persons join an organization, the status quo is disturbed. Divergent opinions, innovative ideas and originality can be developed.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Preventing conflict </a:t>
            </a:r>
          </a:p>
        </p:txBody>
      </p:sp>
      <p:sp>
        <p:nvSpPr>
          <p:cNvPr id="3" name="Content Placeholder 2"/>
          <p:cNvSpPr>
            <a:spLocks noGrp="1"/>
          </p:cNvSpPr>
          <p:nvPr>
            <p:ph idx="1"/>
          </p:nvPr>
        </p:nvSpPr>
        <p:spPr/>
        <p:txBody>
          <a:bodyPr/>
          <a:lstStyle/>
          <a:p>
            <a:r>
              <a:rPr lang="en-US" dirty="0"/>
              <a:t>Sometimes conflict rises to alarming levels and adversely affects the work performance in an organization. In such a case, the manager needs to prevent. The following methods may be applied to prevent conflict.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Super ordinate goals. </a:t>
            </a:r>
          </a:p>
        </p:txBody>
      </p:sp>
      <p:sp>
        <p:nvSpPr>
          <p:cNvPr id="3" name="Content Placeholder 2"/>
          <p:cNvSpPr>
            <a:spLocks noGrp="1"/>
          </p:cNvSpPr>
          <p:nvPr>
            <p:ph idx="1"/>
          </p:nvPr>
        </p:nvSpPr>
        <p:spPr>
          <a:xfrm>
            <a:off x="838199" y="1825625"/>
            <a:ext cx="11019503" cy="4351338"/>
          </a:xfrm>
        </p:spPr>
        <p:txBody>
          <a:bodyPr>
            <a:normAutofit/>
          </a:bodyPr>
          <a:lstStyle/>
          <a:p>
            <a:r>
              <a:rPr lang="en-US" dirty="0"/>
              <a:t>A super ordinate goal is a common goal that appeals to all the parties involved in the conflict and cannot be accomplished by the resources of any single party separately. Such super ordinate goals demand interdependence and cooperation between departments. For example, serve competition may force different departments to work together to ensure the survival and growth of the organization.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Reducing interdependence </a:t>
            </a:r>
          </a:p>
        </p:txBody>
      </p:sp>
      <p:sp>
        <p:nvSpPr>
          <p:cNvPr id="3" name="Content Placeholder 2"/>
          <p:cNvSpPr>
            <a:spLocks noGrp="1"/>
          </p:cNvSpPr>
          <p:nvPr>
            <p:ph idx="1"/>
          </p:nvPr>
        </p:nvSpPr>
        <p:spPr/>
        <p:txBody>
          <a:bodyPr/>
          <a:lstStyle/>
          <a:p>
            <a:r>
              <a:rPr lang="en-US" dirty="0"/>
              <a:t>The potential for conflict is very high in situations where two departments have to work in an interdependent fashion and share scare resources. As a result of this, mutual dependency, disagreement and conflict will be reduced.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Exchange of personnel</a:t>
            </a:r>
          </a:p>
        </p:txBody>
      </p:sp>
      <p:sp>
        <p:nvSpPr>
          <p:cNvPr id="3" name="Content Placeholder 2"/>
          <p:cNvSpPr>
            <a:spLocks noGrp="1"/>
          </p:cNvSpPr>
          <p:nvPr>
            <p:ph idx="1"/>
          </p:nvPr>
        </p:nvSpPr>
        <p:spPr/>
        <p:txBody>
          <a:bodyPr/>
          <a:lstStyle/>
          <a:p>
            <a:r>
              <a:rPr lang="en-US" dirty="0"/>
              <a:t>Rotation of employees between interdependent departments improves perception and understanding. Narrow perspective, department loyalties and misunderstandings created by the organizational boundaries are reduced making employees more considerate and cooperative.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Liaison group or integrators </a:t>
            </a:r>
          </a:p>
        </p:txBody>
      </p:sp>
      <p:sp>
        <p:nvSpPr>
          <p:cNvPr id="3" name="Content Placeholder 2"/>
          <p:cNvSpPr>
            <a:spLocks noGrp="1"/>
          </p:cNvSpPr>
          <p:nvPr>
            <p:ph idx="1"/>
          </p:nvPr>
        </p:nvSpPr>
        <p:spPr/>
        <p:txBody>
          <a:bodyPr>
            <a:normAutofit/>
          </a:bodyPr>
          <a:lstStyle/>
          <a:p>
            <a:r>
              <a:rPr lang="en-US" dirty="0"/>
              <a:t>Liaison groups or integrators are mechanisms used in organizations or group settings to facilitate communication, coordination, and collaboration between different departments, teams, or stakeholders. They act as bridges to ensure that diverse groups with potentially conflicting goals or interests work together effectively toward a common objective.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 Appeal to higher authority </a:t>
            </a:r>
          </a:p>
        </p:txBody>
      </p:sp>
      <p:sp>
        <p:nvSpPr>
          <p:cNvPr id="3" name="Content Placeholder 2"/>
          <p:cNvSpPr>
            <a:spLocks noGrp="1"/>
          </p:cNvSpPr>
          <p:nvPr>
            <p:ph idx="1"/>
          </p:nvPr>
        </p:nvSpPr>
        <p:spPr/>
        <p:txBody>
          <a:bodyPr/>
          <a:lstStyle/>
          <a:p>
            <a:r>
              <a:rPr lang="en-US" dirty="0"/>
              <a:t>When conflict cannot be solved at, it may be referred to the superior . Since the superior has the authority to dictate to both the parties, he can succeed in bringing the conflicting parties.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Resolving conflict </a:t>
            </a:r>
          </a:p>
        </p:txBody>
      </p:sp>
      <p:sp>
        <p:nvSpPr>
          <p:cNvPr id="3" name="Content Placeholder 2"/>
          <p:cNvSpPr>
            <a:spLocks noGrp="1"/>
          </p:cNvSpPr>
          <p:nvPr>
            <p:ph idx="1"/>
          </p:nvPr>
        </p:nvSpPr>
        <p:spPr/>
        <p:txBody>
          <a:bodyPr/>
          <a:lstStyle/>
          <a:p>
            <a:r>
              <a:rPr lang="en-US" dirty="0"/>
              <a:t>Conflict is an organization is inventible. Sometimes the best managers find themselves in the middle of a dysfunctional conflict. Conflict resolution means a situation in which the underlined reasons for a given conflict are eliminated. Manager can use a number of techniques to resolve conflict. Some of the common approaches are described below.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 solving</a:t>
            </a:r>
          </a:p>
        </p:txBody>
      </p:sp>
      <p:sp>
        <p:nvSpPr>
          <p:cNvPr id="3" name="Content Placeholder 2"/>
          <p:cNvSpPr>
            <a:spLocks noGrp="1"/>
          </p:cNvSpPr>
          <p:nvPr>
            <p:ph idx="1"/>
          </p:nvPr>
        </p:nvSpPr>
        <p:spPr/>
        <p:txBody>
          <a:bodyPr>
            <a:normAutofit/>
          </a:bodyPr>
          <a:lstStyle/>
          <a:p>
            <a:r>
              <a:rPr lang="en-US" dirty="0"/>
              <a:t>It involves bringing together the conflicting parties to share their problems. The focus is on sharing information to avoid misunderstanding and to find out areas of common interest. Discussion over who is right or wrong is not allowed but only discussion with regard to identification of problems and possible solution to alternatives is permitted. And at the end atmosphere of trust and openness has to be built. Thus, this method is suitable for resolving conflicts arising out of misunderstanding.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E25B-C8D2-8E98-AFEE-78D4C41B8C3F}"/>
              </a:ext>
            </a:extLst>
          </p:cNvPr>
          <p:cNvSpPr>
            <a:spLocks noGrp="1"/>
          </p:cNvSpPr>
          <p:nvPr>
            <p:ph type="title"/>
          </p:nvPr>
        </p:nvSpPr>
        <p:spPr>
          <a:xfrm>
            <a:off x="838200" y="681037"/>
            <a:ext cx="10515600" cy="1009651"/>
          </a:xfrm>
        </p:spPr>
        <p:txBody>
          <a:bodyPr>
            <a:normAutofit fontScale="90000"/>
          </a:bodyPr>
          <a:lstStyle/>
          <a:p>
            <a:r>
              <a:rPr lang="en-US" dirty="0"/>
              <a:t>Participative Management Characteristics</a:t>
            </a:r>
            <a:br>
              <a:rPr lang="en-US" dirty="0"/>
            </a:br>
            <a:endParaRPr lang="en-US" dirty="0"/>
          </a:p>
        </p:txBody>
      </p:sp>
      <p:sp>
        <p:nvSpPr>
          <p:cNvPr id="3" name="Content Placeholder 2">
            <a:extLst>
              <a:ext uri="{FF2B5EF4-FFF2-40B4-BE49-F238E27FC236}">
                <a16:creationId xmlns:a16="http://schemas.microsoft.com/office/drawing/2014/main" id="{6FB98AB7-1565-30D6-4B38-891C3552698D}"/>
              </a:ext>
            </a:extLst>
          </p:cNvPr>
          <p:cNvSpPr>
            <a:spLocks noGrp="1"/>
          </p:cNvSpPr>
          <p:nvPr>
            <p:ph idx="1"/>
          </p:nvPr>
        </p:nvSpPr>
        <p:spPr>
          <a:xfrm>
            <a:off x="838200" y="1690688"/>
            <a:ext cx="10515600" cy="3393377"/>
          </a:xfrm>
        </p:spPr>
        <p:txBody>
          <a:bodyPr>
            <a:normAutofit/>
          </a:bodyPr>
          <a:lstStyle/>
          <a:p>
            <a:pPr marL="0" indent="0" algn="l">
              <a:lnSpc>
                <a:spcPts val="1800"/>
              </a:lnSpc>
              <a:spcAft>
                <a:spcPts val="1125"/>
              </a:spcAft>
              <a:buNone/>
            </a:pPr>
            <a:endParaRPr lang="en-US" b="0" i="0" u="none" strike="noStrike" dirty="0">
              <a:solidFill>
                <a:srgbClr val="3C4852"/>
              </a:solidFill>
              <a:effectLst/>
              <a:latin typeface="AvertaStd"/>
            </a:endParaRPr>
          </a:p>
          <a:p>
            <a:pPr marL="0" indent="0" algn="l">
              <a:lnSpc>
                <a:spcPts val="1800"/>
              </a:lnSpc>
              <a:spcAft>
                <a:spcPts val="1125"/>
              </a:spcAft>
              <a:buNone/>
            </a:pPr>
            <a:r>
              <a:rPr lang="en-US" b="0" i="0" u="none" strike="noStrike" dirty="0">
                <a:solidFill>
                  <a:srgbClr val="3C4852"/>
                </a:solidFill>
                <a:effectLst/>
                <a:latin typeface="AvertaStd"/>
              </a:rPr>
              <a:t>The following are the characteristics of participative management:</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The employee has the power to take the judgement instantly</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The employees are also part of core management</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They have opportunities to give their view on improvement</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They have the authority to give their creative ideas</a:t>
            </a:r>
          </a:p>
          <a:p>
            <a:endParaRPr lang="en-US" dirty="0"/>
          </a:p>
        </p:txBody>
      </p:sp>
    </p:spTree>
    <p:extLst>
      <p:ext uri="{BB962C8B-B14F-4D97-AF65-F5344CB8AC3E}">
        <p14:creationId xmlns:p14="http://schemas.microsoft.com/office/powerpoint/2010/main" val="10411385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Accommodating</a:t>
            </a:r>
          </a:p>
        </p:txBody>
      </p:sp>
      <p:sp>
        <p:nvSpPr>
          <p:cNvPr id="3" name="Content Placeholder 2"/>
          <p:cNvSpPr>
            <a:spLocks noGrp="1"/>
          </p:cNvSpPr>
          <p:nvPr>
            <p:ph idx="1"/>
          </p:nvPr>
        </p:nvSpPr>
        <p:spPr>
          <a:xfrm>
            <a:off x="838200" y="1415845"/>
            <a:ext cx="10515600" cy="4761118"/>
          </a:xfrm>
        </p:spPr>
        <p:txBody>
          <a:bodyPr>
            <a:normAutofit fontScale="92500"/>
          </a:bodyPr>
          <a:lstStyle/>
          <a:p>
            <a:endParaRPr lang="en-US" dirty="0"/>
          </a:p>
          <a:p>
            <a:r>
              <a:rPr lang="en-US" dirty="0"/>
              <a:t>Accommodators set aside their own needs because they want to please others in order to keep the peace. Smoothing or harmonizing can result in a false solution to a problem and can result in feelings ranging from anger to pleasure. This style is about simply putting the other parties' needs before ones own. You allow them to win and get their way. </a:t>
            </a:r>
          </a:p>
          <a:p>
            <a:endParaRPr lang="en-US" dirty="0"/>
          </a:p>
          <a:p>
            <a:r>
              <a:rPr lang="en-US" dirty="0"/>
              <a:t>Accommodating involves playing down difference among conflicting parties and highlighting similarities and areas of agreement and peaceful co existence through a recognition of common interest in the goal. Sharing of opinions removes misunderstanding and both parties realize that they are not far apart.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Compromising</a:t>
            </a:r>
          </a:p>
        </p:txBody>
      </p:sp>
      <p:sp>
        <p:nvSpPr>
          <p:cNvPr id="3" name="Content Placeholder 2"/>
          <p:cNvSpPr>
            <a:spLocks noGrp="1"/>
          </p:cNvSpPr>
          <p:nvPr>
            <p:ph idx="1"/>
          </p:nvPr>
        </p:nvSpPr>
        <p:spPr/>
        <p:txBody>
          <a:bodyPr>
            <a:normAutofit/>
          </a:bodyPr>
          <a:lstStyle/>
          <a:p>
            <a:r>
              <a:rPr lang="en-US" dirty="0"/>
              <a:t>This is the traditional method of conflict resolution. It is a process of bargaining where the parties negotiate on the basis of give and take principle to arrive at a mutually acceptable agreement. It is commonly used where the conflict involves difference in goals, attitudes or values. There is no distinct winner or loser because each party is expected to sacrifice something in exchange for a concession. It is the most typical ways of dealing with labor management conflict. However, compromise takes time, which the management may not be able to afford always. The amount given up by each party in conflict becomes the direct relation to its strength.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avoidance</a:t>
            </a:r>
          </a:p>
        </p:txBody>
      </p:sp>
      <p:sp>
        <p:nvSpPr>
          <p:cNvPr id="3" name="Content Placeholder 2"/>
          <p:cNvSpPr>
            <a:spLocks noGrp="1"/>
          </p:cNvSpPr>
          <p:nvPr>
            <p:ph idx="1"/>
          </p:nvPr>
        </p:nvSpPr>
        <p:spPr/>
        <p:txBody>
          <a:bodyPr>
            <a:normAutofit/>
          </a:bodyPr>
          <a:lstStyle/>
          <a:p>
            <a:pPr>
              <a:buNone/>
            </a:pPr>
            <a:r>
              <a:rPr lang="en-US" dirty="0"/>
              <a:t>Avoiding is a deliberate decision to sidestep a conflict . In certain situation it may be appropriate to avoid a conflict. This technique is useful when issues involved in conflict are of very minor nature or when more important issues deserve attention. Avoidance strategy should be applied when one feels that people is an organization should col down so that the issue can be handled at a later date in better psychological environment.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4250-60D5-9176-B44C-A743DF3B5741}"/>
              </a:ext>
            </a:extLst>
          </p:cNvPr>
          <p:cNvSpPr>
            <a:spLocks noGrp="1"/>
          </p:cNvSpPr>
          <p:nvPr>
            <p:ph type="title"/>
          </p:nvPr>
        </p:nvSpPr>
        <p:spPr/>
        <p:txBody>
          <a:bodyPr/>
          <a:lstStyle/>
          <a:p>
            <a:r>
              <a:rPr lang="en-US" dirty="0"/>
              <a:t>Change Management </a:t>
            </a:r>
          </a:p>
        </p:txBody>
      </p:sp>
      <p:sp>
        <p:nvSpPr>
          <p:cNvPr id="3" name="Content Placeholder 2">
            <a:extLst>
              <a:ext uri="{FF2B5EF4-FFF2-40B4-BE49-F238E27FC236}">
                <a16:creationId xmlns:a16="http://schemas.microsoft.com/office/drawing/2014/main" id="{194AB9FD-0DAB-68B8-47E2-3319C1FCFEEC}"/>
              </a:ext>
            </a:extLst>
          </p:cNvPr>
          <p:cNvSpPr>
            <a:spLocks noGrp="1"/>
          </p:cNvSpPr>
          <p:nvPr>
            <p:ph idx="1"/>
          </p:nvPr>
        </p:nvSpPr>
        <p:spPr/>
        <p:txBody>
          <a:bodyPr>
            <a:normAutofit/>
          </a:bodyPr>
          <a:lstStyle/>
          <a:p>
            <a:r>
              <a:rPr lang="en-US" dirty="0"/>
              <a:t>Change management is a systematic approach to dealing with the transition or transformation of an organization's goals, processes and technologies. The purpose of change management is to implement strategies for effecting and controlling change and helping people to adapt to change.</a:t>
            </a:r>
          </a:p>
          <a:p>
            <a:r>
              <a:rPr lang="en-US" dirty="0"/>
              <a:t>Change management is a discipline that focuses on managing changes within an organization. Change management involves implementing approaches to prepare and support individuals, teams and leaders in making organizational change. </a:t>
            </a:r>
          </a:p>
        </p:txBody>
      </p:sp>
    </p:spTree>
    <p:extLst>
      <p:ext uri="{BB962C8B-B14F-4D97-AF65-F5344CB8AC3E}">
        <p14:creationId xmlns:p14="http://schemas.microsoft.com/office/powerpoint/2010/main" val="40738540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038E-F60D-8293-F261-389AA1D2E81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09D110C-5033-5387-1DEB-0C9700AACDEA}"/>
              </a:ext>
            </a:extLst>
          </p:cNvPr>
          <p:cNvSpPr>
            <a:spLocks noGrp="1"/>
          </p:cNvSpPr>
          <p:nvPr>
            <p:ph idx="1"/>
          </p:nvPr>
        </p:nvSpPr>
        <p:spPr/>
        <p:txBody>
          <a:bodyPr/>
          <a:lstStyle/>
          <a:p>
            <a:r>
              <a:rPr lang="en-US" dirty="0"/>
              <a:t>Change management is a structured approach that enables individuals and organizations to transition from a current state to a desired future state. It involves preparing, supporting, and helping individuals to adopt change successfully. According to a report by McKinsey, about 70% of change initiatives fail, often due to a lack of proper change management. </a:t>
            </a:r>
            <a:endParaRPr lang="en-CA" dirty="0"/>
          </a:p>
        </p:txBody>
      </p:sp>
    </p:spTree>
    <p:extLst>
      <p:ext uri="{BB962C8B-B14F-4D97-AF65-F5344CB8AC3E}">
        <p14:creationId xmlns:p14="http://schemas.microsoft.com/office/powerpoint/2010/main" val="18335514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CDE2-F8E2-3C42-DC5B-7984E785E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23299-4F9D-3681-C26C-22DCA95619DA}"/>
              </a:ext>
            </a:extLst>
          </p:cNvPr>
          <p:cNvSpPr>
            <a:spLocks noGrp="1"/>
          </p:cNvSpPr>
          <p:nvPr>
            <p:ph idx="1"/>
          </p:nvPr>
        </p:nvSpPr>
        <p:spPr/>
        <p:txBody>
          <a:bodyPr/>
          <a:lstStyle/>
          <a:p>
            <a:r>
              <a:rPr lang="en-US" b="1" dirty="0"/>
              <a:t>Key Elements of Change Management:</a:t>
            </a:r>
          </a:p>
          <a:p>
            <a:pPr>
              <a:buFont typeface="+mj-lt"/>
              <a:buAutoNum type="arabicPeriod"/>
            </a:pPr>
            <a:r>
              <a:rPr lang="en-US" b="1" dirty="0"/>
              <a:t>People</a:t>
            </a:r>
            <a:r>
              <a:rPr lang="en-US" dirty="0"/>
              <a:t>: The human side of change is the primary focus, as individuals' acceptance and adaptation determine the success of any changes.</a:t>
            </a:r>
          </a:p>
          <a:p>
            <a:pPr>
              <a:buFont typeface="+mj-lt"/>
              <a:buAutoNum type="arabicPeriod"/>
            </a:pPr>
            <a:r>
              <a:rPr lang="en-US" b="1" dirty="0"/>
              <a:t>Processes</a:t>
            </a:r>
            <a:r>
              <a:rPr lang="en-US" dirty="0"/>
              <a:t>: Structured methodologies and tools are used to manage the transition effectively.</a:t>
            </a:r>
          </a:p>
          <a:p>
            <a:pPr>
              <a:buFont typeface="+mj-lt"/>
              <a:buAutoNum type="arabicPeriod"/>
            </a:pPr>
            <a:r>
              <a:rPr lang="en-US" b="1" dirty="0"/>
              <a:t>Outcomes</a:t>
            </a:r>
            <a:r>
              <a:rPr lang="en-US" dirty="0"/>
              <a:t>: The goal is to achieve the intended objectives of the change while minimizing disruptions and maximizing benefits.</a:t>
            </a:r>
          </a:p>
          <a:p>
            <a:endParaRPr lang="en-US" dirty="0"/>
          </a:p>
        </p:txBody>
      </p:sp>
    </p:spTree>
    <p:extLst>
      <p:ext uri="{BB962C8B-B14F-4D97-AF65-F5344CB8AC3E}">
        <p14:creationId xmlns:p14="http://schemas.microsoft.com/office/powerpoint/2010/main" val="2060167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7553-56EF-2135-6C3D-C02F23BE01DD}"/>
              </a:ext>
            </a:extLst>
          </p:cNvPr>
          <p:cNvSpPr>
            <a:spLocks noGrp="1"/>
          </p:cNvSpPr>
          <p:nvPr>
            <p:ph type="title"/>
          </p:nvPr>
        </p:nvSpPr>
        <p:spPr/>
        <p:txBody>
          <a:bodyPr/>
          <a:lstStyle/>
          <a:p>
            <a:r>
              <a:rPr lang="en-US" dirty="0"/>
              <a:t>Types of Change in Organizations:</a:t>
            </a:r>
            <a:br>
              <a:rPr lang="en-US" dirty="0"/>
            </a:br>
            <a:endParaRPr lang="en-US" dirty="0"/>
          </a:p>
        </p:txBody>
      </p:sp>
      <p:sp>
        <p:nvSpPr>
          <p:cNvPr id="3" name="Content Placeholder 2">
            <a:extLst>
              <a:ext uri="{FF2B5EF4-FFF2-40B4-BE49-F238E27FC236}">
                <a16:creationId xmlns:a16="http://schemas.microsoft.com/office/drawing/2014/main" id="{A1D72B92-D8B3-E8D5-AD05-B818768EB281}"/>
              </a:ext>
            </a:extLst>
          </p:cNvPr>
          <p:cNvSpPr>
            <a:spLocks noGrp="1"/>
          </p:cNvSpPr>
          <p:nvPr>
            <p:ph idx="1"/>
          </p:nvPr>
        </p:nvSpPr>
        <p:spPr/>
        <p:txBody>
          <a:bodyPr>
            <a:normAutofit lnSpcReduction="10000"/>
          </a:bodyPr>
          <a:lstStyle/>
          <a:p>
            <a:pPr>
              <a:buFont typeface="+mj-lt"/>
              <a:buAutoNum type="arabicPeriod"/>
            </a:pPr>
            <a:r>
              <a:rPr lang="en-US" b="1" dirty="0"/>
              <a:t>Transformational Change</a:t>
            </a:r>
            <a:r>
              <a:rPr lang="en-US" dirty="0"/>
              <a:t>: Large-scale changes that reshape the organization, such as mergers, acquisitions, or entering new markets.</a:t>
            </a:r>
          </a:p>
          <a:p>
            <a:pPr>
              <a:buFont typeface="+mj-lt"/>
              <a:buAutoNum type="arabicPeriod"/>
            </a:pPr>
            <a:r>
              <a:rPr lang="en-US" b="1" dirty="0"/>
              <a:t>Incremental Change</a:t>
            </a:r>
            <a:r>
              <a:rPr lang="en-US" dirty="0"/>
              <a:t>: Small, continuous improvements to processes, products, or services.</a:t>
            </a:r>
          </a:p>
          <a:p>
            <a:pPr>
              <a:buFont typeface="+mj-lt"/>
              <a:buAutoNum type="arabicPeriod"/>
            </a:pPr>
            <a:r>
              <a:rPr lang="en-US" b="1" dirty="0"/>
              <a:t>Strategic Change</a:t>
            </a:r>
            <a:r>
              <a:rPr lang="en-US" dirty="0"/>
              <a:t>: Changes aimed at bring into line the organization with long-term goals, such as adopting a new business model.</a:t>
            </a:r>
          </a:p>
          <a:p>
            <a:pPr>
              <a:buFont typeface="+mj-lt"/>
              <a:buAutoNum type="arabicPeriod"/>
            </a:pPr>
            <a:r>
              <a:rPr lang="en-US" b="1" dirty="0"/>
              <a:t>Technological Change</a:t>
            </a:r>
            <a:r>
              <a:rPr lang="en-US" dirty="0"/>
              <a:t>: Implementing new systems, tools, or technologies to improve efficiency.</a:t>
            </a:r>
          </a:p>
          <a:p>
            <a:pPr>
              <a:buFont typeface="+mj-lt"/>
              <a:buAutoNum type="arabicPeriod"/>
            </a:pPr>
            <a:r>
              <a:rPr lang="en-US" b="1" dirty="0"/>
              <a:t>Cultural Change</a:t>
            </a:r>
            <a:r>
              <a:rPr lang="en-US" dirty="0"/>
              <a:t>: Modifying organizational culture to line up with new values or behaviors.</a:t>
            </a:r>
          </a:p>
          <a:p>
            <a:endParaRPr lang="en-US" dirty="0"/>
          </a:p>
        </p:txBody>
      </p:sp>
    </p:spTree>
    <p:extLst>
      <p:ext uri="{BB962C8B-B14F-4D97-AF65-F5344CB8AC3E}">
        <p14:creationId xmlns:p14="http://schemas.microsoft.com/office/powerpoint/2010/main" val="1980185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2936-E5E7-F8F4-A00F-814FFA606E67}"/>
              </a:ext>
            </a:extLst>
          </p:cNvPr>
          <p:cNvSpPr>
            <a:spLocks noGrp="1"/>
          </p:cNvSpPr>
          <p:nvPr>
            <p:ph type="title"/>
          </p:nvPr>
        </p:nvSpPr>
        <p:spPr/>
        <p:txBody>
          <a:bodyPr/>
          <a:lstStyle/>
          <a:p>
            <a:r>
              <a:rPr lang="en-US" dirty="0"/>
              <a:t>Phases of Change Management:</a:t>
            </a:r>
            <a:br>
              <a:rPr lang="en-US" dirty="0"/>
            </a:br>
            <a:endParaRPr lang="en-US" dirty="0"/>
          </a:p>
        </p:txBody>
      </p:sp>
      <p:sp>
        <p:nvSpPr>
          <p:cNvPr id="3" name="Content Placeholder 2">
            <a:extLst>
              <a:ext uri="{FF2B5EF4-FFF2-40B4-BE49-F238E27FC236}">
                <a16:creationId xmlns:a16="http://schemas.microsoft.com/office/drawing/2014/main" id="{06FDA291-756D-5815-DC40-74EA27832F4D}"/>
              </a:ext>
            </a:extLst>
          </p:cNvPr>
          <p:cNvSpPr>
            <a:spLocks noGrp="1"/>
          </p:cNvSpPr>
          <p:nvPr>
            <p:ph idx="1"/>
          </p:nvPr>
        </p:nvSpPr>
        <p:spPr/>
        <p:txBody>
          <a:bodyPr>
            <a:normAutofit fontScale="92500" lnSpcReduction="10000"/>
          </a:bodyPr>
          <a:lstStyle/>
          <a:p>
            <a:pPr>
              <a:buFont typeface="+mj-lt"/>
              <a:buAutoNum type="arabicPeriod"/>
            </a:pPr>
            <a:r>
              <a:rPr lang="en-US" b="1" dirty="0"/>
              <a:t>Preparation</a:t>
            </a:r>
            <a:r>
              <a:rPr lang="en-US" dirty="0"/>
              <a:t>:</a:t>
            </a:r>
          </a:p>
          <a:p>
            <a:pPr marL="742950" lvl="1" indent="-285750">
              <a:buFont typeface="+mj-lt"/>
              <a:buAutoNum type="arabicPeriod"/>
            </a:pPr>
            <a:r>
              <a:rPr lang="en-US" dirty="0"/>
              <a:t>Identify the need for change and define objectives.</a:t>
            </a:r>
          </a:p>
          <a:p>
            <a:pPr marL="742950" lvl="1" indent="-285750">
              <a:buFont typeface="+mj-lt"/>
              <a:buAutoNum type="arabicPeriod"/>
            </a:pPr>
            <a:r>
              <a:rPr lang="en-US" dirty="0"/>
              <a:t>Conduct impact assessments and stakeholder analysis.</a:t>
            </a:r>
          </a:p>
          <a:p>
            <a:pPr marL="742950" lvl="1" indent="-285750">
              <a:buFont typeface="+mj-lt"/>
              <a:buAutoNum type="arabicPeriod"/>
            </a:pPr>
            <a:r>
              <a:rPr lang="en-US" dirty="0"/>
              <a:t>Develop a change management plan.</a:t>
            </a:r>
          </a:p>
          <a:p>
            <a:pPr>
              <a:buFont typeface="+mj-lt"/>
              <a:buAutoNum type="arabicPeriod"/>
            </a:pPr>
            <a:r>
              <a:rPr lang="en-US" b="1" dirty="0"/>
              <a:t>Implementation</a:t>
            </a:r>
            <a:r>
              <a:rPr lang="en-US" dirty="0"/>
              <a:t>:</a:t>
            </a:r>
          </a:p>
          <a:p>
            <a:pPr marL="742950" lvl="1" indent="-285750">
              <a:buFont typeface="+mj-lt"/>
              <a:buAutoNum type="arabicPeriod"/>
            </a:pPr>
            <a:r>
              <a:rPr lang="en-US" dirty="0"/>
              <a:t>Communicate the change effectively.</a:t>
            </a:r>
          </a:p>
          <a:p>
            <a:pPr marL="742950" lvl="1" indent="-285750">
              <a:buFont typeface="+mj-lt"/>
              <a:buAutoNum type="arabicPeriod"/>
            </a:pPr>
            <a:r>
              <a:rPr lang="en-US" dirty="0"/>
              <a:t>Provide training and resources to support employees.</a:t>
            </a:r>
          </a:p>
          <a:p>
            <a:pPr marL="742950" lvl="1" indent="-285750">
              <a:buFont typeface="+mj-lt"/>
              <a:buAutoNum type="arabicPeriod"/>
            </a:pPr>
            <a:r>
              <a:rPr lang="en-US" dirty="0"/>
              <a:t>Introduce new processes or technologies incrementally.</a:t>
            </a:r>
          </a:p>
          <a:p>
            <a:pPr>
              <a:buFont typeface="+mj-lt"/>
              <a:buAutoNum type="arabicPeriod"/>
            </a:pPr>
            <a:r>
              <a:rPr lang="en-US" b="1" dirty="0"/>
              <a:t>Sustainment</a:t>
            </a:r>
            <a:r>
              <a:rPr lang="en-US" dirty="0"/>
              <a:t>:</a:t>
            </a:r>
          </a:p>
          <a:p>
            <a:pPr marL="742950" lvl="1" indent="-285750">
              <a:buFont typeface="+mj-lt"/>
              <a:buAutoNum type="arabicPeriod"/>
            </a:pPr>
            <a:r>
              <a:rPr lang="en-US" dirty="0"/>
              <a:t>Monitor progress and measure success.</a:t>
            </a:r>
          </a:p>
          <a:p>
            <a:pPr marL="742950" lvl="1" indent="-285750">
              <a:buFont typeface="+mj-lt"/>
              <a:buAutoNum type="arabicPeriod"/>
            </a:pPr>
            <a:r>
              <a:rPr lang="en-US" dirty="0"/>
              <a:t>Address challenges or resistance.</a:t>
            </a:r>
          </a:p>
          <a:p>
            <a:pPr marL="742950" lvl="1" indent="-285750">
              <a:buFont typeface="+mj-lt"/>
              <a:buAutoNum type="arabicPeriod"/>
            </a:pPr>
            <a:r>
              <a:rPr lang="en-US" dirty="0"/>
              <a:t>Reinforce changes through rewards, recognition, and continued support.</a:t>
            </a:r>
          </a:p>
          <a:p>
            <a:endParaRPr lang="en-US" dirty="0"/>
          </a:p>
        </p:txBody>
      </p:sp>
    </p:spTree>
    <p:extLst>
      <p:ext uri="{BB962C8B-B14F-4D97-AF65-F5344CB8AC3E}">
        <p14:creationId xmlns:p14="http://schemas.microsoft.com/office/powerpoint/2010/main" val="2238881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CEBC-A1F6-4357-C43C-C9E859CDC768}"/>
              </a:ext>
            </a:extLst>
          </p:cNvPr>
          <p:cNvSpPr>
            <a:spLocks noGrp="1"/>
          </p:cNvSpPr>
          <p:nvPr>
            <p:ph type="title"/>
          </p:nvPr>
        </p:nvSpPr>
        <p:spPr/>
        <p:txBody>
          <a:bodyPr/>
          <a:lstStyle/>
          <a:p>
            <a:r>
              <a:rPr lang="en-US" dirty="0"/>
              <a:t>Benefits of Effective Change Management:</a:t>
            </a:r>
            <a:br>
              <a:rPr lang="en-US" dirty="0"/>
            </a:br>
            <a:endParaRPr lang="en-US" dirty="0"/>
          </a:p>
        </p:txBody>
      </p:sp>
      <p:sp>
        <p:nvSpPr>
          <p:cNvPr id="3" name="Content Placeholder 2">
            <a:extLst>
              <a:ext uri="{FF2B5EF4-FFF2-40B4-BE49-F238E27FC236}">
                <a16:creationId xmlns:a16="http://schemas.microsoft.com/office/drawing/2014/main" id="{03B6A129-2BB7-1195-0212-C234C3D5FE6C}"/>
              </a:ext>
            </a:extLst>
          </p:cNvPr>
          <p:cNvSpPr>
            <a:spLocks noGrp="1"/>
          </p:cNvSpPr>
          <p:nvPr>
            <p:ph idx="1"/>
          </p:nvPr>
        </p:nvSpPr>
        <p:spPr/>
        <p:txBody>
          <a:bodyPr/>
          <a:lstStyle/>
          <a:p>
            <a:pPr>
              <a:buFont typeface="+mj-lt"/>
              <a:buAutoNum type="arabicPeriod"/>
            </a:pPr>
            <a:r>
              <a:rPr lang="en-US" b="1" dirty="0"/>
              <a:t>Minimized Resistance</a:t>
            </a:r>
            <a:r>
              <a:rPr lang="en-US" dirty="0"/>
              <a:t>: Reduces pushback from employees.</a:t>
            </a:r>
          </a:p>
          <a:p>
            <a:pPr>
              <a:buFont typeface="+mj-lt"/>
              <a:buAutoNum type="arabicPeriod"/>
            </a:pPr>
            <a:r>
              <a:rPr lang="en-US" b="1" dirty="0"/>
              <a:t>Increased Adoption</a:t>
            </a:r>
            <a:r>
              <a:rPr lang="en-US" dirty="0"/>
              <a:t>: Ensures smoother transitions and greater acceptance of new processes or technologies.</a:t>
            </a:r>
          </a:p>
          <a:p>
            <a:pPr>
              <a:buFont typeface="+mj-lt"/>
              <a:buAutoNum type="arabicPeriod"/>
            </a:pPr>
            <a:r>
              <a:rPr lang="en-US" b="1" dirty="0"/>
              <a:t>Improved Productivity</a:t>
            </a:r>
            <a:r>
              <a:rPr lang="en-US" dirty="0"/>
              <a:t>: Limits disruptions and maintains operational efficiency.</a:t>
            </a:r>
          </a:p>
          <a:p>
            <a:pPr>
              <a:buFont typeface="+mj-lt"/>
              <a:buAutoNum type="arabicPeriod"/>
            </a:pPr>
            <a:r>
              <a:rPr lang="en-US" b="1" dirty="0"/>
              <a:t>Achievement of Goals</a:t>
            </a:r>
            <a:r>
              <a:rPr lang="en-US" dirty="0"/>
              <a:t>: Enhances the likelihood of realizing the desired outcomes of change initiatives.</a:t>
            </a:r>
          </a:p>
          <a:p>
            <a:endParaRPr lang="en-US" dirty="0"/>
          </a:p>
        </p:txBody>
      </p:sp>
    </p:spTree>
    <p:extLst>
      <p:ext uri="{BB962C8B-B14F-4D97-AF65-F5344CB8AC3E}">
        <p14:creationId xmlns:p14="http://schemas.microsoft.com/office/powerpoint/2010/main" val="15500093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CF2B-C0FA-B508-83B9-A67F37C50ECC}"/>
              </a:ext>
            </a:extLst>
          </p:cNvPr>
          <p:cNvSpPr>
            <a:spLocks noGrp="1"/>
          </p:cNvSpPr>
          <p:nvPr>
            <p:ph type="title"/>
          </p:nvPr>
        </p:nvSpPr>
        <p:spPr/>
        <p:txBody>
          <a:bodyPr/>
          <a:lstStyle/>
          <a:p>
            <a:r>
              <a:rPr lang="en-US" dirty="0"/>
              <a:t>Challenges in Change Management:</a:t>
            </a:r>
            <a:br>
              <a:rPr lang="en-US" dirty="0"/>
            </a:br>
            <a:endParaRPr lang="en-US" dirty="0"/>
          </a:p>
        </p:txBody>
      </p:sp>
      <p:sp>
        <p:nvSpPr>
          <p:cNvPr id="3" name="Content Placeholder 2">
            <a:extLst>
              <a:ext uri="{FF2B5EF4-FFF2-40B4-BE49-F238E27FC236}">
                <a16:creationId xmlns:a16="http://schemas.microsoft.com/office/drawing/2014/main" id="{A059F550-A453-2D71-2557-CDCF0C73A282}"/>
              </a:ext>
            </a:extLst>
          </p:cNvPr>
          <p:cNvSpPr>
            <a:spLocks noGrp="1"/>
          </p:cNvSpPr>
          <p:nvPr>
            <p:ph idx="1"/>
          </p:nvPr>
        </p:nvSpPr>
        <p:spPr/>
        <p:txBody>
          <a:bodyPr/>
          <a:lstStyle/>
          <a:p>
            <a:pPr>
              <a:buFont typeface="+mj-lt"/>
              <a:buAutoNum type="arabicPeriod"/>
            </a:pPr>
            <a:r>
              <a:rPr lang="en-US" b="1" dirty="0"/>
              <a:t>Resistance to Change</a:t>
            </a:r>
            <a:r>
              <a:rPr lang="en-US" dirty="0"/>
              <a:t>: Employees may fear uncertainty or loss of control.</a:t>
            </a:r>
          </a:p>
          <a:p>
            <a:pPr>
              <a:buFont typeface="+mj-lt"/>
              <a:buAutoNum type="arabicPeriod"/>
            </a:pPr>
            <a:r>
              <a:rPr lang="en-US" b="1" dirty="0"/>
              <a:t>Lack of Communication</a:t>
            </a:r>
            <a:r>
              <a:rPr lang="en-US" dirty="0"/>
              <a:t>: Poor communication can lead to confusion or distrust.</a:t>
            </a:r>
          </a:p>
          <a:p>
            <a:pPr>
              <a:buFont typeface="+mj-lt"/>
              <a:buAutoNum type="arabicPeriod"/>
            </a:pPr>
            <a:r>
              <a:rPr lang="en-US" b="1" dirty="0"/>
              <a:t>Inadequate Resources</a:t>
            </a:r>
            <a:r>
              <a:rPr lang="en-US" dirty="0"/>
              <a:t>: Insufficient training, time, or tools can hinder the transition.</a:t>
            </a:r>
          </a:p>
          <a:p>
            <a:pPr>
              <a:buFont typeface="+mj-lt"/>
              <a:buAutoNum type="arabicPeriod"/>
            </a:pPr>
            <a:r>
              <a:rPr lang="en-US" b="1" dirty="0"/>
              <a:t>Leadership Misalignment</a:t>
            </a:r>
            <a:r>
              <a:rPr lang="en-US" dirty="0"/>
              <a:t>: Inconsistent support from leadership can undermine efforts.</a:t>
            </a:r>
          </a:p>
          <a:p>
            <a:endParaRPr lang="en-US" dirty="0"/>
          </a:p>
        </p:txBody>
      </p:sp>
    </p:spTree>
    <p:extLst>
      <p:ext uri="{BB962C8B-B14F-4D97-AF65-F5344CB8AC3E}">
        <p14:creationId xmlns:p14="http://schemas.microsoft.com/office/powerpoint/2010/main" val="357862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E95-3EB7-1A06-8181-A9A9F549EB18}"/>
              </a:ext>
            </a:extLst>
          </p:cNvPr>
          <p:cNvSpPr>
            <a:spLocks noGrp="1"/>
          </p:cNvSpPr>
          <p:nvPr>
            <p:ph type="title"/>
          </p:nvPr>
        </p:nvSpPr>
        <p:spPr>
          <a:xfrm>
            <a:off x="838200" y="365125"/>
            <a:ext cx="10515600" cy="866267"/>
          </a:xfrm>
        </p:spPr>
        <p:txBody>
          <a:bodyPr/>
          <a:lstStyle/>
          <a:p>
            <a:endParaRPr lang="en-US" dirty="0"/>
          </a:p>
        </p:txBody>
      </p:sp>
      <p:sp>
        <p:nvSpPr>
          <p:cNvPr id="3" name="Content Placeholder 2">
            <a:extLst>
              <a:ext uri="{FF2B5EF4-FFF2-40B4-BE49-F238E27FC236}">
                <a16:creationId xmlns:a16="http://schemas.microsoft.com/office/drawing/2014/main" id="{CCF28E29-C4BE-84AB-2805-9B95C4F8AE5E}"/>
              </a:ext>
            </a:extLst>
          </p:cNvPr>
          <p:cNvSpPr>
            <a:spLocks noGrp="1"/>
          </p:cNvSpPr>
          <p:nvPr>
            <p:ph idx="1"/>
          </p:nvPr>
        </p:nvSpPr>
        <p:spPr/>
        <p:txBody>
          <a:bodyPr>
            <a:normAutofit/>
          </a:bodyPr>
          <a:lstStyle/>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Employees have the authority to question any task running in the organization</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It is an ethical way of management because everyone is treated equally</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It helps the employees in their empowerment</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It also creates a sense of accountability for the employee</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The communication gap between the employers and managemen</a:t>
            </a:r>
            <a:r>
              <a:rPr lang="en-US" dirty="0">
                <a:solidFill>
                  <a:srgbClr val="3C4852"/>
                </a:solidFill>
                <a:latin typeface="AvertaStd"/>
              </a:rPr>
              <a:t>t will be</a:t>
            </a:r>
            <a:r>
              <a:rPr lang="en-US" b="0" i="0" u="none" strike="noStrike" dirty="0">
                <a:solidFill>
                  <a:srgbClr val="3C4852"/>
                </a:solidFill>
                <a:effectLst/>
                <a:latin typeface="AvertaStd"/>
              </a:rPr>
              <a:t> reduced</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Employees have the power to give feedback to their leaders</a:t>
            </a:r>
          </a:p>
          <a:p>
            <a:pPr algn="l">
              <a:lnSpc>
                <a:spcPts val="1800"/>
              </a:lnSpc>
              <a:spcAft>
                <a:spcPts val="750"/>
              </a:spcAft>
              <a:buFont typeface="Arial" panose="020B0604020202020204" pitchFamily="34" charset="0"/>
              <a:buChar char="•"/>
            </a:pPr>
            <a:r>
              <a:rPr lang="en-US" b="0" i="0" u="none" strike="noStrike" dirty="0">
                <a:solidFill>
                  <a:srgbClr val="3C4852"/>
                </a:solidFill>
                <a:effectLst/>
                <a:latin typeface="AvertaStd"/>
              </a:rPr>
              <a:t>It develops a sense of commitment in the employees</a:t>
            </a:r>
          </a:p>
          <a:p>
            <a:endParaRPr lang="en-US" dirty="0"/>
          </a:p>
        </p:txBody>
      </p:sp>
    </p:spTree>
    <p:extLst>
      <p:ext uri="{BB962C8B-B14F-4D97-AF65-F5344CB8AC3E}">
        <p14:creationId xmlns:p14="http://schemas.microsoft.com/office/powerpoint/2010/main" val="1064449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E6E4-3142-3A7A-C7FF-EED80AFE5923}"/>
              </a:ext>
            </a:extLst>
          </p:cNvPr>
          <p:cNvSpPr>
            <a:spLocks noGrp="1"/>
          </p:cNvSpPr>
          <p:nvPr>
            <p:ph type="title"/>
          </p:nvPr>
        </p:nvSpPr>
        <p:spPr/>
        <p:txBody>
          <a:bodyPr/>
          <a:lstStyle/>
          <a:p>
            <a:r>
              <a:rPr lang="en-US" dirty="0"/>
              <a:t>Innovation management and disruption </a:t>
            </a:r>
          </a:p>
        </p:txBody>
      </p:sp>
      <p:sp>
        <p:nvSpPr>
          <p:cNvPr id="3" name="Content Placeholder 2">
            <a:extLst>
              <a:ext uri="{FF2B5EF4-FFF2-40B4-BE49-F238E27FC236}">
                <a16:creationId xmlns:a16="http://schemas.microsoft.com/office/drawing/2014/main" id="{D5C30FC3-92AA-6105-4AAC-90DF1A9D3625}"/>
              </a:ext>
            </a:extLst>
          </p:cNvPr>
          <p:cNvSpPr>
            <a:spLocks noGrp="1"/>
          </p:cNvSpPr>
          <p:nvPr>
            <p:ph idx="1"/>
          </p:nvPr>
        </p:nvSpPr>
        <p:spPr/>
        <p:txBody>
          <a:bodyPr/>
          <a:lstStyle/>
          <a:p>
            <a:r>
              <a:rPr lang="en-US" b="1" dirty="0"/>
              <a:t>Innovation Management and Disruption</a:t>
            </a:r>
          </a:p>
          <a:p>
            <a:r>
              <a:rPr lang="en-US" b="1" dirty="0"/>
              <a:t>Innovation Management</a:t>
            </a:r>
            <a:r>
              <a:rPr lang="en-US" dirty="0"/>
              <a:t> refers to the systematic approach to fostering, planning, organizing, and implementing innovative ideas, processes, and technologies within an organization. The goal is to create value, improve efficiency, stay competitive, and respond to market needs.</a:t>
            </a:r>
          </a:p>
          <a:p>
            <a:r>
              <a:rPr lang="en-US" b="1" dirty="0"/>
              <a:t>Disruption</a:t>
            </a:r>
            <a:r>
              <a:rPr lang="en-US" dirty="0"/>
              <a:t>, on the other hand, occurs when a new innovation fundamentally changes or upends existing markets, industries, or business models, often displacing established players.</a:t>
            </a:r>
          </a:p>
          <a:p>
            <a:endParaRPr lang="en-US" dirty="0"/>
          </a:p>
        </p:txBody>
      </p:sp>
    </p:spTree>
    <p:extLst>
      <p:ext uri="{BB962C8B-B14F-4D97-AF65-F5344CB8AC3E}">
        <p14:creationId xmlns:p14="http://schemas.microsoft.com/office/powerpoint/2010/main" val="2531044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FBB5-3438-3492-E8EA-6FAC48FE4DAE}"/>
              </a:ext>
            </a:extLst>
          </p:cNvPr>
          <p:cNvSpPr>
            <a:spLocks noGrp="1"/>
          </p:cNvSpPr>
          <p:nvPr>
            <p:ph type="title"/>
          </p:nvPr>
        </p:nvSpPr>
        <p:spPr>
          <a:xfrm>
            <a:off x="838200" y="365126"/>
            <a:ext cx="10515600" cy="51977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DA10942-308A-F4BD-0858-78BF953CAB43}"/>
              </a:ext>
            </a:extLst>
          </p:cNvPr>
          <p:cNvSpPr>
            <a:spLocks noGrp="1"/>
          </p:cNvSpPr>
          <p:nvPr>
            <p:ph idx="1"/>
          </p:nvPr>
        </p:nvSpPr>
        <p:spPr>
          <a:xfrm>
            <a:off x="838200" y="1052052"/>
            <a:ext cx="10515600" cy="5124911"/>
          </a:xfrm>
        </p:spPr>
        <p:txBody>
          <a:bodyPr>
            <a:normAutofit fontScale="85000" lnSpcReduction="20000"/>
          </a:bodyPr>
          <a:lstStyle/>
          <a:p>
            <a:r>
              <a:rPr lang="en-US" b="1" dirty="0"/>
              <a:t>Innovation Management</a:t>
            </a:r>
          </a:p>
          <a:p>
            <a:r>
              <a:rPr lang="en-US" dirty="0"/>
              <a:t>Effective innovation management ensures that an organization can continuously adapt and grow in a rapidly changing world.</a:t>
            </a:r>
          </a:p>
          <a:p>
            <a:r>
              <a:rPr lang="en-US" b="1" dirty="0"/>
              <a:t>Key Elements of Innovation Management:</a:t>
            </a:r>
          </a:p>
          <a:p>
            <a:pPr>
              <a:buFont typeface="+mj-lt"/>
              <a:buAutoNum type="arabicPeriod"/>
            </a:pPr>
            <a:r>
              <a:rPr lang="en-US" b="1" dirty="0"/>
              <a:t>Idea Generation</a:t>
            </a:r>
            <a:r>
              <a:rPr lang="en-US" dirty="0"/>
              <a:t>:</a:t>
            </a:r>
          </a:p>
          <a:p>
            <a:pPr marL="742950" lvl="1" indent="-285750">
              <a:buFont typeface="+mj-lt"/>
              <a:buAutoNum type="arabicPeriod"/>
            </a:pPr>
            <a:r>
              <a:rPr lang="en-US" dirty="0"/>
              <a:t>Foster a culture where employees and stakeholders feel encouraged to contribute ideas.</a:t>
            </a:r>
          </a:p>
          <a:p>
            <a:pPr marL="742950" lvl="1" indent="-285750">
              <a:buFont typeface="+mj-lt"/>
              <a:buAutoNum type="arabicPeriod"/>
            </a:pPr>
            <a:r>
              <a:rPr lang="en-US" dirty="0"/>
              <a:t>Utilize brainstorming sessions, hackathons, or suggestion platforms.</a:t>
            </a:r>
          </a:p>
          <a:p>
            <a:pPr>
              <a:buFont typeface="+mj-lt"/>
              <a:buAutoNum type="arabicPeriod"/>
            </a:pPr>
            <a:r>
              <a:rPr lang="en-US" b="1" dirty="0"/>
              <a:t>Evaluation and Prioritization</a:t>
            </a:r>
            <a:r>
              <a:rPr lang="en-US" dirty="0"/>
              <a:t>:</a:t>
            </a:r>
          </a:p>
          <a:p>
            <a:pPr marL="742950" lvl="1" indent="-285750">
              <a:buFont typeface="+mj-lt"/>
              <a:buAutoNum type="arabicPeriod"/>
            </a:pPr>
            <a:r>
              <a:rPr lang="en-US" dirty="0"/>
              <a:t>Assess ideas based on feasibility, potential impact, and alignment with organizational goals.</a:t>
            </a:r>
          </a:p>
          <a:p>
            <a:pPr marL="742950" lvl="1" indent="-285750">
              <a:buFont typeface="+mj-lt"/>
              <a:buAutoNum type="arabicPeriod"/>
            </a:pPr>
            <a:r>
              <a:rPr lang="en-US" dirty="0"/>
              <a:t>Allocate resources to the most promising initiatives.</a:t>
            </a:r>
          </a:p>
          <a:p>
            <a:pPr>
              <a:buFont typeface="+mj-lt"/>
              <a:buAutoNum type="arabicPeriod"/>
            </a:pPr>
            <a:r>
              <a:rPr lang="en-US" b="1" dirty="0"/>
              <a:t>Implementation</a:t>
            </a:r>
            <a:r>
              <a:rPr lang="en-US" dirty="0"/>
              <a:t>:</a:t>
            </a:r>
          </a:p>
          <a:p>
            <a:pPr marL="742950" lvl="1" indent="-285750">
              <a:buFont typeface="+mj-lt"/>
              <a:buAutoNum type="arabicPeriod"/>
            </a:pPr>
            <a:r>
              <a:rPr lang="en-US" dirty="0"/>
              <a:t>Develop prototypes or pilot programs to test ideas.</a:t>
            </a:r>
          </a:p>
          <a:p>
            <a:pPr marL="742950" lvl="1" indent="-285750">
              <a:buFont typeface="+mj-lt"/>
              <a:buAutoNum type="arabicPeriod"/>
            </a:pPr>
            <a:r>
              <a:rPr lang="en-US" dirty="0"/>
              <a:t>Refine innovations based on feedback and gradually scale them.</a:t>
            </a:r>
          </a:p>
          <a:p>
            <a:pPr>
              <a:buFont typeface="+mj-lt"/>
              <a:buAutoNum type="arabicPeriod"/>
            </a:pPr>
            <a:r>
              <a:rPr lang="en-US" b="1" dirty="0"/>
              <a:t>Monitoring and Improvement</a:t>
            </a:r>
            <a:r>
              <a:rPr lang="en-US" dirty="0"/>
              <a:t>:</a:t>
            </a:r>
          </a:p>
          <a:p>
            <a:pPr marL="742950" lvl="1" indent="-285750">
              <a:buFont typeface="+mj-lt"/>
              <a:buAutoNum type="arabicPeriod"/>
            </a:pPr>
            <a:r>
              <a:rPr lang="en-US" dirty="0"/>
              <a:t>Track the progress and impact of implemented innovations.</a:t>
            </a:r>
          </a:p>
          <a:p>
            <a:pPr marL="742950" lvl="1" indent="-285750">
              <a:buFont typeface="+mj-lt"/>
              <a:buAutoNum type="arabicPeriod"/>
            </a:pPr>
            <a:r>
              <a:rPr lang="en-US" dirty="0"/>
              <a:t>Continuously iterate to enhance results.</a:t>
            </a:r>
          </a:p>
          <a:p>
            <a:endParaRPr lang="en-US" dirty="0"/>
          </a:p>
        </p:txBody>
      </p:sp>
    </p:spTree>
    <p:extLst>
      <p:ext uri="{BB962C8B-B14F-4D97-AF65-F5344CB8AC3E}">
        <p14:creationId xmlns:p14="http://schemas.microsoft.com/office/powerpoint/2010/main" val="2620135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6D9-620E-9A86-5A99-0D5EB31306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59D74D-2FC8-BA49-475E-867AC1DDF919}"/>
              </a:ext>
            </a:extLst>
          </p:cNvPr>
          <p:cNvSpPr>
            <a:spLocks noGrp="1"/>
          </p:cNvSpPr>
          <p:nvPr>
            <p:ph idx="1"/>
          </p:nvPr>
        </p:nvSpPr>
        <p:spPr/>
        <p:txBody>
          <a:bodyPr>
            <a:normAutofit fontScale="85000" lnSpcReduction="20000"/>
          </a:bodyPr>
          <a:lstStyle/>
          <a:p>
            <a:r>
              <a:rPr lang="en-US" b="1" dirty="0"/>
              <a:t>Types of Innovation:</a:t>
            </a:r>
          </a:p>
          <a:p>
            <a:pPr>
              <a:buFont typeface="+mj-lt"/>
              <a:buAutoNum type="arabicPeriod"/>
            </a:pPr>
            <a:r>
              <a:rPr lang="en-US" b="1" dirty="0"/>
              <a:t>Incremental Innovation</a:t>
            </a:r>
            <a:r>
              <a:rPr lang="en-US" dirty="0"/>
              <a:t>:</a:t>
            </a:r>
          </a:p>
          <a:p>
            <a:pPr marL="742950" lvl="1" indent="-285750">
              <a:buFont typeface="+mj-lt"/>
              <a:buAutoNum type="arabicPeriod"/>
            </a:pPr>
            <a:r>
              <a:rPr lang="en-US" dirty="0"/>
              <a:t>Small, continuous improvements to existing products, services, or processes.</a:t>
            </a:r>
          </a:p>
          <a:p>
            <a:pPr marL="742950" lvl="1" indent="-285750">
              <a:buFont typeface="+mj-lt"/>
              <a:buAutoNum type="arabicPeriod"/>
            </a:pPr>
            <a:r>
              <a:rPr lang="en-US" dirty="0"/>
              <a:t>Example: Upgrading smartphone cameras with better resolution.</a:t>
            </a:r>
          </a:p>
          <a:p>
            <a:pPr>
              <a:buFont typeface="+mj-lt"/>
              <a:buAutoNum type="arabicPeriod"/>
            </a:pPr>
            <a:r>
              <a:rPr lang="en-US" b="1" dirty="0"/>
              <a:t>Disruptive Innovation</a:t>
            </a:r>
            <a:r>
              <a:rPr lang="en-US" dirty="0"/>
              <a:t>:</a:t>
            </a:r>
          </a:p>
          <a:p>
            <a:pPr marL="742950" lvl="1" indent="-285750">
              <a:buFont typeface="+mj-lt"/>
              <a:buAutoNum type="arabicPeriod"/>
            </a:pPr>
            <a:r>
              <a:rPr lang="en-US" dirty="0"/>
              <a:t>Innovations that create entirely new markets or significantly disrupt existing ones.</a:t>
            </a:r>
          </a:p>
          <a:p>
            <a:pPr marL="742950" lvl="1" indent="-285750">
              <a:buFont typeface="+mj-lt"/>
              <a:buAutoNum type="arabicPeriod"/>
            </a:pPr>
            <a:r>
              <a:rPr lang="en-US" dirty="0"/>
              <a:t>Example: Netflix disrupting traditional video rental businesses.</a:t>
            </a:r>
          </a:p>
          <a:p>
            <a:pPr>
              <a:buFont typeface="+mj-lt"/>
              <a:buAutoNum type="arabicPeriod"/>
            </a:pPr>
            <a:r>
              <a:rPr lang="en-US" b="1" dirty="0"/>
              <a:t>Radical Innovation</a:t>
            </a:r>
            <a:r>
              <a:rPr lang="en-US" dirty="0"/>
              <a:t>:</a:t>
            </a:r>
          </a:p>
          <a:p>
            <a:pPr marL="742950" lvl="1" indent="-285750">
              <a:buFont typeface="+mj-lt"/>
              <a:buAutoNum type="arabicPeriod"/>
            </a:pPr>
            <a:r>
              <a:rPr lang="en-US" dirty="0"/>
              <a:t>Groundbreaking innovations that introduce completely new technologies or approaches.</a:t>
            </a:r>
          </a:p>
          <a:p>
            <a:pPr marL="742950" lvl="1" indent="-285750">
              <a:buFont typeface="+mj-lt"/>
              <a:buAutoNum type="arabicPeriod"/>
            </a:pPr>
            <a:r>
              <a:rPr lang="en-US" dirty="0"/>
              <a:t>Example: The invention of the internet.</a:t>
            </a:r>
          </a:p>
          <a:p>
            <a:pPr>
              <a:buFont typeface="+mj-lt"/>
              <a:buAutoNum type="arabicPeriod"/>
            </a:pPr>
            <a:r>
              <a:rPr lang="en-US" b="1" dirty="0"/>
              <a:t>Open Innovation</a:t>
            </a:r>
            <a:r>
              <a:rPr lang="en-US" dirty="0"/>
              <a:t>:</a:t>
            </a:r>
          </a:p>
          <a:p>
            <a:pPr marL="742950" lvl="1" indent="-285750">
              <a:buFont typeface="+mj-lt"/>
              <a:buAutoNum type="arabicPeriod"/>
            </a:pPr>
            <a:r>
              <a:rPr lang="en-US" dirty="0"/>
              <a:t>Leveraging external collaborations to drive innovation.</a:t>
            </a:r>
          </a:p>
          <a:p>
            <a:pPr marL="742950" lvl="1" indent="-285750">
              <a:buFont typeface="+mj-lt"/>
              <a:buAutoNum type="arabicPeriod"/>
            </a:pPr>
            <a:r>
              <a:rPr lang="en-US" dirty="0"/>
              <a:t>Example: Partnering with universities or startups for research and development.</a:t>
            </a:r>
          </a:p>
          <a:p>
            <a:endParaRPr lang="en-US" dirty="0"/>
          </a:p>
        </p:txBody>
      </p:sp>
    </p:spTree>
    <p:extLst>
      <p:ext uri="{BB962C8B-B14F-4D97-AF65-F5344CB8AC3E}">
        <p14:creationId xmlns:p14="http://schemas.microsoft.com/office/powerpoint/2010/main" val="29278819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9AFF-74BE-3D8B-F324-7FA5BF1C04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7E758E4-44E0-E6AF-CA90-5885970773F3}"/>
              </a:ext>
            </a:extLst>
          </p:cNvPr>
          <p:cNvSpPr>
            <a:spLocks noGrp="1"/>
          </p:cNvSpPr>
          <p:nvPr>
            <p:ph idx="1"/>
          </p:nvPr>
        </p:nvSpPr>
        <p:spPr/>
        <p:txBody>
          <a:bodyPr/>
          <a:lstStyle/>
          <a:p>
            <a:r>
              <a:rPr lang="en-US" b="1" dirty="0"/>
              <a:t>Benefits of Innovation Management:</a:t>
            </a:r>
          </a:p>
          <a:p>
            <a:pPr>
              <a:buFont typeface="Arial" panose="020B0604020202020204" pitchFamily="34" charset="0"/>
              <a:buChar char="•"/>
            </a:pPr>
            <a:r>
              <a:rPr lang="en-US" dirty="0"/>
              <a:t>Drives business growth and competitiveness.</a:t>
            </a:r>
          </a:p>
          <a:p>
            <a:pPr>
              <a:buFont typeface="Arial" panose="020B0604020202020204" pitchFamily="34" charset="0"/>
              <a:buChar char="•"/>
            </a:pPr>
            <a:r>
              <a:rPr lang="en-US" dirty="0"/>
              <a:t>Encourages a culture of creativity and adaptability.</a:t>
            </a:r>
          </a:p>
          <a:p>
            <a:pPr>
              <a:buFont typeface="Arial" panose="020B0604020202020204" pitchFamily="34" charset="0"/>
              <a:buChar char="•"/>
            </a:pPr>
            <a:r>
              <a:rPr lang="en-US" dirty="0"/>
              <a:t>Enhances customer satisfaction through better products and services.</a:t>
            </a:r>
          </a:p>
          <a:p>
            <a:pPr>
              <a:buFont typeface="Arial" panose="020B0604020202020204" pitchFamily="34" charset="0"/>
              <a:buChar char="•"/>
            </a:pPr>
            <a:r>
              <a:rPr lang="en-US" dirty="0"/>
              <a:t>Improves operational efficiency.</a:t>
            </a:r>
          </a:p>
          <a:p>
            <a:endParaRPr lang="en-CA" dirty="0"/>
          </a:p>
        </p:txBody>
      </p:sp>
    </p:spTree>
    <p:extLst>
      <p:ext uri="{BB962C8B-B14F-4D97-AF65-F5344CB8AC3E}">
        <p14:creationId xmlns:p14="http://schemas.microsoft.com/office/powerpoint/2010/main" val="549919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BF97-1E7E-A347-33C5-0369A966B3DB}"/>
              </a:ext>
            </a:extLst>
          </p:cNvPr>
          <p:cNvSpPr>
            <a:spLocks noGrp="1"/>
          </p:cNvSpPr>
          <p:nvPr>
            <p:ph type="title"/>
          </p:nvPr>
        </p:nvSpPr>
        <p:spPr>
          <a:xfrm>
            <a:off x="838200" y="365125"/>
            <a:ext cx="10515600" cy="608269"/>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95A9331-410F-1C71-B65C-1DDC7FEA7302}"/>
              </a:ext>
            </a:extLst>
          </p:cNvPr>
          <p:cNvSpPr>
            <a:spLocks noGrp="1"/>
          </p:cNvSpPr>
          <p:nvPr>
            <p:ph idx="1"/>
          </p:nvPr>
        </p:nvSpPr>
        <p:spPr>
          <a:xfrm>
            <a:off x="838200" y="1199534"/>
            <a:ext cx="10515600" cy="5368413"/>
          </a:xfrm>
        </p:spPr>
        <p:txBody>
          <a:bodyPr>
            <a:normAutofit fontScale="62500" lnSpcReduction="20000"/>
          </a:bodyPr>
          <a:lstStyle/>
          <a:p>
            <a:r>
              <a:rPr lang="en-US" b="1" dirty="0"/>
              <a:t>Disruption</a:t>
            </a:r>
          </a:p>
          <a:p>
            <a:r>
              <a:rPr lang="en-US" dirty="0"/>
              <a:t>Disruption occurs when a new product, technology, or business model fundamentally changes the landscape of an industry.</a:t>
            </a:r>
          </a:p>
          <a:p>
            <a:r>
              <a:rPr lang="en-US" b="1" dirty="0"/>
              <a:t>Characteristics of Disruption:</a:t>
            </a:r>
          </a:p>
          <a:p>
            <a:pPr>
              <a:buFont typeface="+mj-lt"/>
              <a:buAutoNum type="arabicPeriod"/>
            </a:pPr>
            <a:r>
              <a:rPr lang="en-US" b="1" dirty="0"/>
              <a:t>Market Reorientation</a:t>
            </a:r>
            <a:r>
              <a:rPr lang="en-US" dirty="0"/>
              <a:t>:</a:t>
            </a:r>
          </a:p>
          <a:p>
            <a:pPr marL="742950" lvl="1" indent="-285750">
              <a:buFont typeface="+mj-lt"/>
              <a:buAutoNum type="arabicPeriod"/>
            </a:pPr>
            <a:r>
              <a:rPr lang="en-US" dirty="0"/>
              <a:t>Disruptive innovations often cater to underserved or entirely new markets.</a:t>
            </a:r>
          </a:p>
          <a:p>
            <a:pPr marL="742950" lvl="1" indent="-285750">
              <a:buFont typeface="+mj-lt"/>
              <a:buAutoNum type="arabicPeriod"/>
            </a:pPr>
            <a:r>
              <a:rPr lang="en-US" dirty="0"/>
              <a:t>Example: Low-cost airlines making air travel accessible to budget-conscious consumers.</a:t>
            </a:r>
          </a:p>
          <a:p>
            <a:pPr>
              <a:buFont typeface="+mj-lt"/>
              <a:buAutoNum type="arabicPeriod"/>
            </a:pPr>
            <a:r>
              <a:rPr lang="en-US" b="1" dirty="0"/>
              <a:t>Displacement of Established Players</a:t>
            </a:r>
            <a:r>
              <a:rPr lang="en-US" dirty="0"/>
              <a:t>:</a:t>
            </a:r>
          </a:p>
          <a:p>
            <a:pPr marL="742950" lvl="1" indent="-285750">
              <a:buFont typeface="+mj-lt"/>
              <a:buAutoNum type="arabicPeriod"/>
            </a:pPr>
            <a:r>
              <a:rPr lang="en-US" dirty="0"/>
              <a:t>Traditional companies may struggle to adapt, leading to loss of market share or obsolescence.</a:t>
            </a:r>
          </a:p>
          <a:p>
            <a:pPr marL="742950" lvl="1" indent="-285750">
              <a:buFont typeface="+mj-lt"/>
              <a:buAutoNum type="arabicPeriod"/>
            </a:pPr>
            <a:r>
              <a:rPr lang="en-US" dirty="0"/>
              <a:t>Example: Digital cameras replacing film cameras.</a:t>
            </a:r>
          </a:p>
          <a:p>
            <a:pPr>
              <a:buFont typeface="+mj-lt"/>
              <a:buAutoNum type="arabicPeriod"/>
            </a:pPr>
            <a:r>
              <a:rPr lang="en-US" b="1" dirty="0"/>
              <a:t>Focus on Simplicity and Accessibility</a:t>
            </a:r>
            <a:r>
              <a:rPr lang="en-US" dirty="0"/>
              <a:t>:</a:t>
            </a:r>
          </a:p>
          <a:p>
            <a:pPr marL="742950" lvl="1" indent="-285750">
              <a:buFont typeface="+mj-lt"/>
              <a:buAutoNum type="arabicPeriod"/>
            </a:pPr>
            <a:r>
              <a:rPr lang="en-US" dirty="0"/>
              <a:t>Disruptions often start with simpler, more affordable solutions before evolving.</a:t>
            </a:r>
          </a:p>
          <a:p>
            <a:pPr marL="742950" lvl="1" indent="-285750">
              <a:buFont typeface="+mj-lt"/>
              <a:buAutoNum type="arabicPeriod"/>
            </a:pPr>
            <a:r>
              <a:rPr lang="en-US" dirty="0"/>
              <a:t>Example: Smartphones replacing basic mobile phones and several standalone devices.</a:t>
            </a:r>
          </a:p>
          <a:p>
            <a:r>
              <a:rPr lang="en-US" b="1" dirty="0"/>
              <a:t>Stages of Disruption:</a:t>
            </a:r>
          </a:p>
          <a:p>
            <a:pPr>
              <a:buFont typeface="+mj-lt"/>
              <a:buAutoNum type="arabicPeriod"/>
            </a:pPr>
            <a:r>
              <a:rPr lang="en-US" b="1" dirty="0"/>
              <a:t>Emergence</a:t>
            </a:r>
            <a:r>
              <a:rPr lang="en-US" dirty="0"/>
              <a:t>:</a:t>
            </a:r>
          </a:p>
          <a:p>
            <a:pPr marL="742950" lvl="1" indent="-285750">
              <a:buFont typeface="+mj-lt"/>
              <a:buAutoNum type="arabicPeriod"/>
            </a:pPr>
            <a:r>
              <a:rPr lang="en-US" dirty="0"/>
              <a:t>A new innovation enters the market, often with limited appeal or recognition.</a:t>
            </a:r>
          </a:p>
          <a:p>
            <a:pPr>
              <a:buFont typeface="+mj-lt"/>
              <a:buAutoNum type="arabicPeriod"/>
            </a:pPr>
            <a:r>
              <a:rPr lang="en-US" b="1" dirty="0"/>
              <a:t>Adoption</a:t>
            </a:r>
            <a:r>
              <a:rPr lang="en-US" dirty="0"/>
              <a:t>:</a:t>
            </a:r>
          </a:p>
          <a:p>
            <a:pPr marL="742950" lvl="1" indent="-285750">
              <a:buFont typeface="+mj-lt"/>
              <a:buAutoNum type="arabicPeriod"/>
            </a:pPr>
            <a:r>
              <a:rPr lang="en-US" dirty="0"/>
              <a:t>The innovation gains traction as it improves and becomes more accessible.</a:t>
            </a:r>
          </a:p>
          <a:p>
            <a:pPr>
              <a:buFont typeface="+mj-lt"/>
              <a:buAutoNum type="arabicPeriod"/>
            </a:pPr>
            <a:r>
              <a:rPr lang="en-US" b="1" dirty="0"/>
              <a:t>Mainstreaming</a:t>
            </a:r>
            <a:r>
              <a:rPr lang="en-US" dirty="0"/>
              <a:t>:</a:t>
            </a:r>
          </a:p>
          <a:p>
            <a:pPr marL="742950" lvl="1" indent="-285750">
              <a:buFont typeface="+mj-lt"/>
              <a:buAutoNum type="arabicPeriod"/>
            </a:pPr>
            <a:r>
              <a:rPr lang="en-US" dirty="0"/>
              <a:t>The innovation becomes widely adopted, often overtaking established solutions.</a:t>
            </a:r>
          </a:p>
          <a:p>
            <a:endParaRPr lang="en-CA" dirty="0"/>
          </a:p>
        </p:txBody>
      </p:sp>
    </p:spTree>
    <p:extLst>
      <p:ext uri="{BB962C8B-B14F-4D97-AF65-F5344CB8AC3E}">
        <p14:creationId xmlns:p14="http://schemas.microsoft.com/office/powerpoint/2010/main" val="1226174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B349-46EB-2DB5-CC1A-41650703F83C}"/>
              </a:ext>
            </a:extLst>
          </p:cNvPr>
          <p:cNvSpPr>
            <a:spLocks noGrp="1"/>
          </p:cNvSpPr>
          <p:nvPr>
            <p:ph type="title"/>
          </p:nvPr>
        </p:nvSpPr>
        <p:spPr>
          <a:xfrm>
            <a:off x="838200" y="365126"/>
            <a:ext cx="10515600" cy="195314"/>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7CECC746-D433-BDFE-E064-413BC56C4EE1}"/>
              </a:ext>
            </a:extLst>
          </p:cNvPr>
          <p:cNvSpPr>
            <a:spLocks noGrp="1"/>
          </p:cNvSpPr>
          <p:nvPr>
            <p:ph idx="1"/>
          </p:nvPr>
        </p:nvSpPr>
        <p:spPr>
          <a:xfrm>
            <a:off x="838200" y="875070"/>
            <a:ext cx="10515600" cy="5791201"/>
          </a:xfrm>
        </p:spPr>
        <p:txBody>
          <a:bodyPr>
            <a:normAutofit fontScale="77500" lnSpcReduction="20000"/>
          </a:bodyPr>
          <a:lstStyle/>
          <a:p>
            <a:r>
              <a:rPr lang="en-US" b="1" dirty="0"/>
              <a:t>Managing Innovation and Disruption Together</a:t>
            </a:r>
          </a:p>
          <a:p>
            <a:r>
              <a:rPr lang="en-US" dirty="0"/>
              <a:t>To thrive in an era of disruption, organizations must effectively manage innovation while anticipating and responding to potential disruptions.</a:t>
            </a:r>
          </a:p>
          <a:p>
            <a:r>
              <a:rPr lang="en-US" b="1" dirty="0"/>
              <a:t>Strategies for Success:</a:t>
            </a:r>
          </a:p>
          <a:p>
            <a:pPr>
              <a:buFont typeface="+mj-lt"/>
              <a:buAutoNum type="arabicPeriod"/>
            </a:pPr>
            <a:r>
              <a:rPr lang="en-US" b="1" dirty="0"/>
              <a:t>Foster a Culture of Agility</a:t>
            </a:r>
            <a:r>
              <a:rPr lang="en-US" dirty="0"/>
              <a:t>:</a:t>
            </a:r>
          </a:p>
          <a:p>
            <a:pPr marL="742950" lvl="1" indent="-285750">
              <a:buFont typeface="+mj-lt"/>
              <a:buAutoNum type="arabicPeriod"/>
            </a:pPr>
            <a:r>
              <a:rPr lang="en-US" dirty="0"/>
              <a:t>Encourage continuous learning and experimentation.</a:t>
            </a:r>
          </a:p>
          <a:p>
            <a:pPr marL="742950" lvl="1" indent="-285750">
              <a:buFont typeface="+mj-lt"/>
              <a:buAutoNum type="arabicPeriod"/>
            </a:pPr>
            <a:r>
              <a:rPr lang="en-US" dirty="0"/>
              <a:t>Adapt quickly to emerging trends and technologies.</a:t>
            </a:r>
          </a:p>
          <a:p>
            <a:pPr>
              <a:buFont typeface="+mj-lt"/>
              <a:buAutoNum type="arabicPeriod"/>
            </a:pPr>
            <a:r>
              <a:rPr lang="en-US" b="1" dirty="0"/>
              <a:t>Monitor Market Trends</a:t>
            </a:r>
            <a:r>
              <a:rPr lang="en-US" dirty="0"/>
              <a:t>:</a:t>
            </a:r>
          </a:p>
          <a:p>
            <a:pPr marL="742950" lvl="1" indent="-285750">
              <a:buFont typeface="+mj-lt"/>
              <a:buAutoNum type="arabicPeriod"/>
            </a:pPr>
            <a:r>
              <a:rPr lang="en-US" dirty="0"/>
              <a:t>Use tools like competitive analysis, customer feedback, and industry reports to identify potential disruptors.</a:t>
            </a:r>
          </a:p>
          <a:p>
            <a:pPr>
              <a:buFont typeface="+mj-lt"/>
              <a:buAutoNum type="arabicPeriod"/>
            </a:pPr>
            <a:r>
              <a:rPr lang="en-US" b="1" dirty="0"/>
              <a:t>Invest in Emerging Technologies</a:t>
            </a:r>
            <a:r>
              <a:rPr lang="en-US" dirty="0"/>
              <a:t>:</a:t>
            </a:r>
          </a:p>
          <a:p>
            <a:pPr marL="742950" lvl="1" indent="-285750">
              <a:buFont typeface="+mj-lt"/>
              <a:buAutoNum type="arabicPeriod"/>
            </a:pPr>
            <a:r>
              <a:rPr lang="en-US" dirty="0"/>
              <a:t>Dedicate resources to research and development.</a:t>
            </a:r>
          </a:p>
          <a:p>
            <a:pPr marL="742950" lvl="1" indent="-285750">
              <a:buFont typeface="+mj-lt"/>
              <a:buAutoNum type="arabicPeriod"/>
            </a:pPr>
            <a:r>
              <a:rPr lang="en-US" dirty="0"/>
              <a:t>Partner with startups or acquire innovative companies.</a:t>
            </a:r>
          </a:p>
          <a:p>
            <a:pPr>
              <a:buFont typeface="+mj-lt"/>
              <a:buAutoNum type="arabicPeriod"/>
            </a:pPr>
            <a:r>
              <a:rPr lang="en-US" b="1" dirty="0"/>
              <a:t>Diversify Offerings</a:t>
            </a:r>
            <a:r>
              <a:rPr lang="en-US" dirty="0"/>
              <a:t>:</a:t>
            </a:r>
          </a:p>
          <a:p>
            <a:pPr marL="742950" lvl="1" indent="-285750">
              <a:buFont typeface="+mj-lt"/>
              <a:buAutoNum type="arabicPeriod"/>
            </a:pPr>
            <a:r>
              <a:rPr lang="en-US" dirty="0"/>
              <a:t>Build a portfolio of incremental and radical innovations to balance risk and reward.</a:t>
            </a:r>
          </a:p>
          <a:p>
            <a:pPr>
              <a:buFont typeface="+mj-lt"/>
              <a:buAutoNum type="arabicPeriod"/>
            </a:pPr>
            <a:r>
              <a:rPr lang="en-US" b="1" dirty="0"/>
              <a:t>Empower Leadership</a:t>
            </a:r>
            <a:r>
              <a:rPr lang="en-US" dirty="0"/>
              <a:t>:</a:t>
            </a:r>
          </a:p>
          <a:p>
            <a:pPr marL="742950" lvl="1" indent="-285750">
              <a:buFont typeface="+mj-lt"/>
              <a:buAutoNum type="arabicPeriod"/>
            </a:pPr>
            <a:r>
              <a:rPr lang="en-US" dirty="0"/>
              <a:t>Train leaders to recognize opportunities and manage disruptions effectively.</a:t>
            </a:r>
          </a:p>
          <a:p>
            <a:pPr>
              <a:buFont typeface="+mj-lt"/>
              <a:buAutoNum type="arabicPeriod"/>
            </a:pPr>
            <a:r>
              <a:rPr lang="en-US" b="1" dirty="0"/>
              <a:t>Customer-Centric Approach</a:t>
            </a:r>
            <a:r>
              <a:rPr lang="en-US" dirty="0"/>
              <a:t>:</a:t>
            </a:r>
          </a:p>
          <a:p>
            <a:pPr marL="742950" lvl="1" indent="-285750">
              <a:buFont typeface="+mj-lt"/>
              <a:buAutoNum type="arabicPeriod"/>
            </a:pPr>
            <a:r>
              <a:rPr lang="en-US" dirty="0"/>
              <a:t>Prioritize innovations that address unmet needs or pain points for customers.</a:t>
            </a:r>
          </a:p>
          <a:p>
            <a:endParaRPr lang="en-CA" dirty="0"/>
          </a:p>
        </p:txBody>
      </p:sp>
    </p:spTree>
    <p:extLst>
      <p:ext uri="{BB962C8B-B14F-4D97-AF65-F5344CB8AC3E}">
        <p14:creationId xmlns:p14="http://schemas.microsoft.com/office/powerpoint/2010/main" val="1222837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8BDB-B56B-7DF6-5B09-6D6A303E9E3A}"/>
              </a:ext>
            </a:extLst>
          </p:cNvPr>
          <p:cNvSpPr>
            <a:spLocks noGrp="1"/>
          </p:cNvSpPr>
          <p:nvPr>
            <p:ph type="title"/>
          </p:nvPr>
        </p:nvSpPr>
        <p:spPr/>
        <p:txBody>
          <a:bodyPr/>
          <a:lstStyle/>
          <a:p>
            <a:r>
              <a:rPr lang="en-US" dirty="0"/>
              <a:t>Quality management </a:t>
            </a:r>
            <a:endParaRPr lang="en-CA" dirty="0"/>
          </a:p>
        </p:txBody>
      </p:sp>
      <p:sp>
        <p:nvSpPr>
          <p:cNvPr id="3" name="Content Placeholder 2">
            <a:extLst>
              <a:ext uri="{FF2B5EF4-FFF2-40B4-BE49-F238E27FC236}">
                <a16:creationId xmlns:a16="http://schemas.microsoft.com/office/drawing/2014/main" id="{C1B30047-F2D7-2E51-4F79-FEE22298ECF5}"/>
              </a:ext>
            </a:extLst>
          </p:cNvPr>
          <p:cNvSpPr>
            <a:spLocks noGrp="1"/>
          </p:cNvSpPr>
          <p:nvPr>
            <p:ph idx="1"/>
          </p:nvPr>
        </p:nvSpPr>
        <p:spPr/>
        <p:txBody>
          <a:bodyPr/>
          <a:lstStyle/>
          <a:p>
            <a:r>
              <a:rPr lang="en-US" dirty="0"/>
              <a:t>Quality management refers to the set of processes and practices used to ensure that products, services, or systems meet established standards and consistently satisfy customer requirements. It encompasses various principles, tools, and methodologies aimed at improving the quality of outcomes while optimizing processes. Quality management applies across industries and is essential for achieving organizational goals, customer satisfaction, and compliance with regulatory standards.</a:t>
            </a:r>
            <a:endParaRPr lang="en-CA" dirty="0"/>
          </a:p>
        </p:txBody>
      </p:sp>
    </p:spTree>
    <p:extLst>
      <p:ext uri="{BB962C8B-B14F-4D97-AF65-F5344CB8AC3E}">
        <p14:creationId xmlns:p14="http://schemas.microsoft.com/office/powerpoint/2010/main" val="1998435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93B2-0290-AFE6-E100-0C8A33353487}"/>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46F08BB9-B9B5-6128-C91E-5AD0ED5C700B}"/>
              </a:ext>
            </a:extLst>
          </p:cNvPr>
          <p:cNvSpPr>
            <a:spLocks noGrp="1"/>
          </p:cNvSpPr>
          <p:nvPr>
            <p:ph idx="1"/>
          </p:nvPr>
        </p:nvSpPr>
        <p:spPr/>
        <p:txBody>
          <a:bodyPr>
            <a:normAutofit fontScale="85000" lnSpcReduction="20000"/>
          </a:bodyPr>
          <a:lstStyle/>
          <a:p>
            <a:r>
              <a:rPr lang="en-US" b="1" dirty="0"/>
              <a:t>Key Components of Quality Management</a:t>
            </a:r>
          </a:p>
          <a:p>
            <a:pPr>
              <a:buFont typeface="+mj-lt"/>
              <a:buAutoNum type="arabicPeriod"/>
            </a:pPr>
            <a:r>
              <a:rPr lang="en-US" b="1" dirty="0"/>
              <a:t>Quality Planning</a:t>
            </a:r>
            <a:r>
              <a:rPr lang="en-US" dirty="0"/>
              <a:t>:</a:t>
            </a:r>
          </a:p>
          <a:p>
            <a:pPr marL="457200" lvl="1" indent="0">
              <a:buNone/>
            </a:pPr>
            <a:r>
              <a:rPr lang="en-US" dirty="0"/>
              <a:t>Identifying quality standards relevant to the project, product, or service.</a:t>
            </a:r>
          </a:p>
          <a:p>
            <a:pPr marL="457200" lvl="1" indent="0">
              <a:buNone/>
            </a:pPr>
            <a:r>
              <a:rPr lang="en-US" dirty="0"/>
              <a:t>Developing strategies and procedures to achieve these standards.</a:t>
            </a:r>
          </a:p>
          <a:p>
            <a:pPr>
              <a:buFont typeface="+mj-lt"/>
              <a:buAutoNum type="arabicPeriod"/>
            </a:pPr>
            <a:r>
              <a:rPr lang="en-US" b="1" dirty="0"/>
              <a:t>Quality Assurance (QA)</a:t>
            </a:r>
            <a:r>
              <a:rPr lang="en-US" dirty="0"/>
              <a:t>:</a:t>
            </a:r>
          </a:p>
          <a:p>
            <a:pPr marL="457200" lvl="1" indent="0">
              <a:buNone/>
            </a:pPr>
            <a:r>
              <a:rPr lang="en-US" dirty="0"/>
              <a:t>Systematic activities and procedures aimed at ensuring processes are followed correctly.</a:t>
            </a:r>
          </a:p>
          <a:p>
            <a:pPr marL="457200" lvl="1" indent="0">
              <a:buNone/>
            </a:pPr>
            <a:r>
              <a:rPr lang="en-US" dirty="0"/>
              <a:t>Focuses on preventing defects and ensuring continuous improvement.</a:t>
            </a:r>
          </a:p>
          <a:p>
            <a:pPr>
              <a:buFont typeface="+mj-lt"/>
              <a:buAutoNum type="arabicPeriod"/>
            </a:pPr>
            <a:r>
              <a:rPr lang="en-US" b="1" dirty="0"/>
              <a:t>Quality Control (QC)</a:t>
            </a:r>
            <a:r>
              <a:rPr lang="en-US" dirty="0"/>
              <a:t>:</a:t>
            </a:r>
          </a:p>
          <a:p>
            <a:pPr marL="457200" lvl="1" indent="0">
              <a:buNone/>
            </a:pPr>
            <a:r>
              <a:rPr lang="en-US" dirty="0"/>
              <a:t>Involves inspection, testing, and verification of outputs to detect and correct defects.</a:t>
            </a:r>
          </a:p>
          <a:p>
            <a:pPr marL="457200" lvl="1" indent="0">
              <a:buNone/>
            </a:pPr>
            <a:r>
              <a:rPr lang="en-US" dirty="0"/>
              <a:t>Ensures that products or services meet specific quality criteria.</a:t>
            </a:r>
          </a:p>
          <a:p>
            <a:pPr>
              <a:buFont typeface="+mj-lt"/>
              <a:buAutoNum type="arabicPeriod"/>
            </a:pPr>
            <a:r>
              <a:rPr lang="en-US" b="1" dirty="0"/>
              <a:t>Continuous Improvement</a:t>
            </a:r>
            <a:r>
              <a:rPr lang="en-US" dirty="0"/>
              <a:t>:</a:t>
            </a:r>
          </a:p>
          <a:p>
            <a:pPr marL="457200" lvl="1" indent="0">
              <a:buNone/>
            </a:pPr>
            <a:r>
              <a:rPr lang="en-US" dirty="0"/>
              <a:t>Strategies like Lean, Six Sigma, and Kaizen focus on incremental improvements in processes and systems.</a:t>
            </a:r>
          </a:p>
          <a:p>
            <a:endParaRPr lang="en-CA" dirty="0"/>
          </a:p>
        </p:txBody>
      </p:sp>
    </p:spTree>
    <p:extLst>
      <p:ext uri="{BB962C8B-B14F-4D97-AF65-F5344CB8AC3E}">
        <p14:creationId xmlns:p14="http://schemas.microsoft.com/office/powerpoint/2010/main" val="210318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35EC-0F5C-C6A3-6E3B-6772FCD360E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F4A7130-559C-A5E2-CB70-4ECD39307215}"/>
              </a:ext>
            </a:extLst>
          </p:cNvPr>
          <p:cNvSpPr>
            <a:spLocks noGrp="1"/>
          </p:cNvSpPr>
          <p:nvPr>
            <p:ph idx="1"/>
          </p:nvPr>
        </p:nvSpPr>
        <p:spPr>
          <a:xfrm>
            <a:off x="838200" y="1789471"/>
            <a:ext cx="10515600" cy="4387492"/>
          </a:xfrm>
        </p:spPr>
        <p:txBody>
          <a:bodyPr/>
          <a:lstStyle/>
          <a:p>
            <a:pPr marL="0" indent="0">
              <a:buNone/>
            </a:pPr>
            <a:r>
              <a:rPr lang="en-US" b="1" dirty="0"/>
              <a:t>5.Customer Focus</a:t>
            </a:r>
            <a:r>
              <a:rPr lang="en-US" dirty="0"/>
              <a:t>:</a:t>
            </a:r>
          </a:p>
          <a:p>
            <a:pPr marL="457200" lvl="1" indent="0">
              <a:buNone/>
            </a:pPr>
            <a:r>
              <a:rPr lang="en-US" dirty="0"/>
              <a:t>Ensuring customer requirements are met or exceeded.</a:t>
            </a:r>
          </a:p>
          <a:p>
            <a:pPr marL="457200" lvl="1" indent="0">
              <a:buNone/>
            </a:pPr>
            <a:r>
              <a:rPr lang="en-US" dirty="0"/>
              <a:t>Involves gathering feedback, understanding needs, and adapting processes.</a:t>
            </a:r>
          </a:p>
          <a:p>
            <a:endParaRPr lang="en-CA" dirty="0"/>
          </a:p>
        </p:txBody>
      </p:sp>
    </p:spTree>
    <p:extLst>
      <p:ext uri="{BB962C8B-B14F-4D97-AF65-F5344CB8AC3E}">
        <p14:creationId xmlns:p14="http://schemas.microsoft.com/office/powerpoint/2010/main" val="2305229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8191-43C7-2DA8-8F30-8B2DBAFD443B}"/>
              </a:ext>
            </a:extLst>
          </p:cNvPr>
          <p:cNvSpPr>
            <a:spLocks noGrp="1"/>
          </p:cNvSpPr>
          <p:nvPr>
            <p:ph type="title"/>
          </p:nvPr>
        </p:nvSpPr>
        <p:spPr/>
        <p:txBody>
          <a:bodyPr/>
          <a:lstStyle/>
          <a:p>
            <a:r>
              <a:rPr lang="en-CA" dirty="0"/>
              <a:t>Benefits of Quality Management</a:t>
            </a:r>
            <a:br>
              <a:rPr lang="en-CA" dirty="0"/>
            </a:br>
            <a:endParaRPr lang="en-CA" dirty="0"/>
          </a:p>
        </p:txBody>
      </p:sp>
      <p:sp>
        <p:nvSpPr>
          <p:cNvPr id="3" name="Content Placeholder 2">
            <a:extLst>
              <a:ext uri="{FF2B5EF4-FFF2-40B4-BE49-F238E27FC236}">
                <a16:creationId xmlns:a16="http://schemas.microsoft.com/office/drawing/2014/main" id="{F2D0007E-ACE5-AD08-3F62-3161B9A3D543}"/>
              </a:ext>
            </a:extLst>
          </p:cNvPr>
          <p:cNvSpPr>
            <a:spLocks noGrp="1"/>
          </p:cNvSpPr>
          <p:nvPr>
            <p:ph idx="1"/>
          </p:nvPr>
        </p:nvSpPr>
        <p:spPr/>
        <p:txBody>
          <a:bodyPr/>
          <a:lstStyle/>
          <a:p>
            <a:pPr>
              <a:buFont typeface="Arial" panose="020B0604020202020204" pitchFamily="34" charset="0"/>
              <a:buChar char="•"/>
            </a:pPr>
            <a:r>
              <a:rPr lang="en-US" b="1" dirty="0"/>
              <a:t>Increased customer satisfaction</a:t>
            </a:r>
            <a:endParaRPr lang="en-US" dirty="0"/>
          </a:p>
          <a:p>
            <a:pPr>
              <a:buFont typeface="Arial" panose="020B0604020202020204" pitchFamily="34" charset="0"/>
              <a:buChar char="•"/>
            </a:pPr>
            <a:r>
              <a:rPr lang="en-US" b="1" dirty="0"/>
              <a:t>Enhanced operational efficiency</a:t>
            </a:r>
            <a:endParaRPr lang="en-US" dirty="0"/>
          </a:p>
          <a:p>
            <a:pPr>
              <a:buFont typeface="Arial" panose="020B0604020202020204" pitchFamily="34" charset="0"/>
              <a:buChar char="•"/>
            </a:pPr>
            <a:r>
              <a:rPr lang="en-US" b="1" dirty="0"/>
              <a:t>Reduced waste and costs</a:t>
            </a:r>
            <a:endParaRPr lang="en-US" dirty="0"/>
          </a:p>
          <a:p>
            <a:pPr>
              <a:buFont typeface="Arial" panose="020B0604020202020204" pitchFamily="34" charset="0"/>
              <a:buChar char="•"/>
            </a:pPr>
            <a:r>
              <a:rPr lang="en-US" b="1" dirty="0"/>
              <a:t>Improved compliance with regulations</a:t>
            </a:r>
            <a:endParaRPr lang="en-US" dirty="0"/>
          </a:p>
          <a:p>
            <a:pPr>
              <a:buFont typeface="Arial" panose="020B0604020202020204" pitchFamily="34" charset="0"/>
              <a:buChar char="•"/>
            </a:pPr>
            <a:r>
              <a:rPr lang="en-US" b="1" dirty="0"/>
              <a:t>Stronger brand reputation</a:t>
            </a:r>
            <a:endParaRPr lang="en-US" dirty="0"/>
          </a:p>
          <a:p>
            <a:pPr>
              <a:buFont typeface="Arial" panose="020B0604020202020204" pitchFamily="34" charset="0"/>
              <a:buChar char="•"/>
            </a:pPr>
            <a:r>
              <a:rPr lang="en-US" b="1" dirty="0"/>
              <a:t>Higher employee morale and engagement</a:t>
            </a:r>
            <a:endParaRPr lang="en-US" dirty="0"/>
          </a:p>
          <a:p>
            <a:endParaRPr lang="en-CA" dirty="0"/>
          </a:p>
        </p:txBody>
      </p:sp>
    </p:spTree>
    <p:extLst>
      <p:ext uri="{BB962C8B-B14F-4D97-AF65-F5344CB8AC3E}">
        <p14:creationId xmlns:p14="http://schemas.microsoft.com/office/powerpoint/2010/main" val="334329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08AF-D176-8D01-AD9E-64706DF20CE7}"/>
              </a:ext>
            </a:extLst>
          </p:cNvPr>
          <p:cNvSpPr>
            <a:spLocks noGrp="1"/>
          </p:cNvSpPr>
          <p:nvPr>
            <p:ph type="title"/>
          </p:nvPr>
        </p:nvSpPr>
        <p:spPr/>
        <p:txBody>
          <a:bodyPr/>
          <a:lstStyle/>
          <a:p>
            <a:r>
              <a:rPr lang="en-US" dirty="0"/>
              <a:t>Advantages of participative management</a:t>
            </a:r>
            <a:br>
              <a:rPr lang="en-US" dirty="0"/>
            </a:br>
            <a:endParaRPr lang="en-US" dirty="0"/>
          </a:p>
        </p:txBody>
      </p:sp>
      <p:sp>
        <p:nvSpPr>
          <p:cNvPr id="3" name="Content Placeholder 2">
            <a:extLst>
              <a:ext uri="{FF2B5EF4-FFF2-40B4-BE49-F238E27FC236}">
                <a16:creationId xmlns:a16="http://schemas.microsoft.com/office/drawing/2014/main" id="{9F3C07C3-ECA0-A8D8-4FB2-3BA5B77E237B}"/>
              </a:ext>
            </a:extLst>
          </p:cNvPr>
          <p:cNvSpPr>
            <a:spLocks noGrp="1"/>
          </p:cNvSpPr>
          <p:nvPr>
            <p:ph idx="1"/>
          </p:nvPr>
        </p:nvSpPr>
        <p:spPr/>
        <p:txBody>
          <a:bodyPr>
            <a:normAutofit/>
          </a:bodyPr>
          <a:lstStyle/>
          <a:p>
            <a:r>
              <a:rPr lang="en-US" dirty="0"/>
              <a:t>The following are the advantages of participative management:</a:t>
            </a:r>
          </a:p>
          <a:p>
            <a:r>
              <a:rPr lang="en-US" dirty="0"/>
              <a:t>The efficiency of the organization increases due to innovation and flexible feedback systems</a:t>
            </a:r>
          </a:p>
          <a:p>
            <a:r>
              <a:rPr lang="en-US" dirty="0"/>
              <a:t>Knowledge sharing between the employee and management increases</a:t>
            </a:r>
          </a:p>
          <a:p>
            <a:r>
              <a:rPr lang="en-US" dirty="0"/>
              <a:t>From the ground level to the higher authority, everyone has some power</a:t>
            </a:r>
          </a:p>
          <a:p>
            <a:r>
              <a:rPr lang="en-US" dirty="0"/>
              <a:t>It helps to enhance the quality of products and lower the price of manufacturing</a:t>
            </a:r>
          </a:p>
          <a:p>
            <a:endParaRPr lang="en-US" dirty="0"/>
          </a:p>
        </p:txBody>
      </p:sp>
    </p:spTree>
    <p:extLst>
      <p:ext uri="{BB962C8B-B14F-4D97-AF65-F5344CB8AC3E}">
        <p14:creationId xmlns:p14="http://schemas.microsoft.com/office/powerpoint/2010/main" val="32379298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ACA1-E119-4E34-690B-CE440C499E57}"/>
              </a:ext>
            </a:extLst>
          </p:cNvPr>
          <p:cNvSpPr>
            <a:spLocks noGrp="1"/>
          </p:cNvSpPr>
          <p:nvPr>
            <p:ph type="title"/>
          </p:nvPr>
        </p:nvSpPr>
        <p:spPr/>
        <p:txBody>
          <a:bodyPr>
            <a:normAutofit fontScale="90000"/>
          </a:bodyPr>
          <a:lstStyle/>
          <a:p>
            <a:br>
              <a:rPr lang="en-US" dirty="0"/>
            </a:br>
            <a:r>
              <a:rPr lang="en-US" dirty="0"/>
              <a:t>Recent engineering management concepts for managing ICT based projects and organizations</a:t>
            </a:r>
            <a:endParaRPr lang="en-CA" dirty="0"/>
          </a:p>
        </p:txBody>
      </p:sp>
      <p:sp>
        <p:nvSpPr>
          <p:cNvPr id="3" name="Content Placeholder 2">
            <a:extLst>
              <a:ext uri="{FF2B5EF4-FFF2-40B4-BE49-F238E27FC236}">
                <a16:creationId xmlns:a16="http://schemas.microsoft.com/office/drawing/2014/main" id="{F4CAF52E-476F-A009-0F47-3EE375B921E3}"/>
              </a:ext>
            </a:extLst>
          </p:cNvPr>
          <p:cNvSpPr>
            <a:spLocks noGrp="1"/>
          </p:cNvSpPr>
          <p:nvPr>
            <p:ph idx="1"/>
          </p:nvPr>
        </p:nvSpPr>
        <p:spPr>
          <a:xfrm>
            <a:off x="838200" y="1825625"/>
            <a:ext cx="10515600" cy="4840646"/>
          </a:xfrm>
        </p:spPr>
        <p:txBody>
          <a:bodyPr>
            <a:normAutofit fontScale="77500" lnSpcReduction="20000"/>
          </a:bodyPr>
          <a:lstStyle/>
          <a:p>
            <a:r>
              <a:rPr lang="en-US" dirty="0"/>
              <a:t>Recent engineering management concepts for managing ICT-based projects and organizations include:</a:t>
            </a:r>
          </a:p>
          <a:p>
            <a:pPr>
              <a:buFont typeface="Arial" panose="020B0604020202020204" pitchFamily="34" charset="0"/>
              <a:buChar char="•"/>
            </a:pPr>
            <a:r>
              <a:rPr lang="en-US" b="1" dirty="0"/>
              <a:t>Agile and DevOps:</a:t>
            </a:r>
            <a:r>
              <a:rPr lang="en-US" dirty="0"/>
              <a:t> These iterative approaches focus on collaboration, flexibility, and continuous improvement to deliver projects faster and with higher quality.</a:t>
            </a:r>
          </a:p>
          <a:p>
            <a:pPr>
              <a:buFont typeface="Arial" panose="020B0604020202020204" pitchFamily="34" charset="0"/>
              <a:buChar char="•"/>
            </a:pPr>
            <a:r>
              <a:rPr lang="en-US" b="1" dirty="0"/>
              <a:t>Cloud computing:</a:t>
            </a:r>
            <a:r>
              <a:rPr lang="en-US" dirty="0"/>
              <a:t> This technology allows organizations to access computing resources on demand, reducing costs and increasing scalability.</a:t>
            </a:r>
          </a:p>
          <a:p>
            <a:pPr>
              <a:buFont typeface="Arial" panose="020B0604020202020204" pitchFamily="34" charset="0"/>
              <a:buChar char="•"/>
            </a:pPr>
            <a:r>
              <a:rPr lang="en-US" b="1" dirty="0"/>
              <a:t>Artificial intelligence (AI) and machine learning (ML):</a:t>
            </a:r>
            <a:r>
              <a:rPr lang="en-US" dirty="0"/>
              <a:t> These technologies can be used to automate tasks, improve decision-making, and gain insights from data.</a:t>
            </a:r>
          </a:p>
          <a:p>
            <a:pPr>
              <a:buFont typeface="Arial" panose="020B0604020202020204" pitchFamily="34" charset="0"/>
              <a:buChar char="•"/>
            </a:pPr>
            <a:r>
              <a:rPr lang="en-US" b="1" dirty="0"/>
              <a:t>Internet of Things (IoT):</a:t>
            </a:r>
            <a:r>
              <a:rPr lang="en-US" dirty="0"/>
              <a:t> This technology allows devices to connect to the internet and share data, creating new opportunities for innovation and efficiency.</a:t>
            </a:r>
          </a:p>
          <a:p>
            <a:pPr>
              <a:buFont typeface="Arial" panose="020B0604020202020204" pitchFamily="34" charset="0"/>
              <a:buChar char="•"/>
            </a:pPr>
            <a:r>
              <a:rPr lang="en-US" b="1" dirty="0"/>
              <a:t>Blockchain:</a:t>
            </a:r>
            <a:r>
              <a:rPr lang="en-US" dirty="0"/>
              <a:t> This technology can be used to create secure and transparent transactions, making it ideal for managing supply chains and other complex systems.</a:t>
            </a:r>
          </a:p>
          <a:p>
            <a:r>
              <a:rPr lang="en-US" dirty="0"/>
              <a:t>These concepts are all changing the way that ICT-based projects and organizations are managed. By understanding and applying these concepts, engineering managers can help their teams to be more successful.</a:t>
            </a:r>
          </a:p>
          <a:p>
            <a:endParaRPr lang="en-CA" dirty="0"/>
          </a:p>
        </p:txBody>
      </p:sp>
    </p:spTree>
    <p:extLst>
      <p:ext uri="{BB962C8B-B14F-4D97-AF65-F5344CB8AC3E}">
        <p14:creationId xmlns:p14="http://schemas.microsoft.com/office/powerpoint/2010/main" val="19147872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6A23-3953-6BB5-0AFC-1C035C1B2C2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999564B-7FE5-5B72-EEDD-8546E719A373}"/>
              </a:ext>
            </a:extLst>
          </p:cNvPr>
          <p:cNvSpPr>
            <a:spLocks noGrp="1"/>
          </p:cNvSpPr>
          <p:nvPr>
            <p:ph idx="1"/>
          </p:nvPr>
        </p:nvSpPr>
        <p:spPr/>
        <p:txBody>
          <a:bodyPr/>
          <a:lstStyle/>
          <a:p>
            <a:r>
              <a:rPr lang="en-US" dirty="0"/>
              <a:t>Managing ICT (Information and Communication Technology) projects and organizations requires a blend of traditional engineering management principles and modern approaches tailored to rapidly changing technologies, global team dynamics, and agile environments. Here are some </a:t>
            </a:r>
            <a:r>
              <a:rPr lang="en-US" b="1" dirty="0"/>
              <a:t>recent engineering management concepts</a:t>
            </a:r>
            <a:r>
              <a:rPr lang="en-US" dirty="0"/>
              <a:t> that are particularly relevant for ICT-based projects and organizations:</a:t>
            </a:r>
          </a:p>
          <a:p>
            <a:endParaRPr lang="en-CA" dirty="0"/>
          </a:p>
        </p:txBody>
      </p:sp>
    </p:spTree>
    <p:extLst>
      <p:ext uri="{BB962C8B-B14F-4D97-AF65-F5344CB8AC3E}">
        <p14:creationId xmlns:p14="http://schemas.microsoft.com/office/powerpoint/2010/main" val="22264882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664E-4532-9073-7C41-87369EA633A4}"/>
              </a:ext>
            </a:extLst>
          </p:cNvPr>
          <p:cNvSpPr>
            <a:spLocks noGrp="1"/>
          </p:cNvSpPr>
          <p:nvPr>
            <p:ph type="title"/>
          </p:nvPr>
        </p:nvSpPr>
        <p:spPr/>
        <p:txBody>
          <a:bodyPr/>
          <a:lstStyle/>
          <a:p>
            <a:r>
              <a:rPr lang="en-US" dirty="0"/>
              <a:t>Agile and Hybrid Project Management</a:t>
            </a:r>
            <a:br>
              <a:rPr lang="en-US" dirty="0"/>
            </a:br>
            <a:endParaRPr lang="en-CA" dirty="0"/>
          </a:p>
        </p:txBody>
      </p:sp>
      <p:sp>
        <p:nvSpPr>
          <p:cNvPr id="3" name="Content Placeholder 2">
            <a:extLst>
              <a:ext uri="{FF2B5EF4-FFF2-40B4-BE49-F238E27FC236}">
                <a16:creationId xmlns:a16="http://schemas.microsoft.com/office/drawing/2014/main" id="{DEA71EF5-B1BC-6A1D-5B9B-F8BFF17ADE69}"/>
              </a:ext>
            </a:extLst>
          </p:cNvPr>
          <p:cNvSpPr>
            <a:spLocks noGrp="1"/>
          </p:cNvSpPr>
          <p:nvPr>
            <p:ph idx="1"/>
          </p:nvPr>
        </p:nvSpPr>
        <p:spPr/>
        <p:txBody>
          <a:bodyPr/>
          <a:lstStyle/>
          <a:p>
            <a:pPr>
              <a:buFont typeface="Arial" panose="020B0604020202020204" pitchFamily="34" charset="0"/>
              <a:buChar char="•"/>
            </a:pPr>
            <a:r>
              <a:rPr lang="en-CA" b="1" dirty="0"/>
              <a:t>Agile</a:t>
            </a:r>
            <a:r>
              <a:rPr lang="en-CA" dirty="0"/>
              <a:t>: Emphasizes iterative development, flexibility, and customer collaboration. Frameworks like Scrum, Kanban, and </a:t>
            </a:r>
            <a:r>
              <a:rPr lang="en-CA" dirty="0" err="1"/>
              <a:t>SAFe</a:t>
            </a:r>
            <a:r>
              <a:rPr lang="en-CA" dirty="0"/>
              <a:t> (Scaled Agile Framework) are popular.</a:t>
            </a:r>
          </a:p>
          <a:p>
            <a:pPr>
              <a:buFont typeface="Arial" panose="020B0604020202020204" pitchFamily="34" charset="0"/>
              <a:buChar char="•"/>
            </a:pPr>
            <a:r>
              <a:rPr lang="en-CA" b="1" dirty="0"/>
              <a:t>Hybrid Approaches</a:t>
            </a:r>
            <a:r>
              <a:rPr lang="en-CA" dirty="0"/>
              <a:t>: Combines Agile with traditional methods (e.g., Waterfall) to handle complex ICT projects requiring both flexibility and structured phases.</a:t>
            </a:r>
          </a:p>
          <a:p>
            <a:endParaRPr lang="en-CA" dirty="0"/>
          </a:p>
        </p:txBody>
      </p:sp>
    </p:spTree>
    <p:extLst>
      <p:ext uri="{BB962C8B-B14F-4D97-AF65-F5344CB8AC3E}">
        <p14:creationId xmlns:p14="http://schemas.microsoft.com/office/powerpoint/2010/main" val="25295647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15BD-538F-CC71-8549-A950B34CCA07}"/>
              </a:ext>
            </a:extLst>
          </p:cNvPr>
          <p:cNvSpPr>
            <a:spLocks noGrp="1"/>
          </p:cNvSpPr>
          <p:nvPr>
            <p:ph type="title"/>
          </p:nvPr>
        </p:nvSpPr>
        <p:spPr/>
        <p:txBody>
          <a:bodyPr/>
          <a:lstStyle/>
          <a:p>
            <a:pPr marL="228600" marR="0" lvl="0" indent="-228600" defTabSz="914400" rtl="0" eaLnBrk="1" fontAlgn="auto" latinLnBrk="0" hangingPunct="1">
              <a:lnSpc>
                <a:spcPct val="90000"/>
              </a:lnSpc>
              <a:spcBef>
                <a:spcPts val="1000"/>
              </a:spcBef>
              <a:spcAft>
                <a:spcPts val="0"/>
              </a:spcAft>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DevOps and DevSecOps</a:t>
            </a:r>
            <a:b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CA" dirty="0"/>
          </a:p>
        </p:txBody>
      </p:sp>
      <p:sp>
        <p:nvSpPr>
          <p:cNvPr id="3" name="Content Placeholder 2">
            <a:extLst>
              <a:ext uri="{FF2B5EF4-FFF2-40B4-BE49-F238E27FC236}">
                <a16:creationId xmlns:a16="http://schemas.microsoft.com/office/drawing/2014/main" id="{9D362054-AB4C-92FD-DF73-32D3D566E6B3}"/>
              </a:ext>
            </a:extLst>
          </p:cNvPr>
          <p:cNvSpPr>
            <a:spLocks noGrp="1"/>
          </p:cNvSpPr>
          <p:nvPr>
            <p:ph idx="1"/>
          </p:nvPr>
        </p:nvSpPr>
        <p:spPr/>
        <p:txBody>
          <a:bodyPr/>
          <a:lstStyle/>
          <a:p>
            <a:pPr>
              <a:buFont typeface="Arial" panose="020B0604020202020204" pitchFamily="34" charset="0"/>
              <a:buChar char="•"/>
            </a:pPr>
            <a:r>
              <a:rPr lang="en-US" b="1" dirty="0"/>
              <a:t>DevOps</a:t>
            </a:r>
            <a:r>
              <a:rPr lang="en-US" dirty="0"/>
              <a:t>: Focuses on seamless collaboration between development and operations teams to automate workflows and accelerate delivery.</a:t>
            </a:r>
          </a:p>
          <a:p>
            <a:pPr>
              <a:buFont typeface="Arial" panose="020B0604020202020204" pitchFamily="34" charset="0"/>
              <a:buChar char="•"/>
            </a:pPr>
            <a:r>
              <a:rPr lang="en-US" b="1" dirty="0"/>
              <a:t>DevSecOps</a:t>
            </a:r>
            <a:r>
              <a:rPr lang="en-US" dirty="0"/>
              <a:t>: Integrates security practices into DevOps to ensure robust security in fast-paced ICT environments.</a:t>
            </a:r>
          </a:p>
          <a:p>
            <a:endParaRPr lang="en-CA" dirty="0"/>
          </a:p>
        </p:txBody>
      </p:sp>
    </p:spTree>
    <p:extLst>
      <p:ext uri="{BB962C8B-B14F-4D97-AF65-F5344CB8AC3E}">
        <p14:creationId xmlns:p14="http://schemas.microsoft.com/office/powerpoint/2010/main" val="2958316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ABDD-6B6C-5F05-6329-04B2AC7851B0}"/>
              </a:ext>
            </a:extLst>
          </p:cNvPr>
          <p:cNvSpPr>
            <a:spLocks noGrp="1"/>
          </p:cNvSpPr>
          <p:nvPr>
            <p:ph type="title"/>
          </p:nvPr>
        </p:nvSpPr>
        <p:spPr/>
        <p:txBody>
          <a:bodyPr/>
          <a:lstStyle/>
          <a:p>
            <a:r>
              <a:rPr lang="en-CA" dirty="0"/>
              <a:t>Digital Transformation Leadership</a:t>
            </a:r>
            <a:br>
              <a:rPr lang="en-CA" dirty="0"/>
            </a:br>
            <a:endParaRPr lang="en-CA" dirty="0"/>
          </a:p>
        </p:txBody>
      </p:sp>
      <p:sp>
        <p:nvSpPr>
          <p:cNvPr id="3" name="Content Placeholder 2">
            <a:extLst>
              <a:ext uri="{FF2B5EF4-FFF2-40B4-BE49-F238E27FC236}">
                <a16:creationId xmlns:a16="http://schemas.microsoft.com/office/drawing/2014/main" id="{C2513D34-ACC1-2F76-25FF-783B85E16434}"/>
              </a:ext>
            </a:extLst>
          </p:cNvPr>
          <p:cNvSpPr>
            <a:spLocks noGrp="1"/>
          </p:cNvSpPr>
          <p:nvPr>
            <p:ph idx="1"/>
          </p:nvPr>
        </p:nvSpPr>
        <p:spPr/>
        <p:txBody>
          <a:bodyPr/>
          <a:lstStyle/>
          <a:p>
            <a:r>
              <a:rPr lang="en-US" dirty="0"/>
              <a:t>ICT managers must drive digital transformation by adopting technologies like:</a:t>
            </a:r>
          </a:p>
          <a:p>
            <a:pPr>
              <a:buFont typeface="Arial" panose="020B0604020202020204" pitchFamily="34" charset="0"/>
              <a:buChar char="•"/>
            </a:pPr>
            <a:r>
              <a:rPr lang="en-US" b="1" dirty="0"/>
              <a:t>Cloud Computing</a:t>
            </a:r>
            <a:r>
              <a:rPr lang="en-US" dirty="0"/>
              <a:t>: AWS, Azure, and Google Cloud for scalability.</a:t>
            </a:r>
          </a:p>
          <a:p>
            <a:pPr>
              <a:buFont typeface="Arial" panose="020B0604020202020204" pitchFamily="34" charset="0"/>
              <a:buChar char="•"/>
            </a:pPr>
            <a:r>
              <a:rPr lang="en-US" b="1" dirty="0"/>
              <a:t>AI and ML Integration</a:t>
            </a:r>
            <a:r>
              <a:rPr lang="en-US" dirty="0"/>
              <a:t>: Automating processes and enabling data-driven decision-making.</a:t>
            </a:r>
          </a:p>
          <a:p>
            <a:pPr>
              <a:buFont typeface="Arial" panose="020B0604020202020204" pitchFamily="34" charset="0"/>
              <a:buChar char="•"/>
            </a:pPr>
            <a:r>
              <a:rPr lang="en-US" b="1" dirty="0"/>
              <a:t>IoT and Edge Computing</a:t>
            </a:r>
            <a:r>
              <a:rPr lang="en-US" dirty="0"/>
              <a:t>: Managing connected devices and real-time data processing.</a:t>
            </a:r>
          </a:p>
          <a:p>
            <a:endParaRPr lang="en-CA" dirty="0"/>
          </a:p>
        </p:txBody>
      </p:sp>
    </p:spTree>
    <p:extLst>
      <p:ext uri="{BB962C8B-B14F-4D97-AF65-F5344CB8AC3E}">
        <p14:creationId xmlns:p14="http://schemas.microsoft.com/office/powerpoint/2010/main" val="319771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145A-97CD-28F1-5BE4-050C5F2A4965}"/>
              </a:ext>
            </a:extLst>
          </p:cNvPr>
          <p:cNvSpPr>
            <a:spLocks noGrp="1"/>
          </p:cNvSpPr>
          <p:nvPr>
            <p:ph type="title"/>
          </p:nvPr>
        </p:nvSpPr>
        <p:spPr/>
        <p:txBody>
          <a:bodyPr/>
          <a:lstStyle/>
          <a:p>
            <a:r>
              <a:rPr lang="en-CA" dirty="0"/>
              <a:t>.Data-Driven Decision-Making</a:t>
            </a:r>
            <a:br>
              <a:rPr lang="en-CA" dirty="0"/>
            </a:br>
            <a:endParaRPr lang="en-CA" dirty="0"/>
          </a:p>
        </p:txBody>
      </p:sp>
      <p:sp>
        <p:nvSpPr>
          <p:cNvPr id="3" name="Content Placeholder 2">
            <a:extLst>
              <a:ext uri="{FF2B5EF4-FFF2-40B4-BE49-F238E27FC236}">
                <a16:creationId xmlns:a16="http://schemas.microsoft.com/office/drawing/2014/main" id="{74B3D40C-A7C4-39E8-D844-9019E468021D}"/>
              </a:ext>
            </a:extLst>
          </p:cNvPr>
          <p:cNvSpPr>
            <a:spLocks noGrp="1"/>
          </p:cNvSpPr>
          <p:nvPr>
            <p:ph idx="1"/>
          </p:nvPr>
        </p:nvSpPr>
        <p:spPr/>
        <p:txBody>
          <a:bodyPr/>
          <a:lstStyle/>
          <a:p>
            <a:pPr>
              <a:buFont typeface="Arial" panose="020B0604020202020204" pitchFamily="34" charset="0"/>
              <a:buChar char="•"/>
            </a:pPr>
            <a:r>
              <a:rPr lang="en-US" dirty="0"/>
              <a:t>Leveraging big data and analytics tools to guide decision-making.</a:t>
            </a:r>
          </a:p>
          <a:p>
            <a:pPr>
              <a:buFont typeface="Arial" panose="020B0604020202020204" pitchFamily="34" charset="0"/>
              <a:buChar char="•"/>
            </a:pPr>
            <a:r>
              <a:rPr lang="en-US" dirty="0"/>
              <a:t>Using dashboards (e.g., Power BI, Tableau) for real-time insights into project and organizational performance.</a:t>
            </a:r>
          </a:p>
          <a:p>
            <a:endParaRPr lang="en-CA" dirty="0"/>
          </a:p>
        </p:txBody>
      </p:sp>
    </p:spTree>
    <p:extLst>
      <p:ext uri="{BB962C8B-B14F-4D97-AF65-F5344CB8AC3E}">
        <p14:creationId xmlns:p14="http://schemas.microsoft.com/office/powerpoint/2010/main" val="24431019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8F96-A409-2420-060B-09A8D1785A99}"/>
              </a:ext>
            </a:extLst>
          </p:cNvPr>
          <p:cNvSpPr>
            <a:spLocks noGrp="1"/>
          </p:cNvSpPr>
          <p:nvPr>
            <p:ph type="title"/>
          </p:nvPr>
        </p:nvSpPr>
        <p:spPr/>
        <p:txBody>
          <a:bodyPr/>
          <a:lstStyle/>
          <a:p>
            <a:r>
              <a:rPr lang="en-CA" dirty="0"/>
              <a:t>Sustainability in ICT Management</a:t>
            </a:r>
            <a:br>
              <a:rPr lang="en-CA" dirty="0"/>
            </a:br>
            <a:endParaRPr lang="en-CA" dirty="0"/>
          </a:p>
        </p:txBody>
      </p:sp>
      <p:sp>
        <p:nvSpPr>
          <p:cNvPr id="3" name="Content Placeholder 2">
            <a:extLst>
              <a:ext uri="{FF2B5EF4-FFF2-40B4-BE49-F238E27FC236}">
                <a16:creationId xmlns:a16="http://schemas.microsoft.com/office/drawing/2014/main" id="{5458186C-8911-DC59-CAD8-90B85EFE5B11}"/>
              </a:ext>
            </a:extLst>
          </p:cNvPr>
          <p:cNvSpPr>
            <a:spLocks noGrp="1"/>
          </p:cNvSpPr>
          <p:nvPr>
            <p:ph idx="1"/>
          </p:nvPr>
        </p:nvSpPr>
        <p:spPr/>
        <p:txBody>
          <a:bodyPr/>
          <a:lstStyle/>
          <a:p>
            <a:r>
              <a:rPr lang="en-US" dirty="0"/>
              <a:t>Focus on green computing and sustainable practices by:</a:t>
            </a:r>
          </a:p>
          <a:p>
            <a:pPr>
              <a:buFont typeface="Arial" panose="020B0604020202020204" pitchFamily="34" charset="0"/>
              <a:buChar char="•"/>
            </a:pPr>
            <a:r>
              <a:rPr lang="en-US" dirty="0"/>
              <a:t>Optimizing energy usage in data centers.</a:t>
            </a:r>
          </a:p>
          <a:p>
            <a:pPr>
              <a:buFont typeface="Arial" panose="020B0604020202020204" pitchFamily="34" charset="0"/>
              <a:buChar char="•"/>
            </a:pPr>
            <a:r>
              <a:rPr lang="en-US" dirty="0"/>
              <a:t>Encouraging remote work and virtual collaboration to reduce carbon footprints.</a:t>
            </a:r>
          </a:p>
          <a:p>
            <a:pPr>
              <a:buFont typeface="Arial" panose="020B0604020202020204" pitchFamily="34" charset="0"/>
              <a:buChar char="•"/>
            </a:pPr>
            <a:r>
              <a:rPr lang="en-US" dirty="0"/>
              <a:t>Designing energy-efficient systems and applications.</a:t>
            </a:r>
          </a:p>
          <a:p>
            <a:endParaRPr lang="en-CA" dirty="0"/>
          </a:p>
        </p:txBody>
      </p:sp>
    </p:spTree>
    <p:extLst>
      <p:ext uri="{BB962C8B-B14F-4D97-AF65-F5344CB8AC3E}">
        <p14:creationId xmlns:p14="http://schemas.microsoft.com/office/powerpoint/2010/main" val="3074508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39B7-886F-1F0F-4832-C3776CF0DF86}"/>
              </a:ext>
            </a:extLst>
          </p:cNvPr>
          <p:cNvSpPr>
            <a:spLocks noGrp="1"/>
          </p:cNvSpPr>
          <p:nvPr>
            <p:ph type="title"/>
          </p:nvPr>
        </p:nvSpPr>
        <p:spPr/>
        <p:txBody>
          <a:bodyPr>
            <a:normAutofit fontScale="90000"/>
          </a:bodyPr>
          <a:lstStyle/>
          <a:p>
            <a:r>
              <a:rPr lang="en-US" b="1" dirty="0"/>
              <a:t>Human-Centered Design (HCD) and User Experience (UX)</a:t>
            </a:r>
            <a:br>
              <a:rPr lang="en-US" b="1" dirty="0"/>
            </a:br>
            <a:endParaRPr lang="en-CA" dirty="0"/>
          </a:p>
        </p:txBody>
      </p:sp>
      <p:sp>
        <p:nvSpPr>
          <p:cNvPr id="3" name="Content Placeholder 2">
            <a:extLst>
              <a:ext uri="{FF2B5EF4-FFF2-40B4-BE49-F238E27FC236}">
                <a16:creationId xmlns:a16="http://schemas.microsoft.com/office/drawing/2014/main" id="{48E16FAB-7999-8B5A-D408-9544C53867B7}"/>
              </a:ext>
            </a:extLst>
          </p:cNvPr>
          <p:cNvSpPr>
            <a:spLocks noGrp="1"/>
          </p:cNvSpPr>
          <p:nvPr>
            <p:ph idx="1"/>
          </p:nvPr>
        </p:nvSpPr>
        <p:spPr/>
        <p:txBody>
          <a:bodyPr/>
          <a:lstStyle/>
          <a:p>
            <a:pPr>
              <a:buFont typeface="Arial" panose="020B0604020202020204" pitchFamily="34" charset="0"/>
              <a:buChar char="•"/>
            </a:pPr>
            <a:r>
              <a:rPr lang="en-US" dirty="0"/>
              <a:t>Integrating HCD principles to ensure ICT systems meet user needs effectively.</a:t>
            </a:r>
          </a:p>
          <a:p>
            <a:pPr>
              <a:buFont typeface="Arial" panose="020B0604020202020204" pitchFamily="34" charset="0"/>
              <a:buChar char="•"/>
            </a:pPr>
            <a:r>
              <a:rPr lang="en-US" dirty="0"/>
              <a:t>Using UX research and design thinking to prioritize end-user satisfaction.</a:t>
            </a:r>
          </a:p>
          <a:p>
            <a:endParaRPr lang="en-CA" dirty="0"/>
          </a:p>
        </p:txBody>
      </p:sp>
    </p:spTree>
    <p:extLst>
      <p:ext uri="{BB962C8B-B14F-4D97-AF65-F5344CB8AC3E}">
        <p14:creationId xmlns:p14="http://schemas.microsoft.com/office/powerpoint/2010/main" val="29203516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386-3161-92BC-A25C-90115D44D730}"/>
              </a:ext>
            </a:extLst>
          </p:cNvPr>
          <p:cNvSpPr>
            <a:spLocks noGrp="1"/>
          </p:cNvSpPr>
          <p:nvPr>
            <p:ph type="title"/>
          </p:nvPr>
        </p:nvSpPr>
        <p:spPr/>
        <p:txBody>
          <a:bodyPr/>
          <a:lstStyle/>
          <a:p>
            <a:r>
              <a:rPr lang="en-US" b="1" dirty="0"/>
              <a:t>Adaptive Leadership</a:t>
            </a:r>
            <a:br>
              <a:rPr lang="en-US" b="1" dirty="0"/>
            </a:br>
            <a:endParaRPr lang="en-CA" dirty="0"/>
          </a:p>
        </p:txBody>
      </p:sp>
      <p:sp>
        <p:nvSpPr>
          <p:cNvPr id="3" name="Content Placeholder 2">
            <a:extLst>
              <a:ext uri="{FF2B5EF4-FFF2-40B4-BE49-F238E27FC236}">
                <a16:creationId xmlns:a16="http://schemas.microsoft.com/office/drawing/2014/main" id="{E5B079EE-DD53-79AB-76E9-EAA80A2CDA64}"/>
              </a:ext>
            </a:extLst>
          </p:cNvPr>
          <p:cNvSpPr>
            <a:spLocks noGrp="1"/>
          </p:cNvSpPr>
          <p:nvPr>
            <p:ph idx="1"/>
          </p:nvPr>
        </p:nvSpPr>
        <p:spPr/>
        <p:txBody>
          <a:bodyPr/>
          <a:lstStyle/>
          <a:p>
            <a:pPr>
              <a:buFont typeface="Arial" panose="020B0604020202020204" pitchFamily="34" charset="0"/>
              <a:buChar char="•"/>
            </a:pPr>
            <a:r>
              <a:rPr lang="en-US" dirty="0"/>
              <a:t>Empowering teams to self-organize and take ownership of deliverables.</a:t>
            </a:r>
          </a:p>
          <a:p>
            <a:pPr>
              <a:buFont typeface="Arial" panose="020B0604020202020204" pitchFamily="34" charset="0"/>
              <a:buChar char="•"/>
            </a:pPr>
            <a:r>
              <a:rPr lang="en-US" dirty="0"/>
              <a:t>Supporting continuous learning and professional development for teams working in dynamic ICT fields.</a:t>
            </a:r>
          </a:p>
          <a:p>
            <a:endParaRPr lang="en-CA" dirty="0"/>
          </a:p>
        </p:txBody>
      </p:sp>
    </p:spTree>
    <p:extLst>
      <p:ext uri="{BB962C8B-B14F-4D97-AF65-F5344CB8AC3E}">
        <p14:creationId xmlns:p14="http://schemas.microsoft.com/office/powerpoint/2010/main" val="40624387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FBAC-574E-93C4-070E-71C5208D8B1E}"/>
              </a:ext>
            </a:extLst>
          </p:cNvPr>
          <p:cNvSpPr>
            <a:spLocks noGrp="1"/>
          </p:cNvSpPr>
          <p:nvPr>
            <p:ph type="title"/>
          </p:nvPr>
        </p:nvSpPr>
        <p:spPr/>
        <p:txBody>
          <a:bodyPr/>
          <a:lstStyle/>
          <a:p>
            <a:r>
              <a:rPr lang="en-US" b="1" dirty="0"/>
              <a:t>Blockchain for Project Management</a:t>
            </a:r>
            <a:br>
              <a:rPr lang="en-US" b="1" dirty="0"/>
            </a:br>
            <a:endParaRPr lang="en-CA" dirty="0"/>
          </a:p>
        </p:txBody>
      </p:sp>
      <p:sp>
        <p:nvSpPr>
          <p:cNvPr id="3" name="Content Placeholder 2">
            <a:extLst>
              <a:ext uri="{FF2B5EF4-FFF2-40B4-BE49-F238E27FC236}">
                <a16:creationId xmlns:a16="http://schemas.microsoft.com/office/drawing/2014/main" id="{3FF1DF0A-727E-2944-1697-BA6AFDA111B3}"/>
              </a:ext>
            </a:extLst>
          </p:cNvPr>
          <p:cNvSpPr>
            <a:spLocks noGrp="1"/>
          </p:cNvSpPr>
          <p:nvPr>
            <p:ph idx="1"/>
          </p:nvPr>
        </p:nvSpPr>
        <p:spPr/>
        <p:txBody>
          <a:bodyPr/>
          <a:lstStyle/>
          <a:p>
            <a:pPr>
              <a:buFont typeface="Arial" panose="020B0604020202020204" pitchFamily="34" charset="0"/>
              <a:buChar char="•"/>
            </a:pPr>
            <a:r>
              <a:rPr lang="en-US" dirty="0"/>
              <a:t>Blockchain technology is increasingly used for transparency in managing resources, contracts, and workflows in ICT projects.</a:t>
            </a:r>
          </a:p>
          <a:p>
            <a:pPr>
              <a:buFont typeface="Arial" panose="020B0604020202020204" pitchFamily="34" charset="0"/>
              <a:buChar char="•"/>
            </a:pPr>
            <a:r>
              <a:rPr lang="en-US" dirty="0"/>
              <a:t>Smart contracts can automate and secure agreements between stakeholders.</a:t>
            </a:r>
          </a:p>
          <a:p>
            <a:endParaRPr lang="en-CA" dirty="0"/>
          </a:p>
        </p:txBody>
      </p:sp>
    </p:spTree>
    <p:extLst>
      <p:ext uri="{BB962C8B-B14F-4D97-AF65-F5344CB8AC3E}">
        <p14:creationId xmlns:p14="http://schemas.microsoft.com/office/powerpoint/2010/main" val="2784841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7697</Words>
  <Application>Microsoft Office PowerPoint</Application>
  <PresentationFormat>Widescreen</PresentationFormat>
  <Paragraphs>410</Paragraphs>
  <Slides>100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Arial</vt:lpstr>
      <vt:lpstr>AvertaStd</vt:lpstr>
      <vt:lpstr>Calibri</vt:lpstr>
      <vt:lpstr>Calibri Light</vt:lpstr>
      <vt:lpstr>Office Theme</vt:lpstr>
      <vt:lpstr>Emerging trend in engineering management </vt:lpstr>
      <vt:lpstr>Participative Management </vt:lpstr>
      <vt:lpstr>PowerPoint Presentation</vt:lpstr>
      <vt:lpstr>PowerPoint Presentation</vt:lpstr>
      <vt:lpstr>PowerPoint Presentation</vt:lpstr>
      <vt:lpstr>PowerPoint Presentation</vt:lpstr>
      <vt:lpstr>Participative Management Characteristics </vt:lpstr>
      <vt:lpstr>PowerPoint Presentation</vt:lpstr>
      <vt:lpstr>Advantages of participative management </vt:lpstr>
      <vt:lpstr>PowerPoint Presentation</vt:lpstr>
      <vt:lpstr>PowerPoint Presentation</vt:lpstr>
      <vt:lpstr>Improving job satisfaction </vt:lpstr>
      <vt:lpstr> Drawbacks of the participative management system </vt:lpstr>
      <vt:lpstr>Meaning of conflict  </vt:lpstr>
      <vt:lpstr>PowerPoint Presentation</vt:lpstr>
      <vt:lpstr>The traditional view</vt:lpstr>
      <vt:lpstr>The key elements of conflict include </vt:lpstr>
      <vt:lpstr>Types of conflict </vt:lpstr>
      <vt:lpstr>PowerPoint Presentation</vt:lpstr>
      <vt:lpstr>PowerPoint Presentation</vt:lpstr>
      <vt:lpstr>Sources of conflict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Causes of conflict in the workplace Every employee has needs and certain expectations at work, and conflict could arise in the workplace when people feel that these are not being met or are being ignored. </vt:lpstr>
      <vt:lpstr>More Causes </vt:lpstr>
      <vt:lpstr>Six Sources of Conflict </vt:lpstr>
      <vt:lpstr>PowerPoint Presentation</vt:lpstr>
      <vt:lpstr>Modes of conflict management </vt:lpstr>
      <vt:lpstr>Resolving conflict through negotiation </vt:lpstr>
      <vt:lpstr>PowerPoint Presentation</vt:lpstr>
      <vt:lpstr>Distributive strategy</vt:lpstr>
      <vt:lpstr>Integrative strategy:</vt:lpstr>
      <vt:lpstr>Characteristics of negotiation </vt:lpstr>
      <vt:lpstr>PowerPoint Presentation</vt:lpstr>
      <vt:lpstr>Meaning of facilitator   </vt:lpstr>
      <vt:lpstr>PowerPoint Presentation</vt:lpstr>
      <vt:lpstr>PowerPoint Presentation</vt:lpstr>
      <vt:lpstr>Good facilitation includes </vt:lpstr>
      <vt:lpstr>PowerPoint Presentation</vt:lpstr>
      <vt:lpstr>Mediation  </vt:lpstr>
      <vt:lpstr>Mediation process </vt:lpstr>
      <vt:lpstr>PowerPoint Presentation</vt:lpstr>
      <vt:lpstr>PowerPoint Presentation</vt:lpstr>
      <vt:lpstr>Arbitration,</vt:lpstr>
      <vt:lpstr>PowerPoint Presentation</vt:lpstr>
      <vt:lpstr>PowerPoint Presentation</vt:lpstr>
      <vt:lpstr>PowerPoint Presentation</vt:lpstr>
      <vt:lpstr>PowerPoint Presentation</vt:lpstr>
      <vt:lpstr>Process of arbitration  </vt:lpstr>
      <vt:lpstr>Legal action  </vt:lpstr>
      <vt:lpstr> MANAGING CONFLICTS IN ORGANIZATIONS/ Conflict resolution  </vt:lpstr>
      <vt:lpstr>1. Stimulating conflict</vt:lpstr>
      <vt:lpstr>a. Reorganizing </vt:lpstr>
      <vt:lpstr>b. communication</vt:lpstr>
      <vt:lpstr>c. Encouraging competition</vt:lpstr>
      <vt:lpstr>d. Bringing in outsiders </vt:lpstr>
      <vt:lpstr>2. Preventing conflict </vt:lpstr>
      <vt:lpstr>a. Super ordinate goals. </vt:lpstr>
      <vt:lpstr>b. Reducing interdependence </vt:lpstr>
      <vt:lpstr>c. Exchange of personnel</vt:lpstr>
      <vt:lpstr>d. Liaison group or integrators </vt:lpstr>
      <vt:lpstr>e. Appeal to higher authority </vt:lpstr>
      <vt:lpstr>3. Resolving conflict </vt:lpstr>
      <vt:lpstr>a. Problem solving</vt:lpstr>
      <vt:lpstr>b. Accommodating</vt:lpstr>
      <vt:lpstr>c. Compromising</vt:lpstr>
      <vt:lpstr>d. avoidance</vt:lpstr>
      <vt:lpstr>Change Management </vt:lpstr>
      <vt:lpstr>PowerPoint Presentation</vt:lpstr>
      <vt:lpstr>PowerPoint Presentation</vt:lpstr>
      <vt:lpstr>Types of Change in Organizations: </vt:lpstr>
      <vt:lpstr>Phases of Change Management: </vt:lpstr>
      <vt:lpstr>Benefits of Effective Change Management: </vt:lpstr>
      <vt:lpstr>Challenges in Change Management: </vt:lpstr>
      <vt:lpstr>Innovation management and disruption </vt:lpstr>
      <vt:lpstr>PowerPoint Presentation</vt:lpstr>
      <vt:lpstr>PowerPoint Presentation</vt:lpstr>
      <vt:lpstr>PowerPoint Presentation</vt:lpstr>
      <vt:lpstr>PowerPoint Presentation</vt:lpstr>
      <vt:lpstr>PowerPoint Presentation</vt:lpstr>
      <vt:lpstr>Quality management </vt:lpstr>
      <vt:lpstr>PowerPoint Presentation</vt:lpstr>
      <vt:lpstr>PowerPoint Presentation</vt:lpstr>
      <vt:lpstr>Benefits of Quality Management </vt:lpstr>
      <vt:lpstr> Recent engineering management concepts for managing ICT based projects and organizations</vt:lpstr>
      <vt:lpstr>PowerPoint Presentation</vt:lpstr>
      <vt:lpstr>Agile and Hybrid Project Management </vt:lpstr>
      <vt:lpstr>DevOps and DevSecOps </vt:lpstr>
      <vt:lpstr>Digital Transformation Leadership </vt:lpstr>
      <vt:lpstr>.Data-Driven Decision-Making </vt:lpstr>
      <vt:lpstr>Sustainability in ICT Management </vt:lpstr>
      <vt:lpstr>Human-Centered Design (HCD) and User Experience (UX) </vt:lpstr>
      <vt:lpstr>Adaptive Leadership </vt:lpstr>
      <vt:lpstr>Blockchain for Project Management </vt:lpstr>
      <vt:lpstr> AI-Driven Project Management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Sulav Cooperative</cp:lastModifiedBy>
  <cp:revision>27</cp:revision>
  <dcterms:created xsi:type="dcterms:W3CDTF">2025-01-07T12:34:03Z</dcterms:created>
  <dcterms:modified xsi:type="dcterms:W3CDTF">2025-01-15T08:57:09Z</dcterms:modified>
</cp:coreProperties>
</file>