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60"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A261-98B1-4340-A5C7-95416749F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D79F08-30C3-43C3-81A2-9EE444412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DAD06-E660-4988-A308-88BBC266A3FD}"/>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5" name="Footer Placeholder 4">
            <a:extLst>
              <a:ext uri="{FF2B5EF4-FFF2-40B4-BE49-F238E27FC236}">
                <a16:creationId xmlns:a16="http://schemas.microsoft.com/office/drawing/2014/main" id="{5484C460-ACB1-40C3-9813-81EA77F37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70F8C-921A-48AF-B34A-F42F3D8E2BB6}"/>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405712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DD61-DE21-4EFB-8701-6E6863ECD4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9D0734-10B9-42DA-9977-6593EC523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E2CFD-0FB6-4E65-A749-58F7FFB7B3B7}"/>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5" name="Footer Placeholder 4">
            <a:extLst>
              <a:ext uri="{FF2B5EF4-FFF2-40B4-BE49-F238E27FC236}">
                <a16:creationId xmlns:a16="http://schemas.microsoft.com/office/drawing/2014/main" id="{74FD66E2-125D-439A-9281-6F0EF1CBB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64449-20CF-48AB-8BFB-56AE751826CB}"/>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13817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D65743-5281-4D81-A41D-D14588E97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13AEB2-6617-4231-B4E6-212689669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CC39-0518-430F-B08A-99594933CEE3}"/>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5" name="Footer Placeholder 4">
            <a:extLst>
              <a:ext uri="{FF2B5EF4-FFF2-40B4-BE49-F238E27FC236}">
                <a16:creationId xmlns:a16="http://schemas.microsoft.com/office/drawing/2014/main" id="{8F89BF75-39F8-4986-B187-888F111B9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FF54-E6E3-4CB2-BE61-D75C9C5687ED}"/>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394636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8B5D-742B-4749-872F-EC29727B4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2C1CB-5F1F-4111-8461-348C1B964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5EB64-C016-45C7-AB27-414D38256725}"/>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5" name="Footer Placeholder 4">
            <a:extLst>
              <a:ext uri="{FF2B5EF4-FFF2-40B4-BE49-F238E27FC236}">
                <a16:creationId xmlns:a16="http://schemas.microsoft.com/office/drawing/2014/main" id="{CFECF2AC-B7F4-4855-A66D-48DBC358E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0D4F4-A1E1-4944-930E-658C9F3D5C1B}"/>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409712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E644-D5AF-4A09-9C39-73EFF6B56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19AEDC-E20B-4239-AB87-C714A5443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5D3687-97D6-4063-AB53-01E2B1BBF096}"/>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5" name="Footer Placeholder 4">
            <a:extLst>
              <a:ext uri="{FF2B5EF4-FFF2-40B4-BE49-F238E27FC236}">
                <a16:creationId xmlns:a16="http://schemas.microsoft.com/office/drawing/2014/main" id="{A5A00A1F-8A8A-4896-9C52-95BD65D17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AA23F-DDCA-41A7-9C5C-AAE4251C0816}"/>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267505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BC75-B193-4CD5-921C-752A4D8E9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D5CEAF-809F-4403-AD8D-C388BE41D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05DC2-17E4-44C2-96E5-C45DA5F00D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1D962-8662-4296-9DEF-484DD3BDCECC}"/>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6" name="Footer Placeholder 5">
            <a:extLst>
              <a:ext uri="{FF2B5EF4-FFF2-40B4-BE49-F238E27FC236}">
                <a16:creationId xmlns:a16="http://schemas.microsoft.com/office/drawing/2014/main" id="{0FD90845-4955-44E7-8AF8-2B786057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8249A-4BC1-4680-872E-187816B27218}"/>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141941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A194-2993-48D5-B1AE-BFEF9682DC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DCA95-F7D5-43F0-9832-09E487A55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F9ED0-8DBE-40BB-8729-610BE559C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85A623-176A-4718-B0B3-18FEF1C3F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91165-4B74-4544-AB1A-4BD8C7B2D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BE7502-86FF-4B9F-AAA9-AF37074A9CFF}"/>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8" name="Footer Placeholder 7">
            <a:extLst>
              <a:ext uri="{FF2B5EF4-FFF2-40B4-BE49-F238E27FC236}">
                <a16:creationId xmlns:a16="http://schemas.microsoft.com/office/drawing/2014/main" id="{549E07BC-3E74-402E-8FD3-2F6AACAE27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9F951-31A2-4C12-AD2E-BC9719310DEB}"/>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391900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A326-779C-4937-99A8-6B4A72DAF2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30E59E-3242-4D7C-9F34-7FCB06AF9739}"/>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4" name="Footer Placeholder 3">
            <a:extLst>
              <a:ext uri="{FF2B5EF4-FFF2-40B4-BE49-F238E27FC236}">
                <a16:creationId xmlns:a16="http://schemas.microsoft.com/office/drawing/2014/main" id="{AC9A73BC-41ED-4527-AEF5-5DFF4FE310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BDD2B7-E9EE-4DF3-8642-B8DAABACA8C3}"/>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264495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174B4-AB9D-4A66-B15F-90EB8BDA42A1}"/>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3" name="Footer Placeholder 2">
            <a:extLst>
              <a:ext uri="{FF2B5EF4-FFF2-40B4-BE49-F238E27FC236}">
                <a16:creationId xmlns:a16="http://schemas.microsoft.com/office/drawing/2014/main" id="{3C754E99-D109-4E4E-B49B-EC6790C7F4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CFA578-EE8A-4997-892F-AF535F73499B}"/>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23316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E95C-91A4-425F-8F72-038FD9CE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1B5E6-3419-4E05-B875-00B0DE1B5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FBE1D6-BCA0-4F72-A46B-B425CDE34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4C3B3-7F0A-4920-8A8E-B8AD3BCD11F2}"/>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6" name="Footer Placeholder 5">
            <a:extLst>
              <a:ext uri="{FF2B5EF4-FFF2-40B4-BE49-F238E27FC236}">
                <a16:creationId xmlns:a16="http://schemas.microsoft.com/office/drawing/2014/main" id="{8821D288-7371-4CDC-8E3B-878588786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CA862-365E-4E83-A4D9-A0E35D94803E}"/>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381321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39AC-12EE-4459-8AC3-9AE78CAE6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802272-EBAF-460F-B6AF-2EDBCFEF1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434EB8-34F7-452C-8B2C-44F0934EC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AAAB7-CCB1-4CF3-9B11-1EC4386237D8}"/>
              </a:ext>
            </a:extLst>
          </p:cNvPr>
          <p:cNvSpPr>
            <a:spLocks noGrp="1"/>
          </p:cNvSpPr>
          <p:nvPr>
            <p:ph type="dt" sz="half" idx="10"/>
          </p:nvPr>
        </p:nvSpPr>
        <p:spPr/>
        <p:txBody>
          <a:bodyPr/>
          <a:lstStyle/>
          <a:p>
            <a:fld id="{D9F5FF3E-D3FA-45FF-AB91-002E62E3710B}" type="datetimeFigureOut">
              <a:rPr lang="en-US" smtClean="0"/>
              <a:t>6/13/2025</a:t>
            </a:fld>
            <a:endParaRPr lang="en-US"/>
          </a:p>
        </p:txBody>
      </p:sp>
      <p:sp>
        <p:nvSpPr>
          <p:cNvPr id="6" name="Footer Placeholder 5">
            <a:extLst>
              <a:ext uri="{FF2B5EF4-FFF2-40B4-BE49-F238E27FC236}">
                <a16:creationId xmlns:a16="http://schemas.microsoft.com/office/drawing/2014/main" id="{88F03C55-BC67-462F-A63C-14316588C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48BDD-0F80-4B3F-B90A-F9A33C481E05}"/>
              </a:ext>
            </a:extLst>
          </p:cNvPr>
          <p:cNvSpPr>
            <a:spLocks noGrp="1"/>
          </p:cNvSpPr>
          <p:nvPr>
            <p:ph type="sldNum" sz="quarter" idx="12"/>
          </p:nvPr>
        </p:nvSpPr>
        <p:spPr/>
        <p:txBody>
          <a:bodyPr/>
          <a:lstStyle/>
          <a:p>
            <a:fld id="{94D04826-DEFF-48E9-BBBE-F3942F1315DD}" type="slidenum">
              <a:rPr lang="en-US" smtClean="0"/>
              <a:t>‹#›</a:t>
            </a:fld>
            <a:endParaRPr lang="en-US"/>
          </a:p>
        </p:txBody>
      </p:sp>
    </p:spTree>
    <p:extLst>
      <p:ext uri="{BB962C8B-B14F-4D97-AF65-F5344CB8AC3E}">
        <p14:creationId xmlns:p14="http://schemas.microsoft.com/office/powerpoint/2010/main" val="162118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65ECD-B66D-4B5F-812A-A2B7CBDA6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CE248A-5EF4-4E39-A28D-CF2957EEA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6BDA-E617-4D03-B199-74CCD2FF2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5FF3E-D3FA-45FF-AB91-002E62E3710B}" type="datetimeFigureOut">
              <a:rPr lang="en-US" smtClean="0"/>
              <a:t>6/13/2025</a:t>
            </a:fld>
            <a:endParaRPr lang="en-US"/>
          </a:p>
        </p:txBody>
      </p:sp>
      <p:sp>
        <p:nvSpPr>
          <p:cNvPr id="5" name="Footer Placeholder 4">
            <a:extLst>
              <a:ext uri="{FF2B5EF4-FFF2-40B4-BE49-F238E27FC236}">
                <a16:creationId xmlns:a16="http://schemas.microsoft.com/office/drawing/2014/main" id="{4AE2506C-35C4-43E5-BC78-A75FD82B5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4A31D-5CA9-40F9-9017-806FA2FD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04826-DEFF-48E9-BBBE-F3942F1315DD}" type="slidenum">
              <a:rPr lang="en-US" smtClean="0"/>
              <a:t>‹#›</a:t>
            </a:fld>
            <a:endParaRPr lang="en-US"/>
          </a:p>
        </p:txBody>
      </p:sp>
    </p:spTree>
    <p:extLst>
      <p:ext uri="{BB962C8B-B14F-4D97-AF65-F5344CB8AC3E}">
        <p14:creationId xmlns:p14="http://schemas.microsoft.com/office/powerpoint/2010/main" val="266748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47C6-96DE-47AC-80AC-6059107F6969}"/>
              </a:ext>
            </a:extLst>
          </p:cNvPr>
          <p:cNvSpPr>
            <a:spLocks noGrp="1"/>
          </p:cNvSpPr>
          <p:nvPr>
            <p:ph type="ctrTitle"/>
          </p:nvPr>
        </p:nvSpPr>
        <p:spPr>
          <a:xfrm>
            <a:off x="1524000" y="1122364"/>
            <a:ext cx="9144000" cy="1135928"/>
          </a:xfrm>
        </p:spPr>
        <p:txBody>
          <a:bodyPr>
            <a:normAutofit/>
          </a:bodyPr>
          <a:lstStyle/>
          <a:p>
            <a:r>
              <a:rPr lang="en-US" sz="4400" dirty="0">
                <a:latin typeface="Times New Roman" panose="02020603050405020304" pitchFamily="18" charset="0"/>
                <a:cs typeface="Times New Roman" panose="02020603050405020304" pitchFamily="18" charset="0"/>
              </a:rPr>
              <a:t>Computer Networks</a:t>
            </a:r>
          </a:p>
        </p:txBody>
      </p:sp>
      <p:sp>
        <p:nvSpPr>
          <p:cNvPr id="3" name="Subtitle 2">
            <a:extLst>
              <a:ext uri="{FF2B5EF4-FFF2-40B4-BE49-F238E27FC236}">
                <a16:creationId xmlns:a16="http://schemas.microsoft.com/office/drawing/2014/main" id="{7D5FEF74-932A-40D9-A7E1-F23C1E91593A}"/>
              </a:ext>
            </a:extLst>
          </p:cNvPr>
          <p:cNvSpPr>
            <a:spLocks noGrp="1"/>
          </p:cNvSpPr>
          <p:nvPr>
            <p:ph type="subTitle" idx="1"/>
          </p:nvPr>
        </p:nvSpPr>
        <p:spPr>
          <a:xfrm>
            <a:off x="1523999" y="3269674"/>
            <a:ext cx="9310255" cy="2798617"/>
          </a:xfrm>
        </p:spPr>
        <p:txBody>
          <a:bodyPr>
            <a:normAutofit/>
          </a:bodyPr>
          <a:lstStyle/>
          <a:p>
            <a:r>
              <a:rPr lang="en-US" dirty="0">
                <a:latin typeface="Times New Roman" panose="02020603050405020304" pitchFamily="18" charset="0"/>
                <a:cs typeface="Times New Roman" panose="02020603050405020304" pitchFamily="18" charset="0"/>
              </a:rPr>
              <a:t>BE Computer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Er. Anuj Sherchan</a:t>
            </a:r>
          </a:p>
          <a:p>
            <a:r>
              <a:rPr lang="en-US" dirty="0">
                <a:latin typeface="Times New Roman" panose="02020603050405020304" pitchFamily="18" charset="0"/>
                <a:cs typeface="Times New Roman" panose="02020603050405020304" pitchFamily="18" charset="0"/>
              </a:rPr>
              <a:t>Assistant Professor , Department of Electronics and Computer Engineering</a:t>
            </a:r>
          </a:p>
          <a:p>
            <a:r>
              <a:rPr lang="en-US" dirty="0">
                <a:latin typeface="Times New Roman" panose="02020603050405020304" pitchFamily="18" charset="0"/>
                <a:cs typeface="Times New Roman" panose="02020603050405020304" pitchFamily="18" charset="0"/>
              </a:rPr>
              <a:t>Pokhara Engineering College</a:t>
            </a:r>
          </a:p>
        </p:txBody>
      </p:sp>
    </p:spTree>
    <p:extLst>
      <p:ext uri="{BB962C8B-B14F-4D97-AF65-F5344CB8AC3E}">
        <p14:creationId xmlns:p14="http://schemas.microsoft.com/office/powerpoint/2010/main" val="393376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C251-2ECD-4EE2-B4C5-61B764D0B3B7}"/>
              </a:ext>
            </a:extLst>
          </p:cNvPr>
          <p:cNvSpPr>
            <a:spLocks noGrp="1"/>
          </p:cNvSpPr>
          <p:nvPr>
            <p:ph type="title"/>
          </p:nvPr>
        </p:nvSpPr>
        <p:spPr>
          <a:xfrm>
            <a:off x="838200" y="365126"/>
            <a:ext cx="10515600" cy="1145020"/>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0C22179B-02C4-4471-824B-59685A57CD9F}"/>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Concept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SNMP uses the concept of manager and agent.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That is, a manager, usually a host, controls and monitors a set of agents, usually routers .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SNMP is an application-level protocol in which a few manager stations control a set of agents.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protocol is designed at the application level so that it can monitor devices made by different manufacturers and installed on different physical networks.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14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8CD5-A787-4051-9644-1D9A2CE7B68E}"/>
              </a:ext>
            </a:extLst>
          </p:cNvPr>
          <p:cNvSpPr>
            <a:spLocks noGrp="1"/>
          </p:cNvSpPr>
          <p:nvPr>
            <p:ph type="title"/>
          </p:nvPr>
        </p:nvSpPr>
        <p:spPr>
          <a:xfrm>
            <a:off x="838200" y="365125"/>
            <a:ext cx="10515600" cy="1103457"/>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5B0F9E80-7E8A-4CEC-96DA-750D0589024F}"/>
              </a:ext>
            </a:extLst>
          </p:cNvPr>
          <p:cNvSpPr>
            <a:spLocks noGrp="1"/>
          </p:cNvSpPr>
          <p:nvPr>
            <p:ph idx="1"/>
          </p:nvPr>
        </p:nvSpPr>
        <p:spPr>
          <a:xfrm>
            <a:off x="838200" y="1325563"/>
            <a:ext cx="10515600" cy="5167312"/>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Managers and Agents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management station, called a manager, is a host that runs the SNMP client program.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managed station, called an agent, is a router (or a host) that runs the SNMP server program.</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Management is achieved through simple interaction between a manager and an agent.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agent keeps performance information in a database.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manager has access to the values in the database.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example, a router can store in appropriate variables the number of packets received and forwarded.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manager can fetch and compare the values of these two variables to see if the router is congested or not.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02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158E-75D4-42B0-920F-ACC5029A0760}"/>
              </a:ext>
            </a:extLst>
          </p:cNvPr>
          <p:cNvSpPr>
            <a:spLocks noGrp="1"/>
          </p:cNvSpPr>
          <p:nvPr>
            <p:ph type="title"/>
          </p:nvPr>
        </p:nvSpPr>
        <p:spPr>
          <a:xfrm>
            <a:off x="838200" y="365125"/>
            <a:ext cx="10515600" cy="1117311"/>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B7CEB878-1A68-4CBE-BFCD-8E0BA53E2239}"/>
              </a:ext>
            </a:extLst>
          </p:cNvPr>
          <p:cNvSpPr>
            <a:spLocks noGrp="1"/>
          </p:cNvSpPr>
          <p:nvPr>
            <p:ph idx="1"/>
          </p:nvPr>
        </p:nvSpPr>
        <p:spPr>
          <a:xfrm>
            <a:off x="838200" y="1617805"/>
            <a:ext cx="10515600" cy="4492049"/>
          </a:xfrm>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An SNMP-managed network consists of three key components: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Managed device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Agent — software which runs on managed devices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Network management system (NMS) — software which runs on the manager</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managed device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 network node that implements an SNMP interface that allows unidirectional (read-only) or bidirectional access to node-specific information.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Managed devices exchange node- specific information with the NMSs. </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he managed devices can be any type of device, including, but not limited to, routers, access servers, switches, bridges, hubs, IP telephones, IP video cameras, computer hosts, and printers.  </a:t>
            </a:r>
          </a:p>
          <a:p>
            <a:endParaRPr lang="en-US" dirty="0"/>
          </a:p>
        </p:txBody>
      </p:sp>
    </p:spTree>
    <p:extLst>
      <p:ext uri="{BB962C8B-B14F-4D97-AF65-F5344CB8AC3E}">
        <p14:creationId xmlns:p14="http://schemas.microsoft.com/office/powerpoint/2010/main" val="202248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E2F0-DE3F-4DD7-83B2-B868948D531C}"/>
              </a:ext>
            </a:extLst>
          </p:cNvPr>
          <p:cNvSpPr>
            <a:spLocks noGrp="1"/>
          </p:cNvSpPr>
          <p:nvPr>
            <p:ph type="title"/>
          </p:nvPr>
        </p:nvSpPr>
        <p:spPr>
          <a:xfrm>
            <a:off x="838200" y="365126"/>
            <a:ext cx="10515600" cy="1242002"/>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1A95ECFF-313B-4A61-9DFC-EBA9946FABB3}"/>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agent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 network-management software module that resides on a managed device.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An agent has local knowledge of management information and translates that information to or from an SNMP specific form.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a:t>
            </a:r>
            <a:r>
              <a:rPr lang="en-US" sz="2400" b="1" i="1" u="none" strike="noStrike" baseline="0" dirty="0">
                <a:solidFill>
                  <a:srgbClr val="000000"/>
                </a:solidFill>
                <a:latin typeface="Times New Roman" panose="02020603050405020304" pitchFamily="18" charset="0"/>
                <a:cs typeface="Times New Roman" panose="02020603050405020304" pitchFamily="18" charset="0"/>
              </a:rPr>
              <a:t>network management system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(NMS)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executes applications that monitor and control managed devices.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NMSs provide the bulk of the processing and memory resources required for network management.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One or more NMSs may exist on any managed network.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0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29BD-C74D-4775-8034-EA14E0BCE2FE}"/>
              </a:ext>
            </a:extLst>
          </p:cNvPr>
          <p:cNvSpPr>
            <a:spLocks noGrp="1"/>
          </p:cNvSpPr>
          <p:nvPr>
            <p:ph type="title"/>
          </p:nvPr>
        </p:nvSpPr>
        <p:spPr>
          <a:xfrm>
            <a:off x="838200" y="365125"/>
            <a:ext cx="10515600" cy="1255857"/>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6258E02B-BD93-49AE-B3E1-37FF1894C061}"/>
              </a:ext>
            </a:extLst>
          </p:cNvPr>
          <p:cNvSpPr>
            <a:spLocks noGrp="1"/>
          </p:cNvSpPr>
          <p:nvPr>
            <p:ph idx="1"/>
          </p:nvPr>
        </p:nvSpPr>
        <p:spPr/>
        <p:txBody>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Management with SNMP is based on three basic ideas: </a:t>
            </a:r>
          </a:p>
          <a:p>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manager checks an agent by requesting information that reflects the behavior of the agent.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manager forces an agent to perform a task by resetting values in the agent database.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 agent contributes to the management process by warning the manager of an unusual situation. </a:t>
            </a:r>
          </a:p>
          <a:p>
            <a:endParaRPr lang="en-US" dirty="0"/>
          </a:p>
        </p:txBody>
      </p:sp>
    </p:spTree>
    <p:extLst>
      <p:ext uri="{BB962C8B-B14F-4D97-AF65-F5344CB8AC3E}">
        <p14:creationId xmlns:p14="http://schemas.microsoft.com/office/powerpoint/2010/main" val="237845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7421-1D1F-4C35-8278-E192F999DC98}"/>
              </a:ext>
            </a:extLst>
          </p:cNvPr>
          <p:cNvSpPr>
            <a:spLocks noGrp="1"/>
          </p:cNvSpPr>
          <p:nvPr>
            <p:ph type="title"/>
          </p:nvPr>
        </p:nvSpPr>
        <p:spPr>
          <a:xfrm>
            <a:off x="838200" y="365126"/>
            <a:ext cx="10515600" cy="1228148"/>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117B1C4F-B302-491E-A926-2E4CEDF5D204}"/>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SNMP operates in the Application Layer of the Internet Protocol Suite (Layer 7 of the OSI model).</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SNMP agent receives requests on UDP port 161.</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manager may send requests from any available source port to port 161 in the agent.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agent response will be sent back to the source port on the manager.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manager receives notifications (Traps and Inform Requests) on port 162.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agent may generate notifications from any available port.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18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A7D7-6D1D-4EA8-BA58-28FB07BEEF77}"/>
              </a:ext>
            </a:extLst>
          </p:cNvPr>
          <p:cNvSpPr>
            <a:spLocks noGrp="1"/>
          </p:cNvSpPr>
          <p:nvPr>
            <p:ph type="title"/>
          </p:nvPr>
        </p:nvSpPr>
        <p:spPr>
          <a:xfrm>
            <a:off x="838200" y="365125"/>
            <a:ext cx="10515600" cy="1200439"/>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260E0E2B-DFB9-4D81-BC4F-1DE3B02AF1D7}"/>
              </a:ext>
            </a:extLst>
          </p:cNvPr>
          <p:cNvSpPr>
            <a:spLocks noGrp="1"/>
          </p:cNvSpPr>
          <p:nvPr>
            <p:ph idx="1"/>
          </p:nvPr>
        </p:nvSpPr>
        <p:spPr>
          <a:xfrm>
            <a:off x="838200" y="1468582"/>
            <a:ext cx="10515600" cy="5221434"/>
          </a:xfrm>
        </p:spPr>
        <p:txBody>
          <a:bodyPr>
            <a:normAutofit fontScale="85000" lnSpcReduction="20000"/>
          </a:bodyPr>
          <a:lstStyle/>
          <a:p>
            <a:r>
              <a:rPr lang="en-US" b="0" i="0" u="none" strike="noStrike" baseline="0" dirty="0">
                <a:solidFill>
                  <a:srgbClr val="000000"/>
                </a:solidFill>
                <a:latin typeface="Times New Roman" panose="02020603050405020304" pitchFamily="18" charset="0"/>
                <a:cs typeface="Times New Roman" panose="02020603050405020304" pitchFamily="18" charset="0"/>
              </a:rPr>
              <a:t>To do management tasks, SNMP uses two other protocols: </a:t>
            </a:r>
          </a:p>
          <a:p>
            <a:r>
              <a:rPr lang="en-US" b="1" i="0" u="none" strike="noStrike" baseline="0" dirty="0">
                <a:solidFill>
                  <a:srgbClr val="000000"/>
                </a:solidFill>
                <a:latin typeface="Times New Roman" panose="02020603050405020304" pitchFamily="18" charset="0"/>
                <a:cs typeface="Times New Roman" panose="02020603050405020304" pitchFamily="18" charset="0"/>
              </a:rPr>
              <a:t>Structure of Management Information (SMI) </a:t>
            </a:r>
          </a:p>
          <a:p>
            <a:r>
              <a:rPr lang="fr-FR" b="1" i="0" u="none" strike="noStrike" baseline="0" dirty="0">
                <a:solidFill>
                  <a:srgbClr val="000000"/>
                </a:solidFill>
                <a:latin typeface="Times New Roman" panose="02020603050405020304" pitchFamily="18" charset="0"/>
                <a:cs typeface="Times New Roman" panose="02020603050405020304" pitchFamily="18" charset="0"/>
              </a:rPr>
              <a:t>Management Information Base (MIB). </a:t>
            </a:r>
          </a:p>
          <a:p>
            <a:r>
              <a:rPr lang="en-US" b="1" i="0" u="none" strike="noStrike" baseline="0" dirty="0">
                <a:solidFill>
                  <a:srgbClr val="000000"/>
                </a:solidFill>
                <a:latin typeface="Times New Roman" panose="02020603050405020304" pitchFamily="18" charset="0"/>
                <a:cs typeface="Times New Roman" panose="02020603050405020304" pitchFamily="18" charset="0"/>
              </a:rPr>
              <a:t>Roles of SMI </a:t>
            </a: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b="0" i="0" u="none" strike="noStrike" baseline="0" dirty="0">
                <a:solidFill>
                  <a:srgbClr val="000000"/>
                </a:solidFill>
                <a:latin typeface="Times New Roman" panose="02020603050405020304" pitchFamily="18" charset="0"/>
                <a:cs typeface="Times New Roman" panose="02020603050405020304" pitchFamily="18" charset="0"/>
              </a:rPr>
              <a:t>SMI defines the general rules for naming objects, defining object types (including range and length), and showing how to encode objects and values. </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SMI does not define the number of objects an entity should manage or name the objects to be managed or define the association between the objects and their values. </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The Structure of Management Information, version 2 (SMIv2) is a component for network management. Its functions are </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To name objects </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To define the type of data that can be stored in an object </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To show how to encode data for transmission over the network </a:t>
            </a:r>
          </a:p>
          <a:p>
            <a:endParaRPr lang="en-US" dirty="0"/>
          </a:p>
        </p:txBody>
      </p:sp>
    </p:spTree>
    <p:extLst>
      <p:ext uri="{BB962C8B-B14F-4D97-AF65-F5344CB8AC3E}">
        <p14:creationId xmlns:p14="http://schemas.microsoft.com/office/powerpoint/2010/main" val="57396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113-4073-4C2A-B553-6268E9A5EB12}"/>
              </a:ext>
            </a:extLst>
          </p:cNvPr>
          <p:cNvSpPr>
            <a:spLocks noGrp="1"/>
          </p:cNvSpPr>
          <p:nvPr>
            <p:ph type="title"/>
          </p:nvPr>
        </p:nvSpPr>
        <p:spPr>
          <a:xfrm>
            <a:off x="838200" y="365125"/>
            <a:ext cx="10515600" cy="1214293"/>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C613A8CC-4F39-48AB-A1DF-6D9BD9276219}"/>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Roles of MIB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each entity to be managed, this protocol must define the number of objects, name them according to the rules defined by SMI, and associate a type to each named object .</a:t>
            </a:r>
          </a:p>
          <a:p>
            <a:r>
              <a:rPr lang="en-US" sz="2400" b="0" u="none" strike="noStrike" baseline="0" dirty="0">
                <a:solidFill>
                  <a:srgbClr val="000000"/>
                </a:solidFill>
                <a:latin typeface="Times New Roman" panose="02020603050405020304" pitchFamily="18" charset="0"/>
                <a:cs typeface="Times New Roman" panose="02020603050405020304" pitchFamily="18" charset="0"/>
              </a:rPr>
              <a:t>MIB creates a collection of named objects, their types, and their relationships to each other in an entity to be managed.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Each agent has its own MIB2, which is a collection of all the objects that the manager can manage.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objects in MIB2 are categorized under 10 different groups: system, interface, address translation, </a:t>
            </a:r>
            <a:r>
              <a:rPr lang="en-US" sz="2400" dirty="0">
                <a:solidFill>
                  <a:srgbClr val="000000"/>
                </a:solidFill>
                <a:latin typeface="Times New Roman" panose="02020603050405020304" pitchFamily="18" charset="0"/>
                <a:cs typeface="Times New Roman" panose="02020603050405020304" pitchFamily="18" charset="0"/>
              </a:rPr>
              <a:t>IP</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ICMP, TCP, UDP, EGP and SNMP. </a:t>
            </a:r>
          </a:p>
        </p:txBody>
      </p:sp>
    </p:spTree>
    <p:extLst>
      <p:ext uri="{BB962C8B-B14F-4D97-AF65-F5344CB8AC3E}">
        <p14:creationId xmlns:p14="http://schemas.microsoft.com/office/powerpoint/2010/main" val="84323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77-9543-45B8-82EC-AE15D4F6E095}"/>
              </a:ext>
            </a:extLst>
          </p:cNvPr>
          <p:cNvSpPr>
            <a:spLocks noGrp="1"/>
          </p:cNvSpPr>
          <p:nvPr>
            <p:ph type="title"/>
          </p:nvPr>
        </p:nvSpPr>
        <p:spPr>
          <a:xfrm>
            <a:off x="838200" y="365126"/>
            <a:ext cx="10515600" cy="1228148"/>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B44AD9A9-A463-4FD1-B3BF-DF92366A9981}"/>
              </a:ext>
            </a:extLst>
          </p:cNvPr>
          <p:cNvSpPr>
            <a:spLocks noGrp="1"/>
          </p:cNvSpPr>
          <p:nvPr>
            <p:ph idx="1"/>
          </p:nvPr>
        </p:nvSpPr>
        <p:spPr>
          <a:xfrm>
            <a:off x="838200" y="1253331"/>
            <a:ext cx="10515600" cy="5604670"/>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Network Management Architectures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Network management system contains two primary elements: a manager and agents.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Manager is the console through which the network administrator performs network management functions.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Agents are the entities that interface to the actual device being managed. Bridges, Hubs, Routers or network servers are examples of managed devices that contain managed objects.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managed objects might be hardware, configuration parameters, performance statistics etc.</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objects are arranged in what is known as a virtual information database , called a management information base, also called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MIB.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SNMP allows managers and agents to communicate for the purpose of accessing these objects.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17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FE4D-D222-40FC-89B8-7C9CAC5F11E0}"/>
              </a:ext>
            </a:extLst>
          </p:cNvPr>
          <p:cNvSpPr>
            <a:spLocks noGrp="1"/>
          </p:cNvSpPr>
          <p:nvPr>
            <p:ph type="title"/>
          </p:nvPr>
        </p:nvSpPr>
        <p:spPr>
          <a:xfrm>
            <a:off x="838200" y="365126"/>
            <a:ext cx="10515600" cy="1172730"/>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pic>
        <p:nvPicPr>
          <p:cNvPr id="9" name="Content Placeholder 8">
            <a:extLst>
              <a:ext uri="{FF2B5EF4-FFF2-40B4-BE49-F238E27FC236}">
                <a16:creationId xmlns:a16="http://schemas.microsoft.com/office/drawing/2014/main" id="{D52001E7-D0B4-421E-950B-8EBDF420E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523" y="1662041"/>
            <a:ext cx="6748482" cy="4351338"/>
          </a:xfrm>
        </p:spPr>
      </p:pic>
      <p:sp>
        <p:nvSpPr>
          <p:cNvPr id="10" name="TextBox 9">
            <a:extLst>
              <a:ext uri="{FF2B5EF4-FFF2-40B4-BE49-F238E27FC236}">
                <a16:creationId xmlns:a16="http://schemas.microsoft.com/office/drawing/2014/main" id="{32039FA4-A7BF-4497-95D4-D3D68C0AEACA}"/>
              </a:ext>
            </a:extLst>
          </p:cNvPr>
          <p:cNvSpPr txBox="1"/>
          <p:nvPr/>
        </p:nvSpPr>
        <p:spPr>
          <a:xfrm>
            <a:off x="4752109" y="6137564"/>
            <a:ext cx="4073235"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 Network Management Architecture</a:t>
            </a:r>
          </a:p>
        </p:txBody>
      </p:sp>
    </p:spTree>
    <p:extLst>
      <p:ext uri="{BB962C8B-B14F-4D97-AF65-F5344CB8AC3E}">
        <p14:creationId xmlns:p14="http://schemas.microsoft.com/office/powerpoint/2010/main" val="342344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2FAF-4DBE-48DB-8443-98C9ED44859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Unit 9 : Network Management and Security</a:t>
            </a:r>
          </a:p>
        </p:txBody>
      </p:sp>
      <p:sp>
        <p:nvSpPr>
          <p:cNvPr id="3" name="Content Placeholder 2">
            <a:extLst>
              <a:ext uri="{FF2B5EF4-FFF2-40B4-BE49-F238E27FC236}">
                <a16:creationId xmlns:a16="http://schemas.microsoft.com/office/drawing/2014/main" id="{5C506997-2210-45C1-A531-1D4E8CD134C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Outline:</a:t>
            </a:r>
          </a:p>
          <a:p>
            <a:r>
              <a:rPr lang="en-US" sz="2400" dirty="0">
                <a:latin typeface="Times New Roman" panose="02020603050405020304" pitchFamily="18" charset="0"/>
                <a:cs typeface="Times New Roman" panose="02020603050405020304" pitchFamily="18" charset="0"/>
              </a:rPr>
              <a:t>Introduction to Network Management</a:t>
            </a:r>
          </a:p>
          <a:p>
            <a:r>
              <a:rPr lang="en-US" sz="2400" dirty="0">
                <a:latin typeface="Times New Roman" panose="02020603050405020304" pitchFamily="18" charset="0"/>
                <a:cs typeface="Times New Roman" panose="02020603050405020304" pitchFamily="18" charset="0"/>
              </a:rPr>
              <a:t>Simple Network Management Protocol(SNMP)</a:t>
            </a:r>
          </a:p>
          <a:p>
            <a:r>
              <a:rPr lang="en-US" sz="2400" dirty="0">
                <a:latin typeface="Times New Roman" panose="02020603050405020304" pitchFamily="18" charset="0"/>
                <a:cs typeface="Times New Roman" panose="02020603050405020304" pitchFamily="18" charset="0"/>
              </a:rPr>
              <a:t>Principles of Cryptography(Symmetric key : DES ,Asymmetric Key : RSA)</a:t>
            </a:r>
          </a:p>
          <a:p>
            <a:r>
              <a:rPr lang="en-US" sz="2400" dirty="0">
                <a:latin typeface="Times New Roman" panose="02020603050405020304" pitchFamily="18" charset="0"/>
                <a:cs typeface="Times New Roman" panose="02020603050405020304" pitchFamily="18" charset="0"/>
              </a:rPr>
              <a:t>Key Exchange Protocols ( Diffie – Hellman and Kerberos)</a:t>
            </a:r>
          </a:p>
          <a:p>
            <a:r>
              <a:rPr lang="en-US" sz="2400" dirty="0">
                <a:latin typeface="Times New Roman" panose="02020603050405020304" pitchFamily="18" charset="0"/>
                <a:cs typeface="Times New Roman" panose="02020603050405020304" pitchFamily="18" charset="0"/>
              </a:rPr>
              <a:t>Virtual Private Network(VPN)</a:t>
            </a:r>
          </a:p>
          <a:p>
            <a:r>
              <a:rPr lang="en-US" sz="2400" dirty="0">
                <a:latin typeface="Times New Roman" panose="02020603050405020304" pitchFamily="18" charset="0"/>
                <a:cs typeface="Times New Roman" panose="02020603050405020304" pitchFamily="18" charset="0"/>
              </a:rPr>
              <a:t>Overview of IPsec</a:t>
            </a:r>
          </a:p>
          <a:p>
            <a:r>
              <a:rPr lang="en-US" sz="2400" dirty="0">
                <a:latin typeface="Times New Roman" panose="02020603050405020304" pitchFamily="18" charset="0"/>
                <a:cs typeface="Times New Roman" panose="02020603050405020304" pitchFamily="18" charset="0"/>
              </a:rPr>
              <a:t>Firewall and its Types</a:t>
            </a:r>
          </a:p>
          <a:p>
            <a:endParaRPr lang="en-US" dirty="0"/>
          </a:p>
        </p:txBody>
      </p:sp>
    </p:spTree>
    <p:extLst>
      <p:ext uri="{BB962C8B-B14F-4D97-AF65-F5344CB8AC3E}">
        <p14:creationId xmlns:p14="http://schemas.microsoft.com/office/powerpoint/2010/main" val="2075241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8BAB-7C54-4802-9CF0-E1A32ACBEB13}"/>
              </a:ext>
            </a:extLst>
          </p:cNvPr>
          <p:cNvSpPr>
            <a:spLocks noGrp="1"/>
          </p:cNvSpPr>
          <p:nvPr>
            <p:ph type="title"/>
          </p:nvPr>
        </p:nvSpPr>
        <p:spPr>
          <a:xfrm>
            <a:off x="838200" y="365125"/>
            <a:ext cx="10515600" cy="1158875"/>
          </a:xfrm>
        </p:spPr>
        <p:txBody>
          <a:bodyPr>
            <a:normAutofit fontScale="90000"/>
          </a:bodyPr>
          <a:lstStyle/>
          <a:p>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DDE22D0B-6BFA-4B55-B7C1-EB7BA4848A19}"/>
              </a:ext>
            </a:extLst>
          </p:cNvPr>
          <p:cNvSpPr>
            <a:spLocks noGrp="1"/>
          </p:cNvSpPr>
          <p:nvPr>
            <p:ph idx="1"/>
          </p:nvPr>
        </p:nvSpPr>
        <p:spPr>
          <a:xfrm>
            <a:off x="838200" y="1316182"/>
            <a:ext cx="10515600" cy="5370656"/>
          </a:xfrm>
        </p:spPr>
        <p:txBody>
          <a:bodyPr>
            <a:normAutofit fontScale="55000" lnSpcReduction="20000"/>
          </a:bodyPr>
          <a:lstStyle/>
          <a:p>
            <a:r>
              <a:rPr lang="en-US" sz="4400" b="1" i="0" u="none" strike="noStrike" baseline="0" dirty="0">
                <a:solidFill>
                  <a:srgbClr val="000000"/>
                </a:solidFill>
                <a:latin typeface="Times New Roman" panose="02020603050405020304" pitchFamily="18" charset="0"/>
                <a:cs typeface="Times New Roman" panose="02020603050405020304" pitchFamily="18" charset="0"/>
              </a:rPr>
              <a:t>A typical agent usually: </a:t>
            </a: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4400" dirty="0">
                <a:solidFill>
                  <a:srgbClr val="000000"/>
                </a:solidFill>
                <a:latin typeface="Times New Roman" panose="02020603050405020304" pitchFamily="18" charset="0"/>
                <a:cs typeface="Times New Roman" panose="02020603050405020304" pitchFamily="18" charset="0"/>
              </a:rPr>
              <a:t>i</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mplements full SNMP protocol. </a:t>
            </a:r>
          </a:p>
          <a:p>
            <a:r>
              <a:rPr lang="en-US" sz="4400" dirty="0">
                <a:solidFill>
                  <a:srgbClr val="000000"/>
                </a:solidFill>
                <a:latin typeface="Times New Roman" panose="02020603050405020304" pitchFamily="18" charset="0"/>
                <a:cs typeface="Times New Roman" panose="02020603050405020304" pitchFamily="18" charset="0"/>
              </a:rPr>
              <a:t>s</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tores and retrieves management data as defined by the Management Information Base </a:t>
            </a:r>
          </a:p>
          <a:p>
            <a:r>
              <a:rPr lang="en-US" sz="4400" dirty="0">
                <a:solidFill>
                  <a:srgbClr val="000000"/>
                </a:solidFill>
                <a:latin typeface="Times New Roman" panose="02020603050405020304" pitchFamily="18" charset="0"/>
                <a:cs typeface="Times New Roman" panose="02020603050405020304" pitchFamily="18" charset="0"/>
              </a:rPr>
              <a:t>c</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an asynchronously signal an event to the manager </a:t>
            </a:r>
          </a:p>
          <a:p>
            <a:r>
              <a:rPr lang="en-US" sz="4400" dirty="0">
                <a:solidFill>
                  <a:srgbClr val="000000"/>
                </a:solidFill>
                <a:latin typeface="Times New Roman" panose="02020603050405020304" pitchFamily="18" charset="0"/>
                <a:cs typeface="Times New Roman" panose="02020603050405020304" pitchFamily="18" charset="0"/>
              </a:rPr>
              <a:t>c</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an be a proxy (The proxy agent then translates the protocol interactions it receives from the management station) for some non-SNMP manageable network node. </a:t>
            </a:r>
          </a:p>
          <a:p>
            <a:r>
              <a:rPr lang="en-US" sz="4400" b="1" i="0" u="none" strike="noStrike" baseline="0" dirty="0">
                <a:solidFill>
                  <a:srgbClr val="000000"/>
                </a:solidFill>
                <a:latin typeface="Times New Roman" panose="02020603050405020304" pitchFamily="18" charset="0"/>
                <a:cs typeface="Times New Roman" panose="02020603050405020304" pitchFamily="18" charset="0"/>
              </a:rPr>
              <a:t>A typical manager usually: </a:t>
            </a:r>
            <a:endParaRPr lang="en-US" sz="4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4400" dirty="0">
                <a:solidFill>
                  <a:srgbClr val="000000"/>
                </a:solidFill>
                <a:latin typeface="Times New Roman" panose="02020603050405020304" pitchFamily="18" charset="0"/>
                <a:cs typeface="Times New Roman" panose="02020603050405020304" pitchFamily="18" charset="0"/>
              </a:rPr>
              <a:t>i</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mplements as a Network Management Station (the NMS) </a:t>
            </a:r>
          </a:p>
          <a:p>
            <a:r>
              <a:rPr lang="en-US" sz="4400" dirty="0">
                <a:solidFill>
                  <a:srgbClr val="000000"/>
                </a:solidFill>
                <a:latin typeface="Times New Roman" panose="02020603050405020304" pitchFamily="18" charset="0"/>
                <a:cs typeface="Times New Roman" panose="02020603050405020304" pitchFamily="18" charset="0"/>
              </a:rPr>
              <a:t>i</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mplements full SNMP Protocol </a:t>
            </a:r>
          </a:p>
          <a:p>
            <a:r>
              <a:rPr lang="en-US" sz="4400" b="0" i="0" u="none" strike="noStrike" baseline="0" dirty="0">
                <a:solidFill>
                  <a:srgbClr val="000000"/>
                </a:solidFill>
                <a:latin typeface="Times New Roman" panose="02020603050405020304" pitchFamily="18" charset="0"/>
                <a:cs typeface="Times New Roman" panose="02020603050405020304" pitchFamily="18" charset="0"/>
              </a:rPr>
              <a:t>Able to</a:t>
            </a:r>
          </a:p>
          <a:p>
            <a:r>
              <a:rPr lang="en-US" sz="4400" b="0" i="0" u="none" strike="noStrike" baseline="0" dirty="0">
                <a:solidFill>
                  <a:srgbClr val="000000"/>
                </a:solidFill>
                <a:latin typeface="Times New Roman" panose="02020603050405020304" pitchFamily="18" charset="0"/>
                <a:cs typeface="Times New Roman" panose="02020603050405020304" pitchFamily="18" charset="0"/>
              </a:rPr>
              <a:t> query agents </a:t>
            </a:r>
          </a:p>
          <a:p>
            <a:r>
              <a:rPr lang="en-US" sz="4400" dirty="0">
                <a:solidFill>
                  <a:srgbClr val="000000"/>
                </a:solidFill>
                <a:latin typeface="Times New Roman" panose="02020603050405020304" pitchFamily="18" charset="0"/>
                <a:cs typeface="Times New Roman" panose="02020603050405020304" pitchFamily="18" charset="0"/>
              </a:rPr>
              <a:t>g</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et responses from agents </a:t>
            </a:r>
          </a:p>
          <a:p>
            <a:r>
              <a:rPr lang="en-US" sz="4400" dirty="0">
                <a:solidFill>
                  <a:srgbClr val="000000"/>
                </a:solidFill>
                <a:latin typeface="Times New Roman" panose="02020603050405020304" pitchFamily="18" charset="0"/>
                <a:cs typeface="Times New Roman" panose="02020603050405020304" pitchFamily="18" charset="0"/>
              </a:rPr>
              <a:t>s</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et variables in agents </a:t>
            </a:r>
          </a:p>
          <a:p>
            <a:endParaRPr lang="en-US" sz="3800" b="0" i="0" u="none" strike="noStrike" baseline="0" dirty="0">
              <a:solidFill>
                <a:srgbClr val="000000"/>
              </a:solidFill>
              <a:latin typeface="Courier New" panose="02070309020205020404" pitchFamily="49" charset="0"/>
            </a:endParaRPr>
          </a:p>
          <a:p>
            <a:endParaRPr lang="en-US" dirty="0"/>
          </a:p>
        </p:txBody>
      </p:sp>
    </p:spTree>
    <p:extLst>
      <p:ext uri="{BB962C8B-B14F-4D97-AF65-F5344CB8AC3E}">
        <p14:creationId xmlns:p14="http://schemas.microsoft.com/office/powerpoint/2010/main" val="349523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A032-23E4-421C-84BF-BC44483DD148}"/>
              </a:ext>
            </a:extLst>
          </p:cNvPr>
          <p:cNvSpPr>
            <a:spLocks noGrp="1"/>
          </p:cNvSpPr>
          <p:nvPr>
            <p:ph type="title"/>
          </p:nvPr>
        </p:nvSpPr>
        <p:spPr>
          <a:xfrm>
            <a:off x="838200" y="365126"/>
            <a:ext cx="10515600" cy="1044864"/>
          </a:xfrm>
        </p:spPr>
        <p:txBody>
          <a:bodyPr/>
          <a:lstStyle/>
          <a:p>
            <a:pPr algn="ctr"/>
            <a:r>
              <a:rPr lang="en-US" dirty="0">
                <a:latin typeface="Times New Roman" panose="02020603050405020304" pitchFamily="18" charset="0"/>
                <a:cs typeface="Times New Roman" panose="02020603050405020304" pitchFamily="18" charset="0"/>
              </a:rPr>
              <a:t>Cryptography</a:t>
            </a:r>
          </a:p>
        </p:txBody>
      </p:sp>
      <p:sp>
        <p:nvSpPr>
          <p:cNvPr id="3" name="Content Placeholder 2">
            <a:extLst>
              <a:ext uri="{FF2B5EF4-FFF2-40B4-BE49-F238E27FC236}">
                <a16:creationId xmlns:a16="http://schemas.microsoft.com/office/drawing/2014/main" id="{64A1CE8C-53E5-4664-A2B6-F08C52E7F6FB}"/>
              </a:ext>
            </a:extLst>
          </p:cNvPr>
          <p:cNvSpPr>
            <a:spLocks noGrp="1"/>
          </p:cNvSpPr>
          <p:nvPr>
            <p:ph idx="1"/>
          </p:nvPr>
        </p:nvSpPr>
        <p:spPr>
          <a:xfrm>
            <a:off x="838200" y="1235653"/>
            <a:ext cx="10515600" cy="5400674"/>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Cryptography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Cryptography is derived from the Greek words: Krypto's, "hidden", and gráphein, "to write" - or "hidden writing".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Cryptography is the science of using mathematics to encrypt and decrypt data.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Cryptography enables you to store sensitive information or transmit it across insecure networks (like the Internet) so that it cannot be read by anyone except the intended recipient.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While cryptography is the science of securing data, cryptanalysis is the science of analyzing and breaking secure communication.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Classical cryptanalysis involves an interesting combination of analytical reasoning, application of mathematical tools, pattern finding, patience, determination, and luck.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Cryptanalysts are also called attackers. Cryptology embraces both cryptography and cryptanalysis.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67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8ED4-5F89-4569-921A-FC50183A444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7C194E27-909B-4536-9C12-5E0FCA73393F}"/>
              </a:ext>
            </a:extLst>
          </p:cNvPr>
          <p:cNvSpPr>
            <a:spLocks noGrp="1"/>
          </p:cNvSpPr>
          <p:nvPr>
            <p:ph idx="1"/>
          </p:nvPr>
        </p:nvSpPr>
        <p:spPr>
          <a:xfrm>
            <a:off x="838200" y="1607994"/>
            <a:ext cx="10515600" cy="4351338"/>
          </a:xfrm>
        </p:spPr>
        <p:txBody>
          <a:bodyPr/>
          <a:lstStyle/>
          <a:p>
            <a:r>
              <a:rPr lang="en-US" sz="2400" b="1" dirty="0">
                <a:latin typeface="Times New Roman" panose="02020603050405020304" pitchFamily="18" charset="0"/>
                <a:cs typeface="Times New Roman" panose="02020603050405020304" pitchFamily="18" charset="0"/>
              </a:rPr>
              <a:t>Encryption</a:t>
            </a:r>
            <a:r>
              <a:rPr lang="en-US" sz="2400" dirty="0">
                <a:latin typeface="Times New Roman" panose="02020603050405020304" pitchFamily="18" charset="0"/>
                <a:cs typeface="Times New Roman" panose="02020603050405020304" pitchFamily="18" charset="0"/>
              </a:rPr>
              <a:t> </a:t>
            </a:r>
          </a:p>
          <a:p>
            <a:r>
              <a:rPr lang="en-US" sz="2400" i="0" dirty="0">
                <a:solidFill>
                  <a:srgbClr val="202124"/>
                </a:solidFill>
                <a:effectLst/>
                <a:latin typeface="Times New Roman" panose="02020603050405020304" pitchFamily="18" charset="0"/>
                <a:cs typeface="Times New Roman" panose="02020603050405020304" pitchFamily="18" charset="0"/>
              </a:rPr>
              <a:t>Encryption is the process of translating plain text data (plain text) into something that appears to be random and meaningless (cipher text).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Decryption</a:t>
            </a:r>
          </a:p>
          <a:p>
            <a:r>
              <a:rPr lang="en-US" sz="2400" i="0" dirty="0">
                <a:solidFill>
                  <a:srgbClr val="202124"/>
                </a:solidFill>
                <a:effectLst/>
                <a:latin typeface="Times New Roman" panose="02020603050405020304" pitchFamily="18" charset="0"/>
                <a:cs typeface="Times New Roman" panose="02020603050405020304" pitchFamily="18" charset="0"/>
              </a:rPr>
              <a:t>Decryption is the process of converting cipher text back to plain text.</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028" name="Picture 4" descr="Encryption and Decryption demonstrated">
            <a:extLst>
              <a:ext uri="{FF2B5EF4-FFF2-40B4-BE49-F238E27FC236}">
                <a16:creationId xmlns:a16="http://schemas.microsoft.com/office/drawing/2014/main" id="{40684EA9-0ED2-49BA-B8F3-8D5576137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44" y="4035162"/>
            <a:ext cx="5056909" cy="242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08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0A90-029B-4439-A77A-CEEC19A3401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C8DBCDC7-E033-42A3-BF82-EBAFBB31593E}"/>
              </a:ext>
            </a:extLst>
          </p:cNvPr>
          <p:cNvSpPr>
            <a:spLocks noGrp="1"/>
          </p:cNvSpPr>
          <p:nvPr>
            <p:ph idx="1"/>
          </p:nvPr>
        </p:nvSpPr>
        <p:spPr>
          <a:xfrm>
            <a:off x="838200" y="1690687"/>
            <a:ext cx="10515600" cy="5028767"/>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Plain</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text and Cipher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text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original message, before being transformed, is called plaintext.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After the message is transformed, it is called cipher-text.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 encryption algorithm transforms the plain text into ciphertext; a decryption algorithm transforms the cipher-text back into plain- 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sender uses an encryption algorithm, and the receiver uses a decryption algorithm.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Cipher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We refer to encryption and decryption algorithms as ciphers.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term cipher is also used to refer to different categories of algorithms in cryptography. </a:t>
            </a:r>
          </a:p>
        </p:txBody>
      </p:sp>
    </p:spTree>
    <p:extLst>
      <p:ext uri="{BB962C8B-B14F-4D97-AF65-F5344CB8AC3E}">
        <p14:creationId xmlns:p14="http://schemas.microsoft.com/office/powerpoint/2010/main" val="328295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5163-97FC-4724-9736-3A3EF9F42E3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5BF2D9C7-EBB7-4697-9A63-C417ACAD22A0}"/>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Key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key is a number (or a set of numbers) that the cipher, as an algorithm, operates 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To encrypt a message, we need an encryption algorithm, an encryption key, and the plain-text.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create the cipher-text.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To decrypt a message, we need a decryption algorithm, a decryption key, and the cipher- 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reveal the original plain-text.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66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BB91-DEAD-4677-95E2-9B560468DE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01B8425E-11C6-4E0A-8007-AEB11C096444}"/>
              </a:ext>
            </a:extLst>
          </p:cNvPr>
          <p:cNvSpPr>
            <a:spLocks noGrp="1"/>
          </p:cNvSpPr>
          <p:nvPr>
            <p:ph idx="1"/>
          </p:nvPr>
        </p:nvSpPr>
        <p:spPr/>
        <p:txBody>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Alice, Bob, and Eve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In cryptography, it is customary to use three characters in an information exchange scenario; we use Alice, Bob, and Eve.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Alice is the person who needs to send secure data.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Bob is the recipient of the data.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Eve is the person who somehow disturbs the communication between Alice and Bob by intercepting messages to uncover the data or by sending her own disguised messages.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three names represent computers or processes that actually send or receive data, or intercept or change data. 	</a:t>
            </a:r>
          </a:p>
          <a:p>
            <a:endParaRPr lang="en-US" dirty="0"/>
          </a:p>
        </p:txBody>
      </p:sp>
    </p:spTree>
    <p:extLst>
      <p:ext uri="{BB962C8B-B14F-4D97-AF65-F5344CB8AC3E}">
        <p14:creationId xmlns:p14="http://schemas.microsoft.com/office/powerpoint/2010/main" val="200367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0B45-47BB-4466-9B39-9500A5F37EF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pic>
        <p:nvPicPr>
          <p:cNvPr id="2050" name="Picture 2" descr="Types of Cryptography  ">
            <a:extLst>
              <a:ext uri="{FF2B5EF4-FFF2-40B4-BE49-F238E27FC236}">
                <a16:creationId xmlns:a16="http://schemas.microsoft.com/office/drawing/2014/main" id="{C83AA012-36B1-47E9-8D59-01E0AE32D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347" y="3463925"/>
            <a:ext cx="8096250"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FA2CC0-8815-4B08-8FA4-D57424129E6B}"/>
              </a:ext>
            </a:extLst>
          </p:cNvPr>
          <p:cNvSpPr txBox="1"/>
          <p:nvPr/>
        </p:nvSpPr>
        <p:spPr>
          <a:xfrm>
            <a:off x="1454727" y="1690688"/>
            <a:ext cx="588013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Types of Cryptography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Symmetric Key Cryptography(Secret key)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Asymmetric Key Cryptography(Public key)</a:t>
            </a:r>
          </a:p>
        </p:txBody>
      </p:sp>
    </p:spTree>
    <p:extLst>
      <p:ext uri="{BB962C8B-B14F-4D97-AF65-F5344CB8AC3E}">
        <p14:creationId xmlns:p14="http://schemas.microsoft.com/office/powerpoint/2010/main" val="291401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334C-5832-4649-B78E-1718242FE116}"/>
              </a:ext>
            </a:extLst>
          </p:cNvPr>
          <p:cNvSpPr>
            <a:spLocks noGrp="1"/>
          </p:cNvSpPr>
          <p:nvPr>
            <p:ph type="title"/>
          </p:nvPr>
        </p:nvSpPr>
        <p:spPr>
          <a:xfrm>
            <a:off x="838200" y="323562"/>
            <a:ext cx="10515600" cy="1214293"/>
          </a:xfrm>
        </p:spPr>
        <p:txBody>
          <a:bodyPr/>
          <a:lstStyle/>
          <a:p>
            <a:pPr algn="ctr"/>
            <a:r>
              <a:rPr lang="en-US" dirty="0">
                <a:latin typeface="Times New Roman" panose="02020603050405020304" pitchFamily="18" charset="0"/>
                <a:cs typeface="Times New Roman" panose="02020603050405020304" pitchFamily="18" charset="0"/>
              </a:rPr>
              <a:t>Cryptography</a:t>
            </a:r>
          </a:p>
        </p:txBody>
      </p:sp>
      <p:sp>
        <p:nvSpPr>
          <p:cNvPr id="3" name="Content Placeholder 2">
            <a:extLst>
              <a:ext uri="{FF2B5EF4-FFF2-40B4-BE49-F238E27FC236}">
                <a16:creationId xmlns:a16="http://schemas.microsoft.com/office/drawing/2014/main" id="{94D982B6-C625-46DB-9433-C4DE96683005}"/>
              </a:ext>
            </a:extLst>
          </p:cNvPr>
          <p:cNvSpPr>
            <a:spLocks noGrp="1"/>
          </p:cNvSpPr>
          <p:nvPr>
            <p:ph idx="1"/>
          </p:nvPr>
        </p:nvSpPr>
        <p:spPr>
          <a:xfrm>
            <a:off x="838200" y="1537855"/>
            <a:ext cx="10515600" cy="4486275"/>
          </a:xfrm>
        </p:spPr>
        <p:txBody>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Symmetric-key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In conventional cryptography, also called secret-key or symmetric-key encryption, one key is used both for encryption and decryption.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Data Encryption Standard (DES) is an example of a conventional cryptosystem that is widely employed by the Federal Government.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Figure below shows an illustration of the conventional encryption process. </a:t>
            </a:r>
          </a:p>
          <a:p>
            <a:endParaRPr lang="en-US" dirty="0"/>
          </a:p>
        </p:txBody>
      </p:sp>
      <p:pic>
        <p:nvPicPr>
          <p:cNvPr id="7" name="Picture 6">
            <a:extLst>
              <a:ext uri="{FF2B5EF4-FFF2-40B4-BE49-F238E27FC236}">
                <a16:creationId xmlns:a16="http://schemas.microsoft.com/office/drawing/2014/main" id="{C52F10E0-43CA-44D5-992B-B6CA741B6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654" y="4053609"/>
            <a:ext cx="7550726" cy="2078182"/>
          </a:xfrm>
          <a:prstGeom prst="rect">
            <a:avLst/>
          </a:prstGeom>
        </p:spPr>
      </p:pic>
      <p:sp>
        <p:nvSpPr>
          <p:cNvPr id="8" name="TextBox 7">
            <a:extLst>
              <a:ext uri="{FF2B5EF4-FFF2-40B4-BE49-F238E27FC236}">
                <a16:creationId xmlns:a16="http://schemas.microsoft.com/office/drawing/2014/main" id="{39307593-60AF-4B23-98F8-D91956E76B98}"/>
              </a:ext>
            </a:extLst>
          </p:cNvPr>
          <p:cNvSpPr txBox="1"/>
          <p:nvPr/>
        </p:nvSpPr>
        <p:spPr>
          <a:xfrm>
            <a:off x="4017818" y="6165106"/>
            <a:ext cx="381386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 Symmetric  Key Cryptography </a:t>
            </a:r>
          </a:p>
        </p:txBody>
      </p:sp>
    </p:spTree>
    <p:extLst>
      <p:ext uri="{BB962C8B-B14F-4D97-AF65-F5344CB8AC3E}">
        <p14:creationId xmlns:p14="http://schemas.microsoft.com/office/powerpoint/2010/main" val="1790527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D4C1-BD69-4047-A524-CEA0EB7106E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p>
        </p:txBody>
      </p:sp>
      <p:sp>
        <p:nvSpPr>
          <p:cNvPr id="3" name="Content Placeholder 2">
            <a:extLst>
              <a:ext uri="{FF2B5EF4-FFF2-40B4-BE49-F238E27FC236}">
                <a16:creationId xmlns:a16="http://schemas.microsoft.com/office/drawing/2014/main" id="{54F91217-2EC8-40D0-992E-65D30BF02337}"/>
              </a:ext>
            </a:extLst>
          </p:cNvPr>
          <p:cNvSpPr>
            <a:spLocks noGrp="1"/>
          </p:cNvSpPr>
          <p:nvPr>
            <p:ph idx="1"/>
          </p:nvPr>
        </p:nvSpPr>
        <p:spPr>
          <a:xfrm>
            <a:off x="838200" y="1690687"/>
            <a:ext cx="10515600" cy="4802187"/>
          </a:xfrm>
        </p:spPr>
        <p:txBody>
          <a:bodyPr>
            <a:no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Conventional encryption has benefits.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It is very fast.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especially useful for encrypting data that is not going anywhere.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However, conventional encryption alone as a means for transmitting secure data can be quite expensive simply due to the difficulty of secure key distribution.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a sender and recipient to communicate securely using conventional encryption, they must agree upon a key and keep it secret between themselves.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If they are in different physical locations, they must trust a courier, the Bat Phone, or some other secure communication medium to prevent the disclosure of the secret key during transmission.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Anyone who overhears or intercepts the key in transit can later read, modify, and forge all information encrypted or authenticated with that key.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58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66B2-A0D0-4B1B-A386-9E79DD9C823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4A33A362-9891-4B94-9CF5-8834F05FB115}"/>
              </a:ext>
            </a:extLst>
          </p:cNvPr>
          <p:cNvSpPr>
            <a:spLocks noGrp="1"/>
          </p:cNvSpPr>
          <p:nvPr>
            <p:ph idx="1"/>
          </p:nvPr>
        </p:nvSpPr>
        <p:spPr/>
        <p:txBody>
          <a:bodyPr>
            <a:normAutofit lnSpcReduction="10000"/>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Asymmetric-Key</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Public key cryptography is an asymmetric scheme that uses a pair of keys for encryption: a public key, which encrypts data, and a corresponding private, or secret key for decryption.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You publish your public key to the world while keeping your private key secret.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Anyone with a copy of your public key can then encrypt information that only you can read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It is computationally infeasible to deduce the private key from the public key.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Anyone who has a public key can encrypt information but cannot decrypt it.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Only the person who has the corresponding private key can decrypt the information</a:t>
            </a:r>
            <a:r>
              <a:rPr lang="en-US" sz="1800" b="0" i="0" u="none" strike="noStrike" baseline="0"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163281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20B0-539A-4792-AE43-EAC0706D55AC}"/>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5C5D69-A0FD-40A3-8331-1049561DD9BC}"/>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Network management is defined as monitoring, testing, configuring, and troubleshooting network components to meet a set of requirements defined by an organization.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requirements include the smooth, efficient operation of the network that provides the predefined quality of service for users.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To accomplish this task, a network management system uses hardware, software, and humans.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036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4257-BB7D-482F-8B82-8FC9A62D3F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pic>
        <p:nvPicPr>
          <p:cNvPr id="5" name="Content Placeholder 4">
            <a:extLst>
              <a:ext uri="{FF2B5EF4-FFF2-40B4-BE49-F238E27FC236}">
                <a16:creationId xmlns:a16="http://schemas.microsoft.com/office/drawing/2014/main" id="{7919D1BA-F024-48D5-91E4-4C3C6184DD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553" y="2248035"/>
            <a:ext cx="9697803" cy="3473891"/>
          </a:xfrm>
        </p:spPr>
      </p:pic>
      <p:sp>
        <p:nvSpPr>
          <p:cNvPr id="6" name="TextBox 5">
            <a:extLst>
              <a:ext uri="{FF2B5EF4-FFF2-40B4-BE49-F238E27FC236}">
                <a16:creationId xmlns:a16="http://schemas.microsoft.com/office/drawing/2014/main" id="{B4FB2E1C-1FA2-4773-B3BE-4AB0051E691B}"/>
              </a:ext>
            </a:extLst>
          </p:cNvPr>
          <p:cNvSpPr txBox="1"/>
          <p:nvPr/>
        </p:nvSpPr>
        <p:spPr>
          <a:xfrm>
            <a:off x="3934691" y="5846618"/>
            <a:ext cx="38139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 Asymmetric Key Cryptography</a:t>
            </a:r>
          </a:p>
        </p:txBody>
      </p:sp>
    </p:spTree>
    <p:extLst>
      <p:ext uri="{BB962C8B-B14F-4D97-AF65-F5344CB8AC3E}">
        <p14:creationId xmlns:p14="http://schemas.microsoft.com/office/powerpoint/2010/main" val="4745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1A54-BA1F-4194-9933-F11B8A71679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p>
        </p:txBody>
      </p:sp>
      <p:sp>
        <p:nvSpPr>
          <p:cNvPr id="3" name="Content Placeholder 2">
            <a:extLst>
              <a:ext uri="{FF2B5EF4-FFF2-40B4-BE49-F238E27FC236}">
                <a16:creationId xmlns:a16="http://schemas.microsoft.com/office/drawing/2014/main" id="{5A092BF1-AEF2-4E37-B634-5FEFAC1F0C94}"/>
              </a:ext>
            </a:extLst>
          </p:cNvPr>
          <p:cNvSpPr>
            <a:spLocks noGrp="1"/>
          </p:cNvSpPr>
          <p:nvPr>
            <p:ph idx="1"/>
          </p:nvPr>
        </p:nvSpPr>
        <p:spPr>
          <a:xfrm>
            <a:off x="838200" y="1825625"/>
            <a:ext cx="10515600" cy="4667250"/>
          </a:xfrm>
        </p:spPr>
        <p:txBody>
          <a:bodyPr>
            <a:normAutofit lnSpcReduction="10000"/>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The Essential steps in Asymmetric-key cryptography are the following: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Each user generates a pair of keys to be used for the encryption and decryption of messages.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Each user places one of the keys in a public register or other accessible file.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is the public key.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companion key is kept private.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Each user maintains a collection of public keys obtained from others.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If Bob wishes to send a private message to Alice, Bob encrypts the message using Alice's public key.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 Alice receives the message, she decrypts it using her private key.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No other recipient can decrypt the message because only Alice knows the Alice's private key. </a:t>
            </a:r>
          </a:p>
          <a:p>
            <a:endParaRPr lang="en-US" dirty="0"/>
          </a:p>
        </p:txBody>
      </p:sp>
    </p:spTree>
    <p:extLst>
      <p:ext uri="{BB962C8B-B14F-4D97-AF65-F5344CB8AC3E}">
        <p14:creationId xmlns:p14="http://schemas.microsoft.com/office/powerpoint/2010/main" val="1189912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F59B-EB73-4A7A-9C6E-7325DB69C24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5D40468B-53F8-4636-8FB2-F3EAE6A049D0}"/>
              </a:ext>
            </a:extLst>
          </p:cNvPr>
          <p:cNvSpPr>
            <a:spLocks noGrp="1"/>
          </p:cNvSpPr>
          <p:nvPr>
            <p:ph idx="1"/>
          </p:nvPr>
        </p:nvSpPr>
        <p:spPr/>
        <p:txBody>
          <a:bodyPr>
            <a:normAutofit/>
          </a:bodyPr>
          <a:lstStyle/>
          <a:p>
            <a:r>
              <a:rPr lang="en-US" sz="2400" b="0" u="none" strike="noStrike" baseline="0" dirty="0">
                <a:solidFill>
                  <a:srgbClr val="000000"/>
                </a:solidFill>
                <a:latin typeface="Times New Roman" panose="02020603050405020304" pitchFamily="18" charset="0"/>
                <a:cs typeface="Times New Roman" panose="02020603050405020304" pitchFamily="18" charset="0"/>
              </a:rPr>
              <a:t>With this approach, all the participants have access to public keys, and private keys are generated locally by each participant and therefore need never be distributed. </a:t>
            </a:r>
          </a:p>
          <a:p>
            <a:r>
              <a:rPr lang="en-US" sz="2400" b="0" u="none" strike="noStrike" baseline="0" dirty="0">
                <a:solidFill>
                  <a:srgbClr val="000000"/>
                </a:solidFill>
                <a:latin typeface="Times New Roman" panose="02020603050405020304" pitchFamily="18" charset="0"/>
                <a:cs typeface="Times New Roman" panose="02020603050405020304" pitchFamily="18" charset="0"/>
              </a:rPr>
              <a:t>As long as a user protects his and her private key, incoming communication is secure. </a:t>
            </a:r>
          </a:p>
          <a:p>
            <a:r>
              <a:rPr lang="en-US" sz="2400" b="0" u="none" strike="noStrike" baseline="0" dirty="0">
                <a:solidFill>
                  <a:srgbClr val="000000"/>
                </a:solidFill>
                <a:latin typeface="Times New Roman" panose="02020603050405020304" pitchFamily="18" charset="0"/>
                <a:cs typeface="Times New Roman" panose="02020603050405020304" pitchFamily="18" charset="0"/>
              </a:rPr>
              <a:t>At any time, a user change the private key and publish the companion public key replace the old public key.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715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15B4-B576-4CD3-A8C6-2A73B3A1197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4109E78C-45FA-4B0A-A09E-7A86D0677DDB}"/>
              </a:ext>
            </a:extLst>
          </p:cNvPr>
          <p:cNvSpPr>
            <a:spLocks noGrp="1"/>
          </p:cNvSpPr>
          <p:nvPr>
            <p:ph idx="1"/>
          </p:nvPr>
        </p:nvSpPr>
        <p:spPr>
          <a:xfrm>
            <a:off x="838200" y="1825624"/>
            <a:ext cx="10515600" cy="4533611"/>
          </a:xfrm>
        </p:spPr>
        <p:txBody>
          <a:bodyPr>
            <a:normAutofit lnSpcReduction="10000"/>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Traditional Cipher used in Symmetric-key Cryptography: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Two types: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Substitution cipher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Transposition cipher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Substitution cipher: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substitution cipher substitutes one symbol with another.</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If the symbols in the plain- text are alphabetic characters, we replace one character with another.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example, we can replace character A with D, and character T with Z.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If the symbols are digits (0 to 9), we can replace 3 with 7, and 2 with 6.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also known and Caesar's Cipher who invented it. </a:t>
            </a:r>
          </a:p>
          <a:p>
            <a:endParaRPr lang="en-US" dirty="0"/>
          </a:p>
        </p:txBody>
      </p:sp>
    </p:spTree>
    <p:extLst>
      <p:ext uri="{BB962C8B-B14F-4D97-AF65-F5344CB8AC3E}">
        <p14:creationId xmlns:p14="http://schemas.microsoft.com/office/powerpoint/2010/main" val="80555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601-0964-491A-A6C9-EA4CF761405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916FB377-7812-44D0-958B-3D422CAB2FEC}"/>
              </a:ext>
            </a:extLst>
          </p:cNvPr>
          <p:cNvSpPr>
            <a:spLocks noGrp="1"/>
          </p:cNvSpPr>
          <p:nvPr>
            <p:ph idx="1"/>
          </p:nvPr>
        </p:nvSpPr>
        <p:spPr/>
        <p:txBody>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example, if we encode the word “SECRET” using Caesar’s key value of 3, we offset the alphabet so that the 3rd letter down (D) begins the alphabet.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So starting with ABCDEFGHIJKLMNOPQRSTUVWXYZ and sliding everything up by 3, you get DEFGHIJKLMNOPQRSTUVWXYZABC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where D=A, E=B, F=C, and so 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Using this scheme, the plaintext, “SECRET” encrypts as “VHFUHW.”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To allow someone else to read the ciphertext, you tell them that the key is 3</a:t>
            </a:r>
            <a:r>
              <a:rPr lang="en-US" sz="1800" b="0" i="0" u="none" strike="noStrike" baseline="0" dirty="0">
                <a:solidFill>
                  <a:srgbClr val="000000"/>
                </a:solidFill>
                <a:latin typeface="Arial" panose="020B0604020202020204" pitchFamily="34" charset="0"/>
              </a:rPr>
              <a:t>.</a:t>
            </a:r>
            <a:endParaRPr lang="en-US" dirty="0"/>
          </a:p>
        </p:txBody>
      </p:sp>
    </p:spTree>
    <p:extLst>
      <p:ext uri="{BB962C8B-B14F-4D97-AF65-F5344CB8AC3E}">
        <p14:creationId xmlns:p14="http://schemas.microsoft.com/office/powerpoint/2010/main" val="330463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7A36-8C50-4F52-933D-2333848BF25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A7F2238D-E51A-40D6-9E66-707399960BDA}"/>
              </a:ext>
            </a:extLst>
          </p:cNvPr>
          <p:cNvSpPr>
            <a:spLocks noGrp="1"/>
          </p:cNvSpPr>
          <p:nvPr>
            <p:ph idx="1"/>
          </p:nvPr>
        </p:nvSpPr>
        <p:spPr/>
        <p:txBody>
          <a:bodyPr>
            <a:normAutofit lnSpcReduction="10000"/>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Transposition Ciphers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In a transposition cipher, there is no substitution of characters; instead, their locations change. A character in the first position of the plaintext may appear in the tenth position of the ciphertext.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character in the eighth position may appear in the first position.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In other words, a transposition cipher reorders the symbols in a block of symbols.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Key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a transposition cipher, the key is a mapping between the position of the symbols in the plaintext and cipher text.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example, the following shows the key using a block of four characters: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Plaintext: 	2 4 1 3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Ciphertext: 	1 2 3 4 	</a:t>
            </a:r>
          </a:p>
          <a:p>
            <a:endParaRPr lang="en-US" dirty="0"/>
          </a:p>
        </p:txBody>
      </p:sp>
    </p:spTree>
    <p:extLst>
      <p:ext uri="{BB962C8B-B14F-4D97-AF65-F5344CB8AC3E}">
        <p14:creationId xmlns:p14="http://schemas.microsoft.com/office/powerpoint/2010/main" val="1346965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96C1-09E8-419F-820E-C86AA3AED0F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D6C3CDD8-561F-48FD-98B7-2636B064AC63}"/>
              </a:ext>
            </a:extLst>
          </p:cNvPr>
          <p:cNvSpPr>
            <a:spLocks noGrp="1"/>
          </p:cNvSpPr>
          <p:nvPr>
            <p:ph idx="1"/>
          </p:nvPr>
        </p:nvSpPr>
        <p:spPr/>
        <p:txBody>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Encryption algorithm: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most commonly used symmetric encryption are block ciphers.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 block cipher processes the plain text input in fixed size blocks and produces a block of cipher text of equal size for each plain text block. </a:t>
            </a:r>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The two most important symmetric algorithms, both of which are block ciphers, are</a:t>
            </a:r>
          </a:p>
          <a:p>
            <a:r>
              <a:rPr lang="en-US" sz="2400" b="0" i="0" u="none" strike="noStrike" baseline="0" dirty="0">
                <a:latin typeface="Times New Roman" panose="02020603050405020304" pitchFamily="18" charset="0"/>
                <a:cs typeface="Times New Roman" panose="02020603050405020304" pitchFamily="18" charset="0"/>
              </a:rPr>
              <a:t> Data Encryption Standard (DES) </a:t>
            </a:r>
          </a:p>
          <a:p>
            <a:r>
              <a:rPr lang="en-US" sz="2400" b="0" i="0" u="none" strike="noStrike" baseline="0" dirty="0">
                <a:latin typeface="Times New Roman" panose="02020603050405020304" pitchFamily="18" charset="0"/>
                <a:cs typeface="Times New Roman" panose="02020603050405020304" pitchFamily="18" charset="0"/>
              </a:rPr>
              <a:t>Advanced Encryption Standard (AES</a:t>
            </a:r>
            <a:r>
              <a:rPr lang="en-US" sz="1800" b="0" i="0" u="none" strike="noStrike" baseline="0" dirty="0">
                <a:latin typeface="Arial" panose="020B0604020202020204" pitchFamily="34" charset="0"/>
              </a:rPr>
              <a:t>) </a:t>
            </a:r>
          </a:p>
        </p:txBody>
      </p:sp>
    </p:spTree>
    <p:extLst>
      <p:ext uri="{BB962C8B-B14F-4D97-AF65-F5344CB8AC3E}">
        <p14:creationId xmlns:p14="http://schemas.microsoft.com/office/powerpoint/2010/main" val="542921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9497-0EE6-47CD-8E43-B136C555847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D266D460-3B72-4D28-8936-9E0A1B7F3C2C}"/>
              </a:ext>
            </a:extLst>
          </p:cNvPr>
          <p:cNvSpPr>
            <a:spLocks noGrp="1"/>
          </p:cNvSpPr>
          <p:nvPr>
            <p:ph idx="1"/>
          </p:nvPr>
        </p:nvSpPr>
        <p:spPr>
          <a:xfrm>
            <a:off x="838200" y="1690688"/>
            <a:ext cx="10515600" cy="4486275"/>
          </a:xfrm>
        </p:spPr>
        <p:txBody>
          <a:bodyPr/>
          <a:lstStyle/>
          <a:p>
            <a:pPr algn="just"/>
            <a:r>
              <a:rPr lang="en-US" b="0" i="0" dirty="0">
                <a:solidFill>
                  <a:srgbClr val="000000"/>
                </a:solidFill>
                <a:effectLst/>
                <a:latin typeface="Arial" panose="020B0604020202020204" pitchFamily="34" charset="0"/>
              </a:rPr>
              <a:t> </a:t>
            </a:r>
            <a:r>
              <a:rPr lang="en-US" sz="2400" b="1" i="0" dirty="0">
                <a:solidFill>
                  <a:srgbClr val="000000"/>
                </a:solidFill>
                <a:effectLst/>
                <a:latin typeface="Times New Roman" panose="02020603050405020304" pitchFamily="18" charset="0"/>
                <a:cs typeface="Times New Roman" panose="02020603050405020304" pitchFamily="18" charset="0"/>
              </a:rPr>
              <a:t>Data Encryption Standard (DES)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The Data Encryption Standard (DES)is a symmetric-key block cipher published by the National Institute of Standards and Technology (NIST).</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DES is an implementation of a Feistel Cipher.</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It uses 16 round Feistel structure.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block size is 64-bit.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Though, key length is 64-bit,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DES has an effective key length of 56 bits, since 8 of the 64 bits of the key are not used by the encryption algorithm (function as check bits only).</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 General Structure of DES is depicted in the following illustration −</a:t>
            </a:r>
          </a:p>
          <a:p>
            <a:endParaRPr lang="en-US" dirty="0"/>
          </a:p>
        </p:txBody>
      </p:sp>
    </p:spTree>
    <p:extLst>
      <p:ext uri="{BB962C8B-B14F-4D97-AF65-F5344CB8AC3E}">
        <p14:creationId xmlns:p14="http://schemas.microsoft.com/office/powerpoint/2010/main" val="2309496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50B6-A639-45F8-A750-BFB4F0F0AA0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pic>
        <p:nvPicPr>
          <p:cNvPr id="3076" name="Picture 4" descr="Java Code for DES">
            <a:extLst>
              <a:ext uri="{FF2B5EF4-FFF2-40B4-BE49-F238E27FC236}">
                <a16:creationId xmlns:a16="http://schemas.microsoft.com/office/drawing/2014/main" id="{56B71454-FFE6-4876-B089-8747BE3314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0618" y="1451552"/>
            <a:ext cx="5070764"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8E69B4-30F1-409C-9A5F-F5876E35DFC9}"/>
              </a:ext>
            </a:extLst>
          </p:cNvPr>
          <p:cNvSpPr txBox="1"/>
          <p:nvPr/>
        </p:nvSpPr>
        <p:spPr>
          <a:xfrm>
            <a:off x="3920836" y="6176963"/>
            <a:ext cx="341221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:Structure of DES Algorithm</a:t>
            </a:r>
          </a:p>
        </p:txBody>
      </p:sp>
    </p:spTree>
    <p:extLst>
      <p:ext uri="{BB962C8B-B14F-4D97-AF65-F5344CB8AC3E}">
        <p14:creationId xmlns:p14="http://schemas.microsoft.com/office/powerpoint/2010/main" val="3931095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4368-4F56-431D-9526-6498E35F356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9D37DFCF-DF30-4D4D-AE37-D803FEE00ED0}"/>
              </a:ext>
            </a:extLst>
          </p:cNvPr>
          <p:cNvSpPr>
            <a:spLocks noGrp="1"/>
          </p:cNvSpPr>
          <p:nvPr>
            <p:ph idx="1"/>
          </p:nvPr>
        </p:nvSpPr>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It encrypts the data using the first key (k1), decrypts the data by using the second key (k2) and again encrypts the data by using the third key (k3). </a:t>
            </a:r>
          </a:p>
          <a:p>
            <a:r>
              <a:rPr lang="en-US" sz="2400" b="0" i="0" dirty="0">
                <a:solidFill>
                  <a:srgbClr val="333333"/>
                </a:solidFill>
                <a:effectLst/>
                <a:latin typeface="Times New Roman" panose="02020603050405020304" pitchFamily="18" charset="0"/>
                <a:cs typeface="Times New Roman" panose="02020603050405020304" pitchFamily="18" charset="0"/>
              </a:rPr>
              <a:t>Another variant of the algorithm uses only two keys k1 and k3. where both the keys k1 and k3 are the same. </a:t>
            </a:r>
          </a:p>
          <a:p>
            <a:r>
              <a:rPr lang="en-US" sz="2400" b="0" i="0" dirty="0">
                <a:solidFill>
                  <a:srgbClr val="333333"/>
                </a:solidFill>
                <a:effectLst/>
                <a:latin typeface="Times New Roman" panose="02020603050405020304" pitchFamily="18" charset="0"/>
                <a:cs typeface="Times New Roman" panose="02020603050405020304" pitchFamily="18" charset="0"/>
              </a:rPr>
              <a:t>It is used still but considered as a legacy algorithm.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06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D858-A377-4FF3-9EFD-D10EE20BA4F7}"/>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dirty="0"/>
          </a:p>
        </p:txBody>
      </p:sp>
      <p:sp>
        <p:nvSpPr>
          <p:cNvPr id="3" name="Content Placeholder 2">
            <a:extLst>
              <a:ext uri="{FF2B5EF4-FFF2-40B4-BE49-F238E27FC236}">
                <a16:creationId xmlns:a16="http://schemas.microsoft.com/office/drawing/2014/main" id="{916C0DC5-9371-4E74-96DD-A6800C9CAFE8}"/>
              </a:ext>
            </a:extLst>
          </p:cNvPr>
          <p:cNvSpPr>
            <a:spLocks noGrp="1"/>
          </p:cNvSpPr>
          <p:nvPr>
            <p:ph idx="1"/>
          </p:nvPr>
        </p:nvSpPr>
        <p:spPr/>
        <p:txBody>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Functions of Network Management System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1. Configuration Management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2. Fault Management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3. Performance Management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4. Security management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5. Accounting management </a:t>
            </a:r>
          </a:p>
          <a:p>
            <a:endParaRPr lang="en-US" dirty="0"/>
          </a:p>
        </p:txBody>
      </p:sp>
    </p:spTree>
    <p:extLst>
      <p:ext uri="{BB962C8B-B14F-4D97-AF65-F5344CB8AC3E}">
        <p14:creationId xmlns:p14="http://schemas.microsoft.com/office/powerpoint/2010/main" val="2251013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0E07-47D7-4FC6-8BCE-20C1D87D7A9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pic>
        <p:nvPicPr>
          <p:cNvPr id="5122" name="Picture 2">
            <a:extLst>
              <a:ext uri="{FF2B5EF4-FFF2-40B4-BE49-F238E27FC236}">
                <a16:creationId xmlns:a16="http://schemas.microsoft.com/office/drawing/2014/main" id="{28E7B4A3-60CA-48CB-A8C7-6FA21B7FE9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7833" y="1396133"/>
            <a:ext cx="4796333" cy="4575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06793D-85F8-4617-8E0A-2EC832130FD0}"/>
              </a:ext>
            </a:extLst>
          </p:cNvPr>
          <p:cNvSpPr txBox="1"/>
          <p:nvPr/>
        </p:nvSpPr>
        <p:spPr>
          <a:xfrm>
            <a:off x="2532981" y="6179127"/>
            <a:ext cx="4641079"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                                          Fig : DES Algorithm</a:t>
            </a:r>
          </a:p>
        </p:txBody>
      </p:sp>
    </p:spTree>
    <p:extLst>
      <p:ext uri="{BB962C8B-B14F-4D97-AF65-F5344CB8AC3E}">
        <p14:creationId xmlns:p14="http://schemas.microsoft.com/office/powerpoint/2010/main" val="2595081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03AD-C2A9-4282-A4E7-96A687991EB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DES Algorithm</a:t>
            </a:r>
          </a:p>
        </p:txBody>
      </p:sp>
      <p:sp>
        <p:nvSpPr>
          <p:cNvPr id="3" name="Content Placeholder 2">
            <a:extLst>
              <a:ext uri="{FF2B5EF4-FFF2-40B4-BE49-F238E27FC236}">
                <a16:creationId xmlns:a16="http://schemas.microsoft.com/office/drawing/2014/main" id="{8288385C-6111-4F4A-BF0F-4F6868A7726D}"/>
              </a:ext>
            </a:extLst>
          </p:cNvPr>
          <p:cNvSpPr>
            <a:spLocks noGrp="1"/>
          </p:cNvSpPr>
          <p:nvPr>
            <p:ph idx="1"/>
          </p:nvPr>
        </p:nvSpPr>
        <p:spPr>
          <a:xfrm>
            <a:off x="838200" y="1825624"/>
            <a:ext cx="10515600" cy="4519757"/>
          </a:xfrm>
        </p:spPr>
        <p:txBody>
          <a:bodyPr>
            <a:normAutofit fontScale="25000" lnSpcReduction="20000"/>
          </a:bodyPr>
          <a:lstStyle/>
          <a:p>
            <a:pPr algn="just"/>
            <a:r>
              <a:rPr lang="en-US" sz="9600" b="0" i="0" dirty="0">
                <a:solidFill>
                  <a:srgbClr val="333333"/>
                </a:solidFill>
                <a:effectLst/>
                <a:latin typeface="Times New Roman" panose="02020603050405020304" pitchFamily="18" charset="0"/>
                <a:cs typeface="Times New Roman" panose="02020603050405020304" pitchFamily="18" charset="0"/>
              </a:rPr>
              <a:t>The algorithm includes the following steps:</a:t>
            </a:r>
          </a:p>
          <a:p>
            <a:pPr algn="just"/>
            <a:r>
              <a:rPr lang="en-US" sz="9600" b="0" i="0" dirty="0">
                <a:solidFill>
                  <a:srgbClr val="000000"/>
                </a:solidFill>
                <a:effectLst/>
                <a:latin typeface="Times New Roman" panose="02020603050405020304" pitchFamily="18" charset="0"/>
                <a:cs typeface="Times New Roman" panose="02020603050405020304" pitchFamily="18" charset="0"/>
              </a:rPr>
              <a:t>The algorithm takes the 64-bit plain text as input.</a:t>
            </a:r>
          </a:p>
          <a:p>
            <a:pPr algn="just"/>
            <a:r>
              <a:rPr lang="en-US" sz="9600" b="0" i="0" dirty="0">
                <a:solidFill>
                  <a:srgbClr val="000000"/>
                </a:solidFill>
                <a:effectLst/>
                <a:latin typeface="Times New Roman" panose="02020603050405020304" pitchFamily="18" charset="0"/>
                <a:cs typeface="Times New Roman" panose="02020603050405020304" pitchFamily="18" charset="0"/>
              </a:rPr>
              <a:t>The text is parsed into a function called the Initial Permutation (IP) function.</a:t>
            </a:r>
          </a:p>
          <a:p>
            <a:pPr algn="just"/>
            <a:r>
              <a:rPr lang="en-US" sz="9600" b="0" i="0" dirty="0">
                <a:solidFill>
                  <a:srgbClr val="000000"/>
                </a:solidFill>
                <a:effectLst/>
                <a:latin typeface="Times New Roman" panose="02020603050405020304" pitchFamily="18" charset="0"/>
                <a:cs typeface="Times New Roman" panose="02020603050405020304" pitchFamily="18" charset="0"/>
              </a:rPr>
              <a:t>The initial permutation (IP) function breaks the plain text into the two halves of the permuted block. </a:t>
            </a:r>
          </a:p>
          <a:p>
            <a:pPr algn="just"/>
            <a:r>
              <a:rPr lang="en-US" sz="9600" b="0" i="0" dirty="0">
                <a:solidFill>
                  <a:srgbClr val="000000"/>
                </a:solidFill>
                <a:effectLst/>
                <a:latin typeface="Times New Roman" panose="02020603050405020304" pitchFamily="18" charset="0"/>
                <a:cs typeface="Times New Roman" panose="02020603050405020304" pitchFamily="18" charset="0"/>
              </a:rPr>
              <a:t>These two blocks are known as Left Plain Text (LPT) and Right Plain Text (RPT).</a:t>
            </a:r>
          </a:p>
          <a:p>
            <a:pPr algn="just"/>
            <a:r>
              <a:rPr lang="en-US" sz="9600" b="0" i="0" dirty="0">
                <a:solidFill>
                  <a:srgbClr val="000000"/>
                </a:solidFill>
                <a:effectLst/>
                <a:latin typeface="Times New Roman" panose="02020603050405020304" pitchFamily="18" charset="0"/>
                <a:cs typeface="Times New Roman" panose="02020603050405020304" pitchFamily="18" charset="0"/>
              </a:rPr>
              <a:t>The 16 round encryption process is performed on both blocks LPT and RPT. </a:t>
            </a:r>
          </a:p>
          <a:p>
            <a:pPr algn="just"/>
            <a:r>
              <a:rPr lang="en-US" sz="9600" b="0" i="0" dirty="0">
                <a:solidFill>
                  <a:srgbClr val="000000"/>
                </a:solidFill>
                <a:effectLst/>
                <a:latin typeface="Times New Roman" panose="02020603050405020304" pitchFamily="18" charset="0"/>
                <a:cs typeface="Times New Roman" panose="02020603050405020304" pitchFamily="18" charset="0"/>
              </a:rPr>
              <a:t>The encryption process performs the following:</a:t>
            </a:r>
          </a:p>
          <a:p>
            <a:pPr marL="742950" lvl="1" indent="-285750" algn="just">
              <a:buFont typeface="+mj-lt"/>
              <a:buAutoNum type="arabicPeriod"/>
            </a:pPr>
            <a:r>
              <a:rPr lang="en-US" sz="9600" b="0" i="0" dirty="0">
                <a:solidFill>
                  <a:srgbClr val="000000"/>
                </a:solidFill>
                <a:effectLst/>
                <a:latin typeface="Times New Roman" panose="02020603050405020304" pitchFamily="18" charset="0"/>
                <a:cs typeface="Times New Roman" panose="02020603050405020304" pitchFamily="18" charset="0"/>
              </a:rPr>
              <a:t>Key Transformation</a:t>
            </a:r>
          </a:p>
          <a:p>
            <a:pPr marL="742950" lvl="1" indent="-285750" algn="just">
              <a:buFont typeface="+mj-lt"/>
              <a:buAutoNum type="arabicPeriod"/>
            </a:pPr>
            <a:r>
              <a:rPr lang="en-US" sz="9600" b="0" i="0" dirty="0">
                <a:solidFill>
                  <a:srgbClr val="000000"/>
                </a:solidFill>
                <a:effectLst/>
                <a:latin typeface="Times New Roman" panose="02020603050405020304" pitchFamily="18" charset="0"/>
                <a:cs typeface="Times New Roman" panose="02020603050405020304" pitchFamily="18" charset="0"/>
              </a:rPr>
              <a:t>Expansion Permutation</a:t>
            </a:r>
          </a:p>
          <a:p>
            <a:pPr marL="742950" lvl="1" indent="-285750" algn="just">
              <a:buFont typeface="+mj-lt"/>
              <a:buAutoNum type="arabicPeriod"/>
            </a:pPr>
            <a:r>
              <a:rPr lang="en-US" sz="9600" b="0" i="0" dirty="0">
                <a:solidFill>
                  <a:srgbClr val="000000"/>
                </a:solidFill>
                <a:effectLst/>
                <a:latin typeface="Times New Roman" panose="02020603050405020304" pitchFamily="18" charset="0"/>
                <a:cs typeface="Times New Roman" panose="02020603050405020304" pitchFamily="18" charset="0"/>
              </a:rPr>
              <a:t>S-Box Permutation</a:t>
            </a:r>
          </a:p>
          <a:p>
            <a:pPr marL="742950" lvl="1" indent="-285750" algn="just">
              <a:buFont typeface="+mj-lt"/>
              <a:buAutoNum type="arabicPeriod"/>
            </a:pPr>
            <a:r>
              <a:rPr lang="en-US" sz="9600" b="0" i="0" dirty="0">
                <a:solidFill>
                  <a:srgbClr val="000000"/>
                </a:solidFill>
                <a:effectLst/>
                <a:latin typeface="Times New Roman" panose="02020603050405020304" pitchFamily="18" charset="0"/>
                <a:cs typeface="Times New Roman" panose="02020603050405020304" pitchFamily="18" charset="0"/>
              </a:rPr>
              <a:t>P-Box Permutation</a:t>
            </a:r>
          </a:p>
          <a:p>
            <a:pPr marL="742950" lvl="1" indent="-285750" algn="just">
              <a:buFont typeface="+mj-lt"/>
              <a:buAutoNum type="arabicPeriod"/>
            </a:pPr>
            <a:r>
              <a:rPr lang="en-US" sz="9600" b="0" i="0" dirty="0">
                <a:solidFill>
                  <a:srgbClr val="000000"/>
                </a:solidFill>
                <a:effectLst/>
                <a:latin typeface="Times New Roman" panose="02020603050405020304" pitchFamily="18" charset="0"/>
                <a:cs typeface="Times New Roman" panose="02020603050405020304" pitchFamily="18" charset="0"/>
              </a:rPr>
              <a:t>XOR and Swap</a:t>
            </a:r>
          </a:p>
          <a:p>
            <a:endParaRPr lang="en-US" dirty="0"/>
          </a:p>
        </p:txBody>
      </p:sp>
    </p:spTree>
    <p:extLst>
      <p:ext uri="{BB962C8B-B14F-4D97-AF65-F5344CB8AC3E}">
        <p14:creationId xmlns:p14="http://schemas.microsoft.com/office/powerpoint/2010/main" val="700712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2701-1631-469B-BFC0-3EADE834BEA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DES Algorithm</a:t>
            </a:r>
            <a:endParaRPr lang="en-US" dirty="0"/>
          </a:p>
        </p:txBody>
      </p:sp>
      <p:sp>
        <p:nvSpPr>
          <p:cNvPr id="3" name="Content Placeholder 2">
            <a:extLst>
              <a:ext uri="{FF2B5EF4-FFF2-40B4-BE49-F238E27FC236}">
                <a16:creationId xmlns:a16="http://schemas.microsoft.com/office/drawing/2014/main" id="{133A2EAC-D1C4-4309-ACF2-F704C5AA30CE}"/>
              </a:ext>
            </a:extLst>
          </p:cNvPr>
          <p:cNvSpPr>
            <a:spLocks noGrp="1"/>
          </p:cNvSpPr>
          <p:nvPr>
            <p:ph idx="1"/>
          </p:nvPr>
        </p:nvSpPr>
        <p:spPr/>
        <p:txBody>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After performing the encryption process, the LPT and RPT block are rejoined. After that, the Final Permutation (FP) is applied to the combined block.</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Finally, we get the 64-bit ciphertext of the plaintext.</a:t>
            </a:r>
          </a:p>
          <a:p>
            <a:endParaRPr lang="en-US" dirty="0"/>
          </a:p>
        </p:txBody>
      </p:sp>
    </p:spTree>
    <p:extLst>
      <p:ext uri="{BB962C8B-B14F-4D97-AF65-F5344CB8AC3E}">
        <p14:creationId xmlns:p14="http://schemas.microsoft.com/office/powerpoint/2010/main" val="198448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8025-5DDC-4635-9982-C89F5CB4843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p>
        </p:txBody>
      </p:sp>
      <p:sp>
        <p:nvSpPr>
          <p:cNvPr id="3" name="Content Placeholder 2">
            <a:extLst>
              <a:ext uri="{FF2B5EF4-FFF2-40B4-BE49-F238E27FC236}">
                <a16:creationId xmlns:a16="http://schemas.microsoft.com/office/drawing/2014/main" id="{7936BC76-5A81-4DD0-828B-C4C7CB0B3AB5}"/>
              </a:ext>
            </a:extLst>
          </p:cNvPr>
          <p:cNvSpPr>
            <a:spLocks noGrp="1"/>
          </p:cNvSpPr>
          <p:nvPr>
            <p:ph idx="1"/>
          </p:nvPr>
        </p:nvSpPr>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RSA Encryption Algorithm</a:t>
            </a:r>
          </a:p>
          <a:p>
            <a:pPr algn="just"/>
            <a:r>
              <a:rPr lang="en-US" sz="2400" b="0" i="0" dirty="0">
                <a:effectLst/>
                <a:latin typeface="Times New Roman" panose="02020603050405020304" pitchFamily="18" charset="0"/>
                <a:cs typeface="Times New Roman" panose="02020603050405020304" pitchFamily="18" charset="0"/>
              </a:rPr>
              <a:t>RSA is the most common public-key algorithm, named after its inventors </a:t>
            </a:r>
            <a:r>
              <a:rPr lang="en-US" sz="2400" b="1" i="0" dirty="0">
                <a:effectLst/>
                <a:latin typeface="Times New Roman" panose="02020603050405020304" pitchFamily="18" charset="0"/>
                <a:cs typeface="Times New Roman" panose="02020603050405020304" pitchFamily="18" charset="0"/>
              </a:rPr>
              <a:t>Rivest, Shamir, and Adelman (RSA).</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The RSA algorithm is </a:t>
            </a:r>
            <a:r>
              <a:rPr lang="en-US" sz="2400" b="1" i="0" dirty="0">
                <a:solidFill>
                  <a:srgbClr val="202124"/>
                </a:solidFill>
                <a:effectLst/>
                <a:latin typeface="Times New Roman" panose="02020603050405020304" pitchFamily="18" charset="0"/>
                <a:cs typeface="Times New Roman" panose="02020603050405020304" pitchFamily="18" charset="0"/>
              </a:rPr>
              <a:t>an asymmetric cryptography algorithm</a:t>
            </a:r>
            <a:r>
              <a:rPr lang="en-US" sz="2400" b="0" i="0" dirty="0">
                <a:solidFill>
                  <a:srgbClr val="202124"/>
                </a:solidFill>
                <a:effectLst/>
                <a:latin typeface="Times New Roman" panose="02020603050405020304" pitchFamily="18" charset="0"/>
                <a:cs typeface="Times New Roman" panose="02020603050405020304" pitchFamily="18" charset="0"/>
              </a:rPr>
              <a:t>; this means that it uses a public key and a private key (i.e. two different, mathematically linked keys). </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As their names suggest, a public key is shared publicly, while a private key is secret and must not be shared with anyone.</a:t>
            </a:r>
            <a:endParaRPr lang="en-US" sz="2400"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16448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717E-53E4-4B9E-B60A-9747F68DC9F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pic>
        <p:nvPicPr>
          <p:cNvPr id="7170" name="Picture 2" descr="RSA Encryption Algorithm">
            <a:extLst>
              <a:ext uri="{FF2B5EF4-FFF2-40B4-BE49-F238E27FC236}">
                <a16:creationId xmlns:a16="http://schemas.microsoft.com/office/drawing/2014/main" id="{4E7D64D2-197A-4D27-8B37-52B3907094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037" y="2023558"/>
            <a:ext cx="7620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85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4616-8D0D-4100-A767-57AEB625132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981F56DE-5F7A-4828-8A9F-9FDD0865FB62}"/>
              </a:ext>
            </a:extLst>
          </p:cNvPr>
          <p:cNvSpPr>
            <a:spLocks noGrp="1"/>
          </p:cNvSpPr>
          <p:nvPr>
            <p:ph idx="1"/>
          </p:nvPr>
        </p:nvSpPr>
        <p:spPr>
          <a:xfrm>
            <a:off x="838200" y="1825625"/>
            <a:ext cx="10515600" cy="4667250"/>
          </a:xfrm>
        </p:spPr>
        <p:txBody>
          <a:bodyPr>
            <a:normAutofit lnSpcReduction="10000"/>
          </a:bodyPr>
          <a:lstStyle/>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Steps for RSA Algorithm: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Select two large prime numbers, p and </a:t>
            </a:r>
            <a:r>
              <a:rPr lang="en-US" sz="2400" b="1" i="0" dirty="0">
                <a:solidFill>
                  <a:srgbClr val="000000"/>
                </a:solidFill>
                <a:effectLst/>
                <a:latin typeface="Times New Roman" panose="02020603050405020304" pitchFamily="18" charset="0"/>
                <a:cs typeface="Times New Roman" panose="02020603050405020304" pitchFamily="18" charset="0"/>
              </a:rPr>
              <a:t>q</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Multiply these numbers to find </a:t>
            </a:r>
            <a:r>
              <a:rPr lang="en-US" sz="2400" b="1" i="0" dirty="0">
                <a:solidFill>
                  <a:srgbClr val="000000"/>
                </a:solidFill>
                <a:effectLst/>
                <a:latin typeface="Times New Roman" panose="02020603050405020304" pitchFamily="18" charset="0"/>
                <a:cs typeface="Times New Roman" panose="02020603050405020304" pitchFamily="18" charset="0"/>
              </a:rPr>
              <a:t>n = p x q,</a:t>
            </a:r>
            <a:r>
              <a:rPr lang="en-US" sz="2400" b="0" i="0" dirty="0">
                <a:solidFill>
                  <a:srgbClr val="000000"/>
                </a:solidFill>
                <a:effectLst/>
                <a:latin typeface="Times New Roman" panose="02020603050405020304" pitchFamily="18" charset="0"/>
                <a:cs typeface="Times New Roman" panose="02020603050405020304" pitchFamily="18" charset="0"/>
              </a:rPr>
              <a:t> where </a:t>
            </a:r>
            <a:r>
              <a:rPr lang="en-US" sz="2400" b="1" i="0" dirty="0">
                <a:solidFill>
                  <a:srgbClr val="000000"/>
                </a:solidFill>
                <a:effectLst/>
                <a:latin typeface="Times New Roman" panose="02020603050405020304" pitchFamily="18" charset="0"/>
                <a:cs typeface="Times New Roman" panose="02020603050405020304" pitchFamily="18" charset="0"/>
              </a:rPr>
              <a:t>n</a:t>
            </a:r>
            <a:r>
              <a:rPr lang="en-US" sz="2400" b="0" i="0" dirty="0">
                <a:solidFill>
                  <a:srgbClr val="000000"/>
                </a:solidFill>
                <a:effectLst/>
                <a:latin typeface="Times New Roman" panose="02020603050405020304" pitchFamily="18" charset="0"/>
                <a:cs typeface="Times New Roman" panose="02020603050405020304" pitchFamily="18" charset="0"/>
              </a:rPr>
              <a:t> is called the modulus for encryption and decryption.</a:t>
            </a:r>
          </a:p>
          <a:p>
            <a:pPr algn="just">
              <a:buFont typeface="Arial" panose="020B0604020202020204" pitchFamily="34" charset="0"/>
              <a:buChar char="•"/>
              <a:tabLst>
                <a:tab pos="1025525" algn="l"/>
              </a:tabLst>
            </a:pPr>
            <a:r>
              <a:rPr lang="en-US" sz="2400" b="0" i="0" dirty="0">
                <a:solidFill>
                  <a:srgbClr val="000000"/>
                </a:solidFill>
                <a:effectLst/>
                <a:latin typeface="Times New Roman" panose="02020603050405020304" pitchFamily="18" charset="0"/>
                <a:cs typeface="Times New Roman" panose="02020603050405020304" pitchFamily="18" charset="0"/>
              </a:rPr>
              <a:t>Choose a number </a:t>
            </a:r>
            <a:r>
              <a:rPr lang="en-US" sz="2400" b="1" i="0" dirty="0">
                <a:solidFill>
                  <a:srgbClr val="000000"/>
                </a:solidFill>
                <a:effectLst/>
                <a:latin typeface="Times New Roman" panose="02020603050405020304" pitchFamily="18" charset="0"/>
                <a:cs typeface="Times New Roman" panose="02020603050405020304" pitchFamily="18" charset="0"/>
              </a:rPr>
              <a:t>e</a:t>
            </a:r>
            <a:r>
              <a:rPr lang="en-US" sz="2400" b="0" i="0" dirty="0">
                <a:solidFill>
                  <a:srgbClr val="000000"/>
                </a:solidFill>
                <a:effectLst/>
                <a:latin typeface="Times New Roman" panose="02020603050405020304" pitchFamily="18" charset="0"/>
                <a:cs typeface="Times New Roman" panose="02020603050405020304" pitchFamily="18" charset="0"/>
              </a:rPr>
              <a:t> less than </a:t>
            </a:r>
            <a:r>
              <a:rPr lang="en-US" sz="2400" b="1" i="0" dirty="0">
                <a:solidFill>
                  <a:srgbClr val="000000"/>
                </a:solidFill>
                <a:effectLst/>
                <a:latin typeface="Times New Roman" panose="02020603050405020304" pitchFamily="18" charset="0"/>
                <a:cs typeface="Times New Roman" panose="02020603050405020304" pitchFamily="18" charset="0"/>
              </a:rPr>
              <a:t>n</a:t>
            </a:r>
            <a:r>
              <a:rPr lang="en-US" sz="2400" b="0" i="0" dirty="0">
                <a:solidFill>
                  <a:srgbClr val="000000"/>
                </a:solidFill>
                <a:effectLst/>
                <a:latin typeface="Times New Roman" panose="02020603050405020304" pitchFamily="18" charset="0"/>
                <a:cs typeface="Times New Roman" panose="02020603050405020304" pitchFamily="18" charset="0"/>
              </a:rPr>
              <a:t>, such that n is relatively prime to </a:t>
            </a:r>
            <a:r>
              <a:rPr lang="en-US" sz="2400" b="1" i="0" dirty="0">
                <a:solidFill>
                  <a:srgbClr val="000000"/>
                </a:solidFill>
                <a:effectLst/>
                <a:latin typeface="Times New Roman" panose="02020603050405020304" pitchFamily="18" charset="0"/>
                <a:cs typeface="Times New Roman" panose="02020603050405020304" pitchFamily="18" charset="0"/>
              </a:rPr>
              <a:t>(p - 1) x (q -1).</a:t>
            </a:r>
          </a:p>
          <a:p>
            <a:pPr algn="just">
              <a:buFont typeface="Arial" panose="020B0604020202020204" pitchFamily="34" charset="0"/>
              <a:buChar char="•"/>
              <a:tabLst>
                <a:tab pos="1025525" algn="l"/>
              </a:tabLst>
            </a:pPr>
            <a:r>
              <a:rPr lang="en-US" sz="2400" b="0" i="0" dirty="0">
                <a:solidFill>
                  <a:srgbClr val="000000"/>
                </a:solidFill>
                <a:effectLst/>
                <a:latin typeface="Times New Roman" panose="02020603050405020304" pitchFamily="18" charset="0"/>
                <a:cs typeface="Times New Roman" panose="02020603050405020304" pitchFamily="18" charset="0"/>
              </a:rPr>
              <a:t> It means that </a:t>
            </a:r>
            <a:r>
              <a:rPr lang="en-US" sz="2400" b="1" i="0" dirty="0">
                <a:solidFill>
                  <a:srgbClr val="000000"/>
                </a:solidFill>
                <a:effectLst/>
                <a:latin typeface="Times New Roman" panose="02020603050405020304" pitchFamily="18" charset="0"/>
                <a:cs typeface="Times New Roman" panose="02020603050405020304" pitchFamily="18" charset="0"/>
              </a:rPr>
              <a:t>e</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1" i="0" dirty="0">
                <a:solidFill>
                  <a:srgbClr val="000000"/>
                </a:solidFill>
                <a:effectLst/>
                <a:latin typeface="Times New Roman" panose="02020603050405020304" pitchFamily="18" charset="0"/>
                <a:cs typeface="Times New Roman" panose="02020603050405020304" pitchFamily="18" charset="0"/>
              </a:rPr>
              <a:t>(p - 1) x (q - 1)</a:t>
            </a:r>
            <a:r>
              <a:rPr lang="en-US" sz="2400" b="0" i="0" dirty="0">
                <a:solidFill>
                  <a:srgbClr val="000000"/>
                </a:solidFill>
                <a:effectLst/>
                <a:latin typeface="Times New Roman" panose="02020603050405020304" pitchFamily="18" charset="0"/>
                <a:cs typeface="Times New Roman" panose="02020603050405020304" pitchFamily="18" charset="0"/>
              </a:rPr>
              <a:t> have no common factor except 1. </a:t>
            </a:r>
          </a:p>
          <a:p>
            <a:pPr algn="just">
              <a:buFont typeface="Arial" panose="020B0604020202020204" pitchFamily="34" charset="0"/>
              <a:buChar char="•"/>
              <a:tabLst>
                <a:tab pos="1025525" algn="l"/>
              </a:tabLst>
            </a:pPr>
            <a:r>
              <a:rPr lang="en-US" sz="2400" b="0" i="0" dirty="0">
                <a:solidFill>
                  <a:srgbClr val="000000"/>
                </a:solidFill>
                <a:effectLst/>
                <a:latin typeface="Times New Roman" panose="02020603050405020304" pitchFamily="18" charset="0"/>
                <a:cs typeface="Times New Roman" panose="02020603050405020304" pitchFamily="18" charset="0"/>
              </a:rPr>
              <a:t>Choose “e” such that </a:t>
            </a:r>
            <a:r>
              <a:rPr lang="pt-BR" b="0" i="0" dirty="0">
                <a:solidFill>
                  <a:srgbClr val="000000"/>
                </a:solidFill>
                <a:effectLst/>
                <a:latin typeface="inter-regular"/>
              </a:rPr>
              <a:t> </a:t>
            </a:r>
            <a:r>
              <a:rPr lang="pt-BR" sz="2400" b="0" i="0" dirty="0">
                <a:solidFill>
                  <a:srgbClr val="000000"/>
                </a:solidFill>
                <a:effectLst/>
                <a:latin typeface="Times New Roman" panose="02020603050405020304" pitchFamily="18" charset="0"/>
                <a:cs typeface="Times New Roman" panose="02020603050405020304" pitchFamily="18" charset="0"/>
              </a:rPr>
              <a:t>1&lt;e &lt; φ (n), e is prime to φ (n),</a:t>
            </a:r>
            <a:r>
              <a:rPr lang="pt-BR" sz="1600" b="1" i="0" dirty="0">
                <a:solidFill>
                  <a:srgbClr val="000000"/>
                </a:solidFill>
                <a:effectLst/>
                <a:latin typeface="inter-bold"/>
              </a:rPr>
              <a:t> </a:t>
            </a:r>
            <a:r>
              <a:rPr lang="pt-BR" sz="2400" b="1" i="0" dirty="0">
                <a:solidFill>
                  <a:srgbClr val="000000"/>
                </a:solidFill>
                <a:effectLst/>
                <a:latin typeface="Times New Roman" panose="02020603050405020304" pitchFamily="18" charset="0"/>
                <a:cs typeface="Times New Roman" panose="02020603050405020304" pitchFamily="18" charset="0"/>
              </a:rPr>
              <a:t>gcd (e,d(n)) =1</a:t>
            </a:r>
          </a:p>
          <a:p>
            <a:pPr algn="just">
              <a:tabLst>
                <a:tab pos="1025525" algn="l"/>
              </a:tabLst>
            </a:pPr>
            <a:r>
              <a:rPr lang="en-US" sz="2400" b="0" i="0" dirty="0">
                <a:solidFill>
                  <a:srgbClr val="000000"/>
                </a:solidFill>
                <a:effectLst/>
                <a:latin typeface="Times New Roman" panose="02020603050405020304" pitchFamily="18" charset="0"/>
                <a:cs typeface="Times New Roman" panose="02020603050405020304" pitchFamily="18" charset="0"/>
              </a:rPr>
              <a:t>If </a:t>
            </a:r>
            <a:r>
              <a:rPr lang="en-US" sz="2400" b="1" i="0" dirty="0">
                <a:solidFill>
                  <a:srgbClr val="000000"/>
                </a:solidFill>
                <a:effectLst/>
                <a:latin typeface="Times New Roman" panose="02020603050405020304" pitchFamily="18" charset="0"/>
                <a:cs typeface="Times New Roman" panose="02020603050405020304" pitchFamily="18" charset="0"/>
              </a:rPr>
              <a:t>n = p x q,</a:t>
            </a:r>
            <a:r>
              <a:rPr lang="en-US" sz="2400" b="0" i="0" dirty="0">
                <a:solidFill>
                  <a:srgbClr val="000000"/>
                </a:solidFill>
                <a:effectLst/>
                <a:latin typeface="Times New Roman" panose="02020603050405020304" pitchFamily="18" charset="0"/>
                <a:cs typeface="Times New Roman" panose="02020603050405020304" pitchFamily="18" charset="0"/>
              </a:rPr>
              <a:t> then the public key is &lt;e, n&gt;.</a:t>
            </a:r>
          </a:p>
          <a:p>
            <a:pPr algn="just">
              <a:tabLst>
                <a:tab pos="1025525" algn="l"/>
              </a:tabLst>
            </a:pPr>
            <a:r>
              <a:rPr lang="en-US" sz="2400" b="0" i="0" dirty="0">
                <a:solidFill>
                  <a:srgbClr val="000000"/>
                </a:solidFill>
                <a:effectLst/>
                <a:latin typeface="Times New Roman" panose="02020603050405020304" pitchFamily="18" charset="0"/>
                <a:cs typeface="Times New Roman" panose="02020603050405020304" pitchFamily="18" charset="0"/>
              </a:rPr>
              <a:t> A plaintext message </a:t>
            </a:r>
            <a:r>
              <a:rPr lang="en-US" sz="2400" b="1" i="0" dirty="0">
                <a:solidFill>
                  <a:srgbClr val="000000"/>
                </a:solidFill>
                <a:effectLst/>
                <a:latin typeface="Times New Roman" panose="02020603050405020304" pitchFamily="18" charset="0"/>
                <a:cs typeface="Times New Roman" panose="02020603050405020304" pitchFamily="18" charset="0"/>
              </a:rPr>
              <a:t>m</a:t>
            </a:r>
            <a:r>
              <a:rPr lang="en-US" sz="2400" b="0" i="0" dirty="0">
                <a:solidFill>
                  <a:srgbClr val="000000"/>
                </a:solidFill>
                <a:effectLst/>
                <a:latin typeface="Times New Roman" panose="02020603050405020304" pitchFamily="18" charset="0"/>
                <a:cs typeface="Times New Roman" panose="02020603050405020304" pitchFamily="18" charset="0"/>
              </a:rPr>
              <a:t> is encrypted using public key &lt;e, n&gt;. </a:t>
            </a:r>
          </a:p>
          <a:p>
            <a:pPr algn="just">
              <a:tabLst>
                <a:tab pos="1025525" algn="l"/>
              </a:tabLst>
            </a:pPr>
            <a:r>
              <a:rPr lang="en-US" sz="2400" b="0" i="0" dirty="0">
                <a:solidFill>
                  <a:srgbClr val="000000"/>
                </a:solidFill>
                <a:effectLst/>
                <a:latin typeface="Times New Roman" panose="02020603050405020304" pitchFamily="18" charset="0"/>
                <a:cs typeface="Times New Roman" panose="02020603050405020304" pitchFamily="18" charset="0"/>
              </a:rPr>
              <a:t>To find cipher text from the plain text following formula issued to get cipher text C. </a:t>
            </a:r>
            <a:r>
              <a:rPr lang="en-US" sz="2400" b="1" i="0" dirty="0">
                <a:solidFill>
                  <a:srgbClr val="000000"/>
                </a:solidFill>
                <a:effectLst/>
                <a:latin typeface="Times New Roman" panose="02020603050405020304" pitchFamily="18" charset="0"/>
                <a:cs typeface="Times New Roman" panose="02020603050405020304" pitchFamily="18" charset="0"/>
              </a:rPr>
              <a:t>C = m</a:t>
            </a:r>
            <a:r>
              <a:rPr lang="en-US" sz="2400" b="1" i="0" baseline="30000" dirty="0">
                <a:solidFill>
                  <a:srgbClr val="000000"/>
                </a:solidFill>
                <a:effectLst/>
                <a:latin typeface="Times New Roman" panose="02020603050405020304" pitchFamily="18" charset="0"/>
                <a:cs typeface="Times New Roman" panose="02020603050405020304" pitchFamily="18" charset="0"/>
              </a:rPr>
              <a:t>e</a:t>
            </a:r>
            <a:r>
              <a:rPr lang="en-US" sz="2400" b="1" i="0" dirty="0">
                <a:solidFill>
                  <a:srgbClr val="000000"/>
                </a:solidFill>
                <a:effectLst/>
                <a:latin typeface="Times New Roman" panose="02020603050405020304" pitchFamily="18" charset="0"/>
                <a:cs typeface="Times New Roman" panose="02020603050405020304" pitchFamily="18" charset="0"/>
              </a:rPr>
              <a:t> mod 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21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CBC0-19D4-4FBA-9A7A-EBFDCE68C2D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9ADA7F21-094B-4F16-9E82-C73541CF3916}"/>
              </a:ext>
            </a:extLst>
          </p:cNvPr>
          <p:cNvSpPr>
            <a:spLocks noGrp="1"/>
          </p:cNvSpPr>
          <p:nvPr>
            <p:ph idx="1"/>
          </p:nvPr>
        </p:nvSpPr>
        <p:spPr/>
        <p:txBody>
          <a:bodyPr>
            <a:normAutofit fontScale="92500" lnSpcReduction="20000"/>
          </a:bodyPr>
          <a:lstStyle/>
          <a:p>
            <a:r>
              <a:rPr lang="en-US" sz="2400" b="0" i="0" dirty="0">
                <a:solidFill>
                  <a:srgbClr val="000000"/>
                </a:solidFill>
                <a:effectLst/>
                <a:latin typeface="Times New Roman" panose="02020603050405020304" pitchFamily="18" charset="0"/>
                <a:cs typeface="Times New Roman" panose="02020603050405020304" pitchFamily="18" charset="0"/>
              </a:rPr>
              <a:t>Here</a:t>
            </a:r>
            <a:r>
              <a:rPr lang="en-US" sz="2400" b="1" i="0" dirty="0">
                <a:solidFill>
                  <a:srgbClr val="000000"/>
                </a:solidFill>
                <a:effectLst/>
                <a:latin typeface="Times New Roman" panose="02020603050405020304" pitchFamily="18" charset="0"/>
                <a:cs typeface="Times New Roman" panose="02020603050405020304" pitchFamily="18" charset="0"/>
              </a:rPr>
              <a:t>, m</a:t>
            </a:r>
            <a:r>
              <a:rPr lang="en-US" sz="2400" b="0" i="0" dirty="0">
                <a:solidFill>
                  <a:srgbClr val="000000"/>
                </a:solidFill>
                <a:effectLst/>
                <a:latin typeface="Times New Roman" panose="02020603050405020304" pitchFamily="18" charset="0"/>
                <a:cs typeface="Times New Roman" panose="02020603050405020304" pitchFamily="18" charset="0"/>
              </a:rPr>
              <a:t> must be less than </a:t>
            </a:r>
            <a:r>
              <a:rPr lang="en-US" sz="2400" b="1" i="0" dirty="0">
                <a:solidFill>
                  <a:srgbClr val="000000"/>
                </a:solidFill>
                <a:effectLst/>
                <a:latin typeface="Times New Roman" panose="02020603050405020304" pitchFamily="18" charset="0"/>
                <a:cs typeface="Times New Roman" panose="02020603050405020304" pitchFamily="18" charset="0"/>
              </a:rPr>
              <a:t>n</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A larger message (&gt;n) is treated as a concatenation of messages, each of which is encrypted separately.</a:t>
            </a:r>
          </a:p>
          <a:p>
            <a:r>
              <a:rPr lang="en-US" sz="2400" b="0" i="0" dirty="0">
                <a:solidFill>
                  <a:srgbClr val="000000"/>
                </a:solidFill>
                <a:effectLst/>
                <a:latin typeface="Times New Roman" panose="02020603050405020304" pitchFamily="18" charset="0"/>
                <a:cs typeface="Times New Roman" panose="02020603050405020304" pitchFamily="18" charset="0"/>
              </a:rPr>
              <a:t>To determine the private key, we use the following formula to calculate the d such that:</a:t>
            </a:r>
          </a:p>
          <a:p>
            <a:r>
              <a:rPr lang="en-US" sz="2400" dirty="0">
                <a:latin typeface="Times New Roman" panose="02020603050405020304" pitchFamily="18" charset="0"/>
                <a:cs typeface="Times New Roman" panose="02020603050405020304" pitchFamily="18" charset="0"/>
              </a:rPr>
              <a:t>Calculate d=e^-1mod</a:t>
            </a:r>
            <a:r>
              <a:rPr lang="en-US" sz="2400" b="0" i="0" dirty="0">
                <a:solidFill>
                  <a:srgbClr val="333333"/>
                </a:solidFill>
                <a:effectLst/>
                <a:latin typeface="Times New Roman" panose="02020603050405020304" pitchFamily="18" charset="0"/>
                <a:cs typeface="Times New Roman" panose="02020603050405020304" pitchFamily="18" charset="0"/>
              </a:rPr>
              <a:t> φ (n)</a:t>
            </a:r>
          </a:p>
          <a:p>
            <a:r>
              <a:rPr lang="en-US" sz="2400" dirty="0">
                <a:latin typeface="Times New Roman" panose="02020603050405020304" pitchFamily="18" charset="0"/>
                <a:cs typeface="Times New Roman" panose="02020603050405020304" pitchFamily="18" charset="0"/>
              </a:rPr>
              <a:t>e d =mod </a:t>
            </a:r>
            <a:r>
              <a:rPr lang="en-US" sz="2400" b="0" i="0" dirty="0">
                <a:solidFill>
                  <a:srgbClr val="333333"/>
                </a:solidFill>
                <a:effectLst/>
                <a:latin typeface="Times New Roman" panose="02020603050405020304" pitchFamily="18" charset="0"/>
                <a:cs typeface="Times New Roman" panose="02020603050405020304" pitchFamily="18" charset="0"/>
              </a:rPr>
              <a:t>φ (n)</a:t>
            </a:r>
          </a:p>
          <a:p>
            <a:r>
              <a:rPr lang="en-US" sz="2400" b="1" dirty="0">
                <a:solidFill>
                  <a:srgbClr val="000000"/>
                </a:solidFill>
                <a:latin typeface="Times New Roman" panose="02020603050405020304" pitchFamily="18" charset="0"/>
                <a:cs typeface="Times New Roman" panose="02020603050405020304" pitchFamily="18" charset="0"/>
              </a:rPr>
              <a:t>ed</a:t>
            </a:r>
            <a:r>
              <a:rPr lang="en-US" sz="2400" b="1" i="0" dirty="0">
                <a:solidFill>
                  <a:srgbClr val="000000"/>
                </a:solidFill>
                <a:effectLst/>
                <a:latin typeface="Times New Roman" panose="02020603050405020304" pitchFamily="18" charset="0"/>
                <a:cs typeface="Times New Roman" panose="02020603050405020304" pitchFamily="18" charset="0"/>
              </a:rPr>
              <a:t> mod </a:t>
            </a:r>
            <a:r>
              <a:rPr lang="en-US" sz="2400" b="0" i="0" dirty="0">
                <a:solidFill>
                  <a:srgbClr val="333333"/>
                </a:solidFill>
                <a:effectLst/>
                <a:latin typeface="Times New Roman" panose="02020603050405020304" pitchFamily="18" charset="0"/>
                <a:cs typeface="Times New Roman" panose="02020603050405020304" pitchFamily="18" charset="0"/>
              </a:rPr>
              <a:t>φ (n)</a:t>
            </a:r>
            <a:r>
              <a:rPr lang="en-US" sz="2400" b="1" i="0" dirty="0">
                <a:solidFill>
                  <a:srgbClr val="000000"/>
                </a:solidFill>
                <a:effectLst/>
                <a:latin typeface="Times New Roman" panose="02020603050405020304" pitchFamily="18" charset="0"/>
                <a:cs typeface="Times New Roman" panose="02020603050405020304" pitchFamily="18" charset="0"/>
              </a:rPr>
              <a:t>= 1</a:t>
            </a:r>
          </a:p>
          <a:p>
            <a:r>
              <a:rPr lang="en-US" sz="2400" b="1" dirty="0">
                <a:solidFill>
                  <a:srgbClr val="000000"/>
                </a:solidFill>
                <a:latin typeface="Times New Roman" panose="02020603050405020304" pitchFamily="18" charset="0"/>
                <a:cs typeface="Times New Roman" panose="02020603050405020304" pitchFamily="18" charset="0"/>
              </a:rPr>
              <a:t>d= (1+k</a:t>
            </a:r>
            <a:r>
              <a:rPr lang="en-US" sz="2400" b="1" i="0" dirty="0">
                <a:solidFill>
                  <a:srgbClr val="333333"/>
                </a:solidFill>
                <a:effectLst/>
                <a:latin typeface="Times New Roman" panose="02020603050405020304" pitchFamily="18" charset="0"/>
                <a:cs typeface="Times New Roman" panose="02020603050405020304" pitchFamily="18" charset="0"/>
              </a:rPr>
              <a:t> φ (n)/e)</a:t>
            </a:r>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The private key is &lt;d, n&gt;.</a:t>
            </a:r>
          </a:p>
          <a:p>
            <a:r>
              <a:rPr lang="en-US" sz="2400" b="0" i="0" dirty="0">
                <a:solidFill>
                  <a:srgbClr val="000000"/>
                </a:solidFill>
                <a:effectLst/>
                <a:latin typeface="Times New Roman" panose="02020603050405020304" pitchFamily="18" charset="0"/>
                <a:cs typeface="Times New Roman" panose="02020603050405020304" pitchFamily="18" charset="0"/>
              </a:rPr>
              <a:t> A ciphertext message </a:t>
            </a:r>
            <a:r>
              <a:rPr lang="en-US" sz="2400" b="1" i="0" dirty="0">
                <a:solidFill>
                  <a:srgbClr val="000000"/>
                </a:solidFill>
                <a:effectLst/>
                <a:latin typeface="Times New Roman" panose="02020603050405020304" pitchFamily="18" charset="0"/>
                <a:cs typeface="Times New Roman" panose="02020603050405020304" pitchFamily="18" charset="0"/>
              </a:rPr>
              <a:t>c</a:t>
            </a:r>
            <a:r>
              <a:rPr lang="en-US" sz="2400" b="0" i="0" dirty="0">
                <a:solidFill>
                  <a:srgbClr val="000000"/>
                </a:solidFill>
                <a:effectLst/>
                <a:latin typeface="Times New Roman" panose="02020603050405020304" pitchFamily="18" charset="0"/>
                <a:cs typeface="Times New Roman" panose="02020603050405020304" pitchFamily="18" charset="0"/>
              </a:rPr>
              <a:t> is decrypted using private key &lt;d, n&gt;. </a:t>
            </a:r>
          </a:p>
          <a:p>
            <a:r>
              <a:rPr lang="en-US" sz="2400" b="0" i="0" dirty="0">
                <a:solidFill>
                  <a:srgbClr val="000000"/>
                </a:solidFill>
                <a:effectLst/>
                <a:latin typeface="Times New Roman" panose="02020603050405020304" pitchFamily="18" charset="0"/>
                <a:cs typeface="Times New Roman" panose="02020603050405020304" pitchFamily="18" charset="0"/>
              </a:rPr>
              <a:t>To calculate plain text </a:t>
            </a:r>
            <a:r>
              <a:rPr lang="en-US" sz="2400" b="1" i="0" dirty="0">
                <a:solidFill>
                  <a:srgbClr val="000000"/>
                </a:solidFill>
                <a:effectLst/>
                <a:latin typeface="Times New Roman" panose="02020603050405020304" pitchFamily="18" charset="0"/>
                <a:cs typeface="Times New Roman" panose="02020603050405020304" pitchFamily="18" charset="0"/>
              </a:rPr>
              <a:t>m</a:t>
            </a:r>
            <a:r>
              <a:rPr lang="en-US" sz="2400" b="0" i="0" dirty="0">
                <a:solidFill>
                  <a:srgbClr val="000000"/>
                </a:solidFill>
                <a:effectLst/>
                <a:latin typeface="Times New Roman" panose="02020603050405020304" pitchFamily="18" charset="0"/>
                <a:cs typeface="Times New Roman" panose="02020603050405020304" pitchFamily="18" charset="0"/>
              </a:rPr>
              <a:t> from the ciphertext c following formula is used to get plain text m.</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1" i="0" dirty="0">
                <a:solidFill>
                  <a:srgbClr val="000000"/>
                </a:solidFill>
                <a:effectLst/>
                <a:latin typeface="Times New Roman" panose="02020603050405020304" pitchFamily="18" charset="0"/>
                <a:cs typeface="Times New Roman" panose="02020603050405020304" pitchFamily="18" charset="0"/>
              </a:rPr>
              <a:t>m = c</a:t>
            </a:r>
            <a:r>
              <a:rPr lang="en-US" sz="2400" b="1" i="0" baseline="30000" dirty="0">
                <a:solidFill>
                  <a:srgbClr val="000000"/>
                </a:solidFill>
                <a:effectLst/>
                <a:latin typeface="Times New Roman" panose="02020603050405020304" pitchFamily="18" charset="0"/>
                <a:cs typeface="Times New Roman" panose="02020603050405020304" pitchFamily="18" charset="0"/>
              </a:rPr>
              <a:t>d</a:t>
            </a:r>
            <a:r>
              <a:rPr lang="en-US" sz="2400" b="1" i="0" dirty="0">
                <a:solidFill>
                  <a:srgbClr val="000000"/>
                </a:solidFill>
                <a:effectLst/>
                <a:latin typeface="Times New Roman" panose="02020603050405020304" pitchFamily="18" charset="0"/>
                <a:cs typeface="Times New Roman" panose="02020603050405020304" pitchFamily="18" charset="0"/>
              </a:rPr>
              <a:t> mod n</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7036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571F-C7F5-4A9C-BF1F-71625193437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DF62EEB5-45C6-4CAE-B751-A9CADC945BA1}"/>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Example 1:</a:t>
            </a:r>
          </a:p>
          <a:p>
            <a:pPr algn="just"/>
            <a:r>
              <a:rPr lang="en-US" sz="2400" b="0" i="0" dirty="0">
                <a:effectLst/>
                <a:latin typeface="Times New Roman" panose="02020603050405020304" pitchFamily="18" charset="0"/>
                <a:cs typeface="Times New Roman" panose="02020603050405020304" pitchFamily="18" charset="0"/>
              </a:rPr>
              <a:t>This example shows how we can encrypt plaintext 9 using the RSA public-key encryption algorithm. This example uses prime numbers 7 and 11 to generate the public and private keys.</a:t>
            </a:r>
          </a:p>
          <a:p>
            <a:pPr algn="just"/>
            <a:r>
              <a:rPr lang="en-US" sz="2400" b="1" i="0" dirty="0">
                <a:effectLst/>
                <a:latin typeface="Times New Roman" panose="02020603050405020304" pitchFamily="18" charset="0"/>
                <a:cs typeface="Times New Roman" panose="02020603050405020304" pitchFamily="18" charset="0"/>
              </a:rPr>
              <a:t>Explanation:</a:t>
            </a:r>
            <a:endParaRPr lang="en-US" sz="2400" b="0"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Step 1:</a:t>
            </a:r>
            <a:r>
              <a:rPr lang="en-US" sz="2400" b="0" i="0" dirty="0">
                <a:effectLst/>
                <a:latin typeface="Times New Roman" panose="02020603050405020304" pitchFamily="18" charset="0"/>
                <a:cs typeface="Times New Roman" panose="02020603050405020304" pitchFamily="18" charset="0"/>
              </a:rPr>
              <a:t> Select two large prime numbers, p, and </a:t>
            </a:r>
            <a:r>
              <a:rPr lang="en-US" sz="2400" b="1" i="0" dirty="0">
                <a:effectLst/>
                <a:latin typeface="Times New Roman" panose="02020603050405020304" pitchFamily="18" charset="0"/>
                <a:cs typeface="Times New Roman" panose="02020603050405020304" pitchFamily="18" charset="0"/>
              </a:rPr>
              <a:t>q</a:t>
            </a:r>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p = 7</a:t>
            </a:r>
          </a:p>
          <a:p>
            <a:pPr algn="just"/>
            <a:r>
              <a:rPr lang="en-US" sz="2400" b="0" i="0" dirty="0">
                <a:effectLst/>
                <a:latin typeface="Times New Roman" panose="02020603050405020304" pitchFamily="18" charset="0"/>
                <a:cs typeface="Times New Roman" panose="02020603050405020304" pitchFamily="18" charset="0"/>
              </a:rPr>
              <a:t>q = 11</a:t>
            </a:r>
          </a:p>
          <a:p>
            <a:pPr algn="just"/>
            <a:r>
              <a:rPr lang="en-US" sz="2400" b="1" i="0" dirty="0">
                <a:effectLst/>
                <a:latin typeface="Times New Roman" panose="02020603050405020304" pitchFamily="18" charset="0"/>
                <a:cs typeface="Times New Roman" panose="02020603050405020304" pitchFamily="18" charset="0"/>
              </a:rPr>
              <a:t>Step 2:</a:t>
            </a:r>
            <a:r>
              <a:rPr lang="en-US" sz="2400" b="0" i="0" dirty="0">
                <a:effectLst/>
                <a:latin typeface="Times New Roman" panose="02020603050405020304" pitchFamily="18" charset="0"/>
                <a:cs typeface="Times New Roman" panose="02020603050405020304" pitchFamily="18" charset="0"/>
              </a:rPr>
              <a:t> Multiply these numbers to find </a:t>
            </a:r>
            <a:r>
              <a:rPr lang="en-US" sz="2400" b="1" i="0" dirty="0">
                <a:effectLst/>
                <a:latin typeface="Times New Roman" panose="02020603050405020304" pitchFamily="18" charset="0"/>
                <a:cs typeface="Times New Roman" panose="02020603050405020304" pitchFamily="18" charset="0"/>
              </a:rPr>
              <a:t>n = p x q,</a:t>
            </a:r>
            <a:r>
              <a:rPr lang="en-US" sz="2400" b="0" i="0" dirty="0">
                <a:effectLst/>
                <a:latin typeface="Times New Roman" panose="02020603050405020304" pitchFamily="18" charset="0"/>
                <a:cs typeface="Times New Roman" panose="02020603050405020304" pitchFamily="18" charset="0"/>
              </a:rPr>
              <a:t> where </a:t>
            </a:r>
            <a:r>
              <a:rPr lang="en-US" sz="2400" b="1" i="0" dirty="0">
                <a:effectLst/>
                <a:latin typeface="Times New Roman" panose="02020603050405020304" pitchFamily="18" charset="0"/>
                <a:cs typeface="Times New Roman" panose="02020603050405020304" pitchFamily="18" charset="0"/>
              </a:rPr>
              <a:t>n</a:t>
            </a:r>
            <a:r>
              <a:rPr lang="en-US" sz="2400" b="0" i="0" dirty="0">
                <a:effectLst/>
                <a:latin typeface="Times New Roman" panose="02020603050405020304" pitchFamily="18" charset="0"/>
                <a:cs typeface="Times New Roman" panose="02020603050405020304" pitchFamily="18" charset="0"/>
              </a:rPr>
              <a:t> is called the modulus for encryption and decryption.</a:t>
            </a:r>
          </a:p>
          <a:p>
            <a:endParaRPr lang="en-US" dirty="0"/>
          </a:p>
        </p:txBody>
      </p:sp>
    </p:spTree>
    <p:extLst>
      <p:ext uri="{BB962C8B-B14F-4D97-AF65-F5344CB8AC3E}">
        <p14:creationId xmlns:p14="http://schemas.microsoft.com/office/powerpoint/2010/main" val="2250223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0B77-1F97-4B50-9E4D-A60A9C8F65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DE7F0889-BD35-47E9-8D5E-C350C663082A}"/>
              </a:ext>
            </a:extLst>
          </p:cNvPr>
          <p:cNvSpPr>
            <a:spLocks noGrp="1"/>
          </p:cNvSpPr>
          <p:nvPr>
            <p:ph idx="1"/>
          </p:nvPr>
        </p:nvSpPr>
        <p:spPr/>
        <p:txBody>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First, we calculate </a:t>
            </a:r>
            <a:r>
              <a:rPr lang="pt-BR" sz="2400" b="1" i="0" dirty="0">
                <a:solidFill>
                  <a:srgbClr val="333333"/>
                </a:solidFill>
                <a:effectLst/>
                <a:latin typeface="Times New Roman" panose="02020603050405020304" pitchFamily="18" charset="0"/>
                <a:cs typeface="Times New Roman" panose="02020603050405020304" pitchFamily="18" charset="0"/>
              </a:rPr>
              <a:t>n = p x q</a:t>
            </a:r>
            <a:r>
              <a:rPr lang="pt-BR" sz="2400" b="0" i="0" dirty="0">
                <a:solidFill>
                  <a:srgbClr val="333333"/>
                </a:solidFill>
                <a:effectLst/>
                <a:latin typeface="Times New Roman" panose="02020603050405020304" pitchFamily="18" charset="0"/>
                <a:cs typeface="Times New Roman" panose="02020603050405020304" pitchFamily="18" charset="0"/>
              </a:rPr>
              <a:t> = 7 x 11=77</a:t>
            </a:r>
          </a:p>
          <a:p>
            <a:r>
              <a:rPr lang="en-US" sz="2400" b="1" i="0" dirty="0">
                <a:solidFill>
                  <a:srgbClr val="333333"/>
                </a:solidFill>
                <a:effectLst/>
                <a:latin typeface="Times New Roman" panose="02020603050405020304" pitchFamily="18" charset="0"/>
                <a:cs typeface="Times New Roman" panose="02020603050405020304" pitchFamily="18" charset="0"/>
              </a:rPr>
              <a:t>Step 3:</a:t>
            </a:r>
            <a:r>
              <a:rPr lang="en-US" sz="2400" b="0" i="0" dirty="0">
                <a:solidFill>
                  <a:srgbClr val="333333"/>
                </a:solidFill>
                <a:effectLst/>
                <a:latin typeface="Times New Roman" panose="02020603050405020304" pitchFamily="18" charset="0"/>
                <a:cs typeface="Times New Roman" panose="02020603050405020304" pitchFamily="18" charset="0"/>
              </a:rPr>
              <a:t> Choose a number </a:t>
            </a:r>
            <a:r>
              <a:rPr lang="en-US" sz="2400" b="1" i="0" dirty="0">
                <a:solidFill>
                  <a:srgbClr val="333333"/>
                </a:solidFill>
                <a:effectLst/>
                <a:latin typeface="Times New Roman" panose="02020603050405020304" pitchFamily="18" charset="0"/>
                <a:cs typeface="Times New Roman" panose="02020603050405020304" pitchFamily="18" charset="0"/>
              </a:rPr>
              <a:t>e</a:t>
            </a:r>
            <a:r>
              <a:rPr lang="en-US" sz="2400" b="0" i="0" dirty="0">
                <a:solidFill>
                  <a:srgbClr val="333333"/>
                </a:solidFill>
                <a:effectLst/>
                <a:latin typeface="Times New Roman" panose="02020603050405020304" pitchFamily="18" charset="0"/>
                <a:cs typeface="Times New Roman" panose="02020603050405020304" pitchFamily="18" charset="0"/>
              </a:rPr>
              <a:t> less that </a:t>
            </a:r>
            <a:r>
              <a:rPr lang="en-US" sz="2400" b="1" i="0" dirty="0">
                <a:solidFill>
                  <a:srgbClr val="333333"/>
                </a:solidFill>
                <a:effectLst/>
                <a:latin typeface="Times New Roman" panose="02020603050405020304" pitchFamily="18" charset="0"/>
                <a:cs typeface="Times New Roman" panose="02020603050405020304" pitchFamily="18" charset="0"/>
              </a:rPr>
              <a:t>n</a:t>
            </a:r>
            <a:r>
              <a:rPr lang="en-US" sz="2400" b="0" i="0" dirty="0">
                <a:solidFill>
                  <a:srgbClr val="333333"/>
                </a:solidFill>
                <a:effectLst/>
                <a:latin typeface="Times New Roman" panose="02020603050405020304" pitchFamily="18" charset="0"/>
                <a:cs typeface="Times New Roman" panose="02020603050405020304" pitchFamily="18" charset="0"/>
              </a:rPr>
              <a:t>, such that n is relatively prime to </a:t>
            </a:r>
            <a:r>
              <a:rPr lang="en-US" sz="2400" b="1" i="0" dirty="0">
                <a:solidFill>
                  <a:srgbClr val="333333"/>
                </a:solidFill>
                <a:effectLst/>
                <a:latin typeface="Times New Roman" panose="02020603050405020304" pitchFamily="18" charset="0"/>
                <a:cs typeface="Times New Roman" panose="02020603050405020304" pitchFamily="18" charset="0"/>
              </a:rPr>
              <a:t>(p - 1) x (q -1).</a:t>
            </a:r>
            <a:r>
              <a:rPr lang="en-US" sz="24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means that </a:t>
            </a:r>
            <a:r>
              <a:rPr lang="en-US" sz="2400" b="1" i="0" dirty="0">
                <a:solidFill>
                  <a:srgbClr val="333333"/>
                </a:solidFill>
                <a:effectLst/>
                <a:latin typeface="Times New Roman" panose="02020603050405020304" pitchFamily="18" charset="0"/>
                <a:cs typeface="Times New Roman" panose="02020603050405020304" pitchFamily="18" charset="0"/>
              </a:rPr>
              <a:t>e</a:t>
            </a:r>
            <a:r>
              <a:rPr lang="en-US" sz="2400" b="0" i="0" dirty="0">
                <a:solidFill>
                  <a:srgbClr val="333333"/>
                </a:solidFill>
                <a:effectLst/>
                <a:latin typeface="Times New Roman" panose="02020603050405020304" pitchFamily="18" charset="0"/>
                <a:cs typeface="Times New Roman" panose="02020603050405020304" pitchFamily="18" charset="0"/>
              </a:rPr>
              <a:t> and </a:t>
            </a:r>
            <a:r>
              <a:rPr lang="en-US" sz="2400" b="1" i="0" dirty="0">
                <a:solidFill>
                  <a:srgbClr val="333333"/>
                </a:solidFill>
                <a:effectLst/>
                <a:latin typeface="Times New Roman" panose="02020603050405020304" pitchFamily="18" charset="0"/>
                <a:cs typeface="Times New Roman" panose="02020603050405020304" pitchFamily="18" charset="0"/>
              </a:rPr>
              <a:t>(p - 1) x (q - 1)</a:t>
            </a:r>
            <a:r>
              <a:rPr lang="en-US" sz="2400" b="0" i="0" dirty="0">
                <a:solidFill>
                  <a:srgbClr val="333333"/>
                </a:solidFill>
                <a:effectLst/>
                <a:latin typeface="Times New Roman" panose="02020603050405020304" pitchFamily="18" charset="0"/>
                <a:cs typeface="Times New Roman" panose="02020603050405020304" pitchFamily="18" charset="0"/>
              </a:rPr>
              <a:t> have no common factor except 1. </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Choose "e" such that 1&lt;e &lt; φ (n), e is prime to φ (n), gcd (e,d(n)) =1.</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Second, we calculate </a:t>
            </a:r>
            <a:r>
              <a:rPr lang="pt-BR" sz="2400" b="1" i="0" dirty="0">
                <a:solidFill>
                  <a:srgbClr val="333333"/>
                </a:solidFill>
                <a:effectLst/>
                <a:latin typeface="Times New Roman" panose="02020603050405020304" pitchFamily="18" charset="0"/>
                <a:cs typeface="Times New Roman" panose="02020603050405020304" pitchFamily="18" charset="0"/>
              </a:rPr>
              <a:t>φ (n) = (p - 1) x (q-1)</a:t>
            </a:r>
            <a:endParaRPr lang="pt-BR" sz="2400" b="0" i="0" dirty="0">
              <a:solidFill>
                <a:srgbClr val="333333"/>
              </a:solidFill>
              <a:effectLst/>
              <a:latin typeface="Times New Roman" panose="02020603050405020304" pitchFamily="18" charset="0"/>
              <a:cs typeface="Times New Roman" panose="02020603050405020304" pitchFamily="18" charset="0"/>
            </a:endParaRPr>
          </a:p>
          <a:p>
            <a:pPr algn="just"/>
            <a:r>
              <a:rPr lang="pt-BR" sz="2400" b="0" i="0" dirty="0">
                <a:solidFill>
                  <a:srgbClr val="333333"/>
                </a:solidFill>
                <a:effectLst/>
                <a:latin typeface="Times New Roman" panose="02020603050405020304" pitchFamily="18" charset="0"/>
                <a:cs typeface="Times New Roman" panose="02020603050405020304" pitchFamily="18" charset="0"/>
              </a:rPr>
              <a:t>φ (n) = (7 - 1) x (11 - 1)</a:t>
            </a:r>
          </a:p>
          <a:p>
            <a:pPr algn="just"/>
            <a:r>
              <a:rPr lang="pt-BR" sz="2400" b="0" i="0" dirty="0">
                <a:solidFill>
                  <a:srgbClr val="333333"/>
                </a:solidFill>
                <a:effectLst/>
                <a:latin typeface="Times New Roman" panose="02020603050405020304" pitchFamily="18" charset="0"/>
                <a:cs typeface="Times New Roman" panose="02020603050405020304" pitchFamily="18" charset="0"/>
              </a:rPr>
              <a:t>φ (n) = 6 x 10=60</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Let us now choose relative prime e of 60 as 7.</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Thus the public key is &lt;e, n&gt; = (7, 77)</a:t>
            </a:r>
          </a:p>
          <a:p>
            <a:endParaRPr lang="en-US" dirty="0"/>
          </a:p>
        </p:txBody>
      </p:sp>
    </p:spTree>
    <p:extLst>
      <p:ext uri="{BB962C8B-B14F-4D97-AF65-F5344CB8AC3E}">
        <p14:creationId xmlns:p14="http://schemas.microsoft.com/office/powerpoint/2010/main" val="3851626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6135-10DF-491E-8F08-0D076CB9386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7253F6EB-24ED-465E-AC05-28BBFA126F40}"/>
              </a:ext>
            </a:extLst>
          </p:cNvPr>
          <p:cNvSpPr>
            <a:spLocks noGrp="1"/>
          </p:cNvSpPr>
          <p:nvPr>
            <p:ph idx="1"/>
          </p:nvPr>
        </p:nvSpPr>
        <p:spPr>
          <a:xfrm>
            <a:off x="838200" y="1394304"/>
            <a:ext cx="10515600" cy="5463695"/>
          </a:xfrm>
        </p:spPr>
        <p:txBody>
          <a:bodyPr>
            <a:normAutofit fontScale="25000" lnSpcReduction="20000"/>
          </a:bodyPr>
          <a:lstStyle/>
          <a:p>
            <a:pPr algn="just"/>
            <a:r>
              <a:rPr lang="en-US" sz="9600" b="1" i="0" dirty="0">
                <a:solidFill>
                  <a:srgbClr val="333333"/>
                </a:solidFill>
                <a:effectLst/>
                <a:latin typeface="Times New Roman" panose="02020603050405020304" pitchFamily="18" charset="0"/>
                <a:cs typeface="Times New Roman" panose="02020603050405020304" pitchFamily="18" charset="0"/>
              </a:rPr>
              <a:t>Step 4:</a:t>
            </a:r>
            <a:r>
              <a:rPr lang="en-US" sz="9600" b="0" i="0" dirty="0">
                <a:solidFill>
                  <a:srgbClr val="333333"/>
                </a:solidFill>
                <a:effectLst/>
                <a:latin typeface="Times New Roman" panose="02020603050405020304" pitchFamily="18" charset="0"/>
                <a:cs typeface="Times New Roman" panose="02020603050405020304" pitchFamily="18" charset="0"/>
              </a:rPr>
              <a:t> A plaintext message </a:t>
            </a:r>
            <a:r>
              <a:rPr lang="en-US" sz="9600" b="1" i="0" dirty="0">
                <a:solidFill>
                  <a:srgbClr val="333333"/>
                </a:solidFill>
                <a:effectLst/>
                <a:latin typeface="Times New Roman" panose="02020603050405020304" pitchFamily="18" charset="0"/>
                <a:cs typeface="Times New Roman" panose="02020603050405020304" pitchFamily="18" charset="0"/>
              </a:rPr>
              <a:t>m</a:t>
            </a:r>
            <a:r>
              <a:rPr lang="en-US" sz="9600" b="0" i="0" dirty="0">
                <a:solidFill>
                  <a:srgbClr val="333333"/>
                </a:solidFill>
                <a:effectLst/>
                <a:latin typeface="Times New Roman" panose="02020603050405020304" pitchFamily="18" charset="0"/>
                <a:cs typeface="Times New Roman" panose="02020603050405020304" pitchFamily="18" charset="0"/>
              </a:rPr>
              <a:t> is encrypted using public key &lt;e, n&gt;. </a:t>
            </a:r>
          </a:p>
          <a:p>
            <a:pPr algn="just"/>
            <a:r>
              <a:rPr lang="en-US" sz="9600" b="0" i="0" dirty="0">
                <a:solidFill>
                  <a:srgbClr val="333333"/>
                </a:solidFill>
                <a:effectLst/>
                <a:latin typeface="Times New Roman" panose="02020603050405020304" pitchFamily="18" charset="0"/>
                <a:cs typeface="Times New Roman" panose="02020603050405020304" pitchFamily="18" charset="0"/>
              </a:rPr>
              <a:t>To find ciphertext from the plain text following formula is used to get ciphertext C.</a:t>
            </a:r>
          </a:p>
          <a:p>
            <a:pPr algn="just"/>
            <a:r>
              <a:rPr lang="en-US" sz="9600" b="0" i="0" dirty="0">
                <a:solidFill>
                  <a:srgbClr val="333333"/>
                </a:solidFill>
                <a:effectLst/>
                <a:latin typeface="Times New Roman" panose="02020603050405020304" pitchFamily="18" charset="0"/>
                <a:cs typeface="Times New Roman" panose="02020603050405020304" pitchFamily="18" charset="0"/>
              </a:rPr>
              <a:t>To find ciphertext from the plain text following formula is used to get ciphertext C.</a:t>
            </a:r>
          </a:p>
          <a:p>
            <a:pPr algn="just"/>
            <a:r>
              <a:rPr lang="en-US" sz="9600" b="1" i="0" dirty="0">
                <a:solidFill>
                  <a:srgbClr val="333333"/>
                </a:solidFill>
                <a:effectLst/>
                <a:latin typeface="Times New Roman" panose="02020603050405020304" pitchFamily="18" charset="0"/>
                <a:cs typeface="Times New Roman" panose="02020603050405020304" pitchFamily="18" charset="0"/>
              </a:rPr>
              <a:t>C = m</a:t>
            </a:r>
            <a:r>
              <a:rPr lang="en-US" sz="9600" b="1" i="0" baseline="30000" dirty="0">
                <a:solidFill>
                  <a:srgbClr val="333333"/>
                </a:solidFill>
                <a:effectLst/>
                <a:latin typeface="Times New Roman" panose="02020603050405020304" pitchFamily="18" charset="0"/>
                <a:cs typeface="Times New Roman" panose="02020603050405020304" pitchFamily="18" charset="0"/>
              </a:rPr>
              <a:t>e</a:t>
            </a:r>
            <a:r>
              <a:rPr lang="en-US" sz="9600" b="1" i="0" dirty="0">
                <a:solidFill>
                  <a:srgbClr val="333333"/>
                </a:solidFill>
                <a:effectLst/>
                <a:latin typeface="Times New Roman" panose="02020603050405020304" pitchFamily="18" charset="0"/>
                <a:cs typeface="Times New Roman" panose="02020603050405020304" pitchFamily="18" charset="0"/>
              </a:rPr>
              <a:t> mod n</a:t>
            </a:r>
            <a:endParaRPr lang="en-US" sz="9600" b="0" i="0" dirty="0">
              <a:solidFill>
                <a:srgbClr val="333333"/>
              </a:solidFill>
              <a:effectLst/>
              <a:latin typeface="Times New Roman" panose="02020603050405020304" pitchFamily="18" charset="0"/>
              <a:cs typeface="Times New Roman" panose="02020603050405020304" pitchFamily="18" charset="0"/>
            </a:endParaRPr>
          </a:p>
          <a:p>
            <a:pPr algn="just"/>
            <a:r>
              <a:rPr lang="en-US" sz="9600" b="0" i="0" dirty="0">
                <a:solidFill>
                  <a:srgbClr val="333333"/>
                </a:solidFill>
                <a:effectLst/>
                <a:latin typeface="Times New Roman" panose="02020603050405020304" pitchFamily="18" charset="0"/>
                <a:cs typeface="Times New Roman" panose="02020603050405020304" pitchFamily="18" charset="0"/>
              </a:rPr>
              <a:t>C = 9</a:t>
            </a:r>
            <a:r>
              <a:rPr lang="en-US" sz="9600" b="0" i="0" baseline="30000" dirty="0">
                <a:solidFill>
                  <a:srgbClr val="333333"/>
                </a:solidFill>
                <a:effectLst/>
                <a:latin typeface="Times New Roman" panose="02020603050405020304" pitchFamily="18" charset="0"/>
                <a:cs typeface="Times New Roman" panose="02020603050405020304" pitchFamily="18" charset="0"/>
              </a:rPr>
              <a:t>7</a:t>
            </a:r>
            <a:r>
              <a:rPr lang="en-US" sz="9600" b="0" i="0" dirty="0">
                <a:solidFill>
                  <a:srgbClr val="333333"/>
                </a:solidFill>
                <a:effectLst/>
                <a:latin typeface="Times New Roman" panose="02020603050405020304" pitchFamily="18" charset="0"/>
                <a:cs typeface="Times New Roman" panose="02020603050405020304" pitchFamily="18" charset="0"/>
              </a:rPr>
              <a:t> mod 77</a:t>
            </a:r>
          </a:p>
          <a:p>
            <a:pPr algn="just"/>
            <a:r>
              <a:rPr lang="en-US" sz="9600" b="0" i="0" dirty="0">
                <a:solidFill>
                  <a:srgbClr val="333333"/>
                </a:solidFill>
                <a:effectLst/>
                <a:latin typeface="Times New Roman" panose="02020603050405020304" pitchFamily="18" charset="0"/>
                <a:cs typeface="Times New Roman" panose="02020603050405020304" pitchFamily="18" charset="0"/>
              </a:rPr>
              <a:t>C = 37</a:t>
            </a:r>
          </a:p>
          <a:p>
            <a:pPr algn="just"/>
            <a:r>
              <a:rPr lang="en-US" sz="9600" b="1" i="0" dirty="0">
                <a:solidFill>
                  <a:srgbClr val="333333"/>
                </a:solidFill>
                <a:effectLst/>
                <a:latin typeface="Times New Roman" panose="02020603050405020304" pitchFamily="18" charset="0"/>
                <a:cs typeface="Times New Roman" panose="02020603050405020304" pitchFamily="18" charset="0"/>
              </a:rPr>
              <a:t>Step 5:</a:t>
            </a:r>
            <a:r>
              <a:rPr lang="en-US" sz="9600" b="0" i="0" dirty="0">
                <a:solidFill>
                  <a:srgbClr val="333333"/>
                </a:solidFill>
                <a:effectLst/>
                <a:latin typeface="Times New Roman" panose="02020603050405020304" pitchFamily="18" charset="0"/>
                <a:cs typeface="Times New Roman" panose="02020603050405020304" pitchFamily="18" charset="0"/>
              </a:rPr>
              <a:t> The private key is &lt;d, n&gt;. To determine the private key, we use the following formula d such that:</a:t>
            </a:r>
          </a:p>
          <a:p>
            <a:r>
              <a:rPr lang="en-US" sz="9600" b="1" dirty="0">
                <a:solidFill>
                  <a:srgbClr val="000000"/>
                </a:solidFill>
                <a:latin typeface="Times New Roman" panose="02020603050405020304" pitchFamily="18" charset="0"/>
                <a:cs typeface="Times New Roman" panose="02020603050405020304" pitchFamily="18" charset="0"/>
              </a:rPr>
              <a:t>ed</a:t>
            </a:r>
            <a:r>
              <a:rPr lang="en-US" sz="9600" b="1" i="0" dirty="0">
                <a:solidFill>
                  <a:srgbClr val="000000"/>
                </a:solidFill>
                <a:effectLst/>
                <a:latin typeface="Times New Roman" panose="02020603050405020304" pitchFamily="18" charset="0"/>
                <a:cs typeface="Times New Roman" panose="02020603050405020304" pitchFamily="18" charset="0"/>
              </a:rPr>
              <a:t> mod </a:t>
            </a:r>
            <a:r>
              <a:rPr lang="en-US" sz="9600" b="0" i="0" dirty="0">
                <a:solidFill>
                  <a:srgbClr val="333333"/>
                </a:solidFill>
                <a:effectLst/>
                <a:latin typeface="Times New Roman" panose="02020603050405020304" pitchFamily="18" charset="0"/>
                <a:cs typeface="Times New Roman" panose="02020603050405020304" pitchFamily="18" charset="0"/>
              </a:rPr>
              <a:t>φ (n)</a:t>
            </a:r>
            <a:r>
              <a:rPr lang="en-US" sz="9600" b="1" i="0" dirty="0">
                <a:solidFill>
                  <a:srgbClr val="000000"/>
                </a:solidFill>
                <a:effectLst/>
                <a:latin typeface="Times New Roman" panose="02020603050405020304" pitchFamily="18" charset="0"/>
                <a:cs typeface="Times New Roman" panose="02020603050405020304" pitchFamily="18" charset="0"/>
              </a:rPr>
              <a:t>= 1           [d=(1+k</a:t>
            </a:r>
            <a:r>
              <a:rPr lang="en-US" sz="9600" b="1" i="0" dirty="0">
                <a:solidFill>
                  <a:srgbClr val="333333"/>
                </a:solidFill>
                <a:effectLst/>
                <a:latin typeface="Times New Roman" panose="02020603050405020304" pitchFamily="18" charset="0"/>
                <a:cs typeface="Times New Roman" panose="02020603050405020304" pitchFamily="18" charset="0"/>
              </a:rPr>
              <a:t> φ (n)/e)]</a:t>
            </a:r>
            <a:endParaRPr lang="en-US" sz="9600" b="1" dirty="0">
              <a:solidFill>
                <a:srgbClr val="000000"/>
              </a:solidFill>
              <a:latin typeface="Times New Roman" panose="02020603050405020304" pitchFamily="18" charset="0"/>
              <a:cs typeface="Times New Roman" panose="02020603050405020304" pitchFamily="18" charset="0"/>
            </a:endParaRPr>
          </a:p>
          <a:p>
            <a:pPr algn="just"/>
            <a:r>
              <a:rPr lang="en-US" sz="9600" b="0" i="0" dirty="0">
                <a:solidFill>
                  <a:srgbClr val="333333"/>
                </a:solidFill>
                <a:effectLst/>
                <a:latin typeface="Times New Roman" panose="02020603050405020304" pitchFamily="18" charset="0"/>
                <a:cs typeface="Times New Roman" panose="02020603050405020304" pitchFamily="18" charset="0"/>
              </a:rPr>
              <a:t>7d mod 60 = 1, which gives d = 43</a:t>
            </a:r>
          </a:p>
          <a:p>
            <a:pPr algn="just"/>
            <a:r>
              <a:rPr lang="en-US" sz="9600" b="0" i="0" dirty="0">
                <a:solidFill>
                  <a:srgbClr val="333333"/>
                </a:solidFill>
                <a:effectLst/>
                <a:latin typeface="Times New Roman" panose="02020603050405020304" pitchFamily="18" charset="0"/>
                <a:cs typeface="Times New Roman" panose="02020603050405020304" pitchFamily="18" charset="0"/>
              </a:rPr>
              <a:t>The private key is &lt;d, n&gt; = (43, 77)</a:t>
            </a:r>
          </a:p>
          <a:p>
            <a:pPr algn="just"/>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301004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41AF-3E2C-4105-9EED-4EF43ABDAB08}"/>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dirty="0"/>
          </a:p>
        </p:txBody>
      </p:sp>
      <p:sp>
        <p:nvSpPr>
          <p:cNvPr id="3" name="Content Placeholder 2">
            <a:extLst>
              <a:ext uri="{FF2B5EF4-FFF2-40B4-BE49-F238E27FC236}">
                <a16:creationId xmlns:a16="http://schemas.microsoft.com/office/drawing/2014/main" id="{10F26B1C-562E-40B1-99CC-E36D3AB404B0}"/>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Configuration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large network is usually made up of hundreds of entities that are physically or logically connected to one another.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entities have an initial configuration when the network is set up, but can change with time.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Desktop computers may be replaced by others; application software may be updated to a newer version; and users may move from one group to another.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configuration management system must know, at any time, the status of each entity and its relation to other entities .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Configuration management can be subdivided into two parts reconfiguration and documentation.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308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B453-4985-4D03-ABF8-2730CBB5B3E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Cryptography</a:t>
            </a:r>
            <a:endParaRPr lang="en-US" dirty="0"/>
          </a:p>
        </p:txBody>
      </p:sp>
      <p:sp>
        <p:nvSpPr>
          <p:cNvPr id="3" name="Content Placeholder 2">
            <a:extLst>
              <a:ext uri="{FF2B5EF4-FFF2-40B4-BE49-F238E27FC236}">
                <a16:creationId xmlns:a16="http://schemas.microsoft.com/office/drawing/2014/main" id="{25BDBF07-3165-4196-8751-2F3FAC0BA5BC}"/>
              </a:ext>
            </a:extLst>
          </p:cNvPr>
          <p:cNvSpPr>
            <a:spLocks noGrp="1"/>
          </p:cNvSpPr>
          <p:nvPr>
            <p:ph idx="1"/>
          </p:nvPr>
        </p:nvSpPr>
        <p:spPr/>
        <p:txBody>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Step 6:</a:t>
            </a:r>
            <a:r>
              <a:rPr lang="en-US" sz="2400" b="0" i="0" dirty="0">
                <a:solidFill>
                  <a:srgbClr val="333333"/>
                </a:solidFill>
                <a:effectLst/>
                <a:latin typeface="Times New Roman" panose="02020603050405020304" pitchFamily="18" charset="0"/>
                <a:cs typeface="Times New Roman" panose="02020603050405020304" pitchFamily="18" charset="0"/>
              </a:rPr>
              <a:t> A ciphertext message </a:t>
            </a:r>
            <a:r>
              <a:rPr lang="en-US" sz="2400" b="1" i="0" dirty="0">
                <a:solidFill>
                  <a:srgbClr val="333333"/>
                </a:solidFill>
                <a:effectLst/>
                <a:latin typeface="Times New Roman" panose="02020603050405020304" pitchFamily="18" charset="0"/>
                <a:cs typeface="Times New Roman" panose="02020603050405020304" pitchFamily="18" charset="0"/>
              </a:rPr>
              <a:t>c</a:t>
            </a:r>
            <a:r>
              <a:rPr lang="en-US" sz="2400" b="0" i="0" dirty="0">
                <a:solidFill>
                  <a:srgbClr val="333333"/>
                </a:solidFill>
                <a:effectLst/>
                <a:latin typeface="Times New Roman" panose="02020603050405020304" pitchFamily="18" charset="0"/>
                <a:cs typeface="Times New Roman" panose="02020603050405020304" pitchFamily="18" charset="0"/>
              </a:rPr>
              <a:t> is decrypted using private key &lt;d, n&gt;. To calculate plain text </a:t>
            </a:r>
            <a:r>
              <a:rPr lang="en-US" sz="2400" b="1" i="0" dirty="0">
                <a:solidFill>
                  <a:srgbClr val="333333"/>
                </a:solidFill>
                <a:effectLst/>
                <a:latin typeface="Times New Roman" panose="02020603050405020304" pitchFamily="18" charset="0"/>
                <a:cs typeface="Times New Roman" panose="02020603050405020304" pitchFamily="18" charset="0"/>
              </a:rPr>
              <a:t>m</a:t>
            </a:r>
            <a:r>
              <a:rPr lang="en-US" sz="2400" b="0" i="0" dirty="0">
                <a:solidFill>
                  <a:srgbClr val="333333"/>
                </a:solidFill>
                <a:effectLst/>
                <a:latin typeface="Times New Roman" panose="02020603050405020304" pitchFamily="18" charset="0"/>
                <a:cs typeface="Times New Roman" panose="02020603050405020304" pitchFamily="18" charset="0"/>
              </a:rPr>
              <a:t> from the ciphertext c following formula is used to get plain text m.</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m = c</a:t>
            </a:r>
            <a:r>
              <a:rPr lang="en-US" sz="2400" b="1" i="0" baseline="30000" dirty="0">
                <a:solidFill>
                  <a:srgbClr val="333333"/>
                </a:solidFill>
                <a:effectLst/>
                <a:latin typeface="Times New Roman" panose="02020603050405020304" pitchFamily="18" charset="0"/>
                <a:cs typeface="Times New Roman" panose="02020603050405020304" pitchFamily="18" charset="0"/>
              </a:rPr>
              <a:t>d</a:t>
            </a:r>
            <a:r>
              <a:rPr lang="en-US" sz="2400" b="1" i="0" dirty="0">
                <a:solidFill>
                  <a:srgbClr val="333333"/>
                </a:solidFill>
                <a:effectLst/>
                <a:latin typeface="Times New Roman" panose="02020603050405020304" pitchFamily="18" charset="0"/>
                <a:cs typeface="Times New Roman" panose="02020603050405020304" pitchFamily="18" charset="0"/>
              </a:rPr>
              <a:t> mod 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m = 37</a:t>
            </a:r>
            <a:r>
              <a:rPr lang="en-US" sz="2400" b="0" i="0" baseline="30000" dirty="0">
                <a:solidFill>
                  <a:srgbClr val="333333"/>
                </a:solidFill>
                <a:effectLst/>
                <a:latin typeface="Times New Roman" panose="02020603050405020304" pitchFamily="18" charset="0"/>
                <a:cs typeface="Times New Roman" panose="02020603050405020304" pitchFamily="18" charset="0"/>
              </a:rPr>
              <a:t>43</a:t>
            </a:r>
            <a:r>
              <a:rPr lang="en-US" sz="2400" b="0" i="0" dirty="0">
                <a:solidFill>
                  <a:srgbClr val="333333"/>
                </a:solidFill>
                <a:effectLst/>
                <a:latin typeface="Times New Roman" panose="02020603050405020304" pitchFamily="18" charset="0"/>
                <a:cs typeface="Times New Roman" panose="02020603050405020304" pitchFamily="18" charset="0"/>
              </a:rPr>
              <a:t> mod 77</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m = 9</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In this example, Plain text = 9 and the ciphertext = 37</a:t>
            </a:r>
          </a:p>
          <a:p>
            <a:pPr algn="just"/>
            <a:r>
              <a:rPr lang="en-US" sz="2400" b="0" i="0" dirty="0">
                <a:effectLst/>
                <a:latin typeface="Times New Roman" panose="02020603050405020304" pitchFamily="18" charset="0"/>
                <a:cs typeface="Times New Roman" panose="02020603050405020304" pitchFamily="18" charset="0"/>
              </a:rPr>
              <a:t>Example 2:</a:t>
            </a:r>
          </a:p>
          <a:p>
            <a:pPr algn="just"/>
            <a:r>
              <a:rPr lang="en-US" sz="2400" b="0" i="0" dirty="0">
                <a:effectLst/>
                <a:latin typeface="Times New Roman" panose="02020603050405020304" pitchFamily="18" charset="0"/>
                <a:cs typeface="Times New Roman" panose="02020603050405020304" pitchFamily="18" charset="0"/>
              </a:rPr>
              <a:t>In an RSA cryptosystem, a particular A uses two prime numbers, 13 and 17, to generate the public and private keys. If the public of A is 35. Then the private key of A is ……………?.</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4792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5D83-0105-44BE-BDE7-84712B5392D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p>
        </p:txBody>
      </p:sp>
      <p:sp>
        <p:nvSpPr>
          <p:cNvPr id="3" name="Content Placeholder 2">
            <a:extLst>
              <a:ext uri="{FF2B5EF4-FFF2-40B4-BE49-F238E27FC236}">
                <a16:creationId xmlns:a16="http://schemas.microsoft.com/office/drawing/2014/main" id="{2D4EF2B2-D9D1-4437-911F-8E5B95352EB7}"/>
              </a:ext>
            </a:extLst>
          </p:cNvPr>
          <p:cNvSpPr>
            <a:spLocks noGrp="1"/>
          </p:cNvSpPr>
          <p:nvPr>
            <p:ph idx="1"/>
          </p:nvPr>
        </p:nvSpPr>
        <p:spPr/>
        <p:txBody>
          <a:bodyPr>
            <a:normAutofit lnSpcReduction="10000"/>
          </a:bodyPr>
          <a:lstStyle/>
          <a:p>
            <a:pPr algn="l"/>
            <a:r>
              <a:rPr lang="en-US" sz="2400" b="1" i="0" dirty="0">
                <a:effectLst/>
                <a:latin typeface="Times New Roman" panose="02020603050405020304" pitchFamily="18" charset="0"/>
                <a:cs typeface="Times New Roman" panose="02020603050405020304" pitchFamily="18" charset="0"/>
              </a:rPr>
              <a:t>Kerberos</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Kerberos is a network authentication protocol designed to provide strong authentication for client/server applications by means of secret-key cryptography.</a:t>
            </a:r>
          </a:p>
          <a:p>
            <a:pPr algn="just"/>
            <a:r>
              <a:rPr lang="en-US" sz="2400" b="0" i="0" dirty="0">
                <a:effectLst/>
                <a:latin typeface="Times New Roman" panose="02020603050405020304" pitchFamily="18" charset="0"/>
                <a:cs typeface="Times New Roman" panose="02020603050405020304" pitchFamily="18" charset="0"/>
              </a:rPr>
              <a:t> Kerberos ensures the highest level of security to network resources. </a:t>
            </a:r>
          </a:p>
          <a:p>
            <a:pPr algn="just"/>
            <a:r>
              <a:rPr lang="en-US" sz="2400" b="0" i="0" dirty="0">
                <a:effectLst/>
                <a:latin typeface="Times New Roman" panose="02020603050405020304" pitchFamily="18" charset="0"/>
                <a:cs typeface="Times New Roman" panose="02020603050405020304" pitchFamily="18" charset="0"/>
              </a:rPr>
              <a:t>The Kerberos protocol name is based on the three- headed dog figure from Greek mythology known as Kerberos.</a:t>
            </a:r>
          </a:p>
          <a:p>
            <a:pPr algn="l"/>
            <a:r>
              <a:rPr lang="en-US" sz="2400" b="1" i="0" dirty="0">
                <a:effectLst/>
                <a:latin typeface="Times New Roman" panose="02020603050405020304" pitchFamily="18" charset="0"/>
                <a:cs typeface="Times New Roman" panose="02020603050405020304" pitchFamily="18" charset="0"/>
              </a:rPr>
              <a:t>Components of Kerberos:</a:t>
            </a:r>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Key Distribution Center (KDC), </a:t>
            </a:r>
          </a:p>
          <a:p>
            <a:r>
              <a:rPr lang="en-US" sz="2400" b="0" i="0" dirty="0">
                <a:effectLst/>
                <a:latin typeface="Times New Roman" panose="02020603050405020304" pitchFamily="18" charset="0"/>
                <a:cs typeface="Times New Roman" panose="02020603050405020304" pitchFamily="18" charset="0"/>
              </a:rPr>
              <a:t>Client User,</a:t>
            </a:r>
          </a:p>
          <a:p>
            <a:r>
              <a:rPr lang="en-US" sz="2400" b="0" i="0" dirty="0">
                <a:effectLst/>
                <a:latin typeface="Times New Roman" panose="02020603050405020304" pitchFamily="18" charset="0"/>
                <a:cs typeface="Times New Roman" panose="02020603050405020304" pitchFamily="18" charset="0"/>
              </a:rPr>
              <a:t>and Server with the desired service to access.</a:t>
            </a:r>
            <a:br>
              <a:rPr lang="en-US" sz="2400" dirty="0">
                <a:latin typeface="Times New Roman" panose="02020603050405020304" pitchFamily="18" charset="0"/>
                <a:cs typeface="Times New Roman" panose="02020603050405020304" pitchFamily="18" charset="0"/>
              </a:rPr>
            </a:br>
            <a:endParaRPr lang="en-US" sz="2400"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78496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8DDA-7190-4C79-BD44-8AB644D546D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p>
        </p:txBody>
      </p:sp>
      <p:pic>
        <p:nvPicPr>
          <p:cNvPr id="8194" name="Picture 2" descr="Components of Kerberos">
            <a:extLst>
              <a:ext uri="{FF2B5EF4-FFF2-40B4-BE49-F238E27FC236}">
                <a16:creationId xmlns:a16="http://schemas.microsoft.com/office/drawing/2014/main" id="{05240396-58E9-47D7-8E50-CB8BED7940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9236" y="1825625"/>
            <a:ext cx="6400799"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566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8382-D2E2-42DA-9C89-D6B811267CF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endParaRPr lang="en-US" dirty="0"/>
          </a:p>
        </p:txBody>
      </p:sp>
      <p:sp>
        <p:nvSpPr>
          <p:cNvPr id="3" name="Content Placeholder 2">
            <a:extLst>
              <a:ext uri="{FF2B5EF4-FFF2-40B4-BE49-F238E27FC236}">
                <a16:creationId xmlns:a16="http://schemas.microsoft.com/office/drawing/2014/main" id="{7D8EAFC7-B39A-4133-A8ED-DC2F992E5B0B}"/>
              </a:ext>
            </a:extLst>
          </p:cNvPr>
          <p:cNvSpPr>
            <a:spLocks noGrp="1"/>
          </p:cNvSpPr>
          <p:nvPr>
            <p:ph idx="1"/>
          </p:nvPr>
        </p:nvSpPr>
        <p:spPr/>
        <p:txBody>
          <a:bodyPr/>
          <a:lstStyle/>
          <a:p>
            <a:pPr algn="just"/>
            <a:r>
              <a:rPr lang="en-US" sz="2400" b="0" i="0" dirty="0">
                <a:effectLst/>
                <a:latin typeface="Times New Roman" panose="02020603050405020304" pitchFamily="18" charset="0"/>
                <a:cs typeface="Times New Roman" panose="02020603050405020304" pitchFamily="18" charset="0"/>
              </a:rPr>
              <a:t>The KDC performs 2service functions: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Authentication Service (AS)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Ticket-Granting Service (TGS)</a:t>
            </a:r>
          </a:p>
          <a:p>
            <a:pPr algn="just"/>
            <a:r>
              <a:rPr lang="en-US" sz="2400" b="0" i="0" dirty="0">
                <a:effectLst/>
                <a:latin typeface="Times New Roman" panose="02020603050405020304" pitchFamily="18" charset="0"/>
                <a:cs typeface="Times New Roman" panose="02020603050405020304" pitchFamily="18" charset="0"/>
              </a:rPr>
              <a:t>As shown in the above figure, three exchanges occurs when the client accesses a server:</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Exchange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TGS Exchange</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Client/Server (CS) Exchange</a:t>
            </a:r>
          </a:p>
          <a:p>
            <a:endParaRPr lang="en-US" dirty="0"/>
          </a:p>
        </p:txBody>
      </p:sp>
    </p:spTree>
    <p:extLst>
      <p:ext uri="{BB962C8B-B14F-4D97-AF65-F5344CB8AC3E}">
        <p14:creationId xmlns:p14="http://schemas.microsoft.com/office/powerpoint/2010/main" val="427358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CEA3-1585-428B-B7F3-753AB10C39C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p>
        </p:txBody>
      </p:sp>
      <p:sp>
        <p:nvSpPr>
          <p:cNvPr id="3" name="Content Placeholder 2">
            <a:extLst>
              <a:ext uri="{FF2B5EF4-FFF2-40B4-BE49-F238E27FC236}">
                <a16:creationId xmlns:a16="http://schemas.microsoft.com/office/drawing/2014/main" id="{AE2E118C-309E-4B72-ADB3-1D9F08B7AC48}"/>
              </a:ext>
            </a:extLst>
          </p:cNvPr>
          <p:cNvSpPr>
            <a:spLocks noGrp="1"/>
          </p:cNvSpPr>
          <p:nvPr>
            <p:ph idx="1"/>
          </p:nvPr>
        </p:nvSpPr>
        <p:spPr/>
        <p:txBody>
          <a:bodyPr/>
          <a:lstStyle/>
          <a:p>
            <a:pPr algn="l"/>
            <a:r>
              <a:rPr lang="en-US" sz="2400" b="1" i="0" dirty="0">
                <a:effectLst/>
                <a:latin typeface="Times New Roman" panose="02020603050405020304" pitchFamily="18" charset="0"/>
                <a:cs typeface="Times New Roman" panose="02020603050405020304" pitchFamily="18" charset="0"/>
              </a:rPr>
              <a:t>How Does Kerberos Work?</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Instead of client sending password to application server, a Request Ticket is placed from authentication server and the Ticket along with the encrypted request is sent to application server.</a:t>
            </a:r>
          </a:p>
          <a:p>
            <a:pPr algn="just"/>
            <a:r>
              <a:rPr lang="en-US" sz="2400" b="0" i="0" dirty="0">
                <a:effectLst/>
                <a:latin typeface="Times New Roman" panose="02020603050405020304" pitchFamily="18" charset="0"/>
                <a:cs typeface="Times New Roman" panose="02020603050405020304" pitchFamily="18" charset="0"/>
              </a:rPr>
              <a:t>Now, how to request tickets without repeatedly sending credentials? </a:t>
            </a:r>
          </a:p>
          <a:p>
            <a:pPr algn="just"/>
            <a:r>
              <a:rPr lang="en-US" sz="2400" b="0" i="0" dirty="0">
                <a:effectLst/>
                <a:latin typeface="Times New Roman" panose="02020603050405020304" pitchFamily="18" charset="0"/>
                <a:cs typeface="Times New Roman" panose="02020603050405020304" pitchFamily="18" charset="0"/>
              </a:rPr>
              <a:t>This is done through Ticket granting ticket (TGT).</a:t>
            </a:r>
          </a:p>
          <a:p>
            <a:endParaRPr lang="en-US" dirty="0"/>
          </a:p>
        </p:txBody>
      </p:sp>
    </p:spTree>
    <p:extLst>
      <p:ext uri="{BB962C8B-B14F-4D97-AF65-F5344CB8AC3E}">
        <p14:creationId xmlns:p14="http://schemas.microsoft.com/office/powerpoint/2010/main" val="2191169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D246-67C3-4027-A413-C7140A67966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endParaRPr lang="en-US" dirty="0"/>
          </a:p>
        </p:txBody>
      </p:sp>
      <p:sp>
        <p:nvSpPr>
          <p:cNvPr id="3" name="Content Placeholder 2">
            <a:extLst>
              <a:ext uri="{FF2B5EF4-FFF2-40B4-BE49-F238E27FC236}">
                <a16:creationId xmlns:a16="http://schemas.microsoft.com/office/drawing/2014/main" id="{9EFB39A0-38EE-4366-81DA-4859985239B3}"/>
              </a:ext>
            </a:extLst>
          </p:cNvPr>
          <p:cNvSpPr>
            <a:spLocks noGrp="1"/>
          </p:cNvSpPr>
          <p:nvPr>
            <p:ph idx="1"/>
          </p:nvPr>
        </p:nvSpPr>
        <p:spPr/>
        <p:txBody>
          <a:bodyPr>
            <a:normAutofit lnSpcReduction="10000"/>
          </a:bodyPr>
          <a:lstStyle/>
          <a:p>
            <a:r>
              <a:rPr lang="en-US" sz="2400" b="1" i="0" dirty="0">
                <a:effectLst/>
                <a:latin typeface="Times New Roman" panose="02020603050405020304" pitchFamily="18" charset="0"/>
                <a:cs typeface="Times New Roman" panose="02020603050405020304" pitchFamily="18" charset="0"/>
              </a:rPr>
              <a:t>Diffie-Hellman key exchange protocol</a:t>
            </a:r>
          </a:p>
          <a:p>
            <a:r>
              <a:rPr lang="en-US" sz="2400" b="1" i="0" dirty="0">
                <a:effectLst/>
                <a:latin typeface="Times New Roman" panose="02020603050405020304" pitchFamily="18" charset="0"/>
                <a:cs typeface="Times New Roman" panose="02020603050405020304" pitchFamily="18" charset="0"/>
              </a:rPr>
              <a:t>Diffie-Hellman Key Exchange</a:t>
            </a:r>
            <a:r>
              <a:rPr lang="en-US" sz="2400" b="0" i="0" dirty="0">
                <a:effectLst/>
                <a:latin typeface="Times New Roman" panose="02020603050405020304" pitchFamily="18" charset="0"/>
                <a:cs typeface="Times New Roman" panose="02020603050405020304" pitchFamily="18" charset="0"/>
              </a:rPr>
              <a:t> is a technique of securely transferring cryptographic keys over a public channel, devised by Ralph Merkle and named after Whitfield Diffie and Martin Hellman, and was one of the earliest public-key protocols.</a:t>
            </a:r>
          </a:p>
          <a:p>
            <a:r>
              <a:rPr lang="en-US" sz="2400" b="1" i="0" dirty="0">
                <a:effectLst/>
                <a:latin typeface="Times New Roman" panose="02020603050405020304" pitchFamily="18" charset="0"/>
                <a:cs typeface="Times New Roman" panose="02020603050405020304" pitchFamily="18" charset="0"/>
              </a:rPr>
              <a:t>Diffie-Hellman Key Exchange</a:t>
            </a:r>
            <a:r>
              <a:rPr lang="en-US" sz="2400" b="0" i="0" dirty="0">
                <a:effectLst/>
                <a:latin typeface="Times New Roman" panose="02020603050405020304" pitchFamily="18" charset="0"/>
                <a:cs typeface="Times New Roman" panose="02020603050405020304" pitchFamily="18" charset="0"/>
              </a:rPr>
              <a:t> is one of the earliest practical examples of public key exchange. </a:t>
            </a:r>
          </a:p>
          <a:p>
            <a:r>
              <a:rPr lang="en-US" sz="2400" b="0" i="0" dirty="0">
                <a:effectLst/>
                <a:latin typeface="Times New Roman" panose="02020603050405020304" pitchFamily="18" charset="0"/>
                <a:cs typeface="Times New Roman" panose="02020603050405020304" pitchFamily="18" charset="0"/>
              </a:rPr>
              <a:t>This is the oldest publicly known paper that proposed the idea of a private key and a corresponding public key. </a:t>
            </a:r>
          </a:p>
          <a:p>
            <a:r>
              <a:rPr lang="en-US" sz="2400" b="0" i="0" dirty="0">
                <a:effectLst/>
                <a:latin typeface="Times New Roman" panose="02020603050405020304" pitchFamily="18" charset="0"/>
                <a:cs typeface="Times New Roman" panose="02020603050405020304" pitchFamily="18" charset="0"/>
              </a:rPr>
              <a:t>It was published in 1976 by Diffie and Hellman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point is to agree on a key that two parties can use for symbolic encryption in such a way that eavesdropper cannot obtain the key.</a:t>
            </a:r>
          </a:p>
        </p:txBody>
      </p:sp>
    </p:spTree>
    <p:extLst>
      <p:ext uri="{BB962C8B-B14F-4D97-AF65-F5344CB8AC3E}">
        <p14:creationId xmlns:p14="http://schemas.microsoft.com/office/powerpoint/2010/main" val="2223415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200F-54DB-444E-A30E-D022EA861A5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p>
        </p:txBody>
      </p:sp>
      <p:pic>
        <p:nvPicPr>
          <p:cNvPr id="9218" name="Picture 2" descr="Server Side Template Injection - ICSS">
            <a:extLst>
              <a:ext uri="{FF2B5EF4-FFF2-40B4-BE49-F238E27FC236}">
                <a16:creationId xmlns:a16="http://schemas.microsoft.com/office/drawing/2014/main" id="{6CD581F5-73AE-4B54-8DF6-C8F55BC9CA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219" y="2123661"/>
            <a:ext cx="6580908" cy="28778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2A0EA6-38CD-4042-AF17-726EBA9C59C2}"/>
              </a:ext>
            </a:extLst>
          </p:cNvPr>
          <p:cNvSpPr txBox="1"/>
          <p:nvPr/>
        </p:nvSpPr>
        <p:spPr>
          <a:xfrm>
            <a:off x="3851563" y="5597236"/>
            <a:ext cx="469878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 Diffie Hellman Key Exchange Algorithm</a:t>
            </a:r>
          </a:p>
        </p:txBody>
      </p:sp>
    </p:spTree>
    <p:extLst>
      <p:ext uri="{BB962C8B-B14F-4D97-AF65-F5344CB8AC3E}">
        <p14:creationId xmlns:p14="http://schemas.microsoft.com/office/powerpoint/2010/main" val="766503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F520-1A2A-4259-A513-E02D62BFA71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p>
        </p:txBody>
      </p:sp>
      <p:sp>
        <p:nvSpPr>
          <p:cNvPr id="3" name="Content Placeholder 2">
            <a:extLst>
              <a:ext uri="{FF2B5EF4-FFF2-40B4-BE49-F238E27FC236}">
                <a16:creationId xmlns:a16="http://schemas.microsoft.com/office/drawing/2014/main" id="{09B50498-1F2E-45CD-8A21-E9DA49C54D9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Steps</a:t>
            </a:r>
          </a:p>
          <a:p>
            <a:r>
              <a:rPr lang="en-US" sz="2400" dirty="0">
                <a:latin typeface="Times New Roman" panose="02020603050405020304" pitchFamily="18" charset="0"/>
                <a:cs typeface="Times New Roman" panose="02020603050405020304" pitchFamily="18" charset="0"/>
              </a:rPr>
              <a:t>Alice and Bob agree on prime number p and a base g.</a:t>
            </a:r>
          </a:p>
          <a:p>
            <a:r>
              <a:rPr lang="en-US" sz="2400" dirty="0">
                <a:latin typeface="Times New Roman" panose="02020603050405020304" pitchFamily="18" charset="0"/>
                <a:cs typeface="Times New Roman" panose="02020603050405020304" pitchFamily="18" charset="0"/>
              </a:rPr>
              <a:t>Alice chooses a secret number a , and sends Bob (g^a mod p).</a:t>
            </a:r>
          </a:p>
          <a:p>
            <a:r>
              <a:rPr lang="en-US" sz="2400" dirty="0">
                <a:latin typeface="Times New Roman" panose="02020603050405020304" pitchFamily="18" charset="0"/>
                <a:cs typeface="Times New Roman" panose="02020603050405020304" pitchFamily="18" charset="0"/>
              </a:rPr>
              <a:t>Bob chooses a secret number b and sends Alice (g^b mod p).</a:t>
            </a:r>
          </a:p>
          <a:p>
            <a:r>
              <a:rPr lang="en-US" sz="2400" dirty="0">
                <a:latin typeface="Times New Roman" panose="02020603050405020304" pitchFamily="18" charset="0"/>
                <a:cs typeface="Times New Roman" panose="02020603050405020304" pitchFamily="18" charset="0"/>
              </a:rPr>
              <a:t>Alice computes ((g^b mod p)^a mod p)</a:t>
            </a:r>
          </a:p>
          <a:p>
            <a:r>
              <a:rPr lang="en-US" sz="2400" dirty="0">
                <a:latin typeface="Times New Roman" panose="02020603050405020304" pitchFamily="18" charset="0"/>
                <a:cs typeface="Times New Roman" panose="02020603050405020304" pitchFamily="18" charset="0"/>
              </a:rPr>
              <a:t>Bob computes ((g^a mod p)^b  mod p)</a:t>
            </a:r>
          </a:p>
          <a:p>
            <a:r>
              <a:rPr lang="en-US" sz="2400" dirty="0">
                <a:latin typeface="Times New Roman" panose="02020603050405020304" pitchFamily="18" charset="0"/>
                <a:cs typeface="Times New Roman" panose="02020603050405020304" pitchFamily="18" charset="0"/>
              </a:rPr>
              <a:t>Both Alice and Bob can use this number as their key.</a:t>
            </a:r>
          </a:p>
          <a:p>
            <a:r>
              <a:rPr lang="en-US" sz="2400" dirty="0">
                <a:latin typeface="Times New Roman" panose="02020603050405020304" pitchFamily="18" charset="0"/>
                <a:cs typeface="Times New Roman" panose="02020603050405020304" pitchFamily="18" charset="0"/>
              </a:rPr>
              <a:t>Notice that p and g need not be protected</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729212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E824-7509-431A-BF39-2B08FC1267D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Key Exchange Protocols</a:t>
            </a:r>
            <a:endParaRPr lang="en-US" dirty="0"/>
          </a:p>
        </p:txBody>
      </p:sp>
      <p:sp>
        <p:nvSpPr>
          <p:cNvPr id="3" name="Content Placeholder 2">
            <a:extLst>
              <a:ext uri="{FF2B5EF4-FFF2-40B4-BE49-F238E27FC236}">
                <a16:creationId xmlns:a16="http://schemas.microsoft.com/office/drawing/2014/main" id="{E1539470-6BF0-4F86-84EE-6876E958C15D}"/>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Alice and Bob agree on  p=23 and g=5</a:t>
            </a:r>
          </a:p>
          <a:p>
            <a:r>
              <a:rPr lang="en-US" sz="2400" dirty="0">
                <a:latin typeface="Times New Roman" panose="02020603050405020304" pitchFamily="18" charset="0"/>
                <a:cs typeface="Times New Roman" panose="02020603050405020304" pitchFamily="18" charset="0"/>
              </a:rPr>
              <a:t>Alice chooses a=6 and sends 5^6 mod 23=8</a:t>
            </a:r>
          </a:p>
          <a:p>
            <a:r>
              <a:rPr lang="en-US" sz="2400" dirty="0">
                <a:latin typeface="Times New Roman" panose="02020603050405020304" pitchFamily="18" charset="0"/>
                <a:cs typeface="Times New Roman" panose="02020603050405020304" pitchFamily="18" charset="0"/>
              </a:rPr>
              <a:t>Bob chooses b=15 and sends 5^15 mod 23=19</a:t>
            </a:r>
          </a:p>
          <a:p>
            <a:r>
              <a:rPr lang="en-US" sz="2400" dirty="0">
                <a:latin typeface="Times New Roman" panose="02020603050405020304" pitchFamily="18" charset="0"/>
                <a:cs typeface="Times New Roman" panose="02020603050405020304" pitchFamily="18" charset="0"/>
              </a:rPr>
              <a:t>Alice computes 19^6 mod 23 =2</a:t>
            </a:r>
          </a:p>
          <a:p>
            <a:r>
              <a:rPr lang="en-US" sz="2400" dirty="0">
                <a:latin typeface="Times New Roman" panose="02020603050405020304" pitchFamily="18" charset="0"/>
                <a:cs typeface="Times New Roman" panose="02020603050405020304" pitchFamily="18" charset="0"/>
              </a:rPr>
              <a:t>Bob computes 8^15 mod 23=2</a:t>
            </a:r>
          </a:p>
          <a:p>
            <a:r>
              <a:rPr lang="en-US" sz="2400" dirty="0">
                <a:latin typeface="Times New Roman" panose="02020603050405020304" pitchFamily="18" charset="0"/>
                <a:cs typeface="Times New Roman" panose="02020603050405020304" pitchFamily="18" charset="0"/>
              </a:rPr>
              <a:t>Then 2 is the shared secret</a:t>
            </a:r>
          </a:p>
          <a:p>
            <a:r>
              <a:rPr lang="en-US" sz="2400" dirty="0">
                <a:latin typeface="Times New Roman" panose="02020603050405020304" pitchFamily="18" charset="0"/>
                <a:cs typeface="Times New Roman" panose="02020603050405020304" pitchFamily="18" charset="0"/>
              </a:rPr>
              <a:t>Clearly , much larger values of a ,b , p are required . </a:t>
            </a:r>
          </a:p>
          <a:p>
            <a:r>
              <a:rPr lang="en-US" sz="2400" dirty="0">
                <a:latin typeface="Times New Roman" panose="02020603050405020304" pitchFamily="18" charset="0"/>
                <a:cs typeface="Times New Roman" panose="02020603050405020304" pitchFamily="18" charset="0"/>
              </a:rPr>
              <a:t>An eaves dropper cannot discover this value even if she knows p and g and can obtain each of the messages.</a:t>
            </a:r>
          </a:p>
        </p:txBody>
      </p:sp>
    </p:spTree>
    <p:extLst>
      <p:ext uri="{BB962C8B-B14F-4D97-AF65-F5344CB8AC3E}">
        <p14:creationId xmlns:p14="http://schemas.microsoft.com/office/powerpoint/2010/main" val="1497076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913A-E1AF-4C9E-BF95-6863AA09207A}"/>
              </a:ext>
            </a:extLst>
          </p:cNvPr>
          <p:cNvSpPr>
            <a:spLocks noGrp="1"/>
          </p:cNvSpPr>
          <p:nvPr>
            <p:ph type="title"/>
          </p:nvPr>
        </p:nvSpPr>
        <p:spPr/>
        <p:txBody>
          <a:bodyPr>
            <a:normAutofit fontScale="90000"/>
          </a:bodyPr>
          <a:lstStyle/>
          <a:p>
            <a:pPr algn="ctr"/>
            <a:br>
              <a:rPr lang="en-US" sz="4400" b="1" i="0" u="none" strike="noStrike" baseline="0" dirty="0">
                <a:solidFill>
                  <a:srgbClr val="000000"/>
                </a:solidFill>
                <a:latin typeface="Arial" panose="020B0604020202020204" pitchFamily="34" charset="0"/>
              </a:rPr>
            </a:br>
            <a:r>
              <a:rPr lang="en-US" sz="4900" i="0" u="none" strike="noStrike" baseline="0" dirty="0">
                <a:solidFill>
                  <a:srgbClr val="000000"/>
                </a:solidFill>
                <a:latin typeface="Times New Roman" panose="02020603050405020304" pitchFamily="18" charset="0"/>
                <a:cs typeface="Times New Roman" panose="02020603050405020304" pitchFamily="18" charset="0"/>
              </a:rPr>
              <a:t>Virtual Private Network (VPN) </a:t>
            </a:r>
            <a:br>
              <a:rPr lang="en-US" sz="4900" i="0" u="none" strike="noStrike" baseline="0" dirty="0">
                <a:solidFill>
                  <a:srgbClr val="000000"/>
                </a:solidFill>
                <a:latin typeface="Times New Roman" panose="02020603050405020304" pitchFamily="18" charset="0"/>
                <a:cs typeface="Times New Roman" panose="02020603050405020304" pitchFamily="18" charset="0"/>
              </a:rPr>
            </a:br>
            <a:endParaRPr lang="en-US"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A66555-A131-4E7D-AD45-A9AC03D7F5D4}"/>
              </a:ext>
            </a:extLst>
          </p:cNvPr>
          <p:cNvSpPr>
            <a:spLocks noGrp="1"/>
          </p:cNvSpPr>
          <p:nvPr>
            <p:ph idx="1"/>
          </p:nvPr>
        </p:nvSpPr>
        <p:spPr>
          <a:xfrm>
            <a:off x="838200" y="1690688"/>
            <a:ext cx="10515600" cy="4486275"/>
          </a:xfrm>
        </p:spPr>
        <p:txBody>
          <a:bodyPr>
            <a:normAutofit fontScale="92500" lnSpcReduction="20000"/>
          </a:bodyPr>
          <a:lstStyle/>
          <a:p>
            <a:r>
              <a:rPr lang="en-US" sz="2600" b="1" i="0" u="none" strike="noStrike" baseline="0" dirty="0">
                <a:solidFill>
                  <a:srgbClr val="000000"/>
                </a:solidFill>
                <a:latin typeface="Times New Roman" panose="02020603050405020304" pitchFamily="18" charset="0"/>
                <a:cs typeface="Times New Roman" panose="02020603050405020304" pitchFamily="18" charset="0"/>
              </a:rPr>
              <a:t>Virtual Private Network (VPN) </a:t>
            </a:r>
            <a:endParaRPr lang="en-US" sz="26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600" b="0" i="0" u="none" strike="noStrike" baseline="0" dirty="0">
                <a:solidFill>
                  <a:srgbClr val="000000"/>
                </a:solidFill>
                <a:latin typeface="Times New Roman" panose="02020603050405020304" pitchFamily="18" charset="0"/>
                <a:cs typeface="Times New Roman" panose="02020603050405020304" pitchFamily="18" charset="0"/>
              </a:rPr>
              <a:t>The Internet is a worldwide, publicly accessible IP network.</a:t>
            </a:r>
          </a:p>
          <a:p>
            <a:r>
              <a:rPr lang="en-US" sz="2600" b="0" i="0" u="none" strike="noStrike" baseline="0" dirty="0">
                <a:solidFill>
                  <a:srgbClr val="000000"/>
                </a:solidFill>
                <a:latin typeface="Times New Roman" panose="02020603050405020304" pitchFamily="18" charset="0"/>
                <a:cs typeface="Times New Roman" panose="02020603050405020304" pitchFamily="18" charset="0"/>
              </a:rPr>
              <a:t> Due to its vast global proliferation, it has become a viable method of interconnecting remote sites.</a:t>
            </a:r>
          </a:p>
          <a:p>
            <a:r>
              <a:rPr lang="en-US" sz="2600" b="0" i="0" u="none" strike="noStrike" baseline="0" dirty="0">
                <a:solidFill>
                  <a:srgbClr val="000000"/>
                </a:solidFill>
                <a:latin typeface="Times New Roman" panose="02020603050405020304" pitchFamily="18" charset="0"/>
                <a:cs typeface="Times New Roman" panose="02020603050405020304" pitchFamily="18" charset="0"/>
              </a:rPr>
              <a:t> However, the fact that it is a public infrastructure has deterred most enterprises from adopting it as a viable remote access method for branch and SOHO sites. </a:t>
            </a:r>
          </a:p>
          <a:p>
            <a:r>
              <a:rPr lang="en-US" sz="2600" b="0" i="0" u="none" strike="noStrike" baseline="0" dirty="0">
                <a:solidFill>
                  <a:srgbClr val="000000"/>
                </a:solidFill>
                <a:latin typeface="Times New Roman" panose="02020603050405020304" pitchFamily="18" charset="0"/>
                <a:cs typeface="Times New Roman" panose="02020603050405020304" pitchFamily="18" charset="0"/>
              </a:rPr>
              <a:t>A virtual private network (VPN) is a concept that describes how to create a private network over a public network infrastructure while maintaining confidentiality and security. </a:t>
            </a:r>
          </a:p>
          <a:p>
            <a:r>
              <a:rPr lang="en-US" sz="2600" b="0" i="0" u="none" strike="noStrike" baseline="0" dirty="0">
                <a:solidFill>
                  <a:srgbClr val="000000"/>
                </a:solidFill>
                <a:latin typeface="Times New Roman" panose="02020603050405020304" pitchFamily="18" charset="0"/>
                <a:cs typeface="Times New Roman" panose="02020603050405020304" pitchFamily="18" charset="0"/>
              </a:rPr>
              <a:t>VPNs use cryptographic tunneling protocols to provide sender authentication, message integrity, and confidentiality by protecting against packet sniffing. </a:t>
            </a:r>
          </a:p>
          <a:p>
            <a:r>
              <a:rPr lang="en-US" sz="2600" b="0" i="0" u="none" strike="noStrike" baseline="0" dirty="0">
                <a:solidFill>
                  <a:srgbClr val="000000"/>
                </a:solidFill>
                <a:latin typeface="Times New Roman" panose="02020603050405020304" pitchFamily="18" charset="0"/>
                <a:cs typeface="Times New Roman" panose="02020603050405020304" pitchFamily="18" charset="0"/>
              </a:rPr>
              <a:t>VPNs can be implemented at Layers 2, 3, and 4 of the Open Systems Interconnection (OSI) model</a:t>
            </a:r>
            <a:r>
              <a:rPr lang="en-US" sz="1800" b="0" i="0" u="none" strike="noStrike" baseline="0"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387364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6861-BDC8-4B0E-8A09-3D46AE21964D}"/>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dirty="0"/>
          </a:p>
        </p:txBody>
      </p:sp>
      <p:sp>
        <p:nvSpPr>
          <p:cNvPr id="3" name="Content Placeholder 2">
            <a:extLst>
              <a:ext uri="{FF2B5EF4-FFF2-40B4-BE49-F238E27FC236}">
                <a16:creationId xmlns:a16="http://schemas.microsoft.com/office/drawing/2014/main" id="{FA151ABC-9E70-439C-8845-0199B6FDBB7D}"/>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Fault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Falls on two categories. </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Reactive Fault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reactive fault management system is responsible for detecting, isolating, correcting, and recording faults.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It handles short-term solutions to faults.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Proactive Fault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Proactive fault management tries to prevent faults from occurring.</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Although this is not always possible, some types of failures can be predicted and prevented.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71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CCF9-DF84-4025-9B14-3DDC9F93198E}"/>
              </a:ext>
            </a:extLst>
          </p:cNvPr>
          <p:cNvSpPr>
            <a:spLocks noGrp="1"/>
          </p:cNvSpPr>
          <p:nvPr>
            <p:ph type="title"/>
          </p:nvPr>
        </p:nvSpPr>
        <p:spPr/>
        <p:txBody>
          <a:bodyPr>
            <a:normAutofit fontScale="90000"/>
          </a:bodyPr>
          <a:lstStyle/>
          <a:p>
            <a:pPr algn="ctr"/>
            <a:br>
              <a:rPr lang="en-US" sz="4400" i="0" u="none" strike="noStrike" baseline="0" dirty="0">
                <a:solidFill>
                  <a:srgbClr val="000000"/>
                </a:solidFill>
                <a:latin typeface="Times New Roman" panose="02020603050405020304" pitchFamily="18" charset="0"/>
                <a:cs typeface="Times New Roman" panose="02020603050405020304" pitchFamily="18" charset="0"/>
              </a:rPr>
            </a:br>
            <a:r>
              <a:rPr lang="en-US" sz="4400" i="0" u="none" strike="noStrike" baseline="0" dirty="0">
                <a:solidFill>
                  <a:srgbClr val="000000"/>
                </a:solidFill>
                <a:latin typeface="Times New Roman" panose="02020603050405020304" pitchFamily="18" charset="0"/>
                <a:cs typeface="Times New Roman" panose="02020603050405020304" pitchFamily="18" charset="0"/>
              </a:rPr>
              <a:t>Virtual Private Network (VPN) </a:t>
            </a:r>
            <a:br>
              <a:rPr lang="en-US" sz="4400" i="0" u="none" strike="noStrike" baseline="0"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4338950-3D75-4587-93F5-C31AA9E46A35}"/>
              </a:ext>
            </a:extLst>
          </p:cNvPr>
          <p:cNvSpPr>
            <a:spLocks noGrp="1"/>
          </p:cNvSpPr>
          <p:nvPr>
            <p:ph idx="1"/>
          </p:nvPr>
        </p:nvSpPr>
        <p:spPr>
          <a:xfrm>
            <a:off x="838200" y="1493116"/>
            <a:ext cx="10515600" cy="4667250"/>
          </a:xfrm>
        </p:spPr>
        <p:txBody>
          <a:bodyPr>
            <a:normAutofit fontScale="92500" lnSpcReduction="10000"/>
          </a:bodyPr>
          <a:lstStyle/>
          <a:p>
            <a:r>
              <a:rPr lang="en-US" sz="2600" b="1" i="0" u="none" strike="noStrike" baseline="0" dirty="0">
                <a:latin typeface="Times New Roman" panose="02020603050405020304" pitchFamily="18" charset="0"/>
                <a:cs typeface="Times New Roman" panose="02020603050405020304" pitchFamily="18" charset="0"/>
              </a:rPr>
              <a:t>Components required to establish a VPN include</a:t>
            </a:r>
            <a:r>
              <a:rPr lang="en-US" sz="2600" b="0" i="0" u="none" strike="noStrike" baseline="0" dirty="0">
                <a:latin typeface="Times New Roman" panose="02020603050405020304" pitchFamily="18" charset="0"/>
                <a:cs typeface="Times New Roman" panose="02020603050405020304" pitchFamily="18" charset="0"/>
              </a:rPr>
              <a:t>: </a:t>
            </a:r>
          </a:p>
          <a:p>
            <a:r>
              <a:rPr lang="en-US" sz="2600" b="0" i="0" u="none" strike="noStrike" baseline="0" dirty="0">
                <a:latin typeface="Times New Roman" panose="02020603050405020304" pitchFamily="18" charset="0"/>
                <a:cs typeface="Times New Roman" panose="02020603050405020304" pitchFamily="18" charset="0"/>
              </a:rPr>
              <a:t>An existing network with servers and workstations </a:t>
            </a:r>
          </a:p>
          <a:p>
            <a:r>
              <a:rPr lang="en-US" sz="2600" b="0" i="0" u="none" strike="noStrike" baseline="0" dirty="0">
                <a:latin typeface="Times New Roman" panose="02020603050405020304" pitchFamily="18" charset="0"/>
                <a:cs typeface="Times New Roman" panose="02020603050405020304" pitchFamily="18" charset="0"/>
              </a:rPr>
              <a:t>Connection to the Internet </a:t>
            </a:r>
          </a:p>
          <a:p>
            <a:r>
              <a:rPr lang="en-US" sz="2600" b="0" i="0" u="none" strike="noStrike" baseline="0" dirty="0">
                <a:latin typeface="Times New Roman" panose="02020603050405020304" pitchFamily="18" charset="0"/>
                <a:cs typeface="Times New Roman" panose="02020603050405020304" pitchFamily="18" charset="0"/>
              </a:rPr>
              <a:t>VPN gateways (i.e., routers, PIX, ASA, VPN concentrators) that act as endpoints to establish, manage, and control VPN connections </a:t>
            </a:r>
          </a:p>
          <a:p>
            <a:r>
              <a:rPr lang="en-US" sz="2600" b="0" i="0" u="none" strike="noStrike" baseline="0" dirty="0">
                <a:latin typeface="Times New Roman" panose="02020603050405020304" pitchFamily="18" charset="0"/>
                <a:cs typeface="Times New Roman" panose="02020603050405020304" pitchFamily="18" charset="0"/>
              </a:rPr>
              <a:t>Software to create and manage tunnels </a:t>
            </a:r>
          </a:p>
          <a:p>
            <a:r>
              <a:rPr lang="en-US" sz="2600" b="0" i="0" u="none" strike="noStrike" baseline="0" dirty="0">
                <a:latin typeface="Times New Roman" panose="02020603050405020304" pitchFamily="18" charset="0"/>
                <a:cs typeface="Times New Roman" panose="02020603050405020304" pitchFamily="18" charset="0"/>
              </a:rPr>
              <a:t>VPNs secure data by encapsulating the data, encrypting the data, or both encapsulating the data and then encrypting it: </a:t>
            </a:r>
          </a:p>
          <a:p>
            <a:pPr marL="0" indent="0">
              <a:buNone/>
            </a:pPr>
            <a:r>
              <a:rPr lang="en-US" sz="2600" b="0" i="0" u="none" strike="noStrike" baseline="0" dirty="0">
                <a:latin typeface="Times New Roman" panose="02020603050405020304" pitchFamily="18" charset="0"/>
                <a:cs typeface="Times New Roman" panose="02020603050405020304" pitchFamily="18" charset="0"/>
              </a:rPr>
              <a:t>  • Encapsulation is also referred to as tunneling because encapsulation transmits data transparently from network to network through a shared network infrastructure. </a:t>
            </a:r>
          </a:p>
          <a:p>
            <a:pPr marL="0" indent="0">
              <a:buNone/>
            </a:pPr>
            <a:r>
              <a:rPr lang="en-US" sz="2600" b="0" i="0" u="none" strike="noStrike" baseline="0" dirty="0">
                <a:latin typeface="Times New Roman" panose="02020603050405020304" pitchFamily="18" charset="0"/>
                <a:cs typeface="Times New Roman" panose="02020603050405020304" pitchFamily="18" charset="0"/>
              </a:rPr>
              <a:t>  • Encryption codes data into a different format. </a:t>
            </a:r>
          </a:p>
          <a:p>
            <a:r>
              <a:rPr lang="en-US" sz="2600" b="0" i="0" u="none" strike="noStrike" baseline="0" dirty="0">
                <a:latin typeface="Times New Roman" panose="02020603050405020304" pitchFamily="18" charset="0"/>
                <a:cs typeface="Times New Roman" panose="02020603050405020304" pitchFamily="18" charset="0"/>
              </a:rPr>
              <a:t>Decryption decodes encrypted data into the data’s original unencrypted format. </a:t>
            </a:r>
          </a:p>
          <a:p>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4514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F68-94AF-4D13-BED9-38C6E2EF6FD7}"/>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Virtual Private Network (VPN)</a:t>
            </a:r>
            <a:endParaRPr lang="en-US" dirty="0"/>
          </a:p>
        </p:txBody>
      </p:sp>
      <p:pic>
        <p:nvPicPr>
          <p:cNvPr id="5" name="Content Placeholder 4">
            <a:extLst>
              <a:ext uri="{FF2B5EF4-FFF2-40B4-BE49-F238E27FC236}">
                <a16:creationId xmlns:a16="http://schemas.microsoft.com/office/drawing/2014/main" id="{64B4A6DB-4B4D-470F-980B-7FED7BB63B42}"/>
              </a:ext>
            </a:extLst>
          </p:cNvPr>
          <p:cNvPicPr>
            <a:picLocks noGrp="1" noChangeAspect="1"/>
          </p:cNvPicPr>
          <p:nvPr>
            <p:ph idx="1"/>
          </p:nvPr>
        </p:nvPicPr>
        <p:blipFill>
          <a:blip r:embed="rId2"/>
          <a:stretch>
            <a:fillRect/>
          </a:stretch>
        </p:blipFill>
        <p:spPr>
          <a:xfrm>
            <a:off x="1163781" y="2008909"/>
            <a:ext cx="5306292" cy="3906981"/>
          </a:xfrm>
        </p:spPr>
      </p:pic>
      <p:pic>
        <p:nvPicPr>
          <p:cNvPr id="7" name="Picture 6">
            <a:extLst>
              <a:ext uri="{FF2B5EF4-FFF2-40B4-BE49-F238E27FC236}">
                <a16:creationId xmlns:a16="http://schemas.microsoft.com/office/drawing/2014/main" id="{D545A2FE-1249-4A97-AB67-0BFFAD1475AA}"/>
              </a:ext>
            </a:extLst>
          </p:cNvPr>
          <p:cNvPicPr>
            <a:picLocks noChangeAspect="1"/>
          </p:cNvPicPr>
          <p:nvPr/>
        </p:nvPicPr>
        <p:blipFill>
          <a:blip r:embed="rId3"/>
          <a:stretch>
            <a:fillRect/>
          </a:stretch>
        </p:blipFill>
        <p:spPr>
          <a:xfrm>
            <a:off x="7178986" y="2313710"/>
            <a:ext cx="4345663" cy="3325090"/>
          </a:xfrm>
          <a:prstGeom prst="rect">
            <a:avLst/>
          </a:prstGeom>
        </p:spPr>
      </p:pic>
      <p:sp>
        <p:nvSpPr>
          <p:cNvPr id="8" name="TextBox 7">
            <a:extLst>
              <a:ext uri="{FF2B5EF4-FFF2-40B4-BE49-F238E27FC236}">
                <a16:creationId xmlns:a16="http://schemas.microsoft.com/office/drawing/2014/main" id="{2486535C-BBC8-43B4-895A-E0ED82CA0273}"/>
              </a:ext>
            </a:extLst>
          </p:cNvPr>
          <p:cNvSpPr txBox="1"/>
          <p:nvPr/>
        </p:nvSpPr>
        <p:spPr>
          <a:xfrm>
            <a:off x="7312869" y="5846544"/>
            <a:ext cx="4237158" cy="646331"/>
          </a:xfrm>
          <a:prstGeom prst="rect">
            <a:avLst/>
          </a:prstGeom>
          <a:noFill/>
        </p:spPr>
        <p:txBody>
          <a:bodyPr wrap="square" rtlCol="0">
            <a:spAutoFit/>
          </a:bodyPr>
          <a:lstStyle/>
          <a:p>
            <a:r>
              <a:rPr lang="en-US" sz="1800" b="1" i="0" u="none" strike="noStrike" baseline="0" dirty="0">
                <a:solidFill>
                  <a:srgbClr val="000000"/>
                </a:solidFill>
                <a:latin typeface="Times New Roman" panose="02020603050405020304" pitchFamily="18" charset="0"/>
                <a:cs typeface="Times New Roman" panose="02020603050405020304" pitchFamily="18" charset="0"/>
              </a:rPr>
              <a:t>Fig:(a) A leased-line private network.          (b) A virtual private network.</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1DC8CF-9779-42C7-AE32-DB32523C812C}"/>
              </a:ext>
            </a:extLst>
          </p:cNvPr>
          <p:cNvSpPr txBox="1"/>
          <p:nvPr/>
        </p:nvSpPr>
        <p:spPr>
          <a:xfrm>
            <a:off x="3006436" y="6049445"/>
            <a:ext cx="21751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                               Fig : VPN Topology </a:t>
            </a:r>
          </a:p>
        </p:txBody>
      </p:sp>
    </p:spTree>
    <p:extLst>
      <p:ext uri="{BB962C8B-B14F-4D97-AF65-F5344CB8AC3E}">
        <p14:creationId xmlns:p14="http://schemas.microsoft.com/office/powerpoint/2010/main" val="823827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347D-58D5-4A02-ACD8-3B84E8405563}"/>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Virtual Private Network (VPN)</a:t>
            </a:r>
            <a:endParaRPr lang="en-US" dirty="0"/>
          </a:p>
        </p:txBody>
      </p:sp>
      <p:sp>
        <p:nvSpPr>
          <p:cNvPr id="3" name="Content Placeholder 2">
            <a:extLst>
              <a:ext uri="{FF2B5EF4-FFF2-40B4-BE49-F238E27FC236}">
                <a16:creationId xmlns:a16="http://schemas.microsoft.com/office/drawing/2014/main" id="{9268EE66-F985-4D4F-B146-F4370EA7F142}"/>
              </a:ext>
            </a:extLst>
          </p:cNvPr>
          <p:cNvSpPr>
            <a:spLocks noGrp="1"/>
          </p:cNvSpPr>
          <p:nvPr>
            <p:ph idx="1"/>
          </p:nvPr>
        </p:nvSpPr>
        <p:spPr>
          <a:xfrm>
            <a:off x="838200" y="1506970"/>
            <a:ext cx="10515600" cy="5240193"/>
          </a:xfrm>
        </p:spPr>
        <p:txBody>
          <a:bodyPr>
            <a:normAutofit fontScale="92500" lnSpcReduction="20000"/>
          </a:bodyPr>
          <a:lstStyle/>
          <a:p>
            <a:r>
              <a:rPr lang="en-US" sz="2600" b="0" u="none" strike="noStrike" baseline="0" dirty="0">
                <a:solidFill>
                  <a:srgbClr val="000000"/>
                </a:solidFill>
                <a:latin typeface="Times New Roman" panose="02020603050405020304" pitchFamily="18" charset="0"/>
                <a:cs typeface="Times New Roman" panose="02020603050405020304" pitchFamily="18" charset="0"/>
              </a:rPr>
              <a:t>Basically, a VPN is a private network that uses a public network (usually the internet) to connect remote sites or users together.</a:t>
            </a:r>
          </a:p>
          <a:p>
            <a:r>
              <a:rPr lang="en-US" sz="2600" b="0" u="none" strike="noStrike" baseline="0" dirty="0">
                <a:solidFill>
                  <a:srgbClr val="000000"/>
                </a:solidFill>
                <a:latin typeface="Times New Roman" panose="02020603050405020304" pitchFamily="18" charset="0"/>
                <a:cs typeface="Times New Roman" panose="02020603050405020304" pitchFamily="18" charset="0"/>
              </a:rPr>
              <a:t>Instead of using a dedicated, real-world connection such as leased line, a VPN uses "virtual" connections routed through the internet from the company's private network to the remote site or employee.</a:t>
            </a:r>
          </a:p>
          <a:p>
            <a:r>
              <a:rPr lang="en-US" sz="2600" u="none" strike="noStrike" baseline="0" dirty="0">
                <a:solidFill>
                  <a:srgbClr val="000000"/>
                </a:solidFill>
                <a:latin typeface="Times New Roman" panose="02020603050405020304" pitchFamily="18" charset="0"/>
                <a:cs typeface="Times New Roman" panose="02020603050405020304" pitchFamily="18" charset="0"/>
              </a:rPr>
              <a:t>A well-designed VPN can greatly benefit a company. For example, it can: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Extend geographic connectivity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Improve security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Reduce operational costs versus traditional WAN </a:t>
            </a:r>
          </a:p>
          <a:p>
            <a:pPr marL="0" indent="0">
              <a:buNone/>
            </a:pPr>
            <a:r>
              <a:rPr lang="en-US" sz="2600" dirty="0">
                <a:solidFill>
                  <a:srgbClr val="000000"/>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Reduce transit time and transportation costs for remote users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Improve productivity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Simplify network topology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Provide global networking opportunities </a:t>
            </a:r>
          </a:p>
          <a:p>
            <a:pPr marL="0" indent="0">
              <a:buNone/>
            </a:pPr>
            <a:r>
              <a:rPr lang="en-US" sz="2600" b="0" i="0" u="none" strike="noStrike" baseline="0" dirty="0">
                <a:solidFill>
                  <a:srgbClr val="000000"/>
                </a:solidFill>
                <a:latin typeface="Times New Roman" panose="02020603050405020304" pitchFamily="18" charset="0"/>
                <a:cs typeface="Times New Roman" panose="02020603050405020304" pitchFamily="18" charset="0"/>
              </a:rPr>
              <a:t>   • Provide broadband networking compatibility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457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9736-A5D9-4CFC-90C9-7C2E8969AF8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IPsec (IP security)</a:t>
            </a:r>
          </a:p>
        </p:txBody>
      </p:sp>
      <p:sp>
        <p:nvSpPr>
          <p:cNvPr id="3" name="Content Placeholder 2">
            <a:extLst>
              <a:ext uri="{FF2B5EF4-FFF2-40B4-BE49-F238E27FC236}">
                <a16:creationId xmlns:a16="http://schemas.microsoft.com/office/drawing/2014/main" id="{BCE2551E-95CC-406A-9B53-78065A7D2E02}"/>
              </a:ext>
            </a:extLst>
          </p:cNvPr>
          <p:cNvSpPr>
            <a:spLocks noGrp="1"/>
          </p:cNvSpPr>
          <p:nvPr>
            <p:ph idx="1"/>
          </p:nvPr>
        </p:nvSpPr>
        <p:spPr>
          <a:xfrm>
            <a:off x="838200" y="1465406"/>
            <a:ext cx="10515600" cy="4589029"/>
          </a:xfrm>
        </p:spPr>
        <p:txBody>
          <a:bodyPr>
            <a:normAutofit fontScale="92500" lnSpcReduction="20000"/>
          </a:bodyPr>
          <a:lstStyle/>
          <a:p>
            <a:r>
              <a:rPr lang="en-US" sz="2600" b="0" i="0" u="none" strike="noStrike" baseline="0" dirty="0">
                <a:latin typeface="Times New Roman" panose="02020603050405020304" pitchFamily="18" charset="0"/>
                <a:cs typeface="Times New Roman" panose="02020603050405020304" pitchFamily="18" charset="0"/>
              </a:rPr>
              <a:t>IPsec provides a mechanism for secure data transmission over IP networks, ensuring confidentiality, integrity, and authenticity of data communications over unprotected networks such as the Internet . </a:t>
            </a:r>
          </a:p>
          <a:p>
            <a:r>
              <a:rPr lang="en-US" sz="2600" b="0" i="0" u="none" strike="noStrike" baseline="0" dirty="0">
                <a:latin typeface="Times New Roman" panose="02020603050405020304" pitchFamily="18" charset="0"/>
                <a:cs typeface="Times New Roman" panose="02020603050405020304" pitchFamily="18" charset="0"/>
              </a:rPr>
              <a:t>IPsec encompasses a suite of protocols and is not bound to any specific encryption or authentication algorithms, key generation technique, or security association (SA).</a:t>
            </a:r>
          </a:p>
          <a:p>
            <a:r>
              <a:rPr lang="en-US" sz="2600" b="0" i="0" u="none" strike="noStrike" baseline="0" dirty="0">
                <a:latin typeface="Times New Roman" panose="02020603050405020304" pitchFamily="18" charset="0"/>
                <a:cs typeface="Times New Roman" panose="02020603050405020304" pitchFamily="18" charset="0"/>
              </a:rPr>
              <a:t>IPsec provides the rules while existing algorithms provide the encryption, authentication, key management, and so on. </a:t>
            </a:r>
          </a:p>
          <a:p>
            <a:r>
              <a:rPr lang="en-US" sz="2600" b="0" i="0" u="none" strike="noStrike" baseline="0" dirty="0">
                <a:latin typeface="Times New Roman" panose="02020603050405020304" pitchFamily="18" charset="0"/>
                <a:cs typeface="Times New Roman" panose="02020603050405020304" pitchFamily="18" charset="0"/>
              </a:rPr>
              <a:t>IPsec acts at the network layer, protecting and authenticating IP packets between IPsec devices (peers), such as Cisco PIX Firewalls, Adaptive Security Appliances (ASA), Cisco routers, the Cisco Secure VPN Client, and other IPsec-compliant products. </a:t>
            </a:r>
          </a:p>
          <a:p>
            <a:r>
              <a:rPr lang="en-US" sz="2600" b="0" u="none" strike="noStrike" baseline="0" dirty="0">
                <a:latin typeface="Times New Roman" panose="02020603050405020304" pitchFamily="18" charset="0"/>
                <a:cs typeface="Times New Roman" panose="02020603050405020304" pitchFamily="18" charset="0"/>
              </a:rPr>
              <a:t>IPsec is an Internet Engineering Task Force (IETF) standard (RFC 2401-2412) that defines how a VPN can be created over IP networks</a:t>
            </a:r>
            <a:r>
              <a:rPr lang="en-US" sz="1800" b="0" u="none" strike="noStrike" baseline="0" dirty="0">
                <a:latin typeface="Arial" panose="020B0604020202020204" pitchFamily="34" charset="0"/>
              </a:rPr>
              <a:t>. </a:t>
            </a:r>
            <a:endParaRPr lang="en-US" dirty="0"/>
          </a:p>
        </p:txBody>
      </p:sp>
    </p:spTree>
    <p:extLst>
      <p:ext uri="{BB962C8B-B14F-4D97-AF65-F5344CB8AC3E}">
        <p14:creationId xmlns:p14="http://schemas.microsoft.com/office/powerpoint/2010/main" val="1250961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D571-4863-4345-9394-95B5CC0BE578}"/>
              </a:ext>
            </a:extLst>
          </p:cNvPr>
          <p:cNvSpPr>
            <a:spLocks noGrp="1"/>
          </p:cNvSpPr>
          <p:nvPr>
            <p:ph type="title"/>
          </p:nvPr>
        </p:nvSpPr>
        <p:spPr>
          <a:xfrm>
            <a:off x="838200" y="365126"/>
            <a:ext cx="10515600" cy="1020330"/>
          </a:xfrm>
        </p:spPr>
        <p:txBody>
          <a:bodyPr/>
          <a:lstStyle/>
          <a:p>
            <a:pPr algn="ctr"/>
            <a:r>
              <a:rPr lang="en-US" dirty="0">
                <a:latin typeface="Times New Roman" panose="02020603050405020304" pitchFamily="18" charset="0"/>
                <a:cs typeface="Times New Roman" panose="02020603050405020304" pitchFamily="18" charset="0"/>
              </a:rPr>
              <a:t>IPsec</a:t>
            </a:r>
          </a:p>
        </p:txBody>
      </p:sp>
      <p:sp>
        <p:nvSpPr>
          <p:cNvPr id="3" name="Content Placeholder 2">
            <a:extLst>
              <a:ext uri="{FF2B5EF4-FFF2-40B4-BE49-F238E27FC236}">
                <a16:creationId xmlns:a16="http://schemas.microsoft.com/office/drawing/2014/main" id="{5439CD56-2486-4861-B097-4282608F8DA5}"/>
              </a:ext>
            </a:extLst>
          </p:cNvPr>
          <p:cNvSpPr>
            <a:spLocks noGrp="1"/>
          </p:cNvSpPr>
          <p:nvPr>
            <p:ph idx="1"/>
          </p:nvPr>
        </p:nvSpPr>
        <p:spPr>
          <a:xfrm>
            <a:off x="838200" y="1253331"/>
            <a:ext cx="10515600" cy="4351338"/>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IPsec provides the following essential security functions: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Data confidentiality: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IPsec ensures confidentiality by using encryption.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Data encryption prevents third parties from reading the data, especially data that is transmitted over public networks or wireless networks.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IPsec sender can encrypt packets before transmitting the packets across a network and prevent anyone from hearing or viewing the communication (eavesdropping).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Data integrity: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IPsec ensures that data arrives unchanged at the destination; that is, that the data is not manipulated at any point along the communication path.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IPsec ensures data integrity by using hashes.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Data origin authentication: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IPsec receiver can authenticate the source of the IPsec packets.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Authentication ensures that the connection is actually made with the desired communication partner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503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70CB-DD97-4CF3-BD2D-D3BF43E4292D}"/>
              </a:ext>
            </a:extLst>
          </p:cNvPr>
          <p:cNvSpPr>
            <a:spLocks noGrp="1"/>
          </p:cNvSpPr>
          <p:nvPr>
            <p:ph type="title"/>
          </p:nvPr>
        </p:nvSpPr>
        <p:spPr/>
        <p:txBody>
          <a:bodyPr>
            <a:normAutofit fontScale="90000"/>
          </a:bodyPr>
          <a:lstStyle/>
          <a:p>
            <a:pPr algn="ctr"/>
            <a:br>
              <a:rPr lang="en-US" sz="4400" b="1" i="0" u="none" strike="noStrike" baseline="0" dirty="0">
                <a:solidFill>
                  <a:srgbClr val="000000"/>
                </a:solidFill>
                <a:latin typeface="Arial" panose="020B0604020202020204" pitchFamily="34" charset="0"/>
              </a:rPr>
            </a:br>
            <a:r>
              <a:rPr lang="en-US" sz="4900" i="0" u="none" strike="noStrike" baseline="0" dirty="0">
                <a:solidFill>
                  <a:srgbClr val="000000"/>
                </a:solidFill>
                <a:latin typeface="Times New Roman" panose="02020603050405020304" pitchFamily="18" charset="0"/>
                <a:cs typeface="Times New Roman" panose="02020603050405020304" pitchFamily="18" charset="0"/>
              </a:rPr>
              <a:t>Firewall</a:t>
            </a:r>
            <a:r>
              <a:rPr lang="en-US" sz="4400" b="1" i="0" u="none" strike="noStrike" baseline="0" dirty="0">
                <a:solidFill>
                  <a:srgbClr val="000000"/>
                </a:solidFill>
                <a:latin typeface="Arial" panose="020B0604020202020204" pitchFamily="34" charset="0"/>
              </a:rPr>
              <a:t> </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CE1E43F-5CD5-4F1E-85FC-EE2ECCFAB0DB}"/>
              </a:ext>
            </a:extLst>
          </p:cNvPr>
          <p:cNvSpPr>
            <a:spLocks noGrp="1"/>
          </p:cNvSpPr>
          <p:nvPr>
            <p:ph idx="1"/>
          </p:nvPr>
        </p:nvSpPr>
        <p:spPr>
          <a:xfrm>
            <a:off x="838200" y="1493115"/>
            <a:ext cx="10515600" cy="4686011"/>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Firewall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Any system or device that allows safe network traffic to pass while restricting or denying unsafe traffic.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Firewalls are usually dedicated machines running at the gateway point between your local network and the outside world, and are used to control who has access to your private corporate network from the outside—for example, over the Internet.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More generally, a firewall is any system that controls communication between two networks.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In today’s networking environment in which corporate networks are connected to the internet— inviting hackers to attempt unauthorized access to valuable business information—a corporate firewall is essential.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682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B55B-42A2-4AB7-AFD9-D7F272FEEF71}"/>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Firewall</a:t>
            </a:r>
            <a:endParaRPr lang="en-US" dirty="0"/>
          </a:p>
        </p:txBody>
      </p:sp>
      <p:sp>
        <p:nvSpPr>
          <p:cNvPr id="3" name="Content Placeholder 2">
            <a:extLst>
              <a:ext uri="{FF2B5EF4-FFF2-40B4-BE49-F238E27FC236}">
                <a16:creationId xmlns:a16="http://schemas.microsoft.com/office/drawing/2014/main" id="{7A5AAC75-CFCC-462E-9509-0D3545F0D1A2}"/>
              </a:ext>
            </a:extLst>
          </p:cNvPr>
          <p:cNvSpPr>
            <a:spLocks noGrp="1"/>
          </p:cNvSpPr>
          <p:nvPr>
            <p:ph idx="1"/>
          </p:nvPr>
        </p:nvSpPr>
        <p:spPr>
          <a:xfrm>
            <a:off x="838200" y="1253331"/>
            <a:ext cx="10515600" cy="5064342"/>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Types of Firewall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Network Level Firewall: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simple firewall is sometimes called a network-level firewall because it operates at the network layer of the Open Systems Interconnection (OSI) reference model for networking.</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Network-level firewalls are transparent </a:t>
            </a:r>
            <a:r>
              <a:rPr lang="en-US" sz="2400" b="0" i="0" u="none" strike="noStrike" baseline="0" dirty="0">
                <a:latin typeface="Times New Roman" panose="02020603050405020304" pitchFamily="18" charset="0"/>
                <a:cs typeface="Times New Roman" panose="02020603050405020304" pitchFamily="18" charset="0"/>
              </a:rPr>
              <a:t>users and use routing technology to determine which packets are allowed to pass and which will be denied access to the private network.</a:t>
            </a:r>
          </a:p>
          <a:p>
            <a:r>
              <a:rPr lang="en-US" sz="2400" b="0" i="0" u="none" strike="noStrike" baseline="0" dirty="0">
                <a:latin typeface="Times New Roman" panose="02020603050405020304" pitchFamily="18" charset="0"/>
                <a:cs typeface="Times New Roman" panose="02020603050405020304" pitchFamily="18" charset="0"/>
              </a:rPr>
              <a:t> Network-level firewalls implemented solely on stand-alone routers are called packet-filtering routers or screening routers. </a:t>
            </a:r>
          </a:p>
          <a:p>
            <a:r>
              <a:rPr lang="en-US" sz="2400" b="0" i="0" u="none" strike="noStrike" baseline="0" dirty="0">
                <a:latin typeface="Times New Roman" panose="02020603050405020304" pitchFamily="18" charset="0"/>
                <a:cs typeface="Times New Roman" panose="02020603050405020304" pitchFamily="18" charset="0"/>
              </a:rPr>
              <a:t>In its simplest form, a firewall is essentially a kind of router or computer with two network interface cards that filters incoming network packets. </a:t>
            </a:r>
          </a:p>
        </p:txBody>
      </p:sp>
    </p:spTree>
    <p:extLst>
      <p:ext uri="{BB962C8B-B14F-4D97-AF65-F5344CB8AC3E}">
        <p14:creationId xmlns:p14="http://schemas.microsoft.com/office/powerpoint/2010/main" val="34926902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8E1A-7AD5-4F32-A6E9-7DF7F4C156F7}"/>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Firewall</a:t>
            </a:r>
            <a:endParaRPr lang="en-US" dirty="0"/>
          </a:p>
        </p:txBody>
      </p:sp>
      <p:pic>
        <p:nvPicPr>
          <p:cNvPr id="5" name="Content Placeholder 4">
            <a:extLst>
              <a:ext uri="{FF2B5EF4-FFF2-40B4-BE49-F238E27FC236}">
                <a16:creationId xmlns:a16="http://schemas.microsoft.com/office/drawing/2014/main" id="{0511F34F-5F06-4877-8D28-C4F9F2D8DDAD}"/>
              </a:ext>
            </a:extLst>
          </p:cNvPr>
          <p:cNvPicPr>
            <a:picLocks noGrp="1" noChangeAspect="1"/>
          </p:cNvPicPr>
          <p:nvPr>
            <p:ph idx="1"/>
          </p:nvPr>
        </p:nvPicPr>
        <p:blipFill>
          <a:blip r:embed="rId2"/>
          <a:stretch>
            <a:fillRect/>
          </a:stretch>
        </p:blipFill>
        <p:spPr>
          <a:xfrm>
            <a:off x="2604655" y="2290188"/>
            <a:ext cx="6428509" cy="2946829"/>
          </a:xfrm>
        </p:spPr>
      </p:pic>
      <p:sp>
        <p:nvSpPr>
          <p:cNvPr id="6" name="TextBox 5">
            <a:extLst>
              <a:ext uri="{FF2B5EF4-FFF2-40B4-BE49-F238E27FC236}">
                <a16:creationId xmlns:a16="http://schemas.microsoft.com/office/drawing/2014/main" id="{C4AB5E1A-54F0-4809-A4C1-D003B379708B}"/>
              </a:ext>
            </a:extLst>
          </p:cNvPr>
          <p:cNvSpPr txBox="1"/>
          <p:nvPr/>
        </p:nvSpPr>
        <p:spPr>
          <a:xfrm>
            <a:off x="3865418" y="5569527"/>
            <a:ext cx="3074560"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Fig : Network Layer Firewall</a:t>
            </a:r>
          </a:p>
        </p:txBody>
      </p:sp>
    </p:spTree>
    <p:extLst>
      <p:ext uri="{BB962C8B-B14F-4D97-AF65-F5344CB8AC3E}">
        <p14:creationId xmlns:p14="http://schemas.microsoft.com/office/powerpoint/2010/main" val="4226581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795F-2901-44D5-9981-6FFFBC7786BC}"/>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Firewall</a:t>
            </a:r>
            <a:endParaRPr lang="en-US" dirty="0"/>
          </a:p>
        </p:txBody>
      </p:sp>
      <p:sp>
        <p:nvSpPr>
          <p:cNvPr id="3" name="Content Placeholder 2">
            <a:extLst>
              <a:ext uri="{FF2B5EF4-FFF2-40B4-BE49-F238E27FC236}">
                <a16:creationId xmlns:a16="http://schemas.microsoft.com/office/drawing/2014/main" id="{AFB07609-B282-4238-A71B-58E9057D56D4}"/>
              </a:ext>
            </a:extLst>
          </p:cNvPr>
          <p:cNvSpPr>
            <a:spLocks noGrp="1"/>
          </p:cNvSpPr>
          <p:nvPr>
            <p:ph idx="1"/>
          </p:nvPr>
        </p:nvSpPr>
        <p:spPr>
          <a:xfrm>
            <a:off x="838200" y="1404649"/>
            <a:ext cx="10515600" cy="4843751"/>
          </a:xfrm>
        </p:spPr>
        <p:txBody>
          <a:bodyPr>
            <a:normAutofit lnSpcReduction="10000"/>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Circuit-level Firewall: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Another type of firewall is a circuit-level gateway, which is usually a component of a proxy server.</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Circuit- level gateways essentially operate at a higher level of the OSI model protocol stack than network-level firewalls do.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With a circuit-level firewall, connections with the private network are hidden from the remote user.</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remote user connects with the firewall, and the firewall forms a separate connection with the network resource being accessed after changing the IP address of the packets being transmitted in either direction through the firewall.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result is a sort of virtual circuit between the remote user and the network resource..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popular protocol for circuit-level gateways is the SOCKS v5 protocol</a:t>
            </a:r>
            <a:r>
              <a:rPr lang="en-US" sz="1800" b="0" i="0" u="none" strike="noStrike" baseline="0"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21805225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EB2A-5A55-4E3C-B27B-A7DE1D31CF2F}"/>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Firewall</a:t>
            </a:r>
            <a:endParaRPr lang="en-US" dirty="0"/>
          </a:p>
        </p:txBody>
      </p:sp>
      <p:sp>
        <p:nvSpPr>
          <p:cNvPr id="3" name="Content Placeholder 2">
            <a:extLst>
              <a:ext uri="{FF2B5EF4-FFF2-40B4-BE49-F238E27FC236}">
                <a16:creationId xmlns:a16="http://schemas.microsoft.com/office/drawing/2014/main" id="{A41A62AC-4DA4-469F-920B-C14823099C07}"/>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Application Level Firewall: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Another more advanced type of firewall is the application-level firewall (or application gateway), which is also usually a component of a proxy server.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Application gateways do not allow any packets to pass directly between the two networks they connect.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Instead, proxy applications running on the firewall computer forward requests to services on the private network, and then forward responses to the originators on the unsecured public network</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Application gateways generally require some configuration on the part of users to enable their client machines to function properly, but they are more atomic in their configurability than network-level firewalls. </a:t>
            </a:r>
          </a:p>
        </p:txBody>
      </p:sp>
    </p:spTree>
    <p:extLst>
      <p:ext uri="{BB962C8B-B14F-4D97-AF65-F5344CB8AC3E}">
        <p14:creationId xmlns:p14="http://schemas.microsoft.com/office/powerpoint/2010/main" val="104963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A0FF-5CA1-417C-901D-FD8233DC9EBB}"/>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dirty="0"/>
          </a:p>
        </p:txBody>
      </p:sp>
      <p:sp>
        <p:nvSpPr>
          <p:cNvPr id="3" name="Content Placeholder 2">
            <a:extLst>
              <a:ext uri="{FF2B5EF4-FFF2-40B4-BE49-F238E27FC236}">
                <a16:creationId xmlns:a16="http://schemas.microsoft.com/office/drawing/2014/main" id="{5FC7BA91-1EDE-4769-A002-36B5447FED1B}"/>
              </a:ext>
            </a:extLst>
          </p:cNvPr>
          <p:cNvSpPr>
            <a:spLocks noGrp="1"/>
          </p:cNvSpPr>
          <p:nvPr>
            <p:ph idx="1"/>
          </p:nvPr>
        </p:nvSpPr>
        <p:spPr>
          <a:xfrm>
            <a:off x="838200" y="1594140"/>
            <a:ext cx="10515600" cy="4612696"/>
          </a:xfrm>
        </p:spPr>
        <p:txBody>
          <a:bodyPr>
            <a:no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Performance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closely related to fault management and tries to monitor and control the network to ensure that it is running as efficiently as possible.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Security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Security management is responsible for controlling access to the network based on the predefined policy.</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Accounting Management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Accounting management is the control of users' access to network resources through charges.</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Charging does not necessarily mean cash transfer; it may mean debiting the departments or divisions for budgeting purposes.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0214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316E-3D32-4655-93F3-DD4B51E6BBB3}"/>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Firewall</a:t>
            </a:r>
            <a:endParaRPr lang="en-US" dirty="0"/>
          </a:p>
        </p:txBody>
      </p:sp>
      <p:sp>
        <p:nvSpPr>
          <p:cNvPr id="3" name="Content Placeholder 2">
            <a:extLst>
              <a:ext uri="{FF2B5EF4-FFF2-40B4-BE49-F238E27FC236}">
                <a16:creationId xmlns:a16="http://schemas.microsoft.com/office/drawing/2014/main" id="{D91FA202-2E6A-4156-A900-110D47E7C34A}"/>
              </a:ext>
            </a:extLst>
          </p:cNvPr>
          <p:cNvSpPr>
            <a:spLocks noGrp="1"/>
          </p:cNvSpPr>
          <p:nvPr>
            <p:ph idx="1"/>
          </p:nvPr>
        </p:nvSpPr>
        <p:spPr/>
        <p:txBody>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example, if a File Transfer Protocol (FTP) proxy is configured on an application gateway, it can be configured to allow some FTP commands but deny others.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You could also configure an SMTP proxy on an application gateway that would accept mail from the outside (without revealing internal e-mail addresses), and then forward the mail to the internal mail server.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However, because of the additional processing overhead, application gateways have greater hardware requirements and are generally slower than network-level firewalls.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6244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BD22-8FA3-46D0-A8F0-20CD3A5612EF}"/>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Firewall</a:t>
            </a:r>
            <a:endParaRPr lang="en-US" dirty="0"/>
          </a:p>
        </p:txBody>
      </p:sp>
      <p:pic>
        <p:nvPicPr>
          <p:cNvPr id="5" name="Content Placeholder 4">
            <a:extLst>
              <a:ext uri="{FF2B5EF4-FFF2-40B4-BE49-F238E27FC236}">
                <a16:creationId xmlns:a16="http://schemas.microsoft.com/office/drawing/2014/main" id="{633D4BB0-EFC1-4F15-BA35-EF9CD6034B44}"/>
              </a:ext>
            </a:extLst>
          </p:cNvPr>
          <p:cNvPicPr>
            <a:picLocks noGrp="1" noChangeAspect="1"/>
          </p:cNvPicPr>
          <p:nvPr>
            <p:ph idx="1"/>
          </p:nvPr>
        </p:nvPicPr>
        <p:blipFill>
          <a:blip r:embed="rId2"/>
          <a:stretch>
            <a:fillRect/>
          </a:stretch>
        </p:blipFill>
        <p:spPr>
          <a:xfrm>
            <a:off x="3144982" y="1981199"/>
            <a:ext cx="5749636" cy="3726873"/>
          </a:xfrm>
        </p:spPr>
      </p:pic>
    </p:spTree>
    <p:extLst>
      <p:ext uri="{BB962C8B-B14F-4D97-AF65-F5344CB8AC3E}">
        <p14:creationId xmlns:p14="http://schemas.microsoft.com/office/powerpoint/2010/main" val="4024364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751C-D7D8-D432-A497-EF01AFD5E3C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Next generation Network(NGN)</a:t>
            </a:r>
          </a:p>
        </p:txBody>
      </p:sp>
      <p:sp>
        <p:nvSpPr>
          <p:cNvPr id="3" name="Content Placeholder 2">
            <a:extLst>
              <a:ext uri="{FF2B5EF4-FFF2-40B4-BE49-F238E27FC236}">
                <a16:creationId xmlns:a16="http://schemas.microsoft.com/office/drawing/2014/main" id="{FCE1DBAE-06FE-439E-170A-EFFF15BEB214}"/>
              </a:ext>
            </a:extLst>
          </p:cNvPr>
          <p:cNvSpPr>
            <a:spLocks noGrp="1"/>
          </p:cNvSpPr>
          <p:nvPr>
            <p:ph idx="1"/>
          </p:nvPr>
        </p:nvSpPr>
        <p:spPr/>
        <p:txBody>
          <a:bodyPr>
            <a:normAutofit fontScale="92500" lnSpcReduction="20000"/>
          </a:bodyPr>
          <a:lstStyle/>
          <a:p>
            <a:pPr fontAlgn="base"/>
            <a:r>
              <a:rPr lang="en-US" sz="2600" b="1" dirty="0">
                <a:latin typeface="Times New Roman" panose="02020603050405020304" pitchFamily="18" charset="0"/>
                <a:cs typeface="Times New Roman" panose="02020603050405020304" pitchFamily="18" charset="0"/>
              </a:rPr>
              <a:t>Next Generation Network (NGN)</a:t>
            </a:r>
            <a:r>
              <a:rPr lang="en-US" sz="2600" dirty="0">
                <a:latin typeface="Times New Roman" panose="02020603050405020304" pitchFamily="18" charset="0"/>
                <a:cs typeface="Times New Roman" panose="02020603050405020304" pitchFamily="18" charset="0"/>
              </a:rPr>
              <a:t> refers to a packet-based network and it can be used for both telecommunication services as well as data and it supports mobility. </a:t>
            </a:r>
          </a:p>
          <a:p>
            <a:pPr fontAlgn="base"/>
            <a:r>
              <a:rPr lang="en-US" sz="2600" dirty="0">
                <a:latin typeface="Times New Roman" panose="02020603050405020304" pitchFamily="18" charset="0"/>
                <a:cs typeface="Times New Roman" panose="02020603050405020304" pitchFamily="18" charset="0"/>
              </a:rPr>
              <a:t>It is able to make use of multiple broadband capabilities, especially Quality of Services (QoS) enabled transport technologies where the service-related functions are independent of the underlying transport-related technologies. </a:t>
            </a:r>
          </a:p>
          <a:p>
            <a:pPr fontAlgn="base"/>
            <a:r>
              <a:rPr lang="en-US" sz="2600" dirty="0">
                <a:latin typeface="Times New Roman" panose="02020603050405020304" pitchFamily="18" charset="0"/>
                <a:cs typeface="Times New Roman" panose="02020603050405020304" pitchFamily="18" charset="0"/>
              </a:rPr>
              <a:t>The main goal of Next Generation Network (NGN) is to serve/work as an replacement of Public Switched Telephone Network (PSTN)and Integrated Services Digital Network (ISDN). </a:t>
            </a:r>
          </a:p>
          <a:p>
            <a:pPr fontAlgn="base"/>
            <a:r>
              <a:rPr lang="en-US" sz="2600" dirty="0">
                <a:latin typeface="Times New Roman" panose="02020603050405020304" pitchFamily="18" charset="0"/>
                <a:cs typeface="Times New Roman" panose="02020603050405020304" pitchFamily="18" charset="0"/>
              </a:rPr>
              <a:t>International Telecommunication Union Telecommunication Standardization Sector (ITU-T) defines Next Generation Network (NGN) is a packet based network which provides telecommunication services to users and it uses multiple broadbands, QoS enabled transport technologies. </a:t>
            </a:r>
          </a:p>
          <a:p>
            <a:pPr fontAlgn="base"/>
            <a:r>
              <a:rPr lang="en-US" sz="2600" dirty="0">
                <a:latin typeface="Times New Roman" panose="02020603050405020304" pitchFamily="18" charset="0"/>
                <a:cs typeface="Times New Roman" panose="02020603050405020304" pitchFamily="18" charset="0"/>
              </a:rPr>
              <a:t>NGN is a generalized mobility approach and it allows consistent and all over-provision of services to users. </a:t>
            </a:r>
          </a:p>
          <a:p>
            <a:pPr marL="0" indent="0">
              <a:buNone/>
            </a:pPr>
            <a:endParaRPr lang="en-US" dirty="0"/>
          </a:p>
        </p:txBody>
      </p:sp>
    </p:spTree>
    <p:extLst>
      <p:ext uri="{BB962C8B-B14F-4D97-AF65-F5344CB8AC3E}">
        <p14:creationId xmlns:p14="http://schemas.microsoft.com/office/powerpoint/2010/main" val="5053471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0DE-977C-936D-BA87-79DC83241C3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Next generation Network(NGN)</a:t>
            </a:r>
            <a:endParaRPr lang="en-US" dirty="0"/>
          </a:p>
        </p:txBody>
      </p:sp>
      <p:pic>
        <p:nvPicPr>
          <p:cNvPr id="5" name="Content Placeholder 4">
            <a:extLst>
              <a:ext uri="{FF2B5EF4-FFF2-40B4-BE49-F238E27FC236}">
                <a16:creationId xmlns:a16="http://schemas.microsoft.com/office/drawing/2014/main" id="{E29C1940-7C59-8EB6-4D1E-219C807C477F}"/>
              </a:ext>
            </a:extLst>
          </p:cNvPr>
          <p:cNvPicPr>
            <a:picLocks noGrp="1" noChangeAspect="1"/>
          </p:cNvPicPr>
          <p:nvPr>
            <p:ph idx="1"/>
          </p:nvPr>
        </p:nvPicPr>
        <p:blipFill>
          <a:blip r:embed="rId2"/>
          <a:stretch>
            <a:fillRect/>
          </a:stretch>
        </p:blipFill>
        <p:spPr>
          <a:xfrm>
            <a:off x="2510287" y="1825625"/>
            <a:ext cx="6318668" cy="4351338"/>
          </a:xfrm>
        </p:spPr>
      </p:pic>
    </p:spTree>
    <p:extLst>
      <p:ext uri="{BB962C8B-B14F-4D97-AF65-F5344CB8AC3E}">
        <p14:creationId xmlns:p14="http://schemas.microsoft.com/office/powerpoint/2010/main" val="1117508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78584-C8B8-F967-3AA3-C9F129FB9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B8E1E-D996-23B6-5AC3-D2D53BA956F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Next generation Network(NGN)</a:t>
            </a:r>
            <a:endParaRPr lang="en-US" dirty="0"/>
          </a:p>
        </p:txBody>
      </p:sp>
      <p:sp>
        <p:nvSpPr>
          <p:cNvPr id="3" name="Content Placeholder 2">
            <a:extLst>
              <a:ext uri="{FF2B5EF4-FFF2-40B4-BE49-F238E27FC236}">
                <a16:creationId xmlns:a16="http://schemas.microsoft.com/office/drawing/2014/main" id="{26458333-FC40-828F-3508-B992EDF3F138}"/>
              </a:ext>
            </a:extLst>
          </p:cNvPr>
          <p:cNvSpPr>
            <a:spLocks noGrp="1"/>
          </p:cNvSpPr>
          <p:nvPr>
            <p:ph idx="1"/>
          </p:nvPr>
        </p:nvSpPr>
        <p:spPr/>
        <p:txBody>
          <a:bodyPr/>
          <a:lstStyle/>
          <a:p>
            <a:pPr fontAlgn="base"/>
            <a:r>
              <a:rPr lang="en-US" sz="2400" b="1" dirty="0">
                <a:latin typeface="Times New Roman" panose="02020603050405020304" pitchFamily="18" charset="0"/>
                <a:cs typeface="Times New Roman" panose="02020603050405020304" pitchFamily="18" charset="0"/>
              </a:rPr>
              <a:t>Next Generation Network Layer :</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In Access Layer, different types of media gateways that support connection to and from access network with the core network are included.</a:t>
            </a:r>
          </a:p>
          <a:p>
            <a:pPr fontAlgn="base"/>
            <a:r>
              <a:rPr lang="en-US" sz="2400" dirty="0">
                <a:latin typeface="Times New Roman" panose="02020603050405020304" pitchFamily="18" charset="0"/>
                <a:cs typeface="Times New Roman" panose="02020603050405020304" pitchFamily="18" charset="0"/>
              </a:rPr>
              <a:t>Core network layer is network handling converged services based on Internet Protocol (IP). Control layer works as call server. It provides call control functions also provides control of a media gateway.</a:t>
            </a:r>
          </a:p>
          <a:p>
            <a:pPr fontAlgn="base"/>
            <a:r>
              <a:rPr lang="en-US" sz="2400" dirty="0">
                <a:latin typeface="Times New Roman" panose="02020603050405020304" pitchFamily="18" charset="0"/>
                <a:cs typeface="Times New Roman" panose="02020603050405020304" pitchFamily="18" charset="0"/>
              </a:rPr>
              <a:t>Service layer is an IT platform that creates a service creation environment extending its functionality in order to cover new network scenarios as an intelligent network.</a:t>
            </a:r>
          </a:p>
          <a:p>
            <a:endParaRPr lang="en-US" dirty="0"/>
          </a:p>
        </p:txBody>
      </p:sp>
    </p:spTree>
    <p:extLst>
      <p:ext uri="{BB962C8B-B14F-4D97-AF65-F5344CB8AC3E}">
        <p14:creationId xmlns:p14="http://schemas.microsoft.com/office/powerpoint/2010/main" val="932336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FAFB9-F301-1294-7193-F8D9F0D5A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4ED04-BCE1-43B0-35C5-CD891358CC4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Next generation Network(NGN)</a:t>
            </a:r>
            <a:endParaRPr lang="en-US" dirty="0"/>
          </a:p>
        </p:txBody>
      </p:sp>
      <p:sp>
        <p:nvSpPr>
          <p:cNvPr id="3" name="Content Placeholder 2">
            <a:extLst>
              <a:ext uri="{FF2B5EF4-FFF2-40B4-BE49-F238E27FC236}">
                <a16:creationId xmlns:a16="http://schemas.microsoft.com/office/drawing/2014/main" id="{B88A57DD-0B7A-082B-3FA4-554A2F13DC1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basic reference model separated Transport layer (Access and Core) from Service layer. </a:t>
            </a:r>
          </a:p>
          <a:p>
            <a:r>
              <a:rPr lang="en-US" sz="2400" dirty="0">
                <a:latin typeface="Times New Roman" panose="02020603050405020304" pitchFamily="18" charset="0"/>
                <a:cs typeface="Times New Roman" panose="02020603050405020304" pitchFamily="18" charset="0"/>
              </a:rPr>
              <a:t>In short Access Layer elements handles different media gateways. Core Layer handles networks based on IP. </a:t>
            </a:r>
          </a:p>
          <a:p>
            <a:r>
              <a:rPr lang="en-US" sz="2400" dirty="0">
                <a:latin typeface="Times New Roman" panose="02020603050405020304" pitchFamily="18" charset="0"/>
                <a:cs typeface="Times New Roman" panose="02020603050405020304" pitchFamily="18" charset="0"/>
              </a:rPr>
              <a:t>Control Layer handles call control functions and control of media gateways. </a:t>
            </a:r>
          </a:p>
          <a:p>
            <a:r>
              <a:rPr lang="en-US" sz="2400" dirty="0">
                <a:latin typeface="Times New Roman" panose="02020603050405020304" pitchFamily="18" charset="0"/>
                <a:cs typeface="Times New Roman" panose="02020603050405020304" pitchFamily="18" charset="0"/>
              </a:rPr>
              <a:t>Service Layer is an IT platform that plays role of an Intelligent Network Service Creation Environment</a:t>
            </a:r>
          </a:p>
        </p:txBody>
      </p:sp>
    </p:spTree>
    <p:extLst>
      <p:ext uri="{BB962C8B-B14F-4D97-AF65-F5344CB8AC3E}">
        <p14:creationId xmlns:p14="http://schemas.microsoft.com/office/powerpoint/2010/main" val="3340912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C5FB6-E558-4AD9-B9C0-A57B826253BD}"/>
              </a:ext>
            </a:extLst>
          </p:cNvPr>
          <p:cNvSpPr>
            <a:spLocks noGrp="1"/>
          </p:cNvSpPr>
          <p:nvPr>
            <p:ph idx="1"/>
          </p:nvPr>
        </p:nvSpPr>
        <p:spPr/>
        <p:txBody>
          <a:bodyPr>
            <a:normAutofit/>
          </a:bodyPr>
          <a:lstStyle/>
          <a:p>
            <a:pPr marL="0" indent="0" algn="ctr">
              <a:buNone/>
            </a:pPr>
            <a:endParaRPr lang="en-US" sz="7200" dirty="0">
              <a:latin typeface="Times New Roman" panose="02020603050405020304" pitchFamily="18" charset="0"/>
              <a:cs typeface="Times New Roman" panose="02020603050405020304" pitchFamily="18" charset="0"/>
            </a:endParaRPr>
          </a:p>
          <a:p>
            <a:pPr marL="0" indent="0" algn="ctr">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330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82B2-9A41-448D-9604-9FCF38FBE15E}"/>
              </a:ext>
            </a:extLst>
          </p:cNvPr>
          <p:cNvSpPr>
            <a:spLocks noGrp="1"/>
          </p:cNvSpPr>
          <p:nvPr>
            <p:ph type="title"/>
          </p:nvPr>
        </p:nvSpPr>
        <p:spPr/>
        <p:txBody>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Introduction to Network Management</a:t>
            </a:r>
            <a:endParaRPr lang="en-US" dirty="0"/>
          </a:p>
        </p:txBody>
      </p:sp>
      <p:sp>
        <p:nvSpPr>
          <p:cNvPr id="3" name="Content Placeholder 2">
            <a:extLst>
              <a:ext uri="{FF2B5EF4-FFF2-40B4-BE49-F238E27FC236}">
                <a16:creationId xmlns:a16="http://schemas.microsoft.com/office/drawing/2014/main" id="{F1D7099E-C3BB-46FD-9149-E8E1FCA836B3}"/>
              </a:ext>
            </a:extLst>
          </p:cNvPr>
          <p:cNvSpPr>
            <a:spLocks noGrp="1"/>
          </p:cNvSpPr>
          <p:nvPr>
            <p:ph idx="1"/>
          </p:nvPr>
        </p:nvSpPr>
        <p:spPr/>
        <p:txBody>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Today, organizations use an accounting management system for the following reasons: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 prevents users from monopolizing limited network resources.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 prevents users from using the system inefficiently.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Network managers can do short- and long-term planning based on the demand for network use. </a:t>
            </a:r>
          </a:p>
          <a:p>
            <a:endParaRPr lang="en-US" dirty="0"/>
          </a:p>
        </p:txBody>
      </p:sp>
    </p:spTree>
    <p:extLst>
      <p:ext uri="{BB962C8B-B14F-4D97-AF65-F5344CB8AC3E}">
        <p14:creationId xmlns:p14="http://schemas.microsoft.com/office/powerpoint/2010/main" val="74352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23A0-4C44-47BD-A70E-528CF6EA8122}"/>
              </a:ext>
            </a:extLst>
          </p:cNvPr>
          <p:cNvSpPr>
            <a:spLocks noGrp="1"/>
          </p:cNvSpPr>
          <p:nvPr>
            <p:ph type="title"/>
          </p:nvPr>
        </p:nvSpPr>
        <p:spPr>
          <a:xfrm>
            <a:off x="838200" y="365125"/>
            <a:ext cx="10515600" cy="1200439"/>
          </a:xfrm>
        </p:spPr>
        <p:txBody>
          <a:bodyPr>
            <a:normAutofit fontScale="90000"/>
          </a:bodyPr>
          <a:lstStyle/>
          <a:p>
            <a:pPr algn="ctr"/>
            <a:r>
              <a:rPr lang="en-US" sz="4400"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Protocol(SNMP)</a:t>
            </a:r>
            <a:endParaRPr lang="en-US" dirty="0"/>
          </a:p>
        </p:txBody>
      </p:sp>
      <p:sp>
        <p:nvSpPr>
          <p:cNvPr id="3" name="Content Placeholder 2">
            <a:extLst>
              <a:ext uri="{FF2B5EF4-FFF2-40B4-BE49-F238E27FC236}">
                <a16:creationId xmlns:a16="http://schemas.microsoft.com/office/drawing/2014/main" id="{2CC2506D-DA07-4D62-B6F7-D76CF8CFA5FC}"/>
              </a:ext>
            </a:extLst>
          </p:cNvPr>
          <p:cNvSpPr>
            <a:spLocks noGrp="1"/>
          </p:cNvSpPr>
          <p:nvPr>
            <p:ph idx="1"/>
          </p:nvPr>
        </p:nvSpPr>
        <p:spPr>
          <a:xfrm>
            <a:off x="838200" y="2000827"/>
            <a:ext cx="10515600" cy="4492048"/>
          </a:xfrm>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Simple Network Management Protocol (SNMP)</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SNMP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an "Internet-standard protocol for managing devices on IP networks.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Devices that typically support SNMP include routers, switches, servers, workstations, printers, modem racks, and more.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used mostly in network management systems to monitor network-attached devices for conditions that warrant administrative attention. </a:t>
            </a:r>
          </a:p>
          <a:p>
            <a:r>
              <a:rPr lang="en-US" sz="2400" b="0" u="none" strike="noStrike" baseline="0" dirty="0">
                <a:solidFill>
                  <a:srgbClr val="000000"/>
                </a:solidFill>
                <a:latin typeface="Times New Roman" panose="02020603050405020304" pitchFamily="18" charset="0"/>
                <a:cs typeface="Times New Roman" panose="02020603050405020304" pitchFamily="18" charset="0"/>
              </a:rPr>
              <a:t>The Simple Network Management Protocol (SNMP) is a framework for managing devices in an Internet using the TCP/IP protocol suite.</a:t>
            </a:r>
          </a:p>
          <a:p>
            <a:r>
              <a:rPr lang="en-US" sz="2400" b="0" u="none" strike="noStrike" baseline="0" dirty="0">
                <a:solidFill>
                  <a:srgbClr val="000000"/>
                </a:solidFill>
                <a:latin typeface="Times New Roman" panose="02020603050405020304" pitchFamily="18" charset="0"/>
                <a:cs typeface="Times New Roman" panose="02020603050405020304" pitchFamily="18" charset="0"/>
              </a:rPr>
              <a:t> It provides a set of fundamental operations for monitoring and maintaining an Internet.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65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4012</TotalTime>
  <Words>6365</Words>
  <Application>Microsoft Office PowerPoint</Application>
  <PresentationFormat>Widescreen</PresentationFormat>
  <Paragraphs>505</Paragraphs>
  <Slides>76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Calibri Light</vt:lpstr>
      <vt:lpstr>Courier New</vt:lpstr>
      <vt:lpstr>inter-bold</vt:lpstr>
      <vt:lpstr>inter-regular</vt:lpstr>
      <vt:lpstr>Times New Roman</vt:lpstr>
      <vt:lpstr>Office Theme</vt:lpstr>
      <vt:lpstr>Computer Networks</vt:lpstr>
      <vt:lpstr>Unit 9 : Network Management and Security</vt:lpstr>
      <vt:lpstr>Introduction to Network Management</vt:lpstr>
      <vt:lpstr>Introduction to Network Management</vt:lpstr>
      <vt:lpstr>Introduction to Network Management</vt:lpstr>
      <vt:lpstr>Introduction to Network Management</vt:lpstr>
      <vt:lpstr>Introduction to Network Management</vt:lpstr>
      <vt:lpstr>Introduction to Network Management</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Simple Network Management Protocol(SNMP)</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Cryptography</vt:lpstr>
      <vt:lpstr>DES Algorithm</vt:lpstr>
      <vt:lpstr>DES Algorithm</vt:lpstr>
      <vt:lpstr>Cryptography</vt:lpstr>
      <vt:lpstr>Cryptography</vt:lpstr>
      <vt:lpstr>Cryptography</vt:lpstr>
      <vt:lpstr>Cryptography</vt:lpstr>
      <vt:lpstr>Cryptography</vt:lpstr>
      <vt:lpstr>Cryptography</vt:lpstr>
      <vt:lpstr>Cryptography</vt:lpstr>
      <vt:lpstr>Cryptography</vt:lpstr>
      <vt:lpstr>Key Exchange Protocols</vt:lpstr>
      <vt:lpstr>Key Exchange Protocols</vt:lpstr>
      <vt:lpstr>Key Exchange Protocols</vt:lpstr>
      <vt:lpstr>Key Exchange Protocols</vt:lpstr>
      <vt:lpstr>Key Exchange Protocols</vt:lpstr>
      <vt:lpstr>Key Exchange Protocols</vt:lpstr>
      <vt:lpstr>Key Exchange Protocols</vt:lpstr>
      <vt:lpstr>Key Exchange Protocols</vt:lpstr>
      <vt:lpstr> Virtual Private Network (VPN)  </vt:lpstr>
      <vt:lpstr> Virtual Private Network (VPN)  </vt:lpstr>
      <vt:lpstr>Virtual Private Network (VPN)</vt:lpstr>
      <vt:lpstr>Virtual Private Network (VPN)</vt:lpstr>
      <vt:lpstr>IPsec (IP security)</vt:lpstr>
      <vt:lpstr>IPsec</vt:lpstr>
      <vt:lpstr> Firewall  </vt:lpstr>
      <vt:lpstr>Firewall</vt:lpstr>
      <vt:lpstr>Firewall</vt:lpstr>
      <vt:lpstr>Firewall</vt:lpstr>
      <vt:lpstr>Firewall</vt:lpstr>
      <vt:lpstr>Firewall</vt:lpstr>
      <vt:lpstr>Firewall</vt:lpstr>
      <vt:lpstr>Next generation Network(NGN)</vt:lpstr>
      <vt:lpstr>Next generation Network(NGN)</vt:lpstr>
      <vt:lpstr>Next generation Network(NGN)</vt:lpstr>
      <vt:lpstr>Next generation Network(NGN)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AnujSherchan</dc:creator>
  <cp:lastModifiedBy>Er. Anuj Sherchan</cp:lastModifiedBy>
  <cp:revision>8</cp:revision>
  <dcterms:created xsi:type="dcterms:W3CDTF">2022-01-02T04:46:53Z</dcterms:created>
  <dcterms:modified xsi:type="dcterms:W3CDTF">2025-06-13T01:42:18Z</dcterms:modified>
</cp:coreProperties>
</file>