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43.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148.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1.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46.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144.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14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1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45.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48.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141.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42.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144.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46.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47.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43.xml"/>
  <Override ContentType="application/vnd.openxmlformats-officedocument.presentationml.slide+xml" PartName="/ppt/slides/slide117.xml"/>
  <Override ContentType="application/vnd.openxmlformats-officedocument.presentationml.slide+xml" PartName="/ppt/slides/slide145.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Lst>
  <p:sldSz cy="5143500" cx="9144000"/>
  <p:notesSz cx="6858000" cy="9144000"/>
  <p:embeddedFontLst>
    <p:embeddedFont>
      <p:font typeface="Nunito"/>
      <p:regular r:id="rId154"/>
      <p:bold r:id="rId155"/>
      <p:italic r:id="rId156"/>
      <p:boldItalic r:id="rId157"/>
    </p:embeddedFont>
    <p:embeddedFont>
      <p:font typeface="Roboto Mono"/>
      <p:regular r:id="rId158"/>
      <p:bold r:id="rId159"/>
      <p:italic r:id="rId160"/>
      <p:boldItalic r:id="rId1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29" Type="http://schemas.openxmlformats.org/officeDocument/2006/relationships/slide" Target="slides/slide124.xml"/><Relationship Id="rId128" Type="http://schemas.openxmlformats.org/officeDocument/2006/relationships/slide" Target="slides/slide123.xml"/><Relationship Id="rId127" Type="http://schemas.openxmlformats.org/officeDocument/2006/relationships/slide" Target="slides/slide122.xml"/><Relationship Id="rId126" Type="http://schemas.openxmlformats.org/officeDocument/2006/relationships/slide" Target="slides/slide121.xml"/><Relationship Id="rId26" Type="http://schemas.openxmlformats.org/officeDocument/2006/relationships/slide" Target="slides/slide21.xml"/><Relationship Id="rId121" Type="http://schemas.openxmlformats.org/officeDocument/2006/relationships/slide" Target="slides/slide116.xml"/><Relationship Id="rId25" Type="http://schemas.openxmlformats.org/officeDocument/2006/relationships/slide" Target="slides/slide20.xml"/><Relationship Id="rId120" Type="http://schemas.openxmlformats.org/officeDocument/2006/relationships/slide" Target="slides/slide115.xml"/><Relationship Id="rId28" Type="http://schemas.openxmlformats.org/officeDocument/2006/relationships/slide" Target="slides/slide23.xml"/><Relationship Id="rId27" Type="http://schemas.openxmlformats.org/officeDocument/2006/relationships/slide" Target="slides/slide22.xml"/><Relationship Id="rId125" Type="http://schemas.openxmlformats.org/officeDocument/2006/relationships/slide" Target="slides/slide120.xml"/><Relationship Id="rId29" Type="http://schemas.openxmlformats.org/officeDocument/2006/relationships/slide" Target="slides/slide24.xml"/><Relationship Id="rId124" Type="http://schemas.openxmlformats.org/officeDocument/2006/relationships/slide" Target="slides/slide119.xml"/><Relationship Id="rId123" Type="http://schemas.openxmlformats.org/officeDocument/2006/relationships/slide" Target="slides/slide118.xml"/><Relationship Id="rId122" Type="http://schemas.openxmlformats.org/officeDocument/2006/relationships/slide" Target="slides/slide117.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18" Type="http://schemas.openxmlformats.org/officeDocument/2006/relationships/slide" Target="slides/slide113.xml"/><Relationship Id="rId117" Type="http://schemas.openxmlformats.org/officeDocument/2006/relationships/slide" Target="slides/slide112.xml"/><Relationship Id="rId116" Type="http://schemas.openxmlformats.org/officeDocument/2006/relationships/slide" Target="slides/slide111.xml"/><Relationship Id="rId115" Type="http://schemas.openxmlformats.org/officeDocument/2006/relationships/slide" Target="slides/slide110.xml"/><Relationship Id="rId119" Type="http://schemas.openxmlformats.org/officeDocument/2006/relationships/slide" Target="slides/slide114.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14" Type="http://schemas.openxmlformats.org/officeDocument/2006/relationships/slide" Target="slides/slide109.xml"/><Relationship Id="rId18" Type="http://schemas.openxmlformats.org/officeDocument/2006/relationships/slide" Target="slides/slide13.xml"/><Relationship Id="rId113" Type="http://schemas.openxmlformats.org/officeDocument/2006/relationships/slide" Target="slides/slide108.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150" Type="http://schemas.openxmlformats.org/officeDocument/2006/relationships/slide" Target="slides/slide145.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4.xml"/><Relationship Id="rId4" Type="http://schemas.openxmlformats.org/officeDocument/2006/relationships/slideMaster" Target="slideMasters/slideMaster1.xml"/><Relationship Id="rId148" Type="http://schemas.openxmlformats.org/officeDocument/2006/relationships/slide" Target="slides/slide143.xml"/><Relationship Id="rId9" Type="http://schemas.openxmlformats.org/officeDocument/2006/relationships/slide" Target="slides/slide4.xml"/><Relationship Id="rId143" Type="http://schemas.openxmlformats.org/officeDocument/2006/relationships/slide" Target="slides/slide138.xml"/><Relationship Id="rId142" Type="http://schemas.openxmlformats.org/officeDocument/2006/relationships/slide" Target="slides/slide137.xml"/><Relationship Id="rId141" Type="http://schemas.openxmlformats.org/officeDocument/2006/relationships/slide" Target="slides/slide136.xml"/><Relationship Id="rId140" Type="http://schemas.openxmlformats.org/officeDocument/2006/relationships/slide" Target="slides/slide135.xml"/><Relationship Id="rId5" Type="http://schemas.openxmlformats.org/officeDocument/2006/relationships/notesMaster" Target="notesMasters/notesMaster1.xml"/><Relationship Id="rId147" Type="http://schemas.openxmlformats.org/officeDocument/2006/relationships/slide" Target="slides/slide142.xml"/><Relationship Id="rId6" Type="http://schemas.openxmlformats.org/officeDocument/2006/relationships/slide" Target="slides/slide1.xml"/><Relationship Id="rId146" Type="http://schemas.openxmlformats.org/officeDocument/2006/relationships/slide" Target="slides/slide141.xml"/><Relationship Id="rId7" Type="http://schemas.openxmlformats.org/officeDocument/2006/relationships/slide" Target="slides/slide2.xml"/><Relationship Id="rId145" Type="http://schemas.openxmlformats.org/officeDocument/2006/relationships/slide" Target="slides/slide140.xml"/><Relationship Id="rId8" Type="http://schemas.openxmlformats.org/officeDocument/2006/relationships/slide" Target="slides/slide3.xml"/><Relationship Id="rId144" Type="http://schemas.openxmlformats.org/officeDocument/2006/relationships/slide" Target="slides/slide139.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139" Type="http://schemas.openxmlformats.org/officeDocument/2006/relationships/slide" Target="slides/slide134.xml"/><Relationship Id="rId138" Type="http://schemas.openxmlformats.org/officeDocument/2006/relationships/slide" Target="slides/slide133.xml"/><Relationship Id="rId137" Type="http://schemas.openxmlformats.org/officeDocument/2006/relationships/slide" Target="slides/slide132.xml"/><Relationship Id="rId132" Type="http://schemas.openxmlformats.org/officeDocument/2006/relationships/slide" Target="slides/slide127.xml"/><Relationship Id="rId131" Type="http://schemas.openxmlformats.org/officeDocument/2006/relationships/slide" Target="slides/slide126.xml"/><Relationship Id="rId130" Type="http://schemas.openxmlformats.org/officeDocument/2006/relationships/slide" Target="slides/slide125.xml"/><Relationship Id="rId136" Type="http://schemas.openxmlformats.org/officeDocument/2006/relationships/slide" Target="slides/slide131.xml"/><Relationship Id="rId135" Type="http://schemas.openxmlformats.org/officeDocument/2006/relationships/slide" Target="slides/slide130.xml"/><Relationship Id="rId134" Type="http://schemas.openxmlformats.org/officeDocument/2006/relationships/slide" Target="slides/slide129.xml"/><Relationship Id="rId133" Type="http://schemas.openxmlformats.org/officeDocument/2006/relationships/slide" Target="slides/slide128.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161" Type="http://schemas.openxmlformats.org/officeDocument/2006/relationships/font" Target="fonts/RobotoMono-boldItalic.fntdata"/><Relationship Id="rId54" Type="http://schemas.openxmlformats.org/officeDocument/2006/relationships/slide" Target="slides/slide49.xml"/><Relationship Id="rId160" Type="http://schemas.openxmlformats.org/officeDocument/2006/relationships/font" Target="fonts/RobotoMono-italic.fntdata"/><Relationship Id="rId57" Type="http://schemas.openxmlformats.org/officeDocument/2006/relationships/slide" Target="slides/slide52.xml"/><Relationship Id="rId56" Type="http://schemas.openxmlformats.org/officeDocument/2006/relationships/slide" Target="slides/slide51.xml"/><Relationship Id="rId159" Type="http://schemas.openxmlformats.org/officeDocument/2006/relationships/font" Target="fonts/RobotoMono-bold.fntdata"/><Relationship Id="rId59" Type="http://schemas.openxmlformats.org/officeDocument/2006/relationships/slide" Target="slides/slide54.xml"/><Relationship Id="rId154" Type="http://schemas.openxmlformats.org/officeDocument/2006/relationships/font" Target="fonts/Nunito-regular.fntdata"/><Relationship Id="rId58" Type="http://schemas.openxmlformats.org/officeDocument/2006/relationships/slide" Target="slides/slide53.xml"/><Relationship Id="rId153" Type="http://schemas.openxmlformats.org/officeDocument/2006/relationships/slide" Target="slides/slide148.xml"/><Relationship Id="rId152" Type="http://schemas.openxmlformats.org/officeDocument/2006/relationships/slide" Target="slides/slide147.xml"/><Relationship Id="rId151" Type="http://schemas.openxmlformats.org/officeDocument/2006/relationships/slide" Target="slides/slide146.xml"/><Relationship Id="rId158" Type="http://schemas.openxmlformats.org/officeDocument/2006/relationships/font" Target="fonts/RobotoMono-regular.fntdata"/><Relationship Id="rId157" Type="http://schemas.openxmlformats.org/officeDocument/2006/relationships/font" Target="fonts/Nunito-boldItalic.fntdata"/><Relationship Id="rId156" Type="http://schemas.openxmlformats.org/officeDocument/2006/relationships/font" Target="fonts/Nunito-italic.fntdata"/><Relationship Id="rId155" Type="http://schemas.openxmlformats.org/officeDocument/2006/relationships/font" Target="fonts/Nuni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4d7e383944_0_1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4d7e383944_0_1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4" name="Shape 694"/>
        <p:cNvGrpSpPr/>
        <p:nvPr/>
      </p:nvGrpSpPr>
      <p:grpSpPr>
        <a:xfrm>
          <a:off x="0" y="0"/>
          <a:ext cx="0" cy="0"/>
          <a:chOff x="0" y="0"/>
          <a:chExt cx="0" cy="0"/>
        </a:xfrm>
      </p:grpSpPr>
      <p:sp>
        <p:nvSpPr>
          <p:cNvPr id="695" name="Google Shape;695;g3674187e41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6" name="Google Shape;696;g3674187e41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3674187e41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3674187e41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g3674187e41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8" name="Google Shape;708;g3674187e41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674187e415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3674187e415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3674187e41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3674187e41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674187e41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674187e41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3674187e41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4" name="Google Shape;734;g3674187e41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3674187e41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1" name="Google Shape;741;g3674187e41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3674187e41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3674187e41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3674187e41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3674187e41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4d7e383944_0_1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4d7e383944_0_1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3674187e41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3674187e41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5" name="Shape 765"/>
        <p:cNvGrpSpPr/>
        <p:nvPr/>
      </p:nvGrpSpPr>
      <p:grpSpPr>
        <a:xfrm>
          <a:off x="0" y="0"/>
          <a:ext cx="0" cy="0"/>
          <a:chOff x="0" y="0"/>
          <a:chExt cx="0" cy="0"/>
        </a:xfrm>
      </p:grpSpPr>
      <p:sp>
        <p:nvSpPr>
          <p:cNvPr id="766" name="Google Shape;766;g3674187e41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7" name="Google Shape;767;g3674187e41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3674187e41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3674187e41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3674187e415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3674187e415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3674187e415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7" name="Google Shape;787;g3674187e415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2" name="Shape 792"/>
        <p:cNvGrpSpPr/>
        <p:nvPr/>
      </p:nvGrpSpPr>
      <p:grpSpPr>
        <a:xfrm>
          <a:off x="0" y="0"/>
          <a:ext cx="0" cy="0"/>
          <a:chOff x="0" y="0"/>
          <a:chExt cx="0" cy="0"/>
        </a:xfrm>
      </p:grpSpPr>
      <p:sp>
        <p:nvSpPr>
          <p:cNvPr id="793" name="Google Shape;793;g3674187e415_0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4" name="Google Shape;794;g3674187e415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g3674187e415_0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1" name="Google Shape;801;g3674187e415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36998438f2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7" name="Google Shape;807;g36998438f2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1" name="Shape 811"/>
        <p:cNvGrpSpPr/>
        <p:nvPr/>
      </p:nvGrpSpPr>
      <p:grpSpPr>
        <a:xfrm>
          <a:off x="0" y="0"/>
          <a:ext cx="0" cy="0"/>
          <a:chOff x="0" y="0"/>
          <a:chExt cx="0" cy="0"/>
        </a:xfrm>
      </p:grpSpPr>
      <p:sp>
        <p:nvSpPr>
          <p:cNvPr id="812" name="Google Shape;812;g36998438f2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3" name="Google Shape;813;g36998438f2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g36998438f2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9" name="Google Shape;819;g36998438f2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d7e383944_0_15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d7e383944_0_15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36998438f2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36998438f2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9" name="Shape 829"/>
        <p:cNvGrpSpPr/>
        <p:nvPr/>
      </p:nvGrpSpPr>
      <p:grpSpPr>
        <a:xfrm>
          <a:off x="0" y="0"/>
          <a:ext cx="0" cy="0"/>
          <a:chOff x="0" y="0"/>
          <a:chExt cx="0" cy="0"/>
        </a:xfrm>
      </p:grpSpPr>
      <p:sp>
        <p:nvSpPr>
          <p:cNvPr id="830" name="Google Shape;830;g36998438f2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1" name="Google Shape;831;g36998438f2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6" name="Shape 836"/>
        <p:cNvGrpSpPr/>
        <p:nvPr/>
      </p:nvGrpSpPr>
      <p:grpSpPr>
        <a:xfrm>
          <a:off x="0" y="0"/>
          <a:ext cx="0" cy="0"/>
          <a:chOff x="0" y="0"/>
          <a:chExt cx="0" cy="0"/>
        </a:xfrm>
      </p:grpSpPr>
      <p:sp>
        <p:nvSpPr>
          <p:cNvPr id="837" name="Google Shape;837;g36998438f2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8" name="Google Shape;838;g36998438f2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36998438f2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36998438f2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8" name="Shape 848"/>
        <p:cNvGrpSpPr/>
        <p:nvPr/>
      </p:nvGrpSpPr>
      <p:grpSpPr>
        <a:xfrm>
          <a:off x="0" y="0"/>
          <a:ext cx="0" cy="0"/>
          <a:chOff x="0" y="0"/>
          <a:chExt cx="0" cy="0"/>
        </a:xfrm>
      </p:grpSpPr>
      <p:sp>
        <p:nvSpPr>
          <p:cNvPr id="849" name="Google Shape;849;g36998438f2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0" name="Google Shape;850;g36998438f2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g36998438f2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6" name="Google Shape;856;g36998438f2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36998438f2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36998438f2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g36998438f2d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8" name="Google Shape;868;g36998438f2d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g36998438f2d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6" name="Google Shape;876;g36998438f2d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g36998438f2d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2" name="Google Shape;882;g36998438f2d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d7e383944_0_1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4d7e383944_0_1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g369b9c36e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8" name="Google Shape;888;g369b9c36e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2" name="Shape 892"/>
        <p:cNvGrpSpPr/>
        <p:nvPr/>
      </p:nvGrpSpPr>
      <p:grpSpPr>
        <a:xfrm>
          <a:off x="0" y="0"/>
          <a:ext cx="0" cy="0"/>
          <a:chOff x="0" y="0"/>
          <a:chExt cx="0" cy="0"/>
        </a:xfrm>
      </p:grpSpPr>
      <p:sp>
        <p:nvSpPr>
          <p:cNvPr id="893" name="Google Shape;893;g369b9c36e1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4" name="Google Shape;894;g369b9c36e1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369b9c36e15_2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1" name="Google Shape;901;g369b9c36e15_2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369b9c36e15_2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369b9c36e15_2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369b9c36e15_2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369b9c36e15_2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g369b9c36e15_2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0" name="Google Shape;920;g369b9c36e15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369b9c36e15_2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369b9c36e15_2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g369b9c36e15_2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2" name="Google Shape;932;g369b9c36e15_2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369b9c36e15_2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0" name="Google Shape;940;g369b9c36e15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369b9c36e15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369b9c36e15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ddfd6206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ddfd6206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369b9c36e15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4" name="Google Shape;954;g369b9c36e15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8" name="Shape 958"/>
        <p:cNvGrpSpPr/>
        <p:nvPr/>
      </p:nvGrpSpPr>
      <p:grpSpPr>
        <a:xfrm>
          <a:off x="0" y="0"/>
          <a:ext cx="0" cy="0"/>
          <a:chOff x="0" y="0"/>
          <a:chExt cx="0" cy="0"/>
        </a:xfrm>
      </p:grpSpPr>
      <p:sp>
        <p:nvSpPr>
          <p:cNvPr id="959" name="Google Shape;959;g369b9c36e15_2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0" name="Google Shape;960;g369b9c36e15_2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g369b9c36e15_2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7" name="Google Shape;967;g369b9c36e15_2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2" name="Shape 972"/>
        <p:cNvGrpSpPr/>
        <p:nvPr/>
      </p:nvGrpSpPr>
      <p:grpSpPr>
        <a:xfrm>
          <a:off x="0" y="0"/>
          <a:ext cx="0" cy="0"/>
          <a:chOff x="0" y="0"/>
          <a:chExt cx="0" cy="0"/>
        </a:xfrm>
      </p:grpSpPr>
      <p:sp>
        <p:nvSpPr>
          <p:cNvPr id="973" name="Google Shape;973;g369b9c36e15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4" name="Google Shape;974;g369b9c36e15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8" name="Shape 978"/>
        <p:cNvGrpSpPr/>
        <p:nvPr/>
      </p:nvGrpSpPr>
      <p:grpSpPr>
        <a:xfrm>
          <a:off x="0" y="0"/>
          <a:ext cx="0" cy="0"/>
          <a:chOff x="0" y="0"/>
          <a:chExt cx="0" cy="0"/>
        </a:xfrm>
      </p:grpSpPr>
      <p:sp>
        <p:nvSpPr>
          <p:cNvPr id="979" name="Google Shape;979;g369b9c36e15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0" name="Google Shape;980;g369b9c36e15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g369b9c36e15_2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6" name="Google Shape;986;g369b9c36e15_2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1" name="Shape 991"/>
        <p:cNvGrpSpPr/>
        <p:nvPr/>
      </p:nvGrpSpPr>
      <p:grpSpPr>
        <a:xfrm>
          <a:off x="0" y="0"/>
          <a:ext cx="0" cy="0"/>
          <a:chOff x="0" y="0"/>
          <a:chExt cx="0" cy="0"/>
        </a:xfrm>
      </p:grpSpPr>
      <p:sp>
        <p:nvSpPr>
          <p:cNvPr id="992" name="Google Shape;992;g369b9c36e15_2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3" name="Google Shape;993;g369b9c36e15_2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8" name="Shape 998"/>
        <p:cNvGrpSpPr/>
        <p:nvPr/>
      </p:nvGrpSpPr>
      <p:grpSpPr>
        <a:xfrm>
          <a:off x="0" y="0"/>
          <a:ext cx="0" cy="0"/>
          <a:chOff x="0" y="0"/>
          <a:chExt cx="0" cy="0"/>
        </a:xfrm>
      </p:grpSpPr>
      <p:sp>
        <p:nvSpPr>
          <p:cNvPr id="999" name="Google Shape;999;g369b9c36e15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0" name="Google Shape;1000;g369b9c36e15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369b9c36e15_2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369b9c36e15_2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4ddfd6206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4ddfd6206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4ddfd6206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4ddfd6206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ddfd6206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ddfd6206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4ddfd6206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4ddfd6206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4ddfd6206b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4ddfd6206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d7e383944_0_1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d7e383944_0_1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ddfd6206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ddfd6206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4ddfd6206b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4ddfd6206b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ddfd6206b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ddfd6206b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4ddfd6206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4ddfd6206b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4ddfd6206b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4ddfd6206b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4ddfd6206b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4ddfd6206b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4e08e65ba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4e08e65ba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e08e65ba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4e08e65ba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e08e65ba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4e08e65ba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4e08e65ba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34e08e65ba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d7e3839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d7e3839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4e08e65ba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4e08e65ba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50085e81b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50085e81b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50085e81bf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50085e81b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15d9ba16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515d9ba16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515d9ba1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515d9ba1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515d9ba16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515d9ba16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515d9ba16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515d9ba16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515d9ba16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515d9ba16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515d9ba16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515d9ba16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515d9ba16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515d9ba16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4d7e383944_0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4d7e383944_0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515d9ba16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515d9ba16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515d9ba16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515d9ba16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50d38930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50d38930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50d38930e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50d38930e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50d38930e4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50d38930e4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54f19bd4a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54f19bd4a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54f19bd4a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54f19bd4a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4f19bd4a7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4f19bd4a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54f19bd4a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54f19bd4a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54f19bd4a7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54f19bd4a7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d7e383944_0_1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d7e383944_0_1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55b32e10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355b32e10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55b32e10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55b32e10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355b32e10c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355b32e10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55b32e10c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55b32e10c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5b32e10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5b32e10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54415a445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54415a44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54415a4456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54415a4456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54415a445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54415a445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54415a445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54415a445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547ae4a6d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3547ae4a6d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4d7e383944_0_14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4d7e383944_0_14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547ae4a6d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547ae4a6d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547ae4a6da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547ae4a6da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3547ae4a6da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3547ae4a6da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547ae4a6d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547ae4a6d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5d0c7e5dc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35d0c7e5dc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5d0c7e5dcb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5d0c7e5dc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5d0c7e5dc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5d0c7e5dc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35d0c7e5dc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35d0c7e5dc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5db8a0fc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5db8a0fc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66cb1be4b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66cb1be4b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4d7e383944_0_14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4d7e383944_0_14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66cb1be4b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366cb1be4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5db8a0fc6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5db8a0fc6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g35db8a0fc6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35db8a0fc6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35db8a0fc6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35db8a0fc6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66cb1be4b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66cb1be4b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66cb1be4b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66cb1be4b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66cb1be4ba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66cb1be4ba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66cb1be4ba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66cb1be4b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621e46e7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621e46e7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621e46e74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621e46e74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4d7e383944_0_1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4d7e383944_0_1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3621e46e74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3621e46e74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621e46e74d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621e46e74d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621e46e74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621e46e74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621e46e74d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621e46e74d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621e46e74d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621e46e74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621e46e74d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621e46e74d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621e46e74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621e46e74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3621e46e74d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3621e46e74d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6" name="Shape 616"/>
        <p:cNvGrpSpPr/>
        <p:nvPr/>
      </p:nvGrpSpPr>
      <p:grpSpPr>
        <a:xfrm>
          <a:off x="0" y="0"/>
          <a:ext cx="0" cy="0"/>
          <a:chOff x="0" y="0"/>
          <a:chExt cx="0" cy="0"/>
        </a:xfrm>
      </p:grpSpPr>
      <p:sp>
        <p:nvSpPr>
          <p:cNvPr id="617" name="Google Shape;617;g3621e46e74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8" name="Google Shape;618;g3621e46e74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3621e46e74d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3621e46e74d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4d7e383944_0_14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34d7e383944_0_14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g3687cd46fb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2" name="Google Shape;632;g3687cd46fb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3687cd46fb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3687cd46fb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3687cd46fb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3687cd46fb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687cd46fb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687cd46fb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687cd46f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687cd46f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g3674187e41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3674187e41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3674187e41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3674187e41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3674187e41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3674187e41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g3674187e41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4" name="Google Shape;684;g3674187e41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8" name="Shape 688"/>
        <p:cNvGrpSpPr/>
        <p:nvPr/>
      </p:nvGrpSpPr>
      <p:grpSpPr>
        <a:xfrm>
          <a:off x="0" y="0"/>
          <a:ext cx="0" cy="0"/>
          <a:chOff x="0" y="0"/>
          <a:chExt cx="0" cy="0"/>
        </a:xfrm>
      </p:grpSpPr>
      <p:sp>
        <p:nvSpPr>
          <p:cNvPr id="689" name="Google Shape;689;g3674187e41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0" name="Google Shape;690;g3674187e41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3.xml"/><Relationship Id="rId3" Type="http://schemas.openxmlformats.org/officeDocument/2006/relationships/image" Target="../media/image58.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4.xml"/><Relationship Id="rId3" Type="http://schemas.openxmlformats.org/officeDocument/2006/relationships/image" Target="../media/image50.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6.xml"/><Relationship Id="rId3" Type="http://schemas.openxmlformats.org/officeDocument/2006/relationships/image" Target="../media/image72.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7.xml"/><Relationship Id="rId3" Type="http://schemas.openxmlformats.org/officeDocument/2006/relationships/image" Target="../media/image55.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0.xml"/><Relationship Id="rId3" Type="http://schemas.openxmlformats.org/officeDocument/2006/relationships/image" Target="../media/image6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1.xml"/><Relationship Id="rId3" Type="http://schemas.openxmlformats.org/officeDocument/2006/relationships/image" Target="../media/image57.png"/><Relationship Id="rId4" Type="http://schemas.openxmlformats.org/officeDocument/2006/relationships/image" Target="../media/image47.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4.xml"/><Relationship Id="rId3" Type="http://schemas.openxmlformats.org/officeDocument/2006/relationships/image" Target="../media/image4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5.xml"/><Relationship Id="rId3" Type="http://schemas.openxmlformats.org/officeDocument/2006/relationships/image" Target="../media/image59.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1.xml"/><Relationship Id="rId3" Type="http://schemas.openxmlformats.org/officeDocument/2006/relationships/image" Target="../media/image73.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3.xml"/><Relationship Id="rId3" Type="http://schemas.openxmlformats.org/officeDocument/2006/relationships/hyperlink" Target="https://www.geeksforgeeks.org/registers-8085-microprocessor/" TargetMode="Externa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7.xml"/><Relationship Id="rId3" Type="http://schemas.openxmlformats.org/officeDocument/2006/relationships/image" Target="../media/image64.png"/><Relationship Id="rId4" Type="http://schemas.openxmlformats.org/officeDocument/2006/relationships/image" Target="../media/image54.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1.xml"/><Relationship Id="rId3" Type="http://schemas.openxmlformats.org/officeDocument/2006/relationships/image" Target="../media/image5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4.xml"/><Relationship Id="rId3" Type="http://schemas.openxmlformats.org/officeDocument/2006/relationships/image" Target="../media/image69.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7.xml"/><Relationship Id="rId3" Type="http://schemas.openxmlformats.org/officeDocument/2006/relationships/image" Target="../media/image63.png"/><Relationship Id="rId4" Type="http://schemas.openxmlformats.org/officeDocument/2006/relationships/image" Target="../media/image70.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8.xml"/><Relationship Id="rId3" Type="http://schemas.openxmlformats.org/officeDocument/2006/relationships/image" Target="../media/image66.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9.xml"/><Relationship Id="rId3" Type="http://schemas.openxmlformats.org/officeDocument/2006/relationships/image" Target="../media/image5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0.xml"/><Relationship Id="rId3" Type="http://schemas.openxmlformats.org/officeDocument/2006/relationships/image" Target="../media/image65.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1.xml"/><Relationship Id="rId3" Type="http://schemas.openxmlformats.org/officeDocument/2006/relationships/image" Target="../media/image74.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2.xml"/><Relationship Id="rId3" Type="http://schemas.openxmlformats.org/officeDocument/2006/relationships/image" Target="../media/image7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3.xml"/><Relationship Id="rId3" Type="http://schemas.openxmlformats.org/officeDocument/2006/relationships/image" Target="../media/image60.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4.xml"/><Relationship Id="rId3" Type="http://schemas.openxmlformats.org/officeDocument/2006/relationships/hyperlink" Target="https://www.geeksforgeeks.org/introduction-of-compiler-design/" TargetMode="Externa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5.xml"/><Relationship Id="rId3" Type="http://schemas.openxmlformats.org/officeDocument/2006/relationships/image" Target="../media/image62.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6.xml"/><Relationship Id="rId3" Type="http://schemas.openxmlformats.org/officeDocument/2006/relationships/image" Target="../media/image68.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7.xml"/><Relationship Id="rId3" Type="http://schemas.openxmlformats.org/officeDocument/2006/relationships/image" Target="../media/image67.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5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6.pn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5.png"/><Relationship Id="rId4"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geeksforgeeks.org/token-patterns-and-lexem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2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14.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image" Target="../media/image35.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www.geeksforgeeks.org/working-of-top-down-parser/?ref=header_ind" TargetMode="External"/><Relationship Id="rId4" Type="http://schemas.openxmlformats.org/officeDocument/2006/relationships/hyperlink" Target="https://www.geeksforgeeks.org/recursive-descent-parser/?ref=header_ind" TargetMode="External"/><Relationship Id="rId5" Type="http://schemas.openxmlformats.org/officeDocument/2006/relationships/hyperlink" Target="https://www.geeksforgeeks.org/construction-of-ll1-parsing-table/?ref=header_ind" TargetMode="External"/><Relationship Id="rId6" Type="http://schemas.openxmlformats.org/officeDocument/2006/relationships/hyperlink" Target="https://www.geeksforgeeks.org/construction-of-ll1-parsing-table/?ref=header_ind"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9.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image" Target="../media/image36.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hyperlink" Target="https://www.geeksforgeeks.org/introduction-of-parsing-ambiguity-and-parsers-set-1/"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geeksforgeeks.org/difference-between-preprocessor-directives-and-function-templates-in-c/" TargetMode="External"/><Relationship Id="rId4" Type="http://schemas.openxmlformats.org/officeDocument/2006/relationships/image" Target="../media/image1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hyperlink" Target="https://www.geeksforgeeks.org/why-first-and-follow-in-compiler-design/"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32.png"/><Relationship Id="rId4"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 Id="rId3" Type="http://schemas.openxmlformats.org/officeDocument/2006/relationships/image" Target="../media/image4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 Id="rId3" Type="http://schemas.openxmlformats.org/officeDocument/2006/relationships/image" Target="../media/image2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geeksforgeeks.org/compiler-vs-interpreter-2/" TargetMode="External"/><Relationship Id="rId4" Type="http://schemas.openxmlformats.org/officeDocument/2006/relationships/image" Target="../media/image1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 Id="rId3" Type="http://schemas.openxmlformats.org/officeDocument/2006/relationships/hyperlink" Target="https://www.geeksforgeeks.org/java/"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 Id="rId3" Type="http://schemas.openxmlformats.org/officeDocument/2006/relationships/hyperlink" Target="https://www.geeksforgeeks.org/evaluation-of-postfix-expression/"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 Id="rId3" Type="http://schemas.openxmlformats.org/officeDocument/2006/relationships/hyperlink" Target="https://www.geeksforgeeks.org/compiler-design-variants-of-syntax-tree/" TargetMode="External"/><Relationship Id="rId4" Type="http://schemas.openxmlformats.org/officeDocument/2006/relationships/hyperlink" Target="https://www.geeksforgeeks.org/parse-tree-in-compiler-design/"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 Id="rId3" Type="http://schemas.openxmlformats.org/officeDocument/2006/relationships/image" Target="../media/image33.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www.geeksforgeeks.org/difference-between-linker-and-loader/" TargetMode="External"/><Relationship Id="rId4" Type="http://schemas.openxmlformats.org/officeDocument/2006/relationships/image" Target="../media/image1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 Id="rId3" Type="http://schemas.openxmlformats.org/officeDocument/2006/relationships/image" Target="../media/image53.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 Id="rId3" Type="http://schemas.openxmlformats.org/officeDocument/2006/relationships/image" Target="../media/image2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 Id="rId3" Type="http://schemas.openxmlformats.org/officeDocument/2006/relationships/image" Target="../media/image28.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 Id="rId3" Type="http://schemas.openxmlformats.org/officeDocument/2006/relationships/image" Target="../media/image29.png"/><Relationship Id="rId4" Type="http://schemas.openxmlformats.org/officeDocument/2006/relationships/image" Target="../media/image30.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4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42.png"/><Relationship Id="rId4" Type="http://schemas.openxmlformats.org/officeDocument/2006/relationships/image" Target="../media/image48.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 Id="rId3" Type="http://schemas.openxmlformats.org/officeDocument/2006/relationships/hyperlink" Target="https://www.geeksforgeeks.org/unreachable-code-elimination/"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 Id="rId3" Type="http://schemas.openxmlformats.org/officeDocument/2006/relationships/image" Target="../media/image40.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4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www.tutorialspoint.com/java/java_just_in_time_jit_compiler.htm" TargetMode="External"/><Relationship Id="rId4" Type="http://schemas.openxmlformats.org/officeDocument/2006/relationships/hyperlink" Target="https://www.tutorialspoint.com/cprogramming/index.htm"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 Id="rId3" Type="http://schemas.openxmlformats.org/officeDocument/2006/relationships/hyperlink" Target="https://www.geeksforgeeks.org/phases-of-a-compiler/"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 Id="rId3" Type="http://schemas.openxmlformats.org/officeDocument/2006/relationships/image" Target="../media/image46.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hyperlink" Target="https://www.geeksforgeeks.org/what-is-hashing/" TargetMode="External"/><Relationship Id="rId4" Type="http://schemas.openxmlformats.org/officeDocument/2006/relationships/image" Target="../media/image39.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4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7.xml"/><Relationship Id="rId3" Type="http://schemas.openxmlformats.org/officeDocument/2006/relationships/image" Target="../media/image38.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Compiler Design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82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types of Compiler</a:t>
            </a:r>
            <a:endParaRPr/>
          </a:p>
        </p:txBody>
      </p:sp>
      <p:sp>
        <p:nvSpPr>
          <p:cNvPr id="114" name="Google Shape;114;p22"/>
          <p:cNvSpPr txBox="1"/>
          <p:nvPr>
            <p:ph idx="1" type="body"/>
          </p:nvPr>
        </p:nvSpPr>
        <p:spPr>
          <a:xfrm>
            <a:off x="311700" y="655500"/>
            <a:ext cx="8520600" cy="3913500"/>
          </a:xfrm>
          <a:prstGeom prst="rect">
            <a:avLst/>
          </a:prstGeom>
        </p:spPr>
        <p:txBody>
          <a:bodyPr anchorCtr="0" anchor="t" bIns="91425" lIns="91425" spcFirstLastPara="1" rIns="91425" wrap="square" tIns="91425">
            <a:normAutofit/>
          </a:bodyPr>
          <a:lstStyle/>
          <a:p>
            <a:pPr indent="-304800" lvl="0" marL="6858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Self Compiler:</a:t>
            </a:r>
            <a:r>
              <a:rPr lang="en" sz="1200">
                <a:solidFill>
                  <a:srgbClr val="273239"/>
                </a:solidFill>
                <a:highlight>
                  <a:srgbClr val="FFFFFF"/>
                </a:highlight>
                <a:latin typeface="Nunito"/>
                <a:ea typeface="Nunito"/>
                <a:cs typeface="Nunito"/>
                <a:sym typeface="Nunito"/>
              </a:rPr>
              <a:t> When the compiler runs on the same machine and produces machine code for the same machine on which it is running then it is called as self compiler or resident compiler.</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Cross Compiler</a:t>
            </a:r>
            <a:r>
              <a:rPr lang="en" sz="1200">
                <a:solidFill>
                  <a:srgbClr val="273239"/>
                </a:solidFill>
                <a:highlight>
                  <a:srgbClr val="FFFFFF"/>
                </a:highlight>
                <a:latin typeface="Nunito"/>
                <a:ea typeface="Nunito"/>
                <a:cs typeface="Nunito"/>
                <a:sym typeface="Nunito"/>
              </a:rPr>
              <a:t>: The compiler may run on one machine and produce the machine codes for other computers then in that case it is called a cross-compiler. It is capable of creating code for a platform other than the one on which the compiler is running.</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Source-to-Source Compiler: </a:t>
            </a:r>
            <a:r>
              <a:rPr lang="en" sz="1200">
                <a:solidFill>
                  <a:srgbClr val="273239"/>
                </a:solidFill>
                <a:highlight>
                  <a:srgbClr val="FFFFFF"/>
                </a:highlight>
                <a:latin typeface="Nunito"/>
                <a:ea typeface="Nunito"/>
                <a:cs typeface="Nunito"/>
                <a:sym typeface="Nunito"/>
              </a:rPr>
              <a:t>A Source-to-Source Compiler or transcompiler or transpiler is a compiler that translates source code written in one programming language into the source code of another programming language</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Two Pass Compiler:</a:t>
            </a:r>
            <a:r>
              <a:rPr lang="en" sz="1200">
                <a:solidFill>
                  <a:srgbClr val="273239"/>
                </a:solidFill>
                <a:highlight>
                  <a:srgbClr val="FFFFFF"/>
                </a:highlight>
                <a:latin typeface="Nunito"/>
                <a:ea typeface="Nunito"/>
                <a:cs typeface="Nunito"/>
                <a:sym typeface="Nunito"/>
              </a:rPr>
              <a:t> Two-pass compiler is a compiler in which the program is translated twice, once from the front end and the back from the back end known as Two Pass Compiler.</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Incremental Compiler:</a:t>
            </a:r>
            <a:r>
              <a:rPr lang="en" sz="1200">
                <a:solidFill>
                  <a:srgbClr val="273239"/>
                </a:solidFill>
                <a:highlight>
                  <a:srgbClr val="FFFFFF"/>
                </a:highlight>
                <a:latin typeface="Nunito"/>
                <a:ea typeface="Nunito"/>
                <a:cs typeface="Nunito"/>
                <a:sym typeface="Nunito"/>
              </a:rPr>
              <a:t> It compiles only the parts of the code that have changed, rather than recompiling the entire program. This makes the compilation process faster and more efficient, especially during development.</a:t>
            </a:r>
            <a:endParaRPr sz="12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7" name="Shape 697"/>
        <p:cNvGrpSpPr/>
        <p:nvPr/>
      </p:nvGrpSpPr>
      <p:grpSpPr>
        <a:xfrm>
          <a:off x="0" y="0"/>
          <a:ext cx="0" cy="0"/>
          <a:chOff x="0" y="0"/>
          <a:chExt cx="0" cy="0"/>
        </a:xfrm>
      </p:grpSpPr>
      <p:sp>
        <p:nvSpPr>
          <p:cNvPr id="698" name="Google Shape;698;p11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9" name="Google Shape;699;p11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Memory Management</a:t>
            </a:r>
            <a:endParaRPr b="1" sz="1500">
              <a:solidFill>
                <a:srgbClr val="273239"/>
              </a:solidFill>
              <a:highlight>
                <a:srgbClr val="FFFFFF"/>
              </a:highlight>
              <a:latin typeface="Nunito"/>
              <a:ea typeface="Nunito"/>
              <a:cs typeface="Nunito"/>
              <a:sym typeface="Nunito"/>
            </a:endParaRPr>
          </a:p>
          <a:p>
            <a:pPr indent="0" lvl="0" marL="0" rtl="0" algn="just">
              <a:spcBef>
                <a:spcPts val="1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Memory management in the code generation phase involves mapping variable names to their corresponding memory locations. The code generator works closely with the front-end to access the symbol table, where memory addresses for variables are stored. A major challenge is ensuring that the code generator uses memory efficiently, avoids memory conflicts, and correctly handles dynamic memory allocation. This requires careful handling of variable storage, particularly for dynamically allocated objects or large data structures, such as arrays or objects in object-oriented languages.</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11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05" name="Google Shape;705;p11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Register Allocation Issues</a:t>
            </a:r>
            <a:endParaRPr b="1" sz="1500">
              <a:solidFill>
                <a:srgbClr val="273239"/>
              </a:solidFill>
              <a:highlight>
                <a:srgbClr val="FFFFFF"/>
              </a:highlight>
              <a:latin typeface="Nunito"/>
              <a:ea typeface="Nunito"/>
              <a:cs typeface="Nunito"/>
              <a:sym typeface="Nunito"/>
            </a:endParaRPr>
          </a:p>
          <a:p>
            <a:pPr indent="0" lvl="0" marL="0" rtl="0" algn="just">
              <a:spcBef>
                <a:spcPts val="1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Efficient use of registers is important because registers are faster than memory, and utilizing them effectively can significantly improve program performance. The challenge lies in selecting the right variables to store in registers at different points in the program.</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Register allocation involves two stages:</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800"/>
              </a:spcBef>
              <a:spcAft>
                <a:spcPts val="0"/>
              </a:spcAft>
              <a:buClr>
                <a:srgbClr val="273239"/>
              </a:buClr>
              <a:buSzPts val="1350"/>
              <a:buFont typeface="Nunito"/>
              <a:buAutoNum type="arabicPeriod"/>
            </a:pPr>
            <a:r>
              <a:rPr b="1" lang="en" sz="1350">
                <a:solidFill>
                  <a:srgbClr val="273239"/>
                </a:solidFill>
                <a:highlight>
                  <a:srgbClr val="FFFFFF"/>
                </a:highlight>
                <a:latin typeface="Nunito"/>
                <a:ea typeface="Nunito"/>
                <a:cs typeface="Nunito"/>
                <a:sym typeface="Nunito"/>
              </a:rPr>
              <a:t>Register Allocation: </a:t>
            </a:r>
            <a:r>
              <a:rPr lang="en" sz="1350">
                <a:solidFill>
                  <a:srgbClr val="273239"/>
                </a:solidFill>
                <a:highlight>
                  <a:srgbClr val="FFFFFF"/>
                </a:highlight>
                <a:latin typeface="Nunito"/>
                <a:ea typeface="Nunito"/>
                <a:cs typeface="Nunito"/>
                <a:sym typeface="Nunito"/>
              </a:rPr>
              <a:t>It is selecting which variables will reside in the registers at each point in the program</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b="1" lang="en" sz="1350">
                <a:solidFill>
                  <a:srgbClr val="273239"/>
                </a:solidFill>
                <a:highlight>
                  <a:srgbClr val="FFFFFF"/>
                </a:highlight>
                <a:latin typeface="Nunito"/>
                <a:ea typeface="Nunito"/>
                <a:cs typeface="Nunito"/>
                <a:sym typeface="Nunito"/>
              </a:rPr>
              <a:t>Register Assignment: </a:t>
            </a:r>
            <a:r>
              <a:rPr lang="en" sz="1350">
                <a:solidFill>
                  <a:srgbClr val="273239"/>
                </a:solidFill>
                <a:highlight>
                  <a:srgbClr val="FFFFFF"/>
                </a:highlight>
                <a:latin typeface="Nunito"/>
                <a:ea typeface="Nunito"/>
                <a:cs typeface="Nunito"/>
                <a:sym typeface="Nunito"/>
              </a:rPr>
              <a:t>Assigning specific registers to those variables selected in Register Allocation.</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1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2380"/>
              <a:buFont typeface="Arial"/>
              <a:buNone/>
            </a:pPr>
            <a:r>
              <a:rPr b="1" lang="en" sz="2100">
                <a:solidFill>
                  <a:srgbClr val="273239"/>
                </a:solidFill>
                <a:highlight>
                  <a:srgbClr val="FFFFFF"/>
                </a:highlight>
              </a:rPr>
              <a:t>Basic Blocks</a:t>
            </a:r>
            <a:endParaRPr b="1" sz="2100">
              <a:solidFill>
                <a:srgbClr val="273239"/>
              </a:solidFill>
              <a:highlight>
                <a:srgbClr val="FFFFFF"/>
              </a:highlight>
            </a:endParaRPr>
          </a:p>
          <a:p>
            <a:pPr indent="0" lvl="0" marL="0" rtl="0" algn="l">
              <a:spcBef>
                <a:spcPts val="0"/>
              </a:spcBef>
              <a:spcAft>
                <a:spcPts val="0"/>
              </a:spcAft>
              <a:buNone/>
            </a:pPr>
            <a:r>
              <a:t/>
            </a:r>
            <a:endParaRPr/>
          </a:p>
        </p:txBody>
      </p:sp>
      <p:sp>
        <p:nvSpPr>
          <p:cNvPr id="711" name="Google Shape;711;p1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350">
                <a:solidFill>
                  <a:srgbClr val="273239"/>
                </a:solidFill>
                <a:highlight>
                  <a:srgbClr val="FFFFFF"/>
                </a:highlight>
                <a:latin typeface="Nunito"/>
                <a:ea typeface="Nunito"/>
                <a:cs typeface="Nunito"/>
                <a:sym typeface="Nunito"/>
              </a:rPr>
              <a:t>Basic Block</a:t>
            </a:r>
            <a:r>
              <a:rPr lang="en" sz="1350">
                <a:solidFill>
                  <a:srgbClr val="273239"/>
                </a:solidFill>
                <a:highlight>
                  <a:srgbClr val="FFFFFF"/>
                </a:highlight>
                <a:latin typeface="Nunito"/>
                <a:ea typeface="Nunito"/>
                <a:cs typeface="Nunito"/>
                <a:sym typeface="Nunito"/>
              </a:rPr>
              <a:t> is a straight line code sequence that has no branches in and out branches except to the entry and at the end respectively. Basic Block is a set of statements that always executes one after other, in a sequence. </a:t>
            </a:r>
            <a:endParaRPr sz="135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lang="en" sz="1100">
                <a:solidFill>
                  <a:schemeClr val="dk1"/>
                </a:solidFill>
              </a:rPr>
              <a:t>A </a:t>
            </a:r>
            <a:r>
              <a:rPr b="1" lang="en" sz="1100">
                <a:solidFill>
                  <a:schemeClr val="dk1"/>
                </a:solidFill>
              </a:rPr>
              <a:t>basic block</a:t>
            </a:r>
            <a:r>
              <a:rPr lang="en" sz="1100">
                <a:solidFill>
                  <a:schemeClr val="dk1"/>
                </a:solidFill>
              </a:rPr>
              <a:t> is a </a:t>
            </a:r>
            <a:r>
              <a:rPr b="1" lang="en" sz="1100">
                <a:solidFill>
                  <a:schemeClr val="dk1"/>
                </a:solidFill>
              </a:rPr>
              <a:t>sequence of instructions</a:t>
            </a:r>
            <a:r>
              <a:rPr lang="en" sz="1100">
                <a:solidFill>
                  <a:schemeClr val="dk1"/>
                </a:solidFill>
              </a:rPr>
              <a:t> in a program that has:</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One entry point</a:t>
            </a:r>
            <a:r>
              <a:rPr lang="en" sz="1100">
                <a:solidFill>
                  <a:schemeClr val="dk1"/>
                </a:solidFill>
              </a:rPr>
              <a:t>: The first instruction is the only way to enter the block.</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One exit point</a:t>
            </a:r>
            <a:r>
              <a:rPr lang="en" sz="1100">
                <a:solidFill>
                  <a:schemeClr val="dk1"/>
                </a:solidFill>
              </a:rPr>
              <a:t>: The control always leaves from the last instruction—no branches except at the end.</a:t>
            </a:r>
            <a:endParaRPr sz="1100">
              <a:solidFill>
                <a:schemeClr val="dk1"/>
              </a:solidFill>
            </a:endParaRPr>
          </a:p>
          <a:p>
            <a:pPr indent="0" lvl="0" marL="0" rtl="0" algn="l">
              <a:spcBef>
                <a:spcPts val="1400"/>
              </a:spcBef>
              <a:spcAft>
                <a:spcPts val="0"/>
              </a:spcAft>
              <a:buNone/>
            </a:pPr>
            <a:r>
              <a:rPr b="1" lang="en" sz="1300">
                <a:solidFill>
                  <a:schemeClr val="dk1"/>
                </a:solidFill>
              </a:rPr>
              <a:t>Properties:</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No jump </a:t>
            </a:r>
            <a:r>
              <a:rPr b="1" lang="en" sz="1100">
                <a:solidFill>
                  <a:schemeClr val="dk1"/>
                </a:solidFill>
              </a:rPr>
              <a:t>into</a:t>
            </a:r>
            <a:r>
              <a:rPr lang="en" sz="1100">
                <a:solidFill>
                  <a:schemeClr val="dk1"/>
                </a:solidFill>
              </a:rPr>
              <a:t> the middle of a block.</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No jump </a:t>
            </a:r>
            <a:r>
              <a:rPr b="1" lang="en" sz="1100">
                <a:solidFill>
                  <a:schemeClr val="dk1"/>
                </a:solidFill>
              </a:rPr>
              <a:t>out</a:t>
            </a:r>
            <a:r>
              <a:rPr lang="en" sz="1100">
                <a:solidFill>
                  <a:schemeClr val="dk1"/>
                </a:solidFill>
              </a:rPr>
              <a:t> from the middle—only at the end.</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If the first instruction executes, </a:t>
            </a:r>
            <a:r>
              <a:rPr b="1" lang="en" sz="1100">
                <a:solidFill>
                  <a:schemeClr val="dk1"/>
                </a:solidFill>
              </a:rPr>
              <a:t>all</a:t>
            </a:r>
            <a:r>
              <a:rPr lang="en" sz="1100">
                <a:solidFill>
                  <a:schemeClr val="dk1"/>
                </a:solidFill>
              </a:rPr>
              <a:t> others will execute in order.</a:t>
            </a:r>
            <a:endParaRPr sz="1100">
              <a:solidFill>
                <a:schemeClr val="dk1"/>
              </a:solidFill>
            </a:endParaRPr>
          </a:p>
          <a:p>
            <a:pPr indent="0" lvl="0" marL="0" rtl="0" algn="l">
              <a:spcBef>
                <a:spcPts val="1200"/>
              </a:spcBef>
              <a:spcAft>
                <a:spcPts val="1200"/>
              </a:spcAft>
              <a:buNone/>
            </a:pPr>
            <a:r>
              <a:t/>
            </a:r>
            <a:endParaRPr sz="1350">
              <a:solidFill>
                <a:srgbClr val="273239"/>
              </a:solidFill>
              <a:highlight>
                <a:srgbClr val="FFFFFF"/>
              </a:highlight>
              <a:latin typeface="Nunito"/>
              <a:ea typeface="Nunito"/>
              <a:cs typeface="Nunito"/>
              <a:sym typeface="Nunito"/>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1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17" name="Google Shape;717;p1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18" name="Google Shape;718;p115"/>
          <p:cNvPicPr preferRelativeResize="0"/>
          <p:nvPr/>
        </p:nvPicPr>
        <p:blipFill>
          <a:blip r:embed="rId3">
            <a:alphaModFix/>
          </a:blip>
          <a:stretch>
            <a:fillRect/>
          </a:stretch>
        </p:blipFill>
        <p:spPr>
          <a:xfrm>
            <a:off x="1630310" y="0"/>
            <a:ext cx="5883380" cy="5143501"/>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24" name="Google Shape;724;p1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5" name="Google Shape;725;p116"/>
          <p:cNvPicPr preferRelativeResize="0"/>
          <p:nvPr/>
        </p:nvPicPr>
        <p:blipFill>
          <a:blip r:embed="rId3">
            <a:alphaModFix/>
          </a:blip>
          <a:stretch>
            <a:fillRect/>
          </a:stretch>
        </p:blipFill>
        <p:spPr>
          <a:xfrm>
            <a:off x="1788610" y="0"/>
            <a:ext cx="5566781" cy="5143501"/>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1" name="Google Shape;731;p1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700">
                <a:solidFill>
                  <a:schemeClr val="dk1"/>
                </a:solidFill>
              </a:rPr>
              <a:t>Flow Graph (Control Flow Graph or CFG)</a:t>
            </a:r>
            <a:endParaRPr b="1" sz="17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 </a:t>
            </a:r>
            <a:r>
              <a:rPr b="1" lang="en" sz="1100">
                <a:solidFill>
                  <a:schemeClr val="dk1"/>
                </a:solidFill>
              </a:rPr>
              <a:t>flow graph</a:t>
            </a:r>
            <a:r>
              <a:rPr lang="en" sz="1100">
                <a:solidFill>
                  <a:schemeClr val="dk1"/>
                </a:solidFill>
              </a:rPr>
              <a:t> is a </a:t>
            </a:r>
            <a:r>
              <a:rPr b="1" lang="en" sz="1100">
                <a:solidFill>
                  <a:schemeClr val="dk1"/>
                </a:solidFill>
              </a:rPr>
              <a:t>graphical representation</a:t>
            </a:r>
            <a:r>
              <a:rPr lang="en" sz="1100">
                <a:solidFill>
                  <a:schemeClr val="dk1"/>
                </a:solidFill>
              </a:rPr>
              <a:t> of the control flow between basic blocks in a program.</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Nodes</a:t>
            </a:r>
            <a:r>
              <a:rPr lang="en" sz="1100">
                <a:solidFill>
                  <a:schemeClr val="dk1"/>
                </a:solidFill>
              </a:rPr>
              <a:t>: Represent basic blocks.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Edges</a:t>
            </a:r>
            <a:r>
              <a:rPr lang="en" sz="1100">
                <a:solidFill>
                  <a:schemeClr val="dk1"/>
                </a:solidFill>
              </a:rPr>
              <a:t>: Represent possible control flow from one block to another.</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5" name="Shape 735"/>
        <p:cNvGrpSpPr/>
        <p:nvPr/>
      </p:nvGrpSpPr>
      <p:grpSpPr>
        <a:xfrm>
          <a:off x="0" y="0"/>
          <a:ext cx="0" cy="0"/>
          <a:chOff x="0" y="0"/>
          <a:chExt cx="0" cy="0"/>
        </a:xfrm>
      </p:grpSpPr>
      <p:sp>
        <p:nvSpPr>
          <p:cNvPr id="736" name="Google Shape;736;p1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7" name="Google Shape;737;p1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38" name="Google Shape;738;p118"/>
          <p:cNvPicPr preferRelativeResize="0"/>
          <p:nvPr/>
        </p:nvPicPr>
        <p:blipFill>
          <a:blip r:embed="rId3">
            <a:alphaModFix/>
          </a:blip>
          <a:stretch>
            <a:fillRect/>
          </a:stretch>
        </p:blipFill>
        <p:spPr>
          <a:xfrm>
            <a:off x="2281238" y="762000"/>
            <a:ext cx="4581525" cy="361950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1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2380"/>
              <a:buFont typeface="Arial"/>
              <a:buNone/>
            </a:pPr>
            <a:r>
              <a:rPr b="1" lang="en" sz="2100">
                <a:solidFill>
                  <a:srgbClr val="273239"/>
                </a:solidFill>
                <a:highlight>
                  <a:srgbClr val="FFFFFF"/>
                </a:highlight>
              </a:rPr>
              <a:t>Optimization of Basic Blocks</a:t>
            </a:r>
            <a:endParaRPr b="1" sz="2100">
              <a:solidFill>
                <a:srgbClr val="273239"/>
              </a:solidFill>
              <a:highlight>
                <a:srgbClr val="FFFFFF"/>
              </a:highlight>
            </a:endParaRPr>
          </a:p>
          <a:p>
            <a:pPr indent="0" lvl="0" marL="0" rtl="0" algn="l">
              <a:spcBef>
                <a:spcPts val="0"/>
              </a:spcBef>
              <a:spcAft>
                <a:spcPts val="0"/>
              </a:spcAft>
              <a:buNone/>
            </a:pPr>
            <a:r>
              <a:t/>
            </a:r>
            <a:endParaRPr/>
          </a:p>
        </p:txBody>
      </p:sp>
      <p:sp>
        <p:nvSpPr>
          <p:cNvPr id="744" name="Google Shape;744;p1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73239"/>
                </a:solidFill>
                <a:highlight>
                  <a:srgbClr val="FFFFFF"/>
                </a:highlight>
                <a:latin typeface="Nunito"/>
                <a:ea typeface="Nunito"/>
                <a:cs typeface="Nunito"/>
                <a:sym typeface="Nunito"/>
              </a:rPr>
              <a:t>Optimization is applied to the basic blocks after the intermediate code generation phase of the compiler. Optimization is the process of transforming a program that improves the code by consuming fewer resources and delivering high speed. In optimization, high-level codes are replaced by their equivalent efficient low-level codes. Optimization of basic blocks can be machine-dependent or machine-independent. These transformations are useful for improving the quality of code that will be ultimately generated from basic block.</a:t>
            </a:r>
            <a:endParaRPr/>
          </a:p>
        </p:txBody>
      </p:sp>
      <p:pic>
        <p:nvPicPr>
          <p:cNvPr id="745" name="Google Shape;745;p119"/>
          <p:cNvPicPr preferRelativeResize="0"/>
          <p:nvPr/>
        </p:nvPicPr>
        <p:blipFill>
          <a:blip r:embed="rId3">
            <a:alphaModFix/>
          </a:blip>
          <a:stretch>
            <a:fillRect/>
          </a:stretch>
        </p:blipFill>
        <p:spPr>
          <a:xfrm>
            <a:off x="1568813" y="2707913"/>
            <a:ext cx="5724525" cy="1724025"/>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1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1" name="Google Shape;751;p1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Structure-Preserving Transformations:</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The structure-preserving transformation on basic blocks includes:</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80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Dead Code Elimination</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Common Subexpression Elimination</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Renaming of Temporary variables</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Interchange of two independent adjacent statements</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1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7" name="Google Shape;757;p1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1.Dead Code Elimination: </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Dead code is defined as that part of the code that never executes during the program execution. So, for optimization, such code or dead code is eliminated. </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196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Structure and Phases of Compiler</a:t>
            </a:r>
            <a:endParaRPr/>
          </a:p>
        </p:txBody>
      </p:sp>
      <p:sp>
        <p:nvSpPr>
          <p:cNvPr id="120" name="Google Shape;120;p23"/>
          <p:cNvSpPr txBox="1"/>
          <p:nvPr>
            <p:ph idx="1" type="body"/>
          </p:nvPr>
        </p:nvSpPr>
        <p:spPr>
          <a:xfrm>
            <a:off x="270300" y="863550"/>
            <a:ext cx="8520600" cy="3901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200">
                <a:solidFill>
                  <a:srgbClr val="273239"/>
                </a:solidFill>
                <a:highlight>
                  <a:srgbClr val="FFFFFF"/>
                </a:highlight>
                <a:latin typeface="Nunito"/>
                <a:ea typeface="Nunito"/>
                <a:cs typeface="Nunito"/>
                <a:sym typeface="Nunito"/>
              </a:rPr>
              <a:t>A compiler performs this transformation through several phases, each with a specific role in making the code efficient and correct. Broadly, the compilation process can be divided into two main parts:</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800"/>
              </a:spcBef>
              <a:spcAft>
                <a:spcPts val="0"/>
              </a:spcAft>
              <a:buClr>
                <a:srgbClr val="273239"/>
              </a:buClr>
              <a:buSzPts val="1200"/>
              <a:buFont typeface="Nunito"/>
              <a:buAutoNum type="arabicPeriod"/>
            </a:pPr>
            <a:r>
              <a:rPr b="1" lang="en" sz="1200">
                <a:solidFill>
                  <a:srgbClr val="273239"/>
                </a:solidFill>
                <a:highlight>
                  <a:srgbClr val="FFFFFF"/>
                </a:highlight>
                <a:latin typeface="Nunito"/>
                <a:ea typeface="Nunito"/>
                <a:cs typeface="Nunito"/>
                <a:sym typeface="Nunito"/>
              </a:rPr>
              <a:t>Analysis Phase:</a:t>
            </a:r>
            <a:r>
              <a:rPr lang="en" sz="1200">
                <a:solidFill>
                  <a:srgbClr val="273239"/>
                </a:solidFill>
                <a:highlight>
                  <a:srgbClr val="FFFFFF"/>
                </a:highlight>
                <a:latin typeface="Nunito"/>
                <a:ea typeface="Nunito"/>
                <a:cs typeface="Nunito"/>
                <a:sym typeface="Nunito"/>
              </a:rPr>
              <a:t> The analysis phase breaks the source program into its basic components and creates an intermediate representation of the program. It is sometimes referred to as front end.</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0"/>
              </a:spcBef>
              <a:spcAft>
                <a:spcPts val="0"/>
              </a:spcAft>
              <a:buClr>
                <a:srgbClr val="273239"/>
              </a:buClr>
              <a:buSzPts val="1200"/>
              <a:buFont typeface="Nunito"/>
              <a:buAutoNum type="arabicPeriod"/>
            </a:pPr>
            <a:r>
              <a:rPr b="1" lang="en" sz="1200">
                <a:solidFill>
                  <a:srgbClr val="273239"/>
                </a:solidFill>
                <a:highlight>
                  <a:srgbClr val="FFFFFF"/>
                </a:highlight>
                <a:latin typeface="Nunito"/>
                <a:ea typeface="Nunito"/>
                <a:cs typeface="Nunito"/>
                <a:sym typeface="Nunito"/>
              </a:rPr>
              <a:t>Synthesis Phase: </a:t>
            </a:r>
            <a:r>
              <a:rPr lang="en" sz="1200">
                <a:solidFill>
                  <a:srgbClr val="273239"/>
                </a:solidFill>
                <a:highlight>
                  <a:srgbClr val="FFFFFF"/>
                </a:highlight>
                <a:latin typeface="Nunito"/>
                <a:ea typeface="Nunito"/>
                <a:cs typeface="Nunito"/>
                <a:sym typeface="Nunito"/>
              </a:rPr>
              <a:t>The synthesis phase creates the final target program from the intermediate representation. It is sometimes referred to as back end.</a:t>
            </a:r>
            <a:endParaRPr sz="1200">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1800"/>
              </a:spcAft>
              <a:buNone/>
            </a:pPr>
            <a:r>
              <a:t/>
            </a:r>
            <a:endParaRPr sz="1200">
              <a:solidFill>
                <a:srgbClr val="273239"/>
              </a:solidFill>
              <a:highlight>
                <a:srgbClr val="FFFFFF"/>
              </a:highlight>
              <a:latin typeface="Nunito"/>
              <a:ea typeface="Nunito"/>
              <a:cs typeface="Nunito"/>
              <a:sym typeface="Nunito"/>
            </a:endParaRPr>
          </a:p>
        </p:txBody>
      </p:sp>
      <p:pic>
        <p:nvPicPr>
          <p:cNvPr id="121" name="Google Shape;121;p23"/>
          <p:cNvPicPr preferRelativeResize="0"/>
          <p:nvPr/>
        </p:nvPicPr>
        <p:blipFill>
          <a:blip r:embed="rId3">
            <a:alphaModFix/>
          </a:blip>
          <a:stretch>
            <a:fillRect/>
          </a:stretch>
        </p:blipFill>
        <p:spPr>
          <a:xfrm>
            <a:off x="1428750" y="2571750"/>
            <a:ext cx="6286500" cy="23385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1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63" name="Google Shape;763;p1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64" name="Google Shape;764;p122"/>
          <p:cNvPicPr preferRelativeResize="0"/>
          <p:nvPr/>
        </p:nvPicPr>
        <p:blipFill>
          <a:blip r:embed="rId3">
            <a:alphaModFix/>
          </a:blip>
          <a:stretch>
            <a:fillRect/>
          </a:stretch>
        </p:blipFill>
        <p:spPr>
          <a:xfrm>
            <a:off x="1453616" y="0"/>
            <a:ext cx="6236769" cy="514350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8" name="Shape 768"/>
        <p:cNvGrpSpPr/>
        <p:nvPr/>
      </p:nvGrpSpPr>
      <p:grpSpPr>
        <a:xfrm>
          <a:off x="0" y="0"/>
          <a:ext cx="0" cy="0"/>
          <a:chOff x="0" y="0"/>
          <a:chExt cx="0" cy="0"/>
        </a:xfrm>
      </p:grpSpPr>
      <p:sp>
        <p:nvSpPr>
          <p:cNvPr id="769" name="Google Shape;769;p1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0" name="Google Shape;770;p1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Common Subexpression Elimination:</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In this technique, the sub-expression which are common are used frequently are calculated only once and reused when needed. DAG ( Directed Acyclic Graph ) is used to eliminate common subexpressions.</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pic>
        <p:nvPicPr>
          <p:cNvPr id="771" name="Google Shape;771;p123"/>
          <p:cNvPicPr preferRelativeResize="0"/>
          <p:nvPr/>
        </p:nvPicPr>
        <p:blipFill>
          <a:blip r:embed="rId3">
            <a:alphaModFix/>
          </a:blip>
          <a:stretch>
            <a:fillRect/>
          </a:stretch>
        </p:blipFill>
        <p:spPr>
          <a:xfrm>
            <a:off x="631471" y="2402421"/>
            <a:ext cx="3116950" cy="2314225"/>
          </a:xfrm>
          <a:prstGeom prst="rect">
            <a:avLst/>
          </a:prstGeom>
          <a:noFill/>
          <a:ln>
            <a:noFill/>
          </a:ln>
        </p:spPr>
      </p:pic>
      <p:pic>
        <p:nvPicPr>
          <p:cNvPr id="772" name="Google Shape;772;p123"/>
          <p:cNvPicPr preferRelativeResize="0"/>
          <p:nvPr/>
        </p:nvPicPr>
        <p:blipFill>
          <a:blip r:embed="rId4">
            <a:alphaModFix/>
          </a:blip>
          <a:stretch>
            <a:fillRect/>
          </a:stretch>
        </p:blipFill>
        <p:spPr>
          <a:xfrm>
            <a:off x="4149950" y="2348275"/>
            <a:ext cx="4143075" cy="2314225"/>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78" name="Google Shape;778;p1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Renaming of Temporary Variables: </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Statements containing instances of a temporary variable can be changed to instances of a new temporary variable without changing the basic block value.</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1350">
                <a:solidFill>
                  <a:srgbClr val="273239"/>
                </a:solidFill>
                <a:highlight>
                  <a:srgbClr val="FFFFFF"/>
                </a:highlight>
                <a:latin typeface="Nunito"/>
                <a:ea typeface="Nunito"/>
                <a:cs typeface="Nunito"/>
                <a:sym typeface="Nunito"/>
              </a:rPr>
              <a:t>Example: </a:t>
            </a:r>
            <a:r>
              <a:rPr lang="en" sz="1350">
                <a:solidFill>
                  <a:srgbClr val="273239"/>
                </a:solidFill>
                <a:highlight>
                  <a:srgbClr val="FFFFFF"/>
                </a:highlight>
                <a:latin typeface="Nunito"/>
                <a:ea typeface="Nunito"/>
                <a:cs typeface="Nunito"/>
                <a:sym typeface="Nunito"/>
              </a:rPr>
              <a:t>Statement t = a + b can be changed to x = a + b where t is a temporary variable and x is a new temporary variable without changing the value of the basic block.</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1200">
                <a:solidFill>
                  <a:srgbClr val="273239"/>
                </a:solidFill>
                <a:highlight>
                  <a:srgbClr val="FFFFFF"/>
                </a:highlight>
                <a:latin typeface="Nunito"/>
                <a:ea typeface="Nunito"/>
                <a:cs typeface="Nunito"/>
                <a:sym typeface="Nunito"/>
              </a:rPr>
              <a:t>Interchange of Two Independent Adjacent Statements:  </a:t>
            </a:r>
            <a:endParaRPr b="1" sz="1200">
              <a:solidFill>
                <a:srgbClr val="273239"/>
              </a:solidFill>
              <a:highlight>
                <a:srgbClr val="FFFFFF"/>
              </a:highlight>
              <a:latin typeface="Nunito"/>
              <a:ea typeface="Nunito"/>
              <a:cs typeface="Nunito"/>
              <a:sym typeface="Nunito"/>
            </a:endParaRPr>
          </a:p>
          <a:p>
            <a:pPr indent="0" lvl="0" marL="0" rtl="0" algn="l">
              <a:spcBef>
                <a:spcPts val="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If a block has two adjacent statements which are independent can be interchanged without affecting the basic block value.</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4" name="Google Shape;784;p1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Algebraic Transformation:</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Countless algebraic transformations can be used to change the set of expressions computed  by a basic block into an algebraically equivalent set. Some of the algebraic transformation on basic blocks includes:</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80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Constant Folding</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Copy Propagation</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Strength Reduction</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0" name="Google Shape;790;p1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1" name="Google Shape;791;p126"/>
          <p:cNvPicPr preferRelativeResize="0"/>
          <p:nvPr/>
        </p:nvPicPr>
        <p:blipFill>
          <a:blip r:embed="rId3">
            <a:alphaModFix/>
          </a:blip>
          <a:stretch>
            <a:fillRect/>
          </a:stretch>
        </p:blipFill>
        <p:spPr>
          <a:xfrm>
            <a:off x="477755" y="152400"/>
            <a:ext cx="8493291" cy="514350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1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97" name="Google Shape;797;p1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98" name="Google Shape;798;p127"/>
          <p:cNvPicPr preferRelativeResize="0"/>
          <p:nvPr/>
        </p:nvPicPr>
        <p:blipFill>
          <a:blip r:embed="rId3">
            <a:alphaModFix/>
          </a:blip>
          <a:stretch>
            <a:fillRect/>
          </a:stretch>
        </p:blipFill>
        <p:spPr>
          <a:xfrm>
            <a:off x="729709" y="0"/>
            <a:ext cx="7684581" cy="5143499"/>
          </a:xfrm>
          <a:prstGeom prst="rect">
            <a:avLst/>
          </a:prstGeom>
          <a:noFill/>
          <a:ln>
            <a:noFill/>
          </a:ln>
        </p:spPr>
      </p:pic>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2" name="Shape 802"/>
        <p:cNvGrpSpPr/>
        <p:nvPr/>
      </p:nvGrpSpPr>
      <p:grpSpPr>
        <a:xfrm>
          <a:off x="0" y="0"/>
          <a:ext cx="0" cy="0"/>
          <a:chOff x="0" y="0"/>
          <a:chExt cx="0" cy="0"/>
        </a:xfrm>
      </p:grpSpPr>
      <p:sp>
        <p:nvSpPr>
          <p:cNvPr id="803" name="Google Shape;803;p1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2352"/>
              </a:lnSpc>
              <a:spcBef>
                <a:spcPts val="1800"/>
              </a:spcBef>
              <a:spcAft>
                <a:spcPts val="0"/>
              </a:spcAft>
              <a:buClr>
                <a:schemeClr val="dk1"/>
              </a:buClr>
              <a:buSzPct val="46478"/>
              <a:buFont typeface="Arial"/>
              <a:buNone/>
            </a:pPr>
            <a:r>
              <a:rPr b="1" lang="en" sz="2366"/>
              <a:t>Peephole Optimization</a:t>
            </a:r>
            <a:endParaRPr b="1" sz="2366"/>
          </a:p>
          <a:p>
            <a:pPr indent="0" lvl="0" marL="0" rtl="0" algn="l">
              <a:spcBef>
                <a:spcPts val="400"/>
              </a:spcBef>
              <a:spcAft>
                <a:spcPts val="0"/>
              </a:spcAft>
              <a:buNone/>
            </a:pPr>
            <a:r>
              <a:t/>
            </a:r>
            <a:endParaRPr/>
          </a:p>
        </p:txBody>
      </p:sp>
      <p:sp>
        <p:nvSpPr>
          <p:cNvPr id="804" name="Google Shape;804;p1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highlight>
                  <a:srgbClr val="FFFFFF"/>
                </a:highlight>
                <a:latin typeface="Verdana"/>
                <a:ea typeface="Verdana"/>
                <a:cs typeface="Verdana"/>
                <a:sym typeface="Verdana"/>
              </a:rPr>
              <a:t>Peephole optimization is a method used to optimize a small set of compiler-generated instructions; this small set is referred to as the peephole optimization or window in compiler design.</a:t>
            </a:r>
            <a:endParaRPr sz="130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300">
                <a:solidFill>
                  <a:schemeClr val="dk1"/>
                </a:solidFill>
                <a:latin typeface="Verdana"/>
                <a:ea typeface="Verdana"/>
                <a:cs typeface="Verdana"/>
                <a:sym typeface="Verdana"/>
              </a:rPr>
              <a:t>The key points about peephole optimization are listed below −</a:t>
            </a:r>
            <a:endParaRPr sz="1300">
              <a:solidFill>
                <a:schemeClr val="dk1"/>
              </a:solidFill>
              <a:latin typeface="Verdana"/>
              <a:ea typeface="Verdana"/>
              <a:cs typeface="Verdana"/>
              <a:sym typeface="Verdana"/>
            </a:endParaRPr>
          </a:p>
          <a:p>
            <a:pPr indent="-311150" lvl="0" marL="457200" rtl="0" algn="just">
              <a:spcBef>
                <a:spcPts val="1200"/>
              </a:spcBef>
              <a:spcAft>
                <a:spcPts val="0"/>
              </a:spcAft>
              <a:buClr>
                <a:schemeClr val="dk1"/>
              </a:buClr>
              <a:buSzPts val="1300"/>
              <a:buFont typeface="Verdana"/>
              <a:buAutoNum type="arabicPeriod"/>
            </a:pPr>
            <a:r>
              <a:rPr lang="en" sz="1300">
                <a:solidFill>
                  <a:schemeClr val="dk1"/>
                </a:solidFill>
                <a:latin typeface="Verdana"/>
                <a:ea typeface="Verdana"/>
                <a:cs typeface="Verdana"/>
                <a:sym typeface="Verdana"/>
              </a:rPr>
              <a:t>It is applied after the source code is converted into the target code.</a:t>
            </a:r>
            <a:endParaRPr sz="1300">
              <a:solidFill>
                <a:schemeClr val="dk1"/>
              </a:solidFill>
              <a:latin typeface="Verdana"/>
              <a:ea typeface="Verdana"/>
              <a:cs typeface="Verdana"/>
              <a:sym typeface="Verdana"/>
            </a:endParaRPr>
          </a:p>
          <a:p>
            <a:pPr indent="-311150" lvl="0" marL="457200" rtl="0" algn="just">
              <a:spcBef>
                <a:spcPts val="0"/>
              </a:spcBef>
              <a:spcAft>
                <a:spcPts val="0"/>
              </a:spcAft>
              <a:buClr>
                <a:schemeClr val="dk1"/>
              </a:buClr>
              <a:buSzPts val="1300"/>
              <a:buFont typeface="Verdana"/>
              <a:buAutoNum type="arabicPeriod"/>
            </a:pPr>
            <a:r>
              <a:rPr lang="en" sz="1300">
                <a:solidFill>
                  <a:schemeClr val="dk1"/>
                </a:solidFill>
                <a:latin typeface="Verdana"/>
                <a:ea typeface="Verdana"/>
                <a:cs typeface="Verdana"/>
                <a:sym typeface="Verdana"/>
              </a:rPr>
              <a:t>Peephole optimization falls under machine-dependent optimization. Machine-dependent optimization takes place after the target code is generated and adapted to the machine's architecture. It uses CPU registers and may use absolute memory references instead of relative ones.</a:t>
            </a:r>
            <a:endParaRPr sz="1300">
              <a:solidFill>
                <a:schemeClr val="dk1"/>
              </a:solidFill>
              <a:latin typeface="Verdana"/>
              <a:ea typeface="Verdana"/>
              <a:cs typeface="Verdana"/>
              <a:sym typeface="Verdana"/>
            </a:endParaRPr>
          </a:p>
          <a:p>
            <a:pPr indent="-311150" lvl="0" marL="457200" rtl="0" algn="just">
              <a:spcBef>
                <a:spcPts val="0"/>
              </a:spcBef>
              <a:spcAft>
                <a:spcPts val="0"/>
              </a:spcAft>
              <a:buClr>
                <a:schemeClr val="dk1"/>
              </a:buClr>
              <a:buSzPts val="1300"/>
              <a:buFont typeface="Verdana"/>
              <a:buAutoNum type="arabicPeriod"/>
            </a:pPr>
            <a:r>
              <a:rPr lang="en" sz="1300">
                <a:solidFill>
                  <a:schemeClr val="dk1"/>
                </a:solidFill>
                <a:latin typeface="Verdana"/>
                <a:ea typeface="Verdana"/>
                <a:cs typeface="Verdana"/>
                <a:sym typeface="Verdana"/>
              </a:rPr>
              <a:t>It is applied repeatedly to small sections of code.</a:t>
            </a:r>
            <a:endParaRPr sz="1300">
              <a:solidFill>
                <a:schemeClr val="dk1"/>
              </a:solidFill>
              <a:latin typeface="Verdana"/>
              <a:ea typeface="Verdana"/>
              <a:cs typeface="Verdana"/>
              <a:sym typeface="Verdana"/>
            </a:endParaRPr>
          </a:p>
          <a:p>
            <a:pPr indent="0" lvl="0" marL="0" rtl="0" algn="l">
              <a:spcBef>
                <a:spcPts val="1200"/>
              </a:spcBef>
              <a:spcAft>
                <a:spcPts val="1200"/>
              </a:spcAft>
              <a:buNone/>
            </a:pPr>
            <a:r>
              <a:t/>
            </a:r>
            <a:endParaRPr sz="13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8" name="Shape 808"/>
        <p:cNvGrpSpPr/>
        <p:nvPr/>
      </p:nvGrpSpPr>
      <p:grpSpPr>
        <a:xfrm>
          <a:off x="0" y="0"/>
          <a:ext cx="0" cy="0"/>
          <a:chOff x="0" y="0"/>
          <a:chExt cx="0" cy="0"/>
        </a:xfrm>
      </p:grpSpPr>
      <p:sp>
        <p:nvSpPr>
          <p:cNvPr id="809" name="Google Shape;809;p1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0" name="Google Shape;810;p1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2352"/>
              </a:lnSpc>
              <a:spcBef>
                <a:spcPts val="1800"/>
              </a:spcBef>
              <a:spcAft>
                <a:spcPts val="0"/>
              </a:spcAft>
              <a:buClr>
                <a:schemeClr val="dk1"/>
              </a:buClr>
              <a:buSzPts val="1100"/>
              <a:buFont typeface="Arial"/>
              <a:buNone/>
            </a:pPr>
            <a:r>
              <a:rPr b="1" lang="en" sz="2200">
                <a:solidFill>
                  <a:schemeClr val="dk1"/>
                </a:solidFill>
              </a:rPr>
              <a:t>Goals of Peephole Optimization</a:t>
            </a:r>
            <a:endParaRPr b="1" sz="2200">
              <a:solidFill>
                <a:schemeClr val="dk1"/>
              </a:solidFill>
            </a:endParaRPr>
          </a:p>
          <a:p>
            <a:pPr indent="0" lvl="0" marL="0" rtl="0" algn="l">
              <a:spcBef>
                <a:spcPts val="400"/>
              </a:spcBef>
              <a:spcAft>
                <a:spcPts val="0"/>
              </a:spcAft>
              <a:buClr>
                <a:schemeClr val="dk1"/>
              </a:buClr>
              <a:buSzPts val="1100"/>
              <a:buFont typeface="Arial"/>
              <a:buNone/>
            </a:pPr>
            <a:r>
              <a:rPr lang="en" sz="1650">
                <a:solidFill>
                  <a:schemeClr val="dk1"/>
                </a:solidFill>
                <a:latin typeface="Verdana"/>
                <a:ea typeface="Verdana"/>
                <a:cs typeface="Verdana"/>
                <a:sym typeface="Verdana"/>
              </a:rPr>
              <a:t>The goals of peephole optimization include −</a:t>
            </a:r>
            <a:endParaRPr sz="1650">
              <a:solidFill>
                <a:schemeClr val="dk1"/>
              </a:solidFill>
              <a:latin typeface="Verdana"/>
              <a:ea typeface="Verdana"/>
              <a:cs typeface="Verdana"/>
              <a:sym typeface="Verdana"/>
            </a:endParaRPr>
          </a:p>
          <a:p>
            <a:pPr indent="-333375" lvl="0" marL="457200" rtl="0" algn="just">
              <a:spcBef>
                <a:spcPts val="1200"/>
              </a:spcBef>
              <a:spcAft>
                <a:spcPts val="0"/>
              </a:spcAft>
              <a:buClr>
                <a:schemeClr val="dk1"/>
              </a:buClr>
              <a:buSzPts val="1650"/>
              <a:buFont typeface="Verdana"/>
              <a:buAutoNum type="arabicPeriod"/>
            </a:pPr>
            <a:r>
              <a:rPr lang="en" sz="1650">
                <a:solidFill>
                  <a:schemeClr val="dk1"/>
                </a:solidFill>
                <a:latin typeface="Verdana"/>
                <a:ea typeface="Verdana"/>
                <a:cs typeface="Verdana"/>
                <a:sym typeface="Verdana"/>
              </a:rPr>
              <a:t>Improving performance</a:t>
            </a:r>
            <a:endParaRPr sz="1650">
              <a:solidFill>
                <a:schemeClr val="dk1"/>
              </a:solidFill>
              <a:latin typeface="Verdana"/>
              <a:ea typeface="Verdana"/>
              <a:cs typeface="Verdana"/>
              <a:sym typeface="Verdana"/>
            </a:endParaRPr>
          </a:p>
          <a:p>
            <a:pPr indent="-333375" lvl="0" marL="457200" rtl="0" algn="just">
              <a:spcBef>
                <a:spcPts val="0"/>
              </a:spcBef>
              <a:spcAft>
                <a:spcPts val="0"/>
              </a:spcAft>
              <a:buClr>
                <a:schemeClr val="dk1"/>
              </a:buClr>
              <a:buSzPts val="1650"/>
              <a:buFont typeface="Verdana"/>
              <a:buAutoNum type="arabicPeriod"/>
            </a:pPr>
            <a:r>
              <a:rPr lang="en" sz="1650">
                <a:solidFill>
                  <a:schemeClr val="dk1"/>
                </a:solidFill>
                <a:latin typeface="Verdana"/>
                <a:ea typeface="Verdana"/>
                <a:cs typeface="Verdana"/>
                <a:sym typeface="Verdana"/>
              </a:rPr>
              <a:t>Reducing memory footprint</a:t>
            </a:r>
            <a:endParaRPr sz="1650">
              <a:solidFill>
                <a:schemeClr val="dk1"/>
              </a:solidFill>
              <a:latin typeface="Verdana"/>
              <a:ea typeface="Verdana"/>
              <a:cs typeface="Verdana"/>
              <a:sym typeface="Verdana"/>
            </a:endParaRPr>
          </a:p>
          <a:p>
            <a:pPr indent="-333375" lvl="0" marL="457200" rtl="0" algn="just">
              <a:spcBef>
                <a:spcPts val="0"/>
              </a:spcBef>
              <a:spcAft>
                <a:spcPts val="0"/>
              </a:spcAft>
              <a:buClr>
                <a:schemeClr val="dk1"/>
              </a:buClr>
              <a:buSzPts val="1650"/>
              <a:buFont typeface="Verdana"/>
              <a:buAutoNum type="arabicPeriod"/>
            </a:pPr>
            <a:r>
              <a:rPr lang="en" sz="1650">
                <a:solidFill>
                  <a:schemeClr val="dk1"/>
                </a:solidFill>
                <a:latin typeface="Verdana"/>
                <a:ea typeface="Verdana"/>
                <a:cs typeface="Verdana"/>
                <a:sym typeface="Verdana"/>
              </a:rPr>
              <a:t>Reducing code size.</a:t>
            </a:r>
            <a:endParaRPr sz="1650">
              <a:solidFill>
                <a:schemeClr val="dk1"/>
              </a:solidFill>
              <a:latin typeface="Verdana"/>
              <a:ea typeface="Verdana"/>
              <a:cs typeface="Verdana"/>
              <a:sym typeface="Verdana"/>
            </a:endParaRPr>
          </a:p>
          <a:p>
            <a:pPr indent="0" lvl="0" marL="457200" rtl="0" algn="l">
              <a:spcBef>
                <a:spcPts val="1200"/>
              </a:spcBef>
              <a:spcAft>
                <a:spcPts val="1200"/>
              </a:spcAft>
              <a:buNone/>
            </a:pPr>
            <a:r>
              <a:t/>
            </a:r>
            <a:endParaRPr sz="23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4" name="Shape 814"/>
        <p:cNvGrpSpPr/>
        <p:nvPr/>
      </p:nvGrpSpPr>
      <p:grpSpPr>
        <a:xfrm>
          <a:off x="0" y="0"/>
          <a:ext cx="0" cy="0"/>
          <a:chOff x="0" y="0"/>
          <a:chExt cx="0" cy="0"/>
        </a:xfrm>
      </p:grpSpPr>
      <p:sp>
        <p:nvSpPr>
          <p:cNvPr id="815" name="Google Shape;815;p1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2352"/>
              </a:lnSpc>
              <a:spcBef>
                <a:spcPts val="1800"/>
              </a:spcBef>
              <a:spcAft>
                <a:spcPts val="0"/>
              </a:spcAft>
              <a:buClr>
                <a:schemeClr val="dk1"/>
              </a:buClr>
              <a:buSzPts val="990"/>
              <a:buFont typeface="Arial"/>
              <a:buNone/>
            </a:pPr>
            <a:r>
              <a:rPr b="1" lang="en" sz="1729"/>
              <a:t>Working of Peephole Optimization in Compiler Design</a:t>
            </a:r>
            <a:endParaRPr b="1" sz="1729"/>
          </a:p>
          <a:p>
            <a:pPr indent="0" lvl="0" marL="0" rtl="0" algn="l">
              <a:spcBef>
                <a:spcPts val="400"/>
              </a:spcBef>
              <a:spcAft>
                <a:spcPts val="0"/>
              </a:spcAft>
              <a:buSzPts val="990"/>
              <a:buNone/>
            </a:pPr>
            <a:r>
              <a:t/>
            </a:r>
            <a:endParaRPr b="1" sz="2720"/>
          </a:p>
        </p:txBody>
      </p:sp>
      <p:sp>
        <p:nvSpPr>
          <p:cNvPr id="816" name="Google Shape;816;p13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50000"/>
              </a:lnSpc>
              <a:spcBef>
                <a:spcPts val="1400"/>
              </a:spcBef>
              <a:spcAft>
                <a:spcPts val="0"/>
              </a:spcAft>
              <a:buClr>
                <a:schemeClr val="dk1"/>
              </a:buClr>
              <a:buSzPts val="1100"/>
              <a:buFont typeface="Arial"/>
              <a:buNone/>
            </a:pPr>
            <a:r>
              <a:rPr lang="en" sz="1700">
                <a:solidFill>
                  <a:schemeClr val="dk1"/>
                </a:solidFill>
                <a:latin typeface="Verdana"/>
                <a:ea typeface="Verdana"/>
                <a:cs typeface="Verdana"/>
                <a:sym typeface="Verdana"/>
              </a:rPr>
              <a:t>Step 1: Identify the Peephole</a:t>
            </a:r>
            <a:endParaRPr sz="1700">
              <a:solidFill>
                <a:schemeClr val="dk1"/>
              </a:solidFill>
              <a:latin typeface="Verdana"/>
              <a:ea typeface="Verdana"/>
              <a:cs typeface="Verdana"/>
              <a:sym typeface="Verdana"/>
            </a:endParaRPr>
          </a:p>
          <a:p>
            <a:pPr indent="0" lvl="0" marL="0" rtl="0" algn="l">
              <a:spcBef>
                <a:spcPts val="400"/>
              </a:spcBef>
              <a:spcAft>
                <a:spcPts val="0"/>
              </a:spcAft>
              <a:buNone/>
            </a:pPr>
            <a:r>
              <a:rPr lang="en" sz="1350">
                <a:solidFill>
                  <a:schemeClr val="dk1"/>
                </a:solidFill>
                <a:highlight>
                  <a:srgbClr val="FFFFFF"/>
                </a:highlight>
                <a:latin typeface="Verdana"/>
                <a:ea typeface="Verdana"/>
                <a:cs typeface="Verdana"/>
                <a:sym typeface="Verdana"/>
              </a:rPr>
              <a:t>In the first step, the compiler finds the small sections of the generated code that need optimization. Peephole refers to an instruction within a fixed window size, so the window size depends on the specific optimization being performed. The compiler helps to define the instructions within the window.</a:t>
            </a:r>
            <a:endParaRPr sz="1350">
              <a:solidFill>
                <a:schemeClr val="dk1"/>
              </a:solidFill>
              <a:highlight>
                <a:srgbClr val="FFFFFF"/>
              </a:highlight>
              <a:latin typeface="Verdana"/>
              <a:ea typeface="Verdana"/>
              <a:cs typeface="Verdana"/>
              <a:sym typeface="Verdana"/>
            </a:endParaRPr>
          </a:p>
          <a:p>
            <a:pPr indent="0" lvl="0" marL="0" rtl="0" algn="l">
              <a:lnSpc>
                <a:spcPct val="150000"/>
              </a:lnSpc>
              <a:spcBef>
                <a:spcPts val="1400"/>
              </a:spcBef>
              <a:spcAft>
                <a:spcPts val="0"/>
              </a:spcAft>
              <a:buClr>
                <a:schemeClr val="dk1"/>
              </a:buClr>
              <a:buSzPts val="1100"/>
              <a:buFont typeface="Arial"/>
              <a:buNone/>
            </a:pPr>
            <a:r>
              <a:rPr lang="en" sz="1700">
                <a:solidFill>
                  <a:schemeClr val="dk1"/>
                </a:solidFill>
                <a:latin typeface="Verdana"/>
                <a:ea typeface="Verdana"/>
                <a:cs typeface="Verdana"/>
                <a:sym typeface="Verdana"/>
              </a:rPr>
              <a:t>Step 2: Apply the Optimization Rule</a:t>
            </a:r>
            <a:endParaRPr sz="1700">
              <a:solidFill>
                <a:schemeClr val="dk1"/>
              </a:solidFill>
              <a:latin typeface="Verdana"/>
              <a:ea typeface="Verdana"/>
              <a:cs typeface="Verdana"/>
              <a:sym typeface="Verdana"/>
            </a:endParaRPr>
          </a:p>
          <a:p>
            <a:pPr indent="0" lvl="0" marL="0" rtl="0" algn="l">
              <a:spcBef>
                <a:spcPts val="400"/>
              </a:spcBef>
              <a:spcAft>
                <a:spcPts val="0"/>
              </a:spcAft>
              <a:buClr>
                <a:schemeClr val="dk1"/>
              </a:buClr>
              <a:buSzPts val="1100"/>
              <a:buFont typeface="Arial"/>
              <a:buNone/>
            </a:pPr>
            <a:r>
              <a:rPr lang="en" sz="1350">
                <a:solidFill>
                  <a:schemeClr val="dk1"/>
                </a:solidFill>
                <a:latin typeface="Verdana"/>
                <a:ea typeface="Verdana"/>
                <a:cs typeface="Verdana"/>
                <a:sym typeface="Verdana"/>
              </a:rPr>
              <a:t>After identification, in the second step, the compiler applies a predefined set of optimization rules to the instructions in the peephole. The compiler will search for the specific pattern of instructions in the window. There can be many types of patterns, such as insufficient code, series of loads and stores, or complex patterns like branches</a:t>
            </a:r>
            <a:endParaRPr sz="1350">
              <a:solidFill>
                <a:schemeClr val="dk1"/>
              </a:solidFill>
              <a:latin typeface="Verdana"/>
              <a:ea typeface="Verdana"/>
              <a:cs typeface="Verdana"/>
              <a:sym typeface="Verdana"/>
            </a:endParaRPr>
          </a:p>
          <a:p>
            <a:pPr indent="0" lvl="0" marL="0" rtl="0" algn="l">
              <a:spcBef>
                <a:spcPts val="1200"/>
              </a:spcBef>
              <a:spcAft>
                <a:spcPts val="1200"/>
              </a:spcAft>
              <a:buNone/>
            </a:pPr>
            <a:r>
              <a:t/>
            </a:r>
            <a:endParaRPr sz="135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0" name="Shape 820"/>
        <p:cNvGrpSpPr/>
        <p:nvPr/>
      </p:nvGrpSpPr>
      <p:grpSpPr>
        <a:xfrm>
          <a:off x="0" y="0"/>
          <a:ext cx="0" cy="0"/>
          <a:chOff x="0" y="0"/>
          <a:chExt cx="0" cy="0"/>
        </a:xfrm>
      </p:grpSpPr>
      <p:sp>
        <p:nvSpPr>
          <p:cNvPr id="821" name="Google Shape;821;p1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22" name="Google Shape;822;p1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400"/>
              </a:spcBef>
              <a:spcAft>
                <a:spcPts val="0"/>
              </a:spcAft>
              <a:buClr>
                <a:schemeClr val="dk1"/>
              </a:buClr>
              <a:buSzPts val="1100"/>
              <a:buFont typeface="Arial"/>
              <a:buNone/>
            </a:pPr>
            <a:r>
              <a:rPr lang="en" sz="1700">
                <a:solidFill>
                  <a:schemeClr val="dk1"/>
                </a:solidFill>
                <a:latin typeface="Verdana"/>
                <a:ea typeface="Verdana"/>
                <a:cs typeface="Verdana"/>
                <a:sym typeface="Verdana"/>
              </a:rPr>
              <a:t>Step 3: Evaluate the Result</a:t>
            </a:r>
            <a:endParaRPr sz="1700">
              <a:solidFill>
                <a:schemeClr val="dk1"/>
              </a:solidFill>
              <a:latin typeface="Verdana"/>
              <a:ea typeface="Verdana"/>
              <a:cs typeface="Verdana"/>
              <a:sym typeface="Verdana"/>
            </a:endParaRPr>
          </a:p>
          <a:p>
            <a:pPr indent="0" lvl="0" marL="0" rtl="0" algn="l">
              <a:spcBef>
                <a:spcPts val="400"/>
              </a:spcBef>
              <a:spcAft>
                <a:spcPts val="0"/>
              </a:spcAft>
              <a:buClr>
                <a:schemeClr val="dk1"/>
              </a:buClr>
              <a:buSzPts val="1100"/>
              <a:buFont typeface="Arial"/>
              <a:buNone/>
            </a:pPr>
            <a:r>
              <a:rPr lang="en" sz="1350">
                <a:solidFill>
                  <a:schemeClr val="dk1"/>
                </a:solidFill>
                <a:latin typeface="Verdana"/>
                <a:ea typeface="Verdana"/>
                <a:cs typeface="Verdana"/>
                <a:sym typeface="Verdana"/>
              </a:rPr>
              <a:t>After the pattern is identified, the compiler makes the changes in the instructions. The compiler then cross-checks the code to determine if the changes improved the code. It checks the improvement based on size, speed, and memory usage.</a:t>
            </a:r>
            <a:endParaRPr sz="1350">
              <a:solidFill>
                <a:schemeClr val="dk1"/>
              </a:solidFill>
              <a:latin typeface="Verdana"/>
              <a:ea typeface="Verdana"/>
              <a:cs typeface="Verdana"/>
              <a:sym typeface="Verdana"/>
            </a:endParaRPr>
          </a:p>
          <a:p>
            <a:pPr indent="0" lvl="0" marL="0" rtl="0" algn="l">
              <a:lnSpc>
                <a:spcPct val="150000"/>
              </a:lnSpc>
              <a:spcBef>
                <a:spcPts val="1400"/>
              </a:spcBef>
              <a:spcAft>
                <a:spcPts val="0"/>
              </a:spcAft>
              <a:buClr>
                <a:schemeClr val="dk1"/>
              </a:buClr>
              <a:buSzPts val="1100"/>
              <a:buFont typeface="Arial"/>
              <a:buNone/>
            </a:pPr>
            <a:r>
              <a:rPr lang="en" sz="1700">
                <a:solidFill>
                  <a:schemeClr val="dk1"/>
                </a:solidFill>
                <a:latin typeface="Verdana"/>
                <a:ea typeface="Verdana"/>
                <a:cs typeface="Verdana"/>
                <a:sym typeface="Verdana"/>
              </a:rPr>
              <a:t>Step 4: Repeat</a:t>
            </a:r>
            <a:endParaRPr sz="1700">
              <a:solidFill>
                <a:schemeClr val="dk1"/>
              </a:solidFill>
              <a:latin typeface="Verdana"/>
              <a:ea typeface="Verdana"/>
              <a:cs typeface="Verdana"/>
              <a:sym typeface="Verdana"/>
            </a:endParaRPr>
          </a:p>
          <a:p>
            <a:pPr indent="0" lvl="0" marL="0" rtl="0" algn="l">
              <a:spcBef>
                <a:spcPts val="400"/>
              </a:spcBef>
              <a:spcAft>
                <a:spcPts val="0"/>
              </a:spcAft>
              <a:buClr>
                <a:schemeClr val="dk1"/>
              </a:buClr>
              <a:buSzPts val="1100"/>
              <a:buFont typeface="Arial"/>
              <a:buNone/>
            </a:pPr>
            <a:r>
              <a:rPr lang="en" sz="1350">
                <a:solidFill>
                  <a:schemeClr val="dk1"/>
                </a:solidFill>
                <a:latin typeface="Verdana"/>
                <a:ea typeface="Verdana"/>
                <a:cs typeface="Verdana"/>
                <a:sym typeface="Verdana"/>
              </a:rPr>
              <a:t>The above steps will go on in a loop by finding the peephole repeatedly until no more optimization is left in the code. The compiler will go to each instruction one at a time, make the changes, and reanalyze it for the best result.</a:t>
            </a:r>
            <a:endParaRPr sz="1350">
              <a:solidFill>
                <a:schemeClr val="dk1"/>
              </a:solidFill>
              <a:latin typeface="Verdana"/>
              <a:ea typeface="Verdana"/>
              <a:cs typeface="Verdana"/>
              <a:sym typeface="Verdana"/>
            </a:endParaRPr>
          </a:p>
          <a:p>
            <a:pPr indent="0" lvl="0" marL="0" rtl="0" algn="l">
              <a:spcBef>
                <a:spcPts val="1200"/>
              </a:spcBef>
              <a:spcAft>
                <a:spcPts val="1200"/>
              </a:spcAft>
              <a:buNone/>
            </a:pPr>
            <a:r>
              <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259950" y="1138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127" name="Google Shape;127;p24"/>
          <p:cNvSpPr txBox="1"/>
          <p:nvPr>
            <p:ph idx="1" type="body"/>
          </p:nvPr>
        </p:nvSpPr>
        <p:spPr>
          <a:xfrm>
            <a:off x="2879125" y="550575"/>
            <a:ext cx="5953200" cy="394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273239"/>
                </a:solidFill>
                <a:highlight>
                  <a:srgbClr val="FFFFFF"/>
                </a:highlight>
                <a:latin typeface="Nunito"/>
                <a:ea typeface="Nunito"/>
                <a:cs typeface="Nunito"/>
                <a:sym typeface="Nunito"/>
              </a:rPr>
              <a:t>Phases of a Compiler</a:t>
            </a:r>
            <a:endParaRPr b="1">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b="1">
              <a:solidFill>
                <a:srgbClr val="273239"/>
              </a:solidFill>
              <a:highlight>
                <a:srgbClr val="FFFFFF"/>
              </a:highlight>
              <a:latin typeface="Nunito"/>
              <a:ea typeface="Nunito"/>
              <a:cs typeface="Nunito"/>
              <a:sym typeface="Nunito"/>
            </a:endParaRPr>
          </a:p>
          <a:p>
            <a:pPr indent="-311150" lvl="0" marL="457200" rtl="0" algn="l">
              <a:spcBef>
                <a:spcPts val="0"/>
              </a:spcBef>
              <a:spcAft>
                <a:spcPts val="0"/>
              </a:spcAft>
              <a:buClr>
                <a:srgbClr val="273239"/>
              </a:buClr>
              <a:buSzPts val="1300"/>
              <a:buFont typeface="Nunito"/>
              <a:buChar char="●"/>
            </a:pPr>
            <a:r>
              <a:rPr lang="en" sz="1300">
                <a:solidFill>
                  <a:srgbClr val="273239"/>
                </a:solidFill>
                <a:highlight>
                  <a:srgbClr val="FFFFFF"/>
                </a:highlight>
                <a:latin typeface="Nunito"/>
                <a:ea typeface="Nunito"/>
                <a:cs typeface="Nunito"/>
                <a:sym typeface="Nunito"/>
              </a:rPr>
              <a:t>The compiler consists of two main parts: the front-end and the back-end. The front-end includes the </a:t>
            </a:r>
            <a:r>
              <a:rPr b="1" lang="en" sz="1300">
                <a:solidFill>
                  <a:srgbClr val="273239"/>
                </a:solidFill>
                <a:highlight>
                  <a:srgbClr val="FFFFFF"/>
                </a:highlight>
                <a:latin typeface="Nunito"/>
                <a:ea typeface="Nunito"/>
                <a:cs typeface="Nunito"/>
                <a:sym typeface="Nunito"/>
              </a:rPr>
              <a:t>lexical analyzer, syntax analyzer, semantic analyzer, and intermediate code generator</a:t>
            </a:r>
            <a:r>
              <a:rPr lang="en" sz="1300">
                <a:solidFill>
                  <a:srgbClr val="273239"/>
                </a:solidFill>
                <a:highlight>
                  <a:srgbClr val="FFFFFF"/>
                </a:highlight>
                <a:latin typeface="Nunito"/>
                <a:ea typeface="Nunito"/>
                <a:cs typeface="Nunito"/>
                <a:sym typeface="Nunito"/>
              </a:rPr>
              <a:t>. The back-end takes over from there, </a:t>
            </a:r>
            <a:r>
              <a:rPr b="1" lang="en" sz="1300">
                <a:solidFill>
                  <a:srgbClr val="273239"/>
                </a:solidFill>
                <a:highlight>
                  <a:srgbClr val="FFFFFF"/>
                </a:highlight>
                <a:latin typeface="Nunito"/>
                <a:ea typeface="Nunito"/>
                <a:cs typeface="Nunito"/>
                <a:sym typeface="Nunito"/>
              </a:rPr>
              <a:t>handling optimization, code generation, and assembly.</a:t>
            </a:r>
            <a:endParaRPr b="1" sz="1300">
              <a:solidFill>
                <a:srgbClr val="273239"/>
              </a:solidFill>
              <a:highlight>
                <a:srgbClr val="FFFFFF"/>
              </a:highlight>
              <a:latin typeface="Nunito"/>
              <a:ea typeface="Nunito"/>
              <a:cs typeface="Nunito"/>
              <a:sym typeface="Nunito"/>
            </a:endParaRPr>
          </a:p>
          <a:p>
            <a:pPr indent="-311150" lvl="0" marL="457200" rtl="0" algn="l">
              <a:spcBef>
                <a:spcPts val="0"/>
              </a:spcBef>
              <a:spcAft>
                <a:spcPts val="0"/>
              </a:spcAft>
              <a:buClr>
                <a:schemeClr val="dk1"/>
              </a:buClr>
              <a:buSzPts val="1300"/>
              <a:buFont typeface="Nunito"/>
              <a:buChar char="●"/>
            </a:pPr>
            <a:r>
              <a:rPr lang="en" sz="1300">
                <a:solidFill>
                  <a:schemeClr val="dk1"/>
                </a:solidFill>
                <a:highlight>
                  <a:srgbClr val="FFFFFF"/>
                </a:highlight>
                <a:latin typeface="Nunito"/>
                <a:ea typeface="Nunito"/>
                <a:cs typeface="Nunito"/>
                <a:sym typeface="Nunito"/>
              </a:rPr>
              <a:t>The compilation process is a sequence of various phases. Each phase takes input from its previous stage, has its own representation of source program, and feeds its output to the next phase of the compiler.</a:t>
            </a:r>
            <a:endParaRPr sz="13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128" name="Google Shape;128;p24"/>
          <p:cNvPicPr preferRelativeResize="0"/>
          <p:nvPr/>
        </p:nvPicPr>
        <p:blipFill>
          <a:blip r:embed="rId3">
            <a:alphaModFix/>
          </a:blip>
          <a:stretch>
            <a:fillRect/>
          </a:stretch>
        </p:blipFill>
        <p:spPr>
          <a:xfrm>
            <a:off x="152400" y="113850"/>
            <a:ext cx="2726725" cy="5029650"/>
          </a:xfrm>
          <a:prstGeom prst="rect">
            <a:avLst/>
          </a:prstGeom>
          <a:noFill/>
          <a:ln>
            <a:noFill/>
          </a:ln>
        </p:spPr>
      </p:pic>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1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2352"/>
              </a:lnSpc>
              <a:spcBef>
                <a:spcPts val="1800"/>
              </a:spcBef>
              <a:spcAft>
                <a:spcPts val="0"/>
              </a:spcAft>
              <a:buClr>
                <a:schemeClr val="dk1"/>
              </a:buClr>
              <a:buSzPts val="990"/>
              <a:buFont typeface="Arial"/>
              <a:buNone/>
            </a:pPr>
            <a:r>
              <a:rPr b="1" lang="en" sz="1929"/>
              <a:t>Objectives of Peephole Optimization in Compiler Design</a:t>
            </a:r>
            <a:endParaRPr b="1" sz="1929"/>
          </a:p>
          <a:p>
            <a:pPr indent="0" lvl="0" marL="0" rtl="0" algn="l">
              <a:spcBef>
                <a:spcPts val="400"/>
              </a:spcBef>
              <a:spcAft>
                <a:spcPts val="0"/>
              </a:spcAft>
              <a:buSzPts val="990"/>
              <a:buNone/>
            </a:pPr>
            <a:r>
              <a:t/>
            </a:r>
            <a:endParaRPr b="1" sz="2920"/>
          </a:p>
        </p:txBody>
      </p:sp>
      <p:sp>
        <p:nvSpPr>
          <p:cNvPr id="828" name="Google Shape;828;p1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228600" lvl="0" marL="457200" rtl="0" algn="just">
              <a:spcBef>
                <a:spcPts val="0"/>
              </a:spcBef>
              <a:spcAft>
                <a:spcPts val="0"/>
              </a:spcAft>
              <a:buClr>
                <a:schemeClr val="dk1"/>
              </a:buClr>
              <a:buSzPts val="1550"/>
              <a:buFont typeface="Verdana"/>
              <a:buNone/>
            </a:pPr>
            <a:r>
              <a:rPr b="1" lang="en" sz="1550">
                <a:solidFill>
                  <a:schemeClr val="dk1"/>
                </a:solidFill>
                <a:latin typeface="Verdana"/>
                <a:ea typeface="Verdana"/>
                <a:cs typeface="Verdana"/>
                <a:sym typeface="Verdana"/>
              </a:rPr>
              <a:t>Increasing code speed</a:t>
            </a:r>
            <a:r>
              <a:rPr lang="en" sz="1550">
                <a:solidFill>
                  <a:schemeClr val="dk1"/>
                </a:solidFill>
                <a:latin typeface="Verdana"/>
                <a:ea typeface="Verdana"/>
                <a:cs typeface="Verdana"/>
                <a:sym typeface="Verdana"/>
              </a:rPr>
              <a:t> − Peephole optimization aims to enhance the execution speed of the generated code by removing redundant or unnecessary instructions.</a:t>
            </a:r>
            <a:endParaRPr sz="1550">
              <a:solidFill>
                <a:schemeClr val="dk1"/>
              </a:solidFill>
              <a:latin typeface="Verdana"/>
              <a:ea typeface="Verdana"/>
              <a:cs typeface="Verdana"/>
              <a:sym typeface="Verdana"/>
            </a:endParaRPr>
          </a:p>
          <a:p>
            <a:pPr indent="-228600" lvl="0" marL="457200" rtl="0" algn="just">
              <a:spcBef>
                <a:spcPts val="0"/>
              </a:spcBef>
              <a:spcAft>
                <a:spcPts val="0"/>
              </a:spcAft>
              <a:buClr>
                <a:schemeClr val="dk1"/>
              </a:buClr>
              <a:buSzPts val="1550"/>
              <a:buFont typeface="Verdana"/>
              <a:buNone/>
            </a:pPr>
            <a:r>
              <a:rPr b="1" lang="en" sz="1550">
                <a:solidFill>
                  <a:schemeClr val="dk1"/>
                </a:solidFill>
                <a:latin typeface="Verdana"/>
                <a:ea typeface="Verdana"/>
                <a:cs typeface="Verdana"/>
                <a:sym typeface="Verdana"/>
              </a:rPr>
              <a:t>Reduced code size:</a:t>
            </a:r>
            <a:r>
              <a:rPr lang="en" sz="1550">
                <a:solidFill>
                  <a:schemeClr val="dk1"/>
                </a:solidFill>
                <a:latin typeface="Verdana"/>
                <a:ea typeface="Verdana"/>
                <a:cs typeface="Verdana"/>
                <a:sym typeface="Verdana"/>
              </a:rPr>
              <a:t> − Peephole optimization works to reduce the size of the generated code by replacing long sequences of instructions with shorter ones.</a:t>
            </a:r>
            <a:endParaRPr sz="1550">
              <a:solidFill>
                <a:schemeClr val="dk1"/>
              </a:solidFill>
              <a:latin typeface="Verdana"/>
              <a:ea typeface="Verdana"/>
              <a:cs typeface="Verdana"/>
              <a:sym typeface="Verdana"/>
            </a:endParaRPr>
          </a:p>
          <a:p>
            <a:pPr indent="-228600" lvl="0" marL="457200" rtl="0" algn="just">
              <a:spcBef>
                <a:spcPts val="0"/>
              </a:spcBef>
              <a:spcAft>
                <a:spcPts val="0"/>
              </a:spcAft>
              <a:buClr>
                <a:schemeClr val="dk1"/>
              </a:buClr>
              <a:buSzPts val="1550"/>
              <a:buFont typeface="Verdana"/>
              <a:buNone/>
            </a:pPr>
            <a:r>
              <a:rPr b="1" lang="en" sz="1550">
                <a:solidFill>
                  <a:schemeClr val="dk1"/>
                </a:solidFill>
                <a:latin typeface="Verdana"/>
                <a:ea typeface="Verdana"/>
                <a:cs typeface="Verdana"/>
                <a:sym typeface="Verdana"/>
              </a:rPr>
              <a:t>Getting rid of dead code</a:t>
            </a:r>
            <a:r>
              <a:rPr lang="en" sz="1550">
                <a:solidFill>
                  <a:schemeClr val="dk1"/>
                </a:solidFill>
                <a:latin typeface="Verdana"/>
                <a:ea typeface="Verdana"/>
                <a:cs typeface="Verdana"/>
                <a:sym typeface="Verdana"/>
              </a:rPr>
              <a:t> − Peephole optimization targets the removal of dead code, such as unreachable code, redundant assignments, or constant expressions that have no impact on the program's output.</a:t>
            </a:r>
            <a:endParaRPr sz="1550">
              <a:solidFill>
                <a:schemeClr val="dk1"/>
              </a:solidFill>
              <a:latin typeface="Verdana"/>
              <a:ea typeface="Verdana"/>
              <a:cs typeface="Verdana"/>
              <a:sym typeface="Verdana"/>
            </a:endParaRPr>
          </a:p>
          <a:p>
            <a:pPr indent="-228600" lvl="0" marL="457200" rtl="0" algn="just">
              <a:spcBef>
                <a:spcPts val="0"/>
              </a:spcBef>
              <a:spcAft>
                <a:spcPts val="0"/>
              </a:spcAft>
              <a:buClr>
                <a:schemeClr val="dk1"/>
              </a:buClr>
              <a:buSzPts val="1550"/>
              <a:buFont typeface="Verdana"/>
              <a:buNone/>
            </a:pPr>
            <a:r>
              <a:rPr b="1" lang="en" sz="1550">
                <a:solidFill>
                  <a:schemeClr val="dk1"/>
                </a:solidFill>
                <a:latin typeface="Verdana"/>
                <a:ea typeface="Verdana"/>
                <a:cs typeface="Verdana"/>
                <a:sym typeface="Verdana"/>
              </a:rPr>
              <a:t>Simplifying code</a:t>
            </a:r>
            <a:r>
              <a:rPr lang="en" sz="1550">
                <a:solidFill>
                  <a:schemeClr val="dk1"/>
                </a:solidFill>
                <a:latin typeface="Verdana"/>
                <a:ea typeface="Verdana"/>
                <a:cs typeface="Verdana"/>
                <a:sym typeface="Verdana"/>
              </a:rPr>
              <a:t> − Peephole optimization aims to make the generated code more understandable and manageable by eliminating unnecessary complexities.</a:t>
            </a:r>
            <a:endParaRPr sz="1550">
              <a:solidFill>
                <a:schemeClr val="dk1"/>
              </a:solidFill>
              <a:latin typeface="Verdana"/>
              <a:ea typeface="Verdana"/>
              <a:cs typeface="Verdana"/>
              <a:sym typeface="Verdana"/>
            </a:endParaRPr>
          </a:p>
          <a:p>
            <a:pPr indent="0" lvl="0" marL="0" rtl="0" algn="l">
              <a:spcBef>
                <a:spcPts val="1200"/>
              </a:spcBef>
              <a:spcAft>
                <a:spcPts val="1200"/>
              </a:spcAft>
              <a:buNone/>
            </a:pPr>
            <a:r>
              <a:t/>
            </a:r>
            <a:endParaRPr sz="22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1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2352"/>
              </a:lnSpc>
              <a:spcBef>
                <a:spcPts val="1800"/>
              </a:spcBef>
              <a:spcAft>
                <a:spcPts val="0"/>
              </a:spcAft>
              <a:buClr>
                <a:schemeClr val="dk1"/>
              </a:buClr>
              <a:buSzPts val="990"/>
              <a:buFont typeface="Arial"/>
              <a:buNone/>
            </a:pPr>
            <a:r>
              <a:rPr b="1" lang="en" sz="1929"/>
              <a:t>Peephole Optimization Techniques</a:t>
            </a:r>
            <a:endParaRPr b="1" sz="1929"/>
          </a:p>
          <a:p>
            <a:pPr indent="0" lvl="0" marL="0" rtl="0" algn="l">
              <a:spcBef>
                <a:spcPts val="400"/>
              </a:spcBef>
              <a:spcAft>
                <a:spcPts val="0"/>
              </a:spcAft>
              <a:buSzPts val="990"/>
              <a:buNone/>
            </a:pPr>
            <a:r>
              <a:t/>
            </a:r>
            <a:endParaRPr b="1" sz="2920"/>
          </a:p>
        </p:txBody>
      </p:sp>
      <p:sp>
        <p:nvSpPr>
          <p:cNvPr id="834" name="Google Shape;834;p1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400"/>
              </a:spcBef>
              <a:spcAft>
                <a:spcPts val="0"/>
              </a:spcAft>
              <a:buClr>
                <a:schemeClr val="dk1"/>
              </a:buClr>
              <a:buSzPts val="1100"/>
              <a:buFont typeface="Arial"/>
              <a:buNone/>
            </a:pPr>
            <a:r>
              <a:rPr lang="en" sz="1500">
                <a:solidFill>
                  <a:schemeClr val="dk1"/>
                </a:solidFill>
                <a:latin typeface="Verdana"/>
                <a:ea typeface="Verdana"/>
                <a:cs typeface="Verdana"/>
                <a:sym typeface="Verdana"/>
              </a:rPr>
              <a:t>Constant Folding</a:t>
            </a:r>
            <a:endParaRPr sz="1500">
              <a:solidFill>
                <a:schemeClr val="dk1"/>
              </a:solidFill>
              <a:latin typeface="Verdana"/>
              <a:ea typeface="Verdana"/>
              <a:cs typeface="Verdana"/>
              <a:sym typeface="Verdana"/>
            </a:endParaRPr>
          </a:p>
          <a:p>
            <a:pPr indent="0" lvl="0" marL="0" rtl="0" algn="l">
              <a:spcBef>
                <a:spcPts val="400"/>
              </a:spcBef>
              <a:spcAft>
                <a:spcPts val="0"/>
              </a:spcAft>
              <a:buClr>
                <a:schemeClr val="dk1"/>
              </a:buClr>
              <a:buSzPts val="1100"/>
              <a:buFont typeface="Arial"/>
              <a:buNone/>
            </a:pPr>
            <a:r>
              <a:rPr lang="en" sz="1150">
                <a:solidFill>
                  <a:schemeClr val="dk1"/>
                </a:solidFill>
                <a:latin typeface="Verdana"/>
                <a:ea typeface="Verdana"/>
                <a:cs typeface="Verdana"/>
                <a:sym typeface="Verdana"/>
              </a:rPr>
              <a:t>Constant folding is a peephole optimization technique that involves evaluating constant expressions during compile-time rather than at run-time. This can improve performance by reducing the number of computations needed during execution.</a:t>
            </a:r>
            <a:endParaRPr sz="115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pic>
        <p:nvPicPr>
          <p:cNvPr id="835" name="Google Shape;835;p133"/>
          <p:cNvPicPr preferRelativeResize="0"/>
          <p:nvPr/>
        </p:nvPicPr>
        <p:blipFill>
          <a:blip r:embed="rId3">
            <a:alphaModFix/>
          </a:blip>
          <a:stretch>
            <a:fillRect/>
          </a:stretch>
        </p:blipFill>
        <p:spPr>
          <a:xfrm>
            <a:off x="2609850" y="2347994"/>
            <a:ext cx="3924300" cy="2084450"/>
          </a:xfrm>
          <a:prstGeom prst="rect">
            <a:avLst/>
          </a:prstGeom>
          <a:noFill/>
          <a:ln>
            <a:noFill/>
          </a:ln>
        </p:spPr>
      </p:pic>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9" name="Shape 839"/>
        <p:cNvGrpSpPr/>
        <p:nvPr/>
      </p:nvGrpSpPr>
      <p:grpSpPr>
        <a:xfrm>
          <a:off x="0" y="0"/>
          <a:ext cx="0" cy="0"/>
          <a:chOff x="0" y="0"/>
          <a:chExt cx="0" cy="0"/>
        </a:xfrm>
      </p:grpSpPr>
      <p:sp>
        <p:nvSpPr>
          <p:cNvPr id="840" name="Google Shape;840;p1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41" name="Google Shape;841;p1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1400"/>
              </a:spcBef>
              <a:spcAft>
                <a:spcPts val="0"/>
              </a:spcAft>
              <a:buClr>
                <a:schemeClr val="dk1"/>
              </a:buClr>
              <a:buSzPts val="1100"/>
              <a:buFont typeface="Arial"/>
              <a:buNone/>
            </a:pPr>
            <a:r>
              <a:rPr lang="en" sz="1500">
                <a:solidFill>
                  <a:schemeClr val="dk1"/>
                </a:solidFill>
                <a:latin typeface="Verdana"/>
                <a:ea typeface="Verdana"/>
                <a:cs typeface="Verdana"/>
                <a:sym typeface="Verdana"/>
              </a:rPr>
              <a:t>Strength Reduction</a:t>
            </a:r>
            <a:endParaRPr sz="1500">
              <a:solidFill>
                <a:schemeClr val="dk1"/>
              </a:solidFill>
              <a:latin typeface="Verdana"/>
              <a:ea typeface="Verdana"/>
              <a:cs typeface="Verdana"/>
              <a:sym typeface="Verdana"/>
            </a:endParaRPr>
          </a:p>
          <a:p>
            <a:pPr indent="0" lvl="0" marL="0" rtl="0" algn="l">
              <a:spcBef>
                <a:spcPts val="400"/>
              </a:spcBef>
              <a:spcAft>
                <a:spcPts val="0"/>
              </a:spcAft>
              <a:buClr>
                <a:schemeClr val="dk1"/>
              </a:buClr>
              <a:buSzPts val="1100"/>
              <a:buFont typeface="Arial"/>
              <a:buNone/>
            </a:pPr>
            <a:r>
              <a:rPr lang="en" sz="1150">
                <a:solidFill>
                  <a:schemeClr val="dk1"/>
                </a:solidFill>
                <a:latin typeface="Verdana"/>
                <a:ea typeface="Verdana"/>
                <a:cs typeface="Verdana"/>
                <a:sym typeface="Verdana"/>
              </a:rPr>
              <a:t>Strength reduction is a peephole optimization technique that replaces computationally expensive operations with simpler, cheaper ones, enhancing program performance.</a:t>
            </a:r>
            <a:endParaRPr sz="1150">
              <a:solidFill>
                <a:schemeClr val="dk1"/>
              </a:solidFill>
              <a:latin typeface="Verdana"/>
              <a:ea typeface="Verdana"/>
              <a:cs typeface="Verdana"/>
              <a:sym typeface="Verdana"/>
            </a:endParaRPr>
          </a:p>
          <a:p>
            <a:pPr indent="0" lvl="0" marL="0" rtl="0" algn="l">
              <a:lnSpc>
                <a:spcPct val="150000"/>
              </a:lnSpc>
              <a:spcBef>
                <a:spcPts val="1400"/>
              </a:spcBef>
              <a:spcAft>
                <a:spcPts val="0"/>
              </a:spcAft>
              <a:buClr>
                <a:schemeClr val="dk1"/>
              </a:buClr>
              <a:buSzPts val="1100"/>
              <a:buFont typeface="Arial"/>
              <a:buNone/>
            </a:pPr>
            <a:r>
              <a:rPr lang="en" sz="1500">
                <a:solidFill>
                  <a:schemeClr val="dk1"/>
                </a:solidFill>
                <a:latin typeface="Verdana"/>
                <a:ea typeface="Verdana"/>
                <a:cs typeface="Verdana"/>
                <a:sym typeface="Verdana"/>
              </a:rPr>
              <a:t>Redundant Load and Store Elimination</a:t>
            </a:r>
            <a:endParaRPr sz="1500">
              <a:solidFill>
                <a:schemeClr val="dk1"/>
              </a:solidFill>
              <a:latin typeface="Verdana"/>
              <a:ea typeface="Verdana"/>
              <a:cs typeface="Verdana"/>
              <a:sym typeface="Verdana"/>
            </a:endParaRPr>
          </a:p>
          <a:p>
            <a:pPr indent="0" lvl="0" marL="0" rtl="0" algn="l">
              <a:spcBef>
                <a:spcPts val="400"/>
              </a:spcBef>
              <a:spcAft>
                <a:spcPts val="0"/>
              </a:spcAft>
              <a:buNone/>
            </a:pPr>
            <a:r>
              <a:rPr lang="en" sz="1150">
                <a:solidFill>
                  <a:schemeClr val="dk1"/>
                </a:solidFill>
                <a:latin typeface="Verdana"/>
                <a:ea typeface="Verdana"/>
                <a:cs typeface="Verdana"/>
                <a:sym typeface="Verdana"/>
              </a:rPr>
              <a:t>Redundant load and store elimination is a peephole optimization technique that reduces unnecessary memory accesses in a program. It eliminates repeated memory operations by reusing already loaded values.</a:t>
            </a:r>
            <a:endParaRPr sz="1150">
              <a:solidFill>
                <a:schemeClr val="dk1"/>
              </a:solidFill>
              <a:latin typeface="Verdana"/>
              <a:ea typeface="Verdana"/>
              <a:cs typeface="Verdana"/>
              <a:sym typeface="Verdana"/>
            </a:endParaRPr>
          </a:p>
          <a:p>
            <a:pPr indent="0" lvl="0" marL="0" rtl="0" algn="l">
              <a:lnSpc>
                <a:spcPct val="150000"/>
              </a:lnSpc>
              <a:spcBef>
                <a:spcPts val="1400"/>
              </a:spcBef>
              <a:spcAft>
                <a:spcPts val="0"/>
              </a:spcAft>
              <a:buNone/>
            </a:pPr>
            <a:r>
              <a:rPr lang="en" sz="1500">
                <a:solidFill>
                  <a:schemeClr val="dk1"/>
                </a:solidFill>
                <a:latin typeface="Verdana"/>
                <a:ea typeface="Verdana"/>
                <a:cs typeface="Verdana"/>
                <a:sym typeface="Verdana"/>
              </a:rPr>
              <a:t>Null Sequences Elimination</a:t>
            </a:r>
            <a:endParaRPr sz="1500">
              <a:solidFill>
                <a:schemeClr val="dk1"/>
              </a:solidFill>
              <a:latin typeface="Verdana"/>
              <a:ea typeface="Verdana"/>
              <a:cs typeface="Verdana"/>
              <a:sym typeface="Verdana"/>
            </a:endParaRPr>
          </a:p>
          <a:p>
            <a:pPr indent="0" lvl="0" marL="0" rtl="0" algn="l">
              <a:spcBef>
                <a:spcPts val="400"/>
              </a:spcBef>
              <a:spcAft>
                <a:spcPts val="0"/>
              </a:spcAft>
              <a:buNone/>
            </a:pPr>
            <a:r>
              <a:rPr lang="en" sz="1150">
                <a:solidFill>
                  <a:schemeClr val="dk1"/>
                </a:solidFill>
                <a:latin typeface="Verdana"/>
                <a:ea typeface="Verdana"/>
                <a:cs typeface="Verdana"/>
                <a:sym typeface="Verdana"/>
              </a:rPr>
              <a:t>Null sequence elimination is a peephole optimization technique that removes unnecessary instructions from a program. It identifies and eliminates sequences of instructions that do not affect the final output of the program.</a:t>
            </a:r>
            <a:endParaRPr sz="115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t/>
            </a:r>
            <a:endParaRPr sz="115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1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2380"/>
              <a:buFont typeface="Arial"/>
              <a:buNone/>
            </a:pPr>
            <a:r>
              <a:rPr b="1" lang="en" sz="2100">
                <a:solidFill>
                  <a:srgbClr val="273239"/>
                </a:solidFill>
                <a:highlight>
                  <a:srgbClr val="FFFFFF"/>
                </a:highlight>
              </a:rPr>
              <a:t>Register Allocations in Code Generation</a:t>
            </a:r>
            <a:endParaRPr b="1" sz="2100">
              <a:solidFill>
                <a:srgbClr val="273239"/>
              </a:solidFill>
              <a:highlight>
                <a:srgbClr val="FFFFFF"/>
              </a:highlight>
            </a:endParaRPr>
          </a:p>
          <a:p>
            <a:pPr indent="0" lvl="0" marL="0" rtl="0" algn="l">
              <a:spcBef>
                <a:spcPts val="0"/>
              </a:spcBef>
              <a:spcAft>
                <a:spcPts val="0"/>
              </a:spcAft>
              <a:buNone/>
            </a:pPr>
            <a:r>
              <a:t/>
            </a:r>
            <a:endParaRPr/>
          </a:p>
        </p:txBody>
      </p:sp>
      <p:sp>
        <p:nvSpPr>
          <p:cNvPr id="847" name="Google Shape;847;p1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Registers</a:t>
            </a:r>
            <a:r>
              <a:rPr lang="en" sz="1350">
                <a:solidFill>
                  <a:srgbClr val="273239"/>
                </a:solidFill>
                <a:highlight>
                  <a:srgbClr val="FFFFFF"/>
                </a:highlight>
                <a:latin typeface="Nunito"/>
                <a:ea typeface="Nunito"/>
                <a:cs typeface="Nunito"/>
                <a:sym typeface="Nunito"/>
              </a:rPr>
              <a:t> are the fastest locations in the memory hierarchy. But unfortunately, this resource is limited. It comes under the most constrained resources of the target processor. Register allocation is an complex  problem. However, this problem can be reduced to graph coloring to achieve allocation and assignment. Therefore a good register allocator computes an effective approximate solution to a hard problem. </a:t>
            </a:r>
            <a:endParaRPr sz="135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 sz="1350">
                <a:solidFill>
                  <a:srgbClr val="273239"/>
                </a:solidFill>
                <a:highlight>
                  <a:srgbClr val="FFFFFF"/>
                </a:highlight>
                <a:latin typeface="Nunito"/>
                <a:ea typeface="Nunito"/>
                <a:cs typeface="Nunito"/>
                <a:sym typeface="Nunito"/>
              </a:rPr>
              <a:t>The register allocator determines which values will reside in the register and which register will hold each of those values. It takes as its input a program with an arbitrary number of registers and produces a program with a finite register set that can fit into the target machine. </a:t>
            </a:r>
            <a:endParaRPr sz="1350">
              <a:solidFill>
                <a:srgbClr val="273239"/>
              </a:solidFill>
              <a:highlight>
                <a:srgbClr val="FFFFFF"/>
              </a:highlight>
              <a:latin typeface="Nunito"/>
              <a:ea typeface="Nunito"/>
              <a:cs typeface="Nunito"/>
              <a:sym typeface="Nunito"/>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1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3" name="Google Shape;853;p1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Why it's important:</a:t>
            </a:r>
            <a:endParaRPr b="1" sz="1300">
              <a:solidFill>
                <a:schemeClr val="dk1"/>
              </a:solidFill>
            </a:endParaRPr>
          </a:p>
          <a:p>
            <a:pPr indent="-298450" lvl="0" marL="457200" rtl="0" algn="l">
              <a:spcBef>
                <a:spcPts val="1200"/>
              </a:spcBef>
              <a:spcAft>
                <a:spcPts val="0"/>
              </a:spcAft>
              <a:buClr>
                <a:schemeClr val="dk1"/>
              </a:buClr>
              <a:buSzPts val="1100"/>
              <a:buChar char="●"/>
            </a:pPr>
            <a:r>
              <a:rPr lang="en" sz="1100">
                <a:solidFill>
                  <a:schemeClr val="dk1"/>
                </a:solidFill>
              </a:rPr>
              <a:t>Registers are </a:t>
            </a:r>
            <a:r>
              <a:rPr b="1" lang="en" sz="1100">
                <a:solidFill>
                  <a:schemeClr val="dk1"/>
                </a:solidFill>
              </a:rPr>
              <a:t>limited</a:t>
            </a:r>
            <a:r>
              <a:rPr lang="en" sz="1100">
                <a:solidFill>
                  <a:schemeClr val="dk1"/>
                </a:solidFill>
              </a:rPr>
              <a:t> (e.g., only 16 or so in x86-64).</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Accessing memory is </a:t>
            </a:r>
            <a:r>
              <a:rPr b="1" lang="en" sz="1100">
                <a:solidFill>
                  <a:schemeClr val="dk1"/>
                </a:solidFill>
              </a:rPr>
              <a:t>much slower</a:t>
            </a:r>
            <a:r>
              <a:rPr lang="en" sz="1100">
                <a:solidFill>
                  <a:schemeClr val="dk1"/>
                </a:solidFill>
              </a:rPr>
              <a:t> than accessing registers.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Good register allocation = </a:t>
            </a:r>
            <a:r>
              <a:rPr b="1" lang="en" sz="1100">
                <a:solidFill>
                  <a:schemeClr val="dk1"/>
                </a:solidFill>
              </a:rPr>
              <a:t>faster code</a:t>
            </a:r>
            <a:r>
              <a:rPr lang="en" sz="1100">
                <a:solidFill>
                  <a:schemeClr val="dk1"/>
                </a:solidFill>
              </a:rPr>
              <a: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7" name="Shape 857"/>
        <p:cNvGrpSpPr/>
        <p:nvPr/>
      </p:nvGrpSpPr>
      <p:grpSpPr>
        <a:xfrm>
          <a:off x="0" y="0"/>
          <a:ext cx="0" cy="0"/>
          <a:chOff x="0" y="0"/>
          <a:chExt cx="0" cy="0"/>
        </a:xfrm>
      </p:grpSpPr>
      <p:sp>
        <p:nvSpPr>
          <p:cNvPr id="858" name="Google Shape;858;p1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59" name="Google Shape;859;p1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Clr>
                <a:schemeClr val="dk1"/>
              </a:buClr>
              <a:buSzPts val="1100"/>
              <a:buFont typeface="Arial"/>
              <a:buNone/>
            </a:pPr>
            <a:r>
              <a:rPr b="1" lang="en" sz="1300">
                <a:solidFill>
                  <a:schemeClr val="dk1"/>
                </a:solidFill>
              </a:rPr>
              <a:t>What does register allocation involve?</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compiler performs two main tasks:</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Liveness Analysis</a:t>
            </a:r>
            <a:br>
              <a:rPr b="1" lang="en" sz="1100">
                <a:solidFill>
                  <a:schemeClr val="dk1"/>
                </a:solidFill>
              </a:rPr>
            </a:br>
            <a:r>
              <a:rPr lang="en" sz="1100">
                <a:solidFill>
                  <a:schemeClr val="dk1"/>
                </a:solidFill>
              </a:rPr>
              <a:t> It checks </a:t>
            </a:r>
            <a:r>
              <a:rPr b="1" lang="en" sz="1100">
                <a:solidFill>
                  <a:schemeClr val="dk1"/>
                </a:solidFill>
              </a:rPr>
              <a:t>which variables are "alive"</a:t>
            </a:r>
            <a:r>
              <a:rPr lang="en" sz="1100">
                <a:solidFill>
                  <a:schemeClr val="dk1"/>
                </a:solidFill>
              </a:rPr>
              <a:t> (i.e., still needed) at each point in the program.</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Graph Coloring</a:t>
            </a:r>
            <a:br>
              <a:rPr b="1" lang="en" sz="1100">
                <a:solidFill>
                  <a:schemeClr val="dk1"/>
                </a:solidFill>
              </a:rPr>
            </a:br>
            <a:r>
              <a:rPr lang="en" sz="1100">
                <a:solidFill>
                  <a:schemeClr val="dk1"/>
                </a:solidFill>
              </a:rPr>
              <a:t> Register allocation is often modeled as a </a:t>
            </a:r>
            <a:r>
              <a:rPr b="1" lang="en" sz="1100">
                <a:solidFill>
                  <a:schemeClr val="dk1"/>
                </a:solidFill>
              </a:rPr>
              <a:t>graph coloring problem</a:t>
            </a:r>
            <a:r>
              <a:rPr lang="en" sz="1100">
                <a:solidFill>
                  <a:schemeClr val="dk1"/>
                </a:solidFill>
              </a:rPr>
              <a:t>:</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Each variable is a node.</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An edge between two nodes means the variables are alive at the same time → they can’t use the same register.</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Colors represent registers.</a:t>
            </a:r>
            <a:br>
              <a:rPr lang="en" sz="1100">
                <a:solidFill>
                  <a:schemeClr val="dk1"/>
                </a:solidFill>
              </a:rPr>
            </a:b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goal: assign colors (registers) so that no two connected nodes share the same color.</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1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65" name="Google Shape;865;p1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1400"/>
              </a:spcBef>
              <a:spcAft>
                <a:spcPts val="0"/>
              </a:spcAft>
              <a:buClr>
                <a:schemeClr val="dk1"/>
              </a:buClr>
              <a:buSzPct val="84615"/>
              <a:buFont typeface="Arial"/>
              <a:buNone/>
            </a:pPr>
            <a:r>
              <a:rPr b="1" lang="en" sz="1300">
                <a:solidFill>
                  <a:schemeClr val="dk1"/>
                </a:solidFill>
              </a:rPr>
              <a:t>What happens if registers run out?</a:t>
            </a:r>
            <a:endParaRPr b="1" sz="1300">
              <a:solidFill>
                <a:schemeClr val="dk1"/>
              </a:solidFill>
            </a:endParaRPr>
          </a:p>
          <a:p>
            <a:pPr indent="0" lvl="0" marL="0" rtl="0" algn="l">
              <a:spcBef>
                <a:spcPts val="1200"/>
              </a:spcBef>
              <a:spcAft>
                <a:spcPts val="0"/>
              </a:spcAft>
              <a:buClr>
                <a:schemeClr val="dk1"/>
              </a:buClr>
              <a:buSzPct val="100000"/>
              <a:buFont typeface="Arial"/>
              <a:buNone/>
            </a:pPr>
            <a:r>
              <a:rPr lang="en" sz="1100">
                <a:solidFill>
                  <a:schemeClr val="dk1"/>
                </a:solidFill>
              </a:rPr>
              <a:t>If there are more live variables than available registers, the compiler performs:</a:t>
            </a:r>
            <a:endParaRPr sz="1100">
              <a:solidFill>
                <a:schemeClr val="dk1"/>
              </a:solidFill>
            </a:endParaRPr>
          </a:p>
          <a:p>
            <a:pPr indent="-287972" lvl="0" marL="457200" rtl="0" algn="l">
              <a:spcBef>
                <a:spcPts val="1200"/>
              </a:spcBef>
              <a:spcAft>
                <a:spcPts val="0"/>
              </a:spcAft>
              <a:buClr>
                <a:schemeClr val="dk1"/>
              </a:buClr>
              <a:buSzPct val="100000"/>
              <a:buChar char="●"/>
            </a:pPr>
            <a:r>
              <a:rPr b="1" lang="en" sz="1100">
                <a:solidFill>
                  <a:schemeClr val="dk1"/>
                </a:solidFill>
              </a:rPr>
              <a:t>Spilling</a:t>
            </a:r>
            <a:r>
              <a:rPr lang="en" sz="1100">
                <a:solidFill>
                  <a:schemeClr val="dk1"/>
                </a:solidFill>
              </a:rPr>
              <a:t>: Moves some variables from registers to </a:t>
            </a:r>
            <a:r>
              <a:rPr b="1" lang="en" sz="1100">
                <a:solidFill>
                  <a:schemeClr val="dk1"/>
                </a:solidFill>
              </a:rPr>
              <a:t>RAM</a:t>
            </a:r>
            <a:r>
              <a:rPr lang="en" sz="1100">
                <a:solidFill>
                  <a:schemeClr val="dk1"/>
                </a:solidFill>
              </a:rPr>
              <a:t> (usually the stack). Slower but necessary.</a:t>
            </a:r>
            <a:br>
              <a:rPr lang="en" sz="1100">
                <a:solidFill>
                  <a:schemeClr val="dk1"/>
                </a:solidFill>
              </a:rPr>
            </a:br>
            <a:endParaRPr sz="1100">
              <a:solidFill>
                <a:schemeClr val="dk1"/>
              </a:solidFill>
            </a:endParaRPr>
          </a:p>
          <a:p>
            <a:pPr indent="0" lvl="0" marL="0" rtl="0" algn="l">
              <a:spcBef>
                <a:spcPts val="1400"/>
              </a:spcBef>
              <a:spcAft>
                <a:spcPts val="0"/>
              </a:spcAft>
              <a:buNone/>
            </a:pPr>
            <a:r>
              <a:rPr b="1" lang="en" sz="1300">
                <a:solidFill>
                  <a:schemeClr val="dk1"/>
                </a:solidFill>
              </a:rPr>
              <a:t>Types of Register Allocation:</a:t>
            </a:r>
            <a:endParaRPr b="1" sz="1300">
              <a:solidFill>
                <a:schemeClr val="dk1"/>
              </a:solidFill>
            </a:endParaRPr>
          </a:p>
          <a:p>
            <a:pPr indent="-287972" lvl="0" marL="457200" rtl="0" algn="l">
              <a:spcBef>
                <a:spcPts val="1200"/>
              </a:spcBef>
              <a:spcAft>
                <a:spcPts val="0"/>
              </a:spcAft>
              <a:buClr>
                <a:schemeClr val="dk1"/>
              </a:buClr>
              <a:buSzPct val="100000"/>
              <a:buAutoNum type="arabicPeriod"/>
            </a:pPr>
            <a:r>
              <a:rPr b="1" lang="en" sz="1100">
                <a:solidFill>
                  <a:schemeClr val="dk1"/>
                </a:solidFill>
              </a:rPr>
              <a:t>Global register allocation</a:t>
            </a:r>
            <a:r>
              <a:rPr lang="en" sz="1100">
                <a:solidFill>
                  <a:schemeClr val="dk1"/>
                </a:solidFill>
              </a:rPr>
              <a:t>:</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Works across </a:t>
            </a:r>
            <a:r>
              <a:rPr b="1" lang="en" sz="1100">
                <a:solidFill>
                  <a:schemeClr val="dk1"/>
                </a:solidFill>
              </a:rPr>
              <a:t>entire functions</a:t>
            </a:r>
            <a:r>
              <a:rPr lang="en" sz="1100">
                <a:solidFill>
                  <a:schemeClr val="dk1"/>
                </a:solidFill>
              </a:rPr>
              <a:t>.</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Uses data flow analysis and graph coloring.</a:t>
            </a:r>
            <a:br>
              <a:rPr lang="en" sz="1100">
                <a:solidFill>
                  <a:schemeClr val="dk1"/>
                </a:solidFill>
              </a:rPr>
            </a:br>
            <a:endParaRPr sz="1100">
              <a:solidFill>
                <a:schemeClr val="dk1"/>
              </a:solidFill>
            </a:endParaRPr>
          </a:p>
          <a:p>
            <a:pPr indent="-287972" lvl="0" marL="457200" rtl="0" algn="l">
              <a:spcBef>
                <a:spcPts val="0"/>
              </a:spcBef>
              <a:spcAft>
                <a:spcPts val="0"/>
              </a:spcAft>
              <a:buClr>
                <a:schemeClr val="dk1"/>
              </a:buClr>
              <a:buSzPct val="100000"/>
              <a:buAutoNum type="arabicPeriod"/>
            </a:pPr>
            <a:r>
              <a:rPr b="1" lang="en" sz="1100">
                <a:solidFill>
                  <a:schemeClr val="dk1"/>
                </a:solidFill>
              </a:rPr>
              <a:t>Local register allocation</a:t>
            </a:r>
            <a:r>
              <a:rPr lang="en" sz="1100">
                <a:solidFill>
                  <a:schemeClr val="dk1"/>
                </a:solidFill>
              </a:rPr>
              <a:t>:</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Works </a:t>
            </a:r>
            <a:r>
              <a:rPr b="1" lang="en" sz="1100">
                <a:solidFill>
                  <a:schemeClr val="dk1"/>
                </a:solidFill>
              </a:rPr>
              <a:t>within a basic block</a:t>
            </a:r>
            <a:r>
              <a:rPr lang="en" sz="1100">
                <a:solidFill>
                  <a:schemeClr val="dk1"/>
                </a:solidFill>
              </a:rPr>
              <a:t> (a straight-line piece of code).</a:t>
            </a:r>
            <a:br>
              <a:rPr lang="en" sz="1100">
                <a:solidFill>
                  <a:schemeClr val="dk1"/>
                </a:solidFill>
              </a:rPr>
            </a:br>
            <a:endParaRPr sz="1100">
              <a:solidFill>
                <a:schemeClr val="dk1"/>
              </a:solidFill>
            </a:endParaRPr>
          </a:p>
          <a:p>
            <a:pPr indent="-287972" lvl="1" marL="914400" rtl="0" algn="l">
              <a:spcBef>
                <a:spcPts val="0"/>
              </a:spcBef>
              <a:spcAft>
                <a:spcPts val="0"/>
              </a:spcAft>
              <a:buClr>
                <a:schemeClr val="dk1"/>
              </a:buClr>
              <a:buSzPct val="100000"/>
              <a:buChar char="○"/>
            </a:pPr>
            <a:r>
              <a:rPr lang="en" sz="1100">
                <a:solidFill>
                  <a:schemeClr val="dk1"/>
                </a:solidFill>
              </a:rPr>
              <a:t>Simpler, often used in older or simpler compilers.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Register Assignment</a:t>
            </a:r>
            <a:endParaRPr/>
          </a:p>
        </p:txBody>
      </p:sp>
      <p:sp>
        <p:nvSpPr>
          <p:cNvPr id="871" name="Google Shape;871;p1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 sz="1100">
                <a:solidFill>
                  <a:schemeClr val="dk1"/>
                </a:solidFill>
              </a:rPr>
              <a:t>Register assignment</a:t>
            </a:r>
            <a:r>
              <a:rPr lang="en" sz="1100">
                <a:solidFill>
                  <a:schemeClr val="dk1"/>
                </a:solidFill>
              </a:rPr>
              <a:t> is the step in compiler backends where </a:t>
            </a:r>
            <a:r>
              <a:rPr b="1" lang="en" sz="1100">
                <a:solidFill>
                  <a:schemeClr val="dk1"/>
                </a:solidFill>
              </a:rPr>
              <a:t>temporary variables</a:t>
            </a:r>
            <a:r>
              <a:rPr lang="en" sz="1100">
                <a:solidFill>
                  <a:schemeClr val="dk1"/>
                </a:solidFill>
              </a:rPr>
              <a:t> or </a:t>
            </a:r>
            <a:r>
              <a:rPr b="1" lang="en" sz="1100">
                <a:solidFill>
                  <a:schemeClr val="dk1"/>
                </a:solidFill>
              </a:rPr>
              <a:t>program variables</a:t>
            </a:r>
            <a:r>
              <a:rPr lang="en" sz="1100">
                <a:solidFill>
                  <a:schemeClr val="dk1"/>
                </a:solidFill>
              </a:rPr>
              <a:t> are assigned to </a:t>
            </a:r>
            <a:r>
              <a:rPr b="1" lang="en" sz="1100">
                <a:solidFill>
                  <a:schemeClr val="dk1"/>
                </a:solidFill>
              </a:rPr>
              <a:t>physical machine registers</a:t>
            </a:r>
            <a:r>
              <a:rPr lang="en" sz="1100">
                <a:solidFill>
                  <a:schemeClr val="dk1"/>
                </a:solidFill>
              </a:rPr>
              <a:t> after </a:t>
            </a:r>
            <a:r>
              <a:rPr b="1" lang="en" sz="1100">
                <a:solidFill>
                  <a:schemeClr val="dk1"/>
                </a:solidFill>
              </a:rPr>
              <a:t>register allocation</a:t>
            </a:r>
            <a:r>
              <a:rPr lang="en" sz="1100">
                <a:solidFill>
                  <a:schemeClr val="dk1"/>
                </a:solidFill>
              </a:rPr>
              <a:t> has decided what needs to go in a register.</a:t>
            </a:r>
            <a:endParaRPr sz="1100">
              <a:solidFill>
                <a:schemeClr val="dk1"/>
              </a:solidFill>
            </a:endParaRPr>
          </a:p>
          <a:p>
            <a:pPr indent="0" lvl="0" marL="0" rtl="0" algn="l">
              <a:spcBef>
                <a:spcPts val="1200"/>
              </a:spcBef>
              <a:spcAft>
                <a:spcPts val="1200"/>
              </a:spcAft>
              <a:buNone/>
            </a:pPr>
            <a:r>
              <a:t/>
            </a:r>
            <a:endParaRPr/>
          </a:p>
        </p:txBody>
      </p:sp>
      <p:pic>
        <p:nvPicPr>
          <p:cNvPr id="872" name="Google Shape;872;p139"/>
          <p:cNvPicPr preferRelativeResize="0"/>
          <p:nvPr/>
        </p:nvPicPr>
        <p:blipFill>
          <a:blip r:embed="rId3">
            <a:alphaModFix/>
          </a:blip>
          <a:stretch>
            <a:fillRect/>
          </a:stretch>
        </p:blipFill>
        <p:spPr>
          <a:xfrm>
            <a:off x="940550" y="2091625"/>
            <a:ext cx="2171700" cy="1866900"/>
          </a:xfrm>
          <a:prstGeom prst="rect">
            <a:avLst/>
          </a:prstGeom>
          <a:noFill/>
          <a:ln>
            <a:noFill/>
          </a:ln>
        </p:spPr>
      </p:pic>
      <p:pic>
        <p:nvPicPr>
          <p:cNvPr id="873" name="Google Shape;873;p139"/>
          <p:cNvPicPr preferRelativeResize="0"/>
          <p:nvPr/>
        </p:nvPicPr>
        <p:blipFill>
          <a:blip r:embed="rId4">
            <a:alphaModFix/>
          </a:blip>
          <a:stretch>
            <a:fillRect/>
          </a:stretch>
        </p:blipFill>
        <p:spPr>
          <a:xfrm>
            <a:off x="3229150" y="2120200"/>
            <a:ext cx="4838700" cy="1809750"/>
          </a:xfrm>
          <a:prstGeom prst="rect">
            <a:avLst/>
          </a:prstGeom>
          <a:noFill/>
          <a:ln>
            <a:noFill/>
          </a:ln>
        </p:spPr>
      </p:pic>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4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Dynamic programming (DP) in </a:t>
            </a:r>
            <a:r>
              <a:rPr b="1" lang="en" sz="1100"/>
              <a:t>code generation</a:t>
            </a:r>
            <a:endParaRPr/>
          </a:p>
        </p:txBody>
      </p:sp>
      <p:sp>
        <p:nvSpPr>
          <p:cNvPr id="879" name="Google Shape;879;p1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200"/>
              </a:spcBef>
              <a:spcAft>
                <a:spcPts val="0"/>
              </a:spcAft>
              <a:buClr>
                <a:schemeClr val="dk1"/>
              </a:buClr>
              <a:buSzPts val="1100"/>
              <a:buFont typeface="Arial"/>
              <a:buNone/>
            </a:pPr>
            <a:r>
              <a:rPr lang="en" sz="1100">
                <a:solidFill>
                  <a:schemeClr val="dk1"/>
                </a:solidFill>
              </a:rPr>
              <a:t>Dynamic Programming is a method for solving complex problems by breaking them down into simpler subproblems, solving each subproblem once, and storing their solutions.</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Two main approaches:</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Top-down (Memoization)</a:t>
            </a:r>
            <a:r>
              <a:rPr lang="en" sz="1100">
                <a:solidFill>
                  <a:schemeClr val="dk1"/>
                </a:solidFill>
              </a:rPr>
              <a:t> – recursion + caching</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Bottom-up (Tabulation)</a:t>
            </a:r>
            <a:r>
              <a:rPr lang="en" sz="1100">
                <a:solidFill>
                  <a:schemeClr val="dk1"/>
                </a:solidFill>
              </a:rPr>
              <a:t> – iterative, build solutions from the ground up</a:t>
            </a:r>
            <a:br>
              <a:rPr lang="en" sz="1100">
                <a:solidFill>
                  <a:schemeClr val="dk1"/>
                </a:solidFill>
              </a:rPr>
            </a:br>
            <a:endParaRPr sz="1100">
              <a:solidFill>
                <a:schemeClr val="dk1"/>
              </a:solidFill>
            </a:endParaRPr>
          </a:p>
          <a:p>
            <a:pPr indent="0" lvl="0" marL="0" rtl="0" algn="l">
              <a:spcBef>
                <a:spcPts val="1800"/>
              </a:spcBef>
              <a:spcAft>
                <a:spcPts val="0"/>
              </a:spcAft>
              <a:buNone/>
            </a:pPr>
            <a:r>
              <a:rPr b="1" lang="en" sz="1700">
                <a:solidFill>
                  <a:schemeClr val="dk1"/>
                </a:solidFill>
              </a:rPr>
              <a:t>Why Use Dynamic Programming in Compiler Design?</a:t>
            </a:r>
            <a:endParaRPr b="1" sz="1700">
              <a:solidFill>
                <a:schemeClr val="dk1"/>
              </a:solidFill>
            </a:endParaRPr>
          </a:p>
          <a:p>
            <a:pPr indent="0" lvl="0" marL="0" rtl="0" algn="l">
              <a:spcBef>
                <a:spcPts val="1200"/>
              </a:spcBef>
              <a:spcAft>
                <a:spcPts val="0"/>
              </a:spcAft>
              <a:buNone/>
            </a:pPr>
            <a:r>
              <a:rPr lang="en" sz="1100">
                <a:solidFill>
                  <a:schemeClr val="dk1"/>
                </a:solidFill>
              </a:rPr>
              <a:t>In compiler design, many optimization problems involve </a:t>
            </a:r>
            <a:r>
              <a:rPr b="1" lang="en" sz="1100">
                <a:solidFill>
                  <a:schemeClr val="dk1"/>
                </a:solidFill>
              </a:rPr>
              <a:t>substructure and overlapping subproblems</a:t>
            </a:r>
            <a:r>
              <a:rPr lang="en" sz="1100">
                <a:solidFill>
                  <a:schemeClr val="dk1"/>
                </a:solidFill>
              </a:rPr>
              <a:t>, which are core characteristics of problems suited for dynamic programming. DP helps compilers make optimal decisions that balance performance, memory usage, and correctness.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 Areas Where DP is Used in Compiler Design</a:t>
            </a:r>
            <a:endParaRPr/>
          </a:p>
        </p:txBody>
      </p:sp>
      <p:sp>
        <p:nvSpPr>
          <p:cNvPr id="885" name="Google Shape;885;p1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1. </a:t>
            </a:r>
            <a:r>
              <a:rPr b="1" lang="en" sz="1100">
                <a:solidFill>
                  <a:schemeClr val="dk1"/>
                </a:solidFill>
              </a:rPr>
              <a:t>Instruction Scheduling</a:t>
            </a:r>
            <a:endParaRPr b="1" sz="1100">
              <a:solidFill>
                <a:schemeClr val="dk1"/>
              </a:solidFill>
            </a:endParaRPr>
          </a:p>
          <a:p>
            <a:pPr indent="0" lvl="0" marL="0" rtl="0" algn="l">
              <a:spcBef>
                <a:spcPts val="1200"/>
              </a:spcBef>
              <a:spcAft>
                <a:spcPts val="0"/>
              </a:spcAft>
              <a:buNone/>
            </a:pPr>
            <a:r>
              <a:rPr lang="en" sz="1100">
                <a:solidFill>
                  <a:schemeClr val="dk1"/>
                </a:solidFill>
              </a:rPr>
              <a:t>2. </a:t>
            </a:r>
            <a:r>
              <a:rPr b="1" lang="en" sz="1100">
                <a:solidFill>
                  <a:schemeClr val="dk1"/>
                </a:solidFill>
              </a:rPr>
              <a:t>Register Allocation</a:t>
            </a:r>
            <a:endParaRPr b="1" sz="1100">
              <a:solidFill>
                <a:schemeClr val="dk1"/>
              </a:solidFill>
            </a:endParaRPr>
          </a:p>
          <a:p>
            <a:pPr indent="0" lvl="0" marL="0" rtl="0" algn="l">
              <a:spcBef>
                <a:spcPts val="1200"/>
              </a:spcBef>
              <a:spcAft>
                <a:spcPts val="0"/>
              </a:spcAft>
              <a:buNone/>
            </a:pPr>
            <a:r>
              <a:rPr lang="en" sz="1100">
                <a:solidFill>
                  <a:schemeClr val="dk1"/>
                </a:solidFill>
              </a:rPr>
              <a:t>3. </a:t>
            </a:r>
            <a:r>
              <a:rPr b="1" lang="en" sz="1100">
                <a:solidFill>
                  <a:schemeClr val="dk1"/>
                </a:solidFill>
              </a:rPr>
              <a:t>Parsing (Context-Free Grammars)</a:t>
            </a:r>
            <a:endParaRPr b="1" sz="1100">
              <a:solidFill>
                <a:schemeClr val="dk1"/>
              </a:solidFill>
            </a:endParaRPr>
          </a:p>
          <a:p>
            <a:pPr indent="0" lvl="0" marL="0" rtl="0" algn="l">
              <a:spcBef>
                <a:spcPts val="1200"/>
              </a:spcBef>
              <a:spcAft>
                <a:spcPts val="0"/>
              </a:spcAft>
              <a:buNone/>
            </a:pPr>
            <a:r>
              <a:rPr lang="en" sz="1100">
                <a:solidFill>
                  <a:schemeClr val="dk1"/>
                </a:solidFill>
              </a:rPr>
              <a:t>4. </a:t>
            </a:r>
            <a:r>
              <a:rPr b="1" lang="en" sz="1100">
                <a:solidFill>
                  <a:schemeClr val="dk1"/>
                </a:solidFill>
              </a:rPr>
              <a:t>Optimal Code Generation for Expression Trees</a:t>
            </a:r>
            <a:endParaRPr b="1" sz="1100">
              <a:solidFill>
                <a:schemeClr val="dk1"/>
              </a:solidFill>
            </a:endParaRPr>
          </a:p>
          <a:p>
            <a:pPr indent="0" lvl="0" marL="0" rtl="0" algn="l">
              <a:spcBef>
                <a:spcPts val="1200"/>
              </a:spcBef>
              <a:spcAft>
                <a:spcPts val="0"/>
              </a:spcAft>
              <a:buNone/>
            </a:pPr>
            <a:r>
              <a:rPr lang="en" sz="1100">
                <a:solidFill>
                  <a:schemeClr val="dk1"/>
                </a:solidFill>
              </a:rPr>
              <a:t>5. </a:t>
            </a:r>
            <a:r>
              <a:rPr b="1" lang="en" sz="1100">
                <a:solidFill>
                  <a:schemeClr val="dk1"/>
                </a:solidFill>
              </a:rPr>
              <a:t>Dynamic Programming for Peephole Optimization</a:t>
            </a:r>
            <a:endParaRPr b="1" sz="1100">
              <a:solidFill>
                <a:schemeClr val="dk1"/>
              </a:solidFill>
            </a:endParaRPr>
          </a:p>
          <a:p>
            <a:pPr indent="0" lvl="0" marL="0" rtl="0" algn="l">
              <a:spcBef>
                <a:spcPts val="1200"/>
              </a:spcBef>
              <a:spcAft>
                <a:spcPts val="1200"/>
              </a:spcAft>
              <a:buNone/>
            </a:pPr>
            <a:r>
              <a:rPr lang="en" sz="1100">
                <a:solidFill>
                  <a:schemeClr val="dk1"/>
                </a:solidFill>
              </a:rPr>
              <a:t>6. </a:t>
            </a:r>
            <a:r>
              <a:rPr b="1" lang="en" sz="1100">
                <a:solidFill>
                  <a:schemeClr val="dk1"/>
                </a:solidFill>
              </a:rPr>
              <a:t>Code Generation for Regular Expressions / DFA Minimization</a:t>
            </a:r>
            <a:endParaRPr b="1" sz="11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259950" y="11385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None/>
            </a:pPr>
            <a:r>
              <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134" name="Google Shape;134;p25"/>
          <p:cNvSpPr txBox="1"/>
          <p:nvPr>
            <p:ph idx="1" type="body"/>
          </p:nvPr>
        </p:nvSpPr>
        <p:spPr>
          <a:xfrm>
            <a:off x="2879125" y="113850"/>
            <a:ext cx="6137100" cy="4888800"/>
          </a:xfrm>
          <a:prstGeom prst="rect">
            <a:avLst/>
          </a:prstGeom>
        </p:spPr>
        <p:txBody>
          <a:bodyPr anchorCtr="0" anchor="t" bIns="91425" lIns="91425" spcFirstLastPara="1" rIns="91425" wrap="square" tIns="91425">
            <a:normAutofit fontScale="92500" lnSpcReduction="20000"/>
          </a:bodyPr>
          <a:lstStyle/>
          <a:p>
            <a:pPr indent="-307895" lvl="0" marL="685800" rtl="0" algn="l">
              <a:lnSpc>
                <a:spcPct val="158000"/>
              </a:lnSpc>
              <a:spcBef>
                <a:spcPts val="0"/>
              </a:spcBef>
              <a:spcAft>
                <a:spcPts val="0"/>
              </a:spcAft>
              <a:buClr>
                <a:srgbClr val="273239"/>
              </a:buClr>
              <a:buSzPct val="100000"/>
              <a:buFont typeface="Nunito"/>
              <a:buAutoNum type="arabicPeriod"/>
            </a:pPr>
            <a:r>
              <a:rPr b="1" lang="en" sz="1350">
                <a:solidFill>
                  <a:srgbClr val="273239"/>
                </a:solidFill>
                <a:highlight>
                  <a:srgbClr val="FFFFFF"/>
                </a:highlight>
                <a:latin typeface="Nunito"/>
                <a:ea typeface="Nunito"/>
                <a:cs typeface="Nunito"/>
                <a:sym typeface="Nunito"/>
              </a:rPr>
              <a:t>Lexical Analysis: </a:t>
            </a:r>
            <a:r>
              <a:rPr lang="en" sz="1350">
                <a:solidFill>
                  <a:srgbClr val="273239"/>
                </a:solidFill>
                <a:highlight>
                  <a:srgbClr val="FFFFFF"/>
                </a:highlight>
                <a:latin typeface="Nunito"/>
                <a:ea typeface="Nunito"/>
                <a:cs typeface="Nunito"/>
                <a:sym typeface="Nunito"/>
              </a:rPr>
              <a:t>The first phase, where the source code is broken down into tokens such as keywords, operators, and identifiers for easier processing.</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AutoNum type="arabicPeriod"/>
            </a:pPr>
            <a:r>
              <a:rPr b="1" lang="en" sz="1350">
                <a:solidFill>
                  <a:srgbClr val="273239"/>
                </a:solidFill>
                <a:highlight>
                  <a:srgbClr val="FFFFFF"/>
                </a:highlight>
                <a:latin typeface="Nunito"/>
                <a:ea typeface="Nunito"/>
                <a:cs typeface="Nunito"/>
                <a:sym typeface="Nunito"/>
              </a:rPr>
              <a:t>Syntax Analysis or Parsing: </a:t>
            </a:r>
            <a:r>
              <a:rPr lang="en" sz="1350">
                <a:solidFill>
                  <a:srgbClr val="273239"/>
                </a:solidFill>
                <a:highlight>
                  <a:srgbClr val="FFFFFF"/>
                </a:highlight>
                <a:latin typeface="Nunito"/>
                <a:ea typeface="Nunito"/>
                <a:cs typeface="Nunito"/>
                <a:sym typeface="Nunito"/>
              </a:rPr>
              <a:t>This phase checks if the source code follows the correct syntax rules, building a parse tree or abstract syntax tree (AST).</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AutoNum type="arabicPeriod"/>
            </a:pPr>
            <a:r>
              <a:rPr b="1" lang="en" sz="1350">
                <a:solidFill>
                  <a:srgbClr val="273239"/>
                </a:solidFill>
                <a:highlight>
                  <a:srgbClr val="FFFFFF"/>
                </a:highlight>
                <a:latin typeface="Nunito"/>
                <a:ea typeface="Nunito"/>
                <a:cs typeface="Nunito"/>
                <a:sym typeface="Nunito"/>
              </a:rPr>
              <a:t>Semantic Analysis: </a:t>
            </a:r>
            <a:r>
              <a:rPr lang="en" sz="1350">
                <a:solidFill>
                  <a:srgbClr val="273239"/>
                </a:solidFill>
                <a:highlight>
                  <a:srgbClr val="FFFFFF"/>
                </a:highlight>
                <a:latin typeface="Nunito"/>
                <a:ea typeface="Nunito"/>
                <a:cs typeface="Nunito"/>
                <a:sym typeface="Nunito"/>
              </a:rPr>
              <a:t>It ensures the program’s logic makes sense, checking for errors like type mismatches or undeclared variables.</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AutoNum type="arabicPeriod"/>
            </a:pPr>
            <a:r>
              <a:rPr b="1" lang="en" sz="1350">
                <a:solidFill>
                  <a:srgbClr val="273239"/>
                </a:solidFill>
                <a:highlight>
                  <a:srgbClr val="FFFFFF"/>
                </a:highlight>
                <a:latin typeface="Nunito"/>
                <a:ea typeface="Nunito"/>
                <a:cs typeface="Nunito"/>
                <a:sym typeface="Nunito"/>
              </a:rPr>
              <a:t>Intermediate Code Generation: </a:t>
            </a:r>
            <a:r>
              <a:rPr lang="en" sz="1350">
                <a:solidFill>
                  <a:srgbClr val="273239"/>
                </a:solidFill>
                <a:highlight>
                  <a:srgbClr val="FFFFFF"/>
                </a:highlight>
                <a:latin typeface="Nunito"/>
                <a:ea typeface="Nunito"/>
                <a:cs typeface="Nunito"/>
                <a:sym typeface="Nunito"/>
              </a:rPr>
              <a:t>In this phase, the compiler converts the source code into an intermediate, machine-independent representation, simplifying optimization and translation.</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AutoNum type="arabicPeriod"/>
            </a:pPr>
            <a:r>
              <a:rPr b="1" lang="en" sz="1350">
                <a:solidFill>
                  <a:srgbClr val="273239"/>
                </a:solidFill>
                <a:highlight>
                  <a:srgbClr val="FFFFFF"/>
                </a:highlight>
                <a:latin typeface="Nunito"/>
                <a:ea typeface="Nunito"/>
                <a:cs typeface="Nunito"/>
                <a:sym typeface="Nunito"/>
              </a:rPr>
              <a:t>Code Optimization: </a:t>
            </a:r>
            <a:r>
              <a:rPr lang="en" sz="1350">
                <a:solidFill>
                  <a:srgbClr val="273239"/>
                </a:solidFill>
                <a:highlight>
                  <a:srgbClr val="FFFFFF"/>
                </a:highlight>
                <a:latin typeface="Nunito"/>
                <a:ea typeface="Nunito"/>
                <a:cs typeface="Nunito"/>
                <a:sym typeface="Nunito"/>
              </a:rPr>
              <a:t>This phase improves the intermediate code to make it run more efficiently, reducing resource usage or increasing speed.</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AutoNum type="arabicPeriod"/>
            </a:pPr>
            <a:r>
              <a:rPr b="1" lang="en" sz="1350">
                <a:solidFill>
                  <a:srgbClr val="273239"/>
                </a:solidFill>
                <a:highlight>
                  <a:srgbClr val="FFFFFF"/>
                </a:highlight>
                <a:latin typeface="Nunito"/>
                <a:ea typeface="Nunito"/>
                <a:cs typeface="Nunito"/>
                <a:sym typeface="Nunito"/>
              </a:rPr>
              <a:t>Target Code Generation: </a:t>
            </a:r>
            <a:r>
              <a:rPr lang="en" sz="1350">
                <a:solidFill>
                  <a:srgbClr val="273239"/>
                </a:solidFill>
                <a:highlight>
                  <a:srgbClr val="FFFFFF"/>
                </a:highlight>
                <a:latin typeface="Nunito"/>
                <a:ea typeface="Nunito"/>
                <a:cs typeface="Nunito"/>
                <a:sym typeface="Nunito"/>
              </a:rPr>
              <a:t>The final phase where the optimized code is translated into the target machine code or assembly language that can be executed on the computer.</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b="1">
              <a:solidFill>
                <a:srgbClr val="273239"/>
              </a:solidFill>
              <a:highlight>
                <a:srgbClr val="FFFFFF"/>
              </a:highlight>
              <a:latin typeface="Nunito"/>
              <a:ea typeface="Nunito"/>
              <a:cs typeface="Nunito"/>
              <a:sym typeface="Nunito"/>
            </a:endParaRPr>
          </a:p>
        </p:txBody>
      </p:sp>
      <p:pic>
        <p:nvPicPr>
          <p:cNvPr id="135" name="Google Shape;135;p25"/>
          <p:cNvPicPr preferRelativeResize="0"/>
          <p:nvPr/>
        </p:nvPicPr>
        <p:blipFill>
          <a:blip r:embed="rId3">
            <a:alphaModFix/>
          </a:blip>
          <a:stretch>
            <a:fillRect/>
          </a:stretch>
        </p:blipFill>
        <p:spPr>
          <a:xfrm>
            <a:off x="152400" y="113850"/>
            <a:ext cx="2726725" cy="5029650"/>
          </a:xfrm>
          <a:prstGeom prst="rect">
            <a:avLst/>
          </a:prstGeom>
          <a:noFill/>
          <a:ln>
            <a:noFill/>
          </a:ln>
        </p:spPr>
      </p:pic>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9" name="Shape 889"/>
        <p:cNvGrpSpPr/>
        <p:nvPr/>
      </p:nvGrpSpPr>
      <p:grpSpPr>
        <a:xfrm>
          <a:off x="0" y="0"/>
          <a:ext cx="0" cy="0"/>
          <a:chOff x="0" y="0"/>
          <a:chExt cx="0" cy="0"/>
        </a:xfrm>
      </p:grpSpPr>
      <p:sp>
        <p:nvSpPr>
          <p:cNvPr id="890" name="Google Shape;890;p1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6: Machine Independent Optimization</a:t>
            </a:r>
            <a:endParaRPr/>
          </a:p>
        </p:txBody>
      </p:sp>
      <p:sp>
        <p:nvSpPr>
          <p:cNvPr id="891" name="Google Shape;891;p1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6.1 The Principal Sources of optimization</a:t>
            </a:r>
            <a:endParaRPr/>
          </a:p>
          <a:p>
            <a:pPr indent="0" lvl="0" marL="0" rtl="0" algn="l">
              <a:spcBef>
                <a:spcPts val="1200"/>
              </a:spcBef>
              <a:spcAft>
                <a:spcPts val="0"/>
              </a:spcAft>
              <a:buNone/>
            </a:pPr>
            <a:r>
              <a:rPr lang="en"/>
              <a:t>6.2 Loop in flow graph, Constant Propagation, Partial Redundancy Elimination</a:t>
            </a:r>
            <a:endParaRPr/>
          </a:p>
          <a:p>
            <a:pPr indent="0" lvl="0" marL="0" rtl="0" algn="l">
              <a:spcBef>
                <a:spcPts val="1200"/>
              </a:spcBef>
              <a:spcAft>
                <a:spcPts val="0"/>
              </a:spcAft>
              <a:buNone/>
            </a:pPr>
            <a:r>
              <a:rPr lang="en"/>
              <a:t>6.3 Introduction to Data-Flow Analysis</a:t>
            </a:r>
            <a:endParaRPr/>
          </a:p>
          <a:p>
            <a:pPr indent="0" lvl="0" marL="0" rtl="0" algn="l">
              <a:spcBef>
                <a:spcPts val="1200"/>
              </a:spcBef>
              <a:spcAft>
                <a:spcPts val="0"/>
              </a:spcAft>
              <a:buNone/>
            </a:pPr>
            <a:r>
              <a:rPr lang="en"/>
              <a:t>6.4 Solving Data-Flow Equations</a:t>
            </a:r>
            <a:endParaRPr/>
          </a:p>
          <a:p>
            <a:pPr indent="0" lvl="0" marL="0" rtl="0" algn="l">
              <a:spcBef>
                <a:spcPts val="1200"/>
              </a:spcBef>
              <a:spcAft>
                <a:spcPts val="1200"/>
              </a:spcAft>
              <a:buNone/>
            </a:pPr>
            <a:r>
              <a:t/>
            </a:r>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5" name="Shape 895"/>
        <p:cNvGrpSpPr/>
        <p:nvPr/>
      </p:nvGrpSpPr>
      <p:grpSpPr>
        <a:xfrm>
          <a:off x="0" y="0"/>
          <a:ext cx="0" cy="0"/>
          <a:chOff x="0" y="0"/>
          <a:chExt cx="0" cy="0"/>
        </a:xfrm>
      </p:grpSpPr>
      <p:sp>
        <p:nvSpPr>
          <p:cNvPr id="896" name="Google Shape;896;p1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97" name="Google Shape;897;p1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50">
                <a:solidFill>
                  <a:srgbClr val="273239"/>
                </a:solidFill>
                <a:highlight>
                  <a:srgbClr val="FFFFFF"/>
                </a:highlight>
                <a:latin typeface="Nunito"/>
                <a:ea typeface="Nunito"/>
                <a:cs typeface="Nunito"/>
                <a:sym typeface="Nunito"/>
              </a:rPr>
              <a:t>Machine Independent code optimization</a:t>
            </a:r>
            <a:r>
              <a:rPr lang="en" sz="1350">
                <a:solidFill>
                  <a:srgbClr val="273239"/>
                </a:solidFill>
                <a:highlight>
                  <a:srgbClr val="FFFFFF"/>
                </a:highlight>
                <a:latin typeface="Nunito"/>
                <a:ea typeface="Nunito"/>
                <a:cs typeface="Nunito"/>
                <a:sym typeface="Nunito"/>
              </a:rPr>
              <a:t> tries to make the intermediate code more efficient by transforming a section of code that doesn't involve hardware components like CPU registers or any absolute memory location. Generally, it optimizes code by eliminating redundancies, reducing the number of lines in code, eliminating useless code or reducing the frequency of repeated code.</a:t>
            </a:r>
            <a:endParaRPr/>
          </a:p>
        </p:txBody>
      </p:sp>
      <p:pic>
        <p:nvPicPr>
          <p:cNvPr id="898" name="Google Shape;898;p143"/>
          <p:cNvPicPr preferRelativeResize="0"/>
          <p:nvPr/>
        </p:nvPicPr>
        <p:blipFill>
          <a:blip r:embed="rId3">
            <a:alphaModFix/>
          </a:blip>
          <a:stretch>
            <a:fillRect/>
          </a:stretch>
        </p:blipFill>
        <p:spPr>
          <a:xfrm>
            <a:off x="311688" y="2500313"/>
            <a:ext cx="8124825" cy="1857375"/>
          </a:xfrm>
          <a:prstGeom prst="rect">
            <a:avLst/>
          </a:prstGeom>
          <a:noFill/>
          <a:ln>
            <a:noFill/>
          </a:ln>
        </p:spPr>
      </p:pic>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2" name="Shape 902"/>
        <p:cNvGrpSpPr/>
        <p:nvPr/>
      </p:nvGrpSpPr>
      <p:grpSpPr>
        <a:xfrm>
          <a:off x="0" y="0"/>
          <a:ext cx="0" cy="0"/>
          <a:chOff x="0" y="0"/>
          <a:chExt cx="0" cy="0"/>
        </a:xfrm>
      </p:grpSpPr>
      <p:sp>
        <p:nvSpPr>
          <p:cNvPr id="903" name="Google Shape;903;p1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04" name="Google Shape;904;p1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50">
                <a:solidFill>
                  <a:srgbClr val="273239"/>
                </a:solidFill>
                <a:highlight>
                  <a:srgbClr val="FFFFFF"/>
                </a:highlight>
                <a:latin typeface="Nunito"/>
                <a:ea typeface="Nunito"/>
                <a:cs typeface="Nunito"/>
                <a:sym typeface="Nunito"/>
              </a:rPr>
              <a:t>Function Preserving  Optimization :</a:t>
            </a:r>
            <a:endParaRPr b="1"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Function Preserving optimizations deals with the code in a given function in an attempt of reducing the computational time. It can be achieved by following methods:</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80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Common Subexpression elimination</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Folding</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Dead code elimination</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Copy Propagation</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1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0" name="Google Shape;910;p1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50">
                <a:solidFill>
                  <a:srgbClr val="273239"/>
                </a:solidFill>
                <a:highlight>
                  <a:srgbClr val="FFFFFF"/>
                </a:highlight>
                <a:latin typeface="Nunito"/>
                <a:ea typeface="Nunito"/>
                <a:cs typeface="Nunito"/>
                <a:sym typeface="Nunito"/>
              </a:rPr>
              <a:t>Loop Optimizations :</a:t>
            </a:r>
            <a:endParaRPr b="1"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The program spends most of its time inside the loops. Thus the loops determine the time complexity of the program. So, in order to get an optimal and efficient code, loop optimization is required. In order to apply loop optimization, we first need to detect the loop using control flow analysis with the help of program flow graph. A cycle in a program flow graph will indicate presence of a loop. Note that, the code from Intermediate code Generation phase which is in three-address format is given as input to the optimization phase. It is difficult to identify loops in such a format, thus a program flow graph is required.</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1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6" name="Google Shape;916;p1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73239"/>
                </a:solidFill>
                <a:highlight>
                  <a:srgbClr val="FFFFFF"/>
                </a:highlight>
                <a:latin typeface="Nunito"/>
                <a:ea typeface="Nunito"/>
                <a:cs typeface="Nunito"/>
                <a:sym typeface="Nunito"/>
              </a:rPr>
              <a:t>The program flow graph consists of basic blocks, which is nothing but the code divided into parts or blocks and show the execution flow of the code,</a:t>
            </a:r>
            <a:endParaRPr/>
          </a:p>
        </p:txBody>
      </p:sp>
      <p:pic>
        <p:nvPicPr>
          <p:cNvPr id="917" name="Google Shape;917;p146"/>
          <p:cNvPicPr preferRelativeResize="0"/>
          <p:nvPr/>
        </p:nvPicPr>
        <p:blipFill>
          <a:blip r:embed="rId3">
            <a:alphaModFix/>
          </a:blip>
          <a:stretch>
            <a:fillRect/>
          </a:stretch>
        </p:blipFill>
        <p:spPr>
          <a:xfrm>
            <a:off x="4378088" y="1931538"/>
            <a:ext cx="2428875" cy="2886075"/>
          </a:xfrm>
          <a:prstGeom prst="rect">
            <a:avLst/>
          </a:prstGeom>
          <a:noFill/>
          <a:ln>
            <a:noFill/>
          </a:ln>
        </p:spPr>
      </p:pic>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3" name="Google Shape;923;p1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The cycle in the above graph shows a presence of loop from block 2 to block3. </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Once the loops are detected following Loop Optimization techniques can be applied :</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80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Frequency Reduction</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Algebraic expression simplification</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Strength Reduction</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Redundancy Elimination</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sp>
        <p:nvSpPr>
          <p:cNvPr id="928" name="Google Shape;928;p1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29" name="Google Shape;929;p1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50">
                <a:solidFill>
                  <a:srgbClr val="273239"/>
                </a:solidFill>
                <a:highlight>
                  <a:srgbClr val="FFFFFF"/>
                </a:highlight>
                <a:latin typeface="Nunito"/>
                <a:ea typeface="Nunito"/>
                <a:cs typeface="Nunito"/>
                <a:sym typeface="Nunito"/>
              </a:rPr>
              <a:t>1. Frequency Reduction :</a:t>
            </a:r>
            <a:endParaRPr b="1"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It applies to the concept that a loop runs for least possible lines of code. It can be achieved by following methods:</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1350">
                <a:solidFill>
                  <a:srgbClr val="273239"/>
                </a:solidFill>
                <a:highlight>
                  <a:srgbClr val="FFFFFF"/>
                </a:highlight>
                <a:latin typeface="Nunito"/>
                <a:ea typeface="Nunito"/>
                <a:cs typeface="Nunito"/>
                <a:sym typeface="Nunito"/>
              </a:rPr>
              <a:t>a. Code Motion :</a:t>
            </a:r>
            <a:endParaRPr b="1"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Many times, in a loop, statements that remain unchanged for every iteration are included in the loop. Such statements are loop invariants and only result in the program spending more time inside the loop. Code motion simply moves loop invariant code outside the loop, reducing the time spent inside the loop.</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5" name="Google Shape;935;p1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36" name="Google Shape;936;p149"/>
          <p:cNvPicPr preferRelativeResize="0"/>
          <p:nvPr/>
        </p:nvPicPr>
        <p:blipFill>
          <a:blip r:embed="rId3">
            <a:alphaModFix/>
          </a:blip>
          <a:stretch>
            <a:fillRect/>
          </a:stretch>
        </p:blipFill>
        <p:spPr>
          <a:xfrm>
            <a:off x="456800" y="345250"/>
            <a:ext cx="4821775" cy="4798250"/>
          </a:xfrm>
          <a:prstGeom prst="rect">
            <a:avLst/>
          </a:prstGeom>
          <a:noFill/>
          <a:ln>
            <a:noFill/>
          </a:ln>
        </p:spPr>
      </p:pic>
      <p:pic>
        <p:nvPicPr>
          <p:cNvPr id="937" name="Google Shape;937;p149"/>
          <p:cNvPicPr preferRelativeResize="0"/>
          <p:nvPr/>
        </p:nvPicPr>
        <p:blipFill>
          <a:blip r:embed="rId4">
            <a:alphaModFix/>
          </a:blip>
          <a:stretch>
            <a:fillRect/>
          </a:stretch>
        </p:blipFill>
        <p:spPr>
          <a:xfrm>
            <a:off x="4688925" y="307150"/>
            <a:ext cx="3923374" cy="4798250"/>
          </a:xfrm>
          <a:prstGeom prst="rect">
            <a:avLst/>
          </a:prstGeom>
          <a:noFill/>
          <a:ln>
            <a:noFill/>
          </a:ln>
        </p:spPr>
      </p:pic>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1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43" name="Google Shape;943;p1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50">
                <a:solidFill>
                  <a:srgbClr val="273239"/>
                </a:solidFill>
                <a:highlight>
                  <a:srgbClr val="FFFFFF"/>
                </a:highlight>
                <a:latin typeface="Nunito"/>
                <a:ea typeface="Nunito"/>
                <a:cs typeface="Nunito"/>
                <a:sym typeface="Nunito"/>
              </a:rPr>
              <a:t>b. Loop Unrolling :</a:t>
            </a:r>
            <a:endParaRPr b="1"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If a loop runs doing the same operation for every iteration, we can perform that same operation inside the loop more than once. This is called loop unrolling. Such unrolled loop will perform the evaluation more than once in a single loop iteration.</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pic>
        <p:nvPicPr>
          <p:cNvPr id="944" name="Google Shape;944;p150"/>
          <p:cNvPicPr preferRelativeResize="0"/>
          <p:nvPr/>
        </p:nvPicPr>
        <p:blipFill>
          <a:blip r:embed="rId3">
            <a:alphaModFix/>
          </a:blip>
          <a:stretch>
            <a:fillRect/>
          </a:stretch>
        </p:blipFill>
        <p:spPr>
          <a:xfrm>
            <a:off x="311700" y="2352663"/>
            <a:ext cx="9124950" cy="2790825"/>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1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0" name="Google Shape;950;p1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51" name="Google Shape;951;p151"/>
          <p:cNvPicPr preferRelativeResize="0"/>
          <p:nvPr/>
        </p:nvPicPr>
        <p:blipFill>
          <a:blip r:embed="rId3">
            <a:alphaModFix/>
          </a:blip>
          <a:stretch>
            <a:fillRect/>
          </a:stretch>
        </p:blipFill>
        <p:spPr>
          <a:xfrm>
            <a:off x="1239592" y="0"/>
            <a:ext cx="6664817"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1. Lexical Analysis</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141" name="Google Shape;14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2" name="Google Shape;142;p26"/>
          <p:cNvPicPr preferRelativeResize="0"/>
          <p:nvPr/>
        </p:nvPicPr>
        <p:blipFill>
          <a:blip r:embed="rId3">
            <a:alphaModFix/>
          </a:blip>
          <a:stretch>
            <a:fillRect/>
          </a:stretch>
        </p:blipFill>
        <p:spPr>
          <a:xfrm>
            <a:off x="311688" y="1152475"/>
            <a:ext cx="7629525" cy="3200400"/>
          </a:xfrm>
          <a:prstGeom prst="rect">
            <a:avLst/>
          </a:prstGeom>
          <a:noFill/>
          <a:ln>
            <a:noFill/>
          </a:ln>
        </p:spPr>
      </p:pic>
    </p:spTree>
  </p:cSld>
  <p:clrMapOvr>
    <a:masterClrMapping/>
  </p:clrMapOvr>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5" name="Shape 955"/>
        <p:cNvGrpSpPr/>
        <p:nvPr/>
      </p:nvGrpSpPr>
      <p:grpSpPr>
        <a:xfrm>
          <a:off x="0" y="0"/>
          <a:ext cx="0" cy="0"/>
          <a:chOff x="0" y="0"/>
          <a:chExt cx="0" cy="0"/>
        </a:xfrm>
      </p:grpSpPr>
      <p:sp>
        <p:nvSpPr>
          <p:cNvPr id="956" name="Google Shape;956;p152"/>
          <p:cNvSpPr txBox="1"/>
          <p:nvPr>
            <p:ph idx="1" type="body"/>
          </p:nvPr>
        </p:nvSpPr>
        <p:spPr>
          <a:xfrm>
            <a:off x="329300" y="372825"/>
            <a:ext cx="8502900" cy="419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50">
                <a:solidFill>
                  <a:srgbClr val="273239"/>
                </a:solidFill>
                <a:highlight>
                  <a:srgbClr val="FFFFFF"/>
                </a:highlight>
                <a:latin typeface="Nunito"/>
                <a:ea typeface="Nunito"/>
                <a:cs typeface="Nunito"/>
                <a:sym typeface="Nunito"/>
              </a:rPr>
              <a:t>c. Loop Jamming :</a:t>
            </a:r>
            <a:endParaRPr b="1"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Combining the loops that carry out the same operations is called as loop jamming.</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pic>
        <p:nvPicPr>
          <p:cNvPr id="957" name="Google Shape;957;p152"/>
          <p:cNvPicPr preferRelativeResize="0"/>
          <p:nvPr/>
        </p:nvPicPr>
        <p:blipFill>
          <a:blip r:embed="rId3">
            <a:alphaModFix/>
          </a:blip>
          <a:stretch>
            <a:fillRect/>
          </a:stretch>
        </p:blipFill>
        <p:spPr>
          <a:xfrm>
            <a:off x="392350" y="1230075"/>
            <a:ext cx="8271675" cy="3695700"/>
          </a:xfrm>
          <a:prstGeom prst="rect">
            <a:avLst/>
          </a:prstGeom>
          <a:noFill/>
          <a:ln>
            <a:noFill/>
          </a:ln>
        </p:spPr>
      </p:pic>
    </p:spTree>
  </p:cSld>
  <p:clrMapOvr>
    <a:masterClrMapping/>
  </p:clrMapOvr>
</p:sld>
</file>

<file path=ppt/slides/slide1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1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63" name="Google Shape;963;p1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4" name="Google Shape;964;p153"/>
          <p:cNvPicPr preferRelativeResize="0"/>
          <p:nvPr/>
        </p:nvPicPr>
        <p:blipFill>
          <a:blip r:embed="rId3">
            <a:alphaModFix/>
          </a:blip>
          <a:stretch>
            <a:fillRect/>
          </a:stretch>
        </p:blipFill>
        <p:spPr>
          <a:xfrm>
            <a:off x="442913" y="619125"/>
            <a:ext cx="8258175" cy="3905250"/>
          </a:xfrm>
          <a:prstGeom prst="rect">
            <a:avLst/>
          </a:prstGeom>
          <a:noFill/>
          <a:ln>
            <a:noFill/>
          </a:ln>
        </p:spPr>
      </p:pic>
    </p:spTree>
  </p:cSld>
  <p:clrMapOvr>
    <a:masterClrMapping/>
  </p:clrMapOvr>
</p:sld>
</file>

<file path=ppt/slides/slide1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5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50">
                <a:solidFill>
                  <a:srgbClr val="273239"/>
                </a:solidFill>
                <a:highlight>
                  <a:srgbClr val="FFFFFF"/>
                </a:highlight>
                <a:latin typeface="Nunito"/>
                <a:ea typeface="Nunito"/>
                <a:cs typeface="Nunito"/>
                <a:sym typeface="Nunito"/>
              </a:rPr>
              <a:t>Constant Propagation :</a:t>
            </a:r>
            <a:endParaRPr/>
          </a:p>
        </p:txBody>
      </p:sp>
      <p:sp>
        <p:nvSpPr>
          <p:cNvPr id="970" name="Google Shape;970;p154"/>
          <p:cNvSpPr txBox="1"/>
          <p:nvPr>
            <p:ph idx="1" type="body"/>
          </p:nvPr>
        </p:nvSpPr>
        <p:spPr>
          <a:xfrm>
            <a:off x="311700" y="889900"/>
            <a:ext cx="8520600" cy="3678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73239"/>
                </a:solidFill>
                <a:highlight>
                  <a:srgbClr val="FFFFFF"/>
                </a:highlight>
                <a:latin typeface="Nunito"/>
                <a:ea typeface="Nunito"/>
                <a:cs typeface="Nunito"/>
                <a:sym typeface="Nunito"/>
              </a:rPr>
              <a:t>If any variable is assigned a constant value and used in further computations, constant propagation suggests using the constant value directly for further computations. Consider the below example</a:t>
            </a:r>
            <a:endParaRPr/>
          </a:p>
        </p:txBody>
      </p:sp>
      <p:pic>
        <p:nvPicPr>
          <p:cNvPr id="971" name="Google Shape;971;p154"/>
          <p:cNvPicPr preferRelativeResize="0"/>
          <p:nvPr/>
        </p:nvPicPr>
        <p:blipFill>
          <a:blip r:embed="rId3">
            <a:alphaModFix/>
          </a:blip>
          <a:stretch>
            <a:fillRect/>
          </a:stretch>
        </p:blipFill>
        <p:spPr>
          <a:xfrm>
            <a:off x="1595451" y="1546125"/>
            <a:ext cx="5768725" cy="3416400"/>
          </a:xfrm>
          <a:prstGeom prst="rect">
            <a:avLst/>
          </a:prstGeom>
          <a:noFill/>
          <a:ln>
            <a:noFill/>
          </a:ln>
        </p:spPr>
      </p:pic>
    </p:spTree>
  </p:cSld>
  <p:clrMapOvr>
    <a:masterClrMapping/>
  </p:clrMapOvr>
</p:sld>
</file>

<file path=ppt/slides/slide1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5" name="Shape 975"/>
        <p:cNvGrpSpPr/>
        <p:nvPr/>
      </p:nvGrpSpPr>
      <p:grpSpPr>
        <a:xfrm>
          <a:off x="0" y="0"/>
          <a:ext cx="0" cy="0"/>
          <a:chOff x="0" y="0"/>
          <a:chExt cx="0" cy="0"/>
        </a:xfrm>
      </p:grpSpPr>
      <p:sp>
        <p:nvSpPr>
          <p:cNvPr id="976" name="Google Shape;976;p155"/>
          <p:cNvSpPr txBox="1"/>
          <p:nvPr>
            <p:ph idx="1" type="body"/>
          </p:nvPr>
        </p:nvSpPr>
        <p:spPr>
          <a:xfrm>
            <a:off x="138800" y="236775"/>
            <a:ext cx="8693400" cy="4332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350">
                <a:solidFill>
                  <a:srgbClr val="273239"/>
                </a:solidFill>
                <a:highlight>
                  <a:srgbClr val="FFFFFF"/>
                </a:highlight>
                <a:latin typeface="Nunito"/>
                <a:ea typeface="Nunito"/>
                <a:cs typeface="Nunito"/>
                <a:sym typeface="Nunito"/>
              </a:rPr>
              <a:t>4. Redundancy Elimination :</a:t>
            </a:r>
            <a:endParaRPr b="1"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It may happen, that a specific expression is repeated in a code many times. This expression is redundant to code because we may evaluate it once and substitute its next occurrence with its evaluated value. This substitution is nothing but redundancy elimination.</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pic>
        <p:nvPicPr>
          <p:cNvPr id="977" name="Google Shape;977;p155"/>
          <p:cNvPicPr preferRelativeResize="0"/>
          <p:nvPr/>
        </p:nvPicPr>
        <p:blipFill>
          <a:blip r:embed="rId3">
            <a:alphaModFix/>
          </a:blip>
          <a:stretch>
            <a:fillRect/>
          </a:stretch>
        </p:blipFill>
        <p:spPr>
          <a:xfrm>
            <a:off x="1009650" y="1447800"/>
            <a:ext cx="6531425" cy="3552824"/>
          </a:xfrm>
          <a:prstGeom prst="rect">
            <a:avLst/>
          </a:prstGeom>
          <a:noFill/>
          <a:ln>
            <a:noFill/>
          </a:ln>
        </p:spPr>
      </p:pic>
    </p:spTree>
  </p:cSld>
  <p:clrMapOvr>
    <a:masterClrMapping/>
  </p:clrMapOvr>
</p:sld>
</file>

<file path=ppt/slides/slide1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1" name="Shape 981"/>
        <p:cNvGrpSpPr/>
        <p:nvPr/>
      </p:nvGrpSpPr>
      <p:grpSpPr>
        <a:xfrm>
          <a:off x="0" y="0"/>
          <a:ext cx="0" cy="0"/>
          <a:chOff x="0" y="0"/>
          <a:chExt cx="0" cy="0"/>
        </a:xfrm>
      </p:grpSpPr>
      <p:sp>
        <p:nvSpPr>
          <p:cNvPr id="982" name="Google Shape;982;p1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273239"/>
                </a:solidFill>
                <a:highlight>
                  <a:srgbClr val="FFFFFF"/>
                </a:highlight>
                <a:latin typeface="Nunito"/>
                <a:ea typeface="Nunito"/>
                <a:cs typeface="Nunito"/>
                <a:sym typeface="Nunito"/>
              </a:rPr>
              <a:t>What is Data Flow Analysis?</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983" name="Google Shape;983;p1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273239"/>
                </a:solidFill>
                <a:highlight>
                  <a:srgbClr val="FFFFFF"/>
                </a:highlight>
                <a:latin typeface="Nunito"/>
                <a:ea typeface="Nunito"/>
                <a:cs typeface="Nunito"/>
                <a:sym typeface="Nunito"/>
              </a:rPr>
              <a:t>Data flow analysis is a technique used in </a:t>
            </a:r>
            <a:r>
              <a:rPr lang="en" sz="135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compiler design</a:t>
            </a:r>
            <a:r>
              <a:rPr lang="en" sz="1350">
                <a:solidFill>
                  <a:srgbClr val="273239"/>
                </a:solidFill>
                <a:highlight>
                  <a:srgbClr val="FFFFFF"/>
                </a:highlight>
                <a:latin typeface="Nunito"/>
                <a:ea typeface="Nunito"/>
                <a:cs typeface="Nunito"/>
                <a:sym typeface="Nunito"/>
              </a:rPr>
              <a:t> to analyze how data flows through a program. It involves tracking the values of variables and expressions as they are computed and used throughout the program, with the goal of identifying opportunities for optimization and identifying potential errors.</a:t>
            </a:r>
            <a:endParaRPr sz="135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spcBef>
                <a:spcPts val="1200"/>
              </a:spcBef>
              <a:spcAft>
                <a:spcPts val="1200"/>
              </a:spcAft>
              <a:buNone/>
            </a:pPr>
            <a:r>
              <a:rPr lang="en" sz="1350">
                <a:solidFill>
                  <a:srgbClr val="273239"/>
                </a:solidFill>
                <a:highlight>
                  <a:srgbClr val="FFFFFF"/>
                </a:highlight>
                <a:latin typeface="Nunito"/>
                <a:ea typeface="Nunito"/>
                <a:cs typeface="Nunito"/>
                <a:sym typeface="Nunito"/>
              </a:rPr>
              <a:t>The basic idea behind data flow analysis is to model the program as a graph, where the nodes represent program statements and the edges represent data flow dependencies between the statements. The data flow information is then propagated through the graph, using a set of rules and equations to compute the values of variables and expressions at each point in the program.</a:t>
            </a:r>
            <a:endParaRPr sz="1350">
              <a:solidFill>
                <a:srgbClr val="273239"/>
              </a:solidFill>
              <a:highlight>
                <a:srgbClr val="FFFFFF"/>
              </a:highlight>
              <a:latin typeface="Nunito"/>
              <a:ea typeface="Nunito"/>
              <a:cs typeface="Nunito"/>
              <a:sym typeface="Nunito"/>
            </a:endParaRPr>
          </a:p>
        </p:txBody>
      </p:sp>
    </p:spTree>
  </p:cSld>
  <p:clrMapOvr>
    <a:masterClrMapping/>
  </p:clrMapOvr>
</p:sld>
</file>

<file path=ppt/slides/slide1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273239"/>
                </a:solidFill>
                <a:highlight>
                  <a:srgbClr val="FFFFFF"/>
                </a:highlight>
                <a:latin typeface="Nunito"/>
                <a:ea typeface="Nunito"/>
                <a:cs typeface="Nunito"/>
                <a:sym typeface="Nunito"/>
              </a:rPr>
              <a:t>Types of Data Flow Analysis</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989" name="Google Shape;989;p1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685800" rtl="0" algn="l">
              <a:lnSpc>
                <a:spcPct val="158000"/>
              </a:lnSpc>
              <a:spcBef>
                <a:spcPts val="0"/>
              </a:spcBef>
              <a:spcAft>
                <a:spcPts val="0"/>
              </a:spcAft>
              <a:buClr>
                <a:srgbClr val="273239"/>
              </a:buClr>
              <a:buSzPts val="1350"/>
              <a:buFont typeface="Nunito"/>
              <a:buAutoNum type="arabicPeriod"/>
            </a:pPr>
            <a:r>
              <a:rPr b="1" lang="en" sz="1350">
                <a:solidFill>
                  <a:srgbClr val="273239"/>
                </a:solidFill>
                <a:highlight>
                  <a:srgbClr val="FFFFFF"/>
                </a:highlight>
                <a:latin typeface="Nunito"/>
                <a:ea typeface="Nunito"/>
                <a:cs typeface="Nunito"/>
                <a:sym typeface="Nunito"/>
              </a:rPr>
              <a:t>Reaching Definitions Analysis: </a:t>
            </a:r>
            <a:r>
              <a:rPr lang="en" sz="1350">
                <a:solidFill>
                  <a:srgbClr val="273239"/>
                </a:solidFill>
                <a:highlight>
                  <a:srgbClr val="FFFFFF"/>
                </a:highlight>
                <a:latin typeface="Nunito"/>
                <a:ea typeface="Nunito"/>
                <a:cs typeface="Nunito"/>
                <a:sym typeface="Nunito"/>
              </a:rPr>
              <a:t>This analysis tracks the definition of a variable or expression and determines the points in the program where the definition "reaches" a particular use of the variable or expression. This information can be used to identify variables that can be safely optimized or eliminated.</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pic>
        <p:nvPicPr>
          <p:cNvPr id="990" name="Google Shape;990;p157"/>
          <p:cNvPicPr preferRelativeResize="0"/>
          <p:nvPr/>
        </p:nvPicPr>
        <p:blipFill>
          <a:blip r:embed="rId3">
            <a:alphaModFix/>
          </a:blip>
          <a:stretch>
            <a:fillRect/>
          </a:stretch>
        </p:blipFill>
        <p:spPr>
          <a:xfrm>
            <a:off x="1736946" y="2571746"/>
            <a:ext cx="5137376" cy="193055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4" name="Shape 994"/>
        <p:cNvGrpSpPr/>
        <p:nvPr/>
      </p:nvGrpSpPr>
      <p:grpSpPr>
        <a:xfrm>
          <a:off x="0" y="0"/>
          <a:ext cx="0" cy="0"/>
          <a:chOff x="0" y="0"/>
          <a:chExt cx="0" cy="0"/>
        </a:xfrm>
      </p:grpSpPr>
      <p:sp>
        <p:nvSpPr>
          <p:cNvPr id="995" name="Google Shape;995;p1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6" name="Google Shape;996;p1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685800" rtl="0" algn="l">
              <a:lnSpc>
                <a:spcPct val="158000"/>
              </a:lnSpc>
              <a:spcBef>
                <a:spcPts val="0"/>
              </a:spcBef>
              <a:spcAft>
                <a:spcPts val="0"/>
              </a:spcAft>
              <a:buClr>
                <a:srgbClr val="273239"/>
              </a:buClr>
              <a:buSzPts val="1350"/>
              <a:buFont typeface="Nunito"/>
              <a:buAutoNum type="arabicPeriod"/>
            </a:pPr>
            <a:r>
              <a:rPr b="1" lang="en" sz="1350">
                <a:solidFill>
                  <a:srgbClr val="273239"/>
                </a:solidFill>
                <a:highlight>
                  <a:srgbClr val="FFFFFF"/>
                </a:highlight>
                <a:latin typeface="Nunito"/>
                <a:ea typeface="Nunito"/>
                <a:cs typeface="Nunito"/>
                <a:sym typeface="Nunito"/>
              </a:rPr>
              <a:t>Live Variable Analysis: </a:t>
            </a:r>
            <a:r>
              <a:rPr lang="en" sz="1350">
                <a:solidFill>
                  <a:srgbClr val="273239"/>
                </a:solidFill>
                <a:highlight>
                  <a:srgbClr val="FFFFFF"/>
                </a:highlight>
                <a:latin typeface="Nunito"/>
                <a:ea typeface="Nunito"/>
                <a:cs typeface="Nunito"/>
                <a:sym typeface="Nunito"/>
              </a:rPr>
              <a:t>This analysis determines the points in the program where a variable or expression is "live", meaning that its value is still needed for some future computation. This information can be used to identify variables that can be safely removed or optimized.</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pic>
        <p:nvPicPr>
          <p:cNvPr id="997" name="Google Shape;997;p158"/>
          <p:cNvPicPr preferRelativeResize="0"/>
          <p:nvPr/>
        </p:nvPicPr>
        <p:blipFill>
          <a:blip r:embed="rId3">
            <a:alphaModFix/>
          </a:blip>
          <a:stretch>
            <a:fillRect/>
          </a:stretch>
        </p:blipFill>
        <p:spPr>
          <a:xfrm>
            <a:off x="1913846" y="2356496"/>
            <a:ext cx="3545325" cy="2787000"/>
          </a:xfrm>
          <a:prstGeom prst="rect">
            <a:avLst/>
          </a:prstGeom>
          <a:noFill/>
          <a:ln>
            <a:noFill/>
          </a:ln>
        </p:spPr>
      </p:pic>
    </p:spTree>
  </p:cSld>
  <p:clrMapOvr>
    <a:masterClrMapping/>
  </p:clrMapOvr>
</p:sld>
</file>

<file path=ppt/slides/slide1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1" name="Shape 1001"/>
        <p:cNvGrpSpPr/>
        <p:nvPr/>
      </p:nvGrpSpPr>
      <p:grpSpPr>
        <a:xfrm>
          <a:off x="0" y="0"/>
          <a:ext cx="0" cy="0"/>
          <a:chOff x="0" y="0"/>
          <a:chExt cx="0" cy="0"/>
        </a:xfrm>
      </p:grpSpPr>
      <p:sp>
        <p:nvSpPr>
          <p:cNvPr id="1002" name="Google Shape;1002;p1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03" name="Google Shape;1003;p1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685800" rtl="0" algn="l">
              <a:lnSpc>
                <a:spcPct val="158000"/>
              </a:lnSpc>
              <a:spcBef>
                <a:spcPts val="0"/>
              </a:spcBef>
              <a:spcAft>
                <a:spcPts val="0"/>
              </a:spcAft>
              <a:buClr>
                <a:srgbClr val="273239"/>
              </a:buClr>
              <a:buSzPts val="1350"/>
              <a:buFont typeface="Nunito"/>
              <a:buAutoNum type="arabicPeriod"/>
            </a:pPr>
            <a:r>
              <a:rPr b="1" lang="en" sz="1350">
                <a:solidFill>
                  <a:srgbClr val="273239"/>
                </a:solidFill>
                <a:highlight>
                  <a:srgbClr val="FFFFFF"/>
                </a:highlight>
                <a:latin typeface="Nunito"/>
                <a:ea typeface="Nunito"/>
                <a:cs typeface="Nunito"/>
                <a:sym typeface="Nunito"/>
              </a:rPr>
              <a:t>Available Expressions Analysis: </a:t>
            </a:r>
            <a:r>
              <a:rPr lang="en" sz="1350">
                <a:solidFill>
                  <a:srgbClr val="273239"/>
                </a:solidFill>
                <a:highlight>
                  <a:srgbClr val="FFFFFF"/>
                </a:highlight>
                <a:latin typeface="Nunito"/>
                <a:ea typeface="Nunito"/>
                <a:cs typeface="Nunito"/>
                <a:sym typeface="Nunito"/>
              </a:rPr>
              <a:t>This analysis determines the points in the program where a particular expression is "available", meaning that its value has already been computed and can be reused. This information can be used to identify opportunities for common subexpression elimination and other optimization techniques.</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pic>
        <p:nvPicPr>
          <p:cNvPr id="1004" name="Google Shape;1004;p159"/>
          <p:cNvPicPr preferRelativeResize="0"/>
          <p:nvPr/>
        </p:nvPicPr>
        <p:blipFill>
          <a:blip r:embed="rId3">
            <a:alphaModFix/>
          </a:blip>
          <a:stretch>
            <a:fillRect/>
          </a:stretch>
        </p:blipFill>
        <p:spPr>
          <a:xfrm>
            <a:off x="1777771" y="2571746"/>
            <a:ext cx="4906051" cy="1940525"/>
          </a:xfrm>
          <a:prstGeom prst="rect">
            <a:avLst/>
          </a:prstGeom>
          <a:noFill/>
          <a:ln>
            <a:noFill/>
          </a:ln>
        </p:spPr>
      </p:pic>
    </p:spTree>
  </p:cSld>
  <p:clrMapOvr>
    <a:masterClrMapping/>
  </p:clrMapOvr>
</p:sld>
</file>

<file path=ppt/slides/slide1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1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10" name="Google Shape;1010;p1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685800" rtl="0" algn="l">
              <a:lnSpc>
                <a:spcPct val="158000"/>
              </a:lnSpc>
              <a:spcBef>
                <a:spcPts val="0"/>
              </a:spcBef>
              <a:spcAft>
                <a:spcPts val="0"/>
              </a:spcAft>
              <a:buClr>
                <a:srgbClr val="273239"/>
              </a:buClr>
              <a:buSzPts val="1350"/>
              <a:buFont typeface="Nunito"/>
              <a:buAutoNum type="arabicPeriod"/>
            </a:pPr>
            <a:r>
              <a:rPr b="1" lang="en" sz="1350">
                <a:solidFill>
                  <a:srgbClr val="273239"/>
                </a:solidFill>
                <a:highlight>
                  <a:srgbClr val="FFFFFF"/>
                </a:highlight>
                <a:latin typeface="Nunito"/>
                <a:ea typeface="Nunito"/>
                <a:cs typeface="Nunito"/>
                <a:sym typeface="Nunito"/>
              </a:rPr>
              <a:t>Constant Propagation Analysis: </a:t>
            </a:r>
            <a:r>
              <a:rPr lang="en" sz="1350">
                <a:solidFill>
                  <a:srgbClr val="273239"/>
                </a:solidFill>
                <a:highlight>
                  <a:srgbClr val="FFFFFF"/>
                </a:highlight>
                <a:latin typeface="Nunito"/>
                <a:ea typeface="Nunito"/>
                <a:cs typeface="Nunito"/>
                <a:sym typeface="Nunito"/>
              </a:rPr>
              <a:t>This analysis tracks the values of constants and determines the points in the program where a particular constant value is used. This information can be used to identify opportunities for constant folding and other optimization techniques.</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2. Syntax Analysis</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148" name="Google Shape;148;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9" name="Google Shape;149;p27"/>
          <p:cNvPicPr preferRelativeResize="0"/>
          <p:nvPr/>
        </p:nvPicPr>
        <p:blipFill>
          <a:blip r:embed="rId3">
            <a:alphaModFix/>
          </a:blip>
          <a:stretch>
            <a:fillRect/>
          </a:stretch>
        </p:blipFill>
        <p:spPr>
          <a:xfrm>
            <a:off x="311703" y="1152475"/>
            <a:ext cx="8520600" cy="355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3. Semantic Analysis</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155" name="Google Shape;15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6" name="Google Shape;156;p28"/>
          <p:cNvPicPr preferRelativeResize="0"/>
          <p:nvPr/>
        </p:nvPicPr>
        <p:blipFill>
          <a:blip r:embed="rId3">
            <a:alphaModFix/>
          </a:blip>
          <a:stretch>
            <a:fillRect/>
          </a:stretch>
        </p:blipFill>
        <p:spPr>
          <a:xfrm>
            <a:off x="311700" y="1208850"/>
            <a:ext cx="8636700" cy="31720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4. Intermediate Code Generation</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162" name="Google Shape;16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63" name="Google Shape;163;p29"/>
          <p:cNvPicPr preferRelativeResize="0"/>
          <p:nvPr/>
        </p:nvPicPr>
        <p:blipFill>
          <a:blip r:embed="rId3">
            <a:alphaModFix/>
          </a:blip>
          <a:stretch>
            <a:fillRect/>
          </a:stretch>
        </p:blipFill>
        <p:spPr>
          <a:xfrm>
            <a:off x="577775" y="1270550"/>
            <a:ext cx="7926625" cy="25822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6. Code Generation</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70" name="Google Shape;170;p30"/>
          <p:cNvPicPr preferRelativeResize="0"/>
          <p:nvPr/>
        </p:nvPicPr>
        <p:blipFill>
          <a:blip r:embed="rId3">
            <a:alphaModFix/>
          </a:blip>
          <a:stretch>
            <a:fillRect/>
          </a:stretch>
        </p:blipFill>
        <p:spPr>
          <a:xfrm>
            <a:off x="311700" y="1017725"/>
            <a:ext cx="8520599" cy="41257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50">
                <a:solidFill>
                  <a:srgbClr val="273239"/>
                </a:solidFill>
                <a:highlight>
                  <a:srgbClr val="FFFFFF"/>
                </a:highlight>
                <a:latin typeface="Nunito"/>
                <a:ea typeface="Nunito"/>
                <a:cs typeface="Nunito"/>
                <a:sym typeface="Nunito"/>
              </a:rPr>
              <a:t>Symbol Table</a:t>
            </a:r>
            <a:endParaRPr/>
          </a:p>
        </p:txBody>
      </p:sp>
      <p:sp>
        <p:nvSpPr>
          <p:cNvPr id="176" name="Google Shape;17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50">
                <a:solidFill>
                  <a:srgbClr val="273239"/>
                </a:solidFill>
                <a:highlight>
                  <a:srgbClr val="FFFFFF"/>
                </a:highlight>
                <a:latin typeface="Nunito"/>
                <a:ea typeface="Nunito"/>
                <a:cs typeface="Nunito"/>
                <a:sym typeface="Nunito"/>
              </a:rPr>
              <a:t> </a:t>
            </a:r>
            <a:r>
              <a:rPr lang="en" sz="1350">
                <a:solidFill>
                  <a:srgbClr val="273239"/>
                </a:solidFill>
                <a:highlight>
                  <a:srgbClr val="FFFFFF"/>
                </a:highlight>
                <a:latin typeface="Nunito"/>
                <a:ea typeface="Nunito"/>
                <a:cs typeface="Nunito"/>
                <a:sym typeface="Nunito"/>
              </a:rPr>
              <a:t>It is a data structure being used and maintained by the compiler, consisting of all the identifier’s names along with their types. It helps the compiler to function smoothly by finding the identifiers quickly.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1018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500"/>
              <a:t>Unit 1: Overview of Compilation</a:t>
            </a:r>
            <a:endParaRPr sz="4500"/>
          </a:p>
        </p:txBody>
      </p:sp>
      <p:sp>
        <p:nvSpPr>
          <p:cNvPr id="61" name="Google Shape;61;p14"/>
          <p:cNvSpPr txBox="1"/>
          <p:nvPr>
            <p:ph idx="1" type="subTitle"/>
          </p:nvPr>
        </p:nvSpPr>
        <p:spPr>
          <a:xfrm>
            <a:off x="219400" y="1908375"/>
            <a:ext cx="8455200" cy="2432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																4 Hrs</a:t>
            </a:r>
            <a:endParaRPr/>
          </a:p>
          <a:p>
            <a:pPr indent="0" lvl="0" marL="0" rtl="0" algn="l">
              <a:spcBef>
                <a:spcPts val="0"/>
              </a:spcBef>
              <a:spcAft>
                <a:spcPts val="0"/>
              </a:spcAft>
              <a:buNone/>
            </a:pPr>
            <a:r>
              <a:rPr lang="en"/>
              <a:t>1.1 Compiler and Interpreter</a:t>
            </a:r>
            <a:endParaRPr/>
          </a:p>
          <a:p>
            <a:pPr indent="0" lvl="0" marL="0" rtl="0" algn="l">
              <a:spcBef>
                <a:spcPts val="0"/>
              </a:spcBef>
              <a:spcAft>
                <a:spcPts val="0"/>
              </a:spcAft>
              <a:buNone/>
            </a:pPr>
            <a:r>
              <a:rPr lang="en"/>
              <a:t>1.2 Compiler Structure</a:t>
            </a:r>
            <a:endParaRPr/>
          </a:p>
          <a:p>
            <a:pPr indent="0" lvl="0" marL="0" rtl="0" algn="l">
              <a:spcBef>
                <a:spcPts val="0"/>
              </a:spcBef>
              <a:spcAft>
                <a:spcPts val="0"/>
              </a:spcAft>
              <a:buNone/>
            </a:pPr>
            <a:r>
              <a:rPr lang="en"/>
              <a:t>1.3 Overview of Translation</a:t>
            </a:r>
            <a:endParaRPr/>
          </a:p>
          <a:p>
            <a:pPr indent="0" lvl="0" marL="0" rtl="0" algn="l">
              <a:spcBef>
                <a:spcPts val="0"/>
              </a:spcBef>
              <a:spcAft>
                <a:spcPts val="0"/>
              </a:spcAft>
              <a:buNone/>
            </a:pPr>
            <a:r>
              <a:rPr lang="en"/>
              <a:t>	1.3.1 The Front End</a:t>
            </a:r>
            <a:endParaRPr/>
          </a:p>
          <a:p>
            <a:pPr indent="0" lvl="0" marL="0" rtl="0" algn="l">
              <a:spcBef>
                <a:spcPts val="0"/>
              </a:spcBef>
              <a:spcAft>
                <a:spcPts val="0"/>
              </a:spcAft>
              <a:buNone/>
            </a:pPr>
            <a:r>
              <a:rPr lang="en"/>
              <a:t>	1.3.2 The Optimizer</a:t>
            </a:r>
            <a:endParaRPr/>
          </a:p>
          <a:p>
            <a:pPr indent="0" lvl="0" marL="0" rtl="0" algn="l">
              <a:spcBef>
                <a:spcPts val="0"/>
              </a:spcBef>
              <a:spcAft>
                <a:spcPts val="0"/>
              </a:spcAft>
              <a:buNone/>
            </a:pPr>
            <a:r>
              <a:rPr lang="en"/>
              <a:t>	1.3.3 The Backend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750">
                <a:latin typeface="Nunito"/>
                <a:ea typeface="Nunito"/>
                <a:cs typeface="Nunito"/>
                <a:sym typeface="Nunito"/>
              </a:rPr>
              <a:t>Unit 2: Scanner(</a:t>
            </a:r>
            <a:r>
              <a:rPr b="1" lang="en" sz="2750">
                <a:solidFill>
                  <a:srgbClr val="273239"/>
                </a:solidFill>
                <a:highlight>
                  <a:srgbClr val="FFFFFF"/>
                </a:highlight>
                <a:latin typeface="Nunito"/>
                <a:ea typeface="Nunito"/>
                <a:cs typeface="Nunito"/>
                <a:sym typeface="Nunito"/>
              </a:rPr>
              <a:t>Lexical Analysis)</a:t>
            </a:r>
            <a:endParaRPr b="1" sz="275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182" name="Google Shape;18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3" name="Google Shape;183;p32"/>
          <p:cNvPicPr preferRelativeResize="0"/>
          <p:nvPr/>
        </p:nvPicPr>
        <p:blipFill>
          <a:blip r:embed="rId3">
            <a:alphaModFix/>
          </a:blip>
          <a:stretch>
            <a:fillRect/>
          </a:stretch>
        </p:blipFill>
        <p:spPr>
          <a:xfrm>
            <a:off x="311700" y="1149775"/>
            <a:ext cx="8520600" cy="3342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Scanner(Lexical Analysis)</a:t>
            </a:r>
            <a:endParaRPr b="1"/>
          </a:p>
        </p:txBody>
      </p:sp>
      <p:sp>
        <p:nvSpPr>
          <p:cNvPr id="189" name="Google Shape;189;p3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rgbClr val="FFFFFF"/>
                </a:highlight>
                <a:latin typeface="Nunito"/>
                <a:ea typeface="Nunito"/>
                <a:cs typeface="Nunito"/>
                <a:sym typeface="Nunito"/>
              </a:rPr>
              <a:t>Lexical analysis is the first phase of a compiler. It takes modified source code from language preprocessors that are written in the form of sentences. The lexical analyzer breaks these syntaxes into a series of tokens, by removing any whitespace or comments in the source code.</a:t>
            </a:r>
            <a:endParaRPr sz="15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500">
                <a:solidFill>
                  <a:srgbClr val="273239"/>
                </a:solidFill>
                <a:highlight>
                  <a:srgbClr val="FFFFFF"/>
                </a:highlight>
                <a:latin typeface="Nunito"/>
                <a:ea typeface="Nunito"/>
                <a:cs typeface="Nunito"/>
                <a:sym typeface="Nunito"/>
              </a:rPr>
              <a:t>Tokens are meaningful sequences of characters. There are usually only a small number of tokens for a programming language including constants (such as integers, doubles, characters, and strings), operators (arithmetic, relational, and logical), punctuation marks and reserved keywords.</a:t>
            </a:r>
            <a:endParaRPr sz="150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What is a Token?</a:t>
            </a:r>
            <a:endParaRPr b="1" sz="1500">
              <a:solidFill>
                <a:srgbClr val="273239"/>
              </a:solidFill>
              <a:highlight>
                <a:srgbClr val="FFFFFF"/>
              </a:highlight>
              <a:latin typeface="Nunito"/>
              <a:ea typeface="Nunito"/>
              <a:cs typeface="Nunito"/>
              <a:sym typeface="Nunito"/>
            </a:endParaRPr>
          </a:p>
          <a:p>
            <a:pPr indent="0" lvl="0" marL="0" rtl="0" algn="just">
              <a:spcBef>
                <a:spcPts val="0"/>
              </a:spcBef>
              <a:spcAft>
                <a:spcPts val="0"/>
              </a:spcAft>
              <a:buClr>
                <a:schemeClr val="dk1"/>
              </a:buClr>
              <a:buSzPts val="1100"/>
              <a:buFont typeface="Arial"/>
              <a:buNone/>
            </a:pPr>
            <a:r>
              <a:rPr lang="en" sz="1500">
                <a:solidFill>
                  <a:srgbClr val="273239"/>
                </a:solidFill>
                <a:highlight>
                  <a:srgbClr val="FFFFFF"/>
                </a:highlight>
                <a:latin typeface="Nunito"/>
                <a:ea typeface="Nunito"/>
                <a:cs typeface="Nunito"/>
                <a:sym typeface="Nunito"/>
              </a:rPr>
              <a:t>A lexical token is a sequence of characters that can be treated as a unit in the grammar of the programming languages.</a:t>
            </a:r>
            <a:endParaRPr sz="150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sz="1500">
              <a:solidFill>
                <a:srgbClr val="273239"/>
              </a:solidFill>
              <a:highlight>
                <a:srgbClr val="FFFFFF"/>
              </a:highlight>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Tokens</a:t>
            </a:r>
            <a:endParaRPr b="1"/>
          </a:p>
        </p:txBody>
      </p:sp>
      <p:sp>
        <p:nvSpPr>
          <p:cNvPr id="195" name="Google Shape;195;p3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chemeClr val="dk1"/>
                </a:solidFill>
              </a:rPr>
              <a:t>In programming language, keywords, constants, identifiers, strings, numbers, operators and punctuations symbols can be considered as tokens.</a:t>
            </a:r>
            <a:endParaRPr sz="1500">
              <a:solidFill>
                <a:schemeClr val="dk1"/>
              </a:solidFill>
            </a:endParaRPr>
          </a:p>
          <a:p>
            <a:pPr indent="0" lvl="0" marL="0" rtl="0" algn="l">
              <a:spcBef>
                <a:spcPts val="1200"/>
              </a:spcBef>
              <a:spcAft>
                <a:spcPts val="0"/>
              </a:spcAft>
              <a:buClr>
                <a:schemeClr val="dk1"/>
              </a:buClr>
              <a:buSzPts val="1100"/>
              <a:buFont typeface="Arial"/>
              <a:buNone/>
            </a:pPr>
            <a:r>
              <a:rPr lang="en" sz="1500">
                <a:solidFill>
                  <a:schemeClr val="dk1"/>
                </a:solidFill>
              </a:rPr>
              <a:t>For example, in C language, the variable declaration line</a:t>
            </a:r>
            <a:endParaRPr sz="1500">
              <a:solidFill>
                <a:schemeClr val="dk1"/>
              </a:solidFill>
            </a:endParaRPr>
          </a:p>
          <a:p>
            <a:pPr indent="0" lvl="0" marL="0" rtl="0" algn="l">
              <a:spcBef>
                <a:spcPts val="1200"/>
              </a:spcBef>
              <a:spcAft>
                <a:spcPts val="0"/>
              </a:spcAft>
              <a:buNone/>
            </a:pPr>
            <a:r>
              <a:rPr lang="en" sz="1500">
                <a:solidFill>
                  <a:srgbClr val="CCCCCC"/>
                </a:solidFill>
                <a:highlight>
                  <a:srgbClr val="2D2D2D"/>
                </a:highlight>
                <a:latin typeface="Courier New"/>
                <a:ea typeface="Courier New"/>
                <a:cs typeface="Courier New"/>
                <a:sym typeface="Courier New"/>
              </a:rPr>
              <a:t>int value = 100;</a:t>
            </a:r>
            <a:endParaRPr sz="1500">
              <a:solidFill>
                <a:srgbClr val="CCCCCC"/>
              </a:solidFill>
              <a:highlight>
                <a:srgbClr val="2D2D2D"/>
              </a:highlight>
              <a:latin typeface="Courier New"/>
              <a:ea typeface="Courier New"/>
              <a:cs typeface="Courier New"/>
              <a:sym typeface="Courier New"/>
            </a:endParaRPr>
          </a:p>
          <a:p>
            <a:pPr indent="0" lvl="0" marL="0" rtl="0" algn="l">
              <a:lnSpc>
                <a:spcPct val="163636"/>
              </a:lnSpc>
              <a:spcBef>
                <a:spcPts val="1200"/>
              </a:spcBef>
              <a:spcAft>
                <a:spcPts val="0"/>
              </a:spcAft>
              <a:buClr>
                <a:schemeClr val="dk1"/>
              </a:buClr>
              <a:buSzPts val="1100"/>
              <a:buFont typeface="Arial"/>
              <a:buNone/>
            </a:pPr>
            <a:r>
              <a:t/>
            </a:r>
            <a:endParaRPr sz="15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 sz="1500">
                <a:solidFill>
                  <a:schemeClr val="dk1"/>
                </a:solidFill>
              </a:rPr>
              <a:t>contains the tokens:</a:t>
            </a:r>
            <a:endParaRPr sz="1500">
              <a:solidFill>
                <a:schemeClr val="dk1"/>
              </a:solidFill>
            </a:endParaRPr>
          </a:p>
          <a:p>
            <a:pPr indent="0" lvl="0" marL="0" rtl="0" algn="l">
              <a:spcBef>
                <a:spcPts val="1200"/>
              </a:spcBef>
              <a:spcAft>
                <a:spcPts val="0"/>
              </a:spcAft>
              <a:buNone/>
            </a:pPr>
            <a:r>
              <a:rPr lang="en" sz="1500">
                <a:solidFill>
                  <a:srgbClr val="CCCCCC"/>
                </a:solidFill>
                <a:highlight>
                  <a:srgbClr val="2D2D2D"/>
                </a:highlight>
                <a:latin typeface="Courier New"/>
                <a:ea typeface="Courier New"/>
                <a:cs typeface="Courier New"/>
                <a:sym typeface="Courier New"/>
              </a:rPr>
              <a:t>int (keyword), value (identifier), = (operator), 100 (constant) and ; (symbol).</a:t>
            </a:r>
            <a:endParaRPr sz="1500">
              <a:solidFill>
                <a:srgbClr val="CCCCCC"/>
              </a:solidFill>
              <a:highlight>
                <a:srgbClr val="2D2D2D"/>
              </a:highlight>
              <a:latin typeface="Courier New"/>
              <a:ea typeface="Courier New"/>
              <a:cs typeface="Courier New"/>
              <a:sym typeface="Courier New"/>
            </a:endParaRPr>
          </a:p>
          <a:p>
            <a:pPr indent="0" lvl="0" marL="0" rtl="0" algn="l">
              <a:lnSpc>
                <a:spcPct val="163636"/>
              </a:lnSpc>
              <a:spcBef>
                <a:spcPts val="1200"/>
              </a:spcBef>
              <a:spcAft>
                <a:spcPts val="0"/>
              </a:spcAft>
              <a:buClr>
                <a:schemeClr val="dk1"/>
              </a:buClr>
              <a:buSzPts val="1100"/>
              <a:buFont typeface="Arial"/>
              <a:buNone/>
            </a:pPr>
            <a:r>
              <a:t/>
            </a:r>
            <a:endParaRPr sz="1500">
              <a:solidFill>
                <a:srgbClr val="CCCCCC"/>
              </a:solidFill>
              <a:highlight>
                <a:srgbClr val="2D2D2D"/>
              </a:highlight>
              <a:latin typeface="Courier New"/>
              <a:ea typeface="Courier New"/>
              <a:cs typeface="Courier New"/>
              <a:sym typeface="Courier New"/>
            </a:endParaRPr>
          </a:p>
          <a:p>
            <a:pPr indent="0" lvl="0" marL="0" rtl="0" algn="l">
              <a:spcBef>
                <a:spcPts val="0"/>
              </a:spcBef>
              <a:spcAft>
                <a:spcPts val="1200"/>
              </a:spcAft>
              <a:buNone/>
            </a:pPr>
            <a:r>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241250" y="186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2.1 </a:t>
            </a:r>
            <a:r>
              <a:rPr b="1" lang="en"/>
              <a:t>Role of Scanner</a:t>
            </a:r>
            <a:endParaRPr b="1"/>
          </a:p>
        </p:txBody>
      </p:sp>
      <p:sp>
        <p:nvSpPr>
          <p:cNvPr id="201" name="Google Shape;201;p35"/>
          <p:cNvSpPr txBox="1"/>
          <p:nvPr>
            <p:ph idx="1" type="body"/>
          </p:nvPr>
        </p:nvSpPr>
        <p:spPr>
          <a:xfrm>
            <a:off x="241250" y="826725"/>
            <a:ext cx="8591100" cy="3742200"/>
          </a:xfrm>
          <a:prstGeom prst="rect">
            <a:avLst/>
          </a:prstGeom>
        </p:spPr>
        <p:txBody>
          <a:bodyPr anchorCtr="0" anchor="t" bIns="91425" lIns="91425" spcFirstLastPara="1" rIns="91425" wrap="square" tIns="91425">
            <a:noAutofit/>
          </a:bodyPr>
          <a:lstStyle/>
          <a:p>
            <a:pPr indent="0" lvl="0" marL="0" marR="63500" rtl="0" algn="l">
              <a:lnSpc>
                <a:spcPct val="100000"/>
              </a:lnSpc>
              <a:spcBef>
                <a:spcPts val="0"/>
              </a:spcBef>
              <a:spcAft>
                <a:spcPts val="0"/>
              </a:spcAft>
              <a:buClr>
                <a:schemeClr val="dk1"/>
              </a:buClr>
              <a:buSzPts val="275"/>
              <a:buFont typeface="Arial"/>
              <a:buNone/>
            </a:pPr>
            <a:r>
              <a:rPr lang="en" sz="1500">
                <a:solidFill>
                  <a:srgbClr val="001D35"/>
                </a:solidFill>
                <a:highlight>
                  <a:schemeClr val="lt1"/>
                </a:highlight>
              </a:rPr>
              <a:t>In compiler design, the scanner (also called a lexical analyzer or tokenizer) functions to identify meaningful sequences of characters in the source code and convert them into tokens. These tokens are then passed to the parser for further processing. </a:t>
            </a:r>
            <a:endParaRPr sz="1500">
              <a:solidFill>
                <a:srgbClr val="001D35"/>
              </a:solidFill>
              <a:highlight>
                <a:schemeClr val="lt1"/>
              </a:highlight>
            </a:endParaRPr>
          </a:p>
          <a:p>
            <a:pPr indent="0" lvl="0" marL="0" marR="63500" rtl="0" algn="l">
              <a:lnSpc>
                <a:spcPct val="100000"/>
              </a:lnSpc>
              <a:spcBef>
                <a:spcPts val="1500"/>
              </a:spcBef>
              <a:spcAft>
                <a:spcPts val="0"/>
              </a:spcAft>
              <a:buClr>
                <a:schemeClr val="dk1"/>
              </a:buClr>
              <a:buSzPts val="275"/>
              <a:buFont typeface="Arial"/>
              <a:buNone/>
            </a:pPr>
            <a:r>
              <a:rPr lang="en" sz="1500">
                <a:solidFill>
                  <a:srgbClr val="001D35"/>
                </a:solidFill>
                <a:highlight>
                  <a:schemeClr val="lt1"/>
                </a:highlight>
              </a:rPr>
              <a:t>Here's a more detailed breakdown of the scanner's functions:</a:t>
            </a:r>
            <a:endParaRPr sz="1500">
              <a:solidFill>
                <a:srgbClr val="001D35"/>
              </a:solidFill>
              <a:highlight>
                <a:schemeClr val="lt1"/>
              </a:highlight>
            </a:endParaRPr>
          </a:p>
          <a:p>
            <a:pPr indent="0" lvl="0" marL="0" rtl="0" algn="l">
              <a:lnSpc>
                <a:spcPct val="100000"/>
              </a:lnSpc>
              <a:spcBef>
                <a:spcPts val="1500"/>
              </a:spcBef>
              <a:spcAft>
                <a:spcPts val="0"/>
              </a:spcAft>
              <a:buClr>
                <a:schemeClr val="dk1"/>
              </a:buClr>
              <a:buSzPts val="275"/>
              <a:buFont typeface="Arial"/>
              <a:buNone/>
            </a:pPr>
            <a:r>
              <a:rPr b="1" lang="en" sz="1500">
                <a:solidFill>
                  <a:srgbClr val="001D35"/>
                </a:solidFill>
                <a:highlight>
                  <a:schemeClr val="lt1"/>
                </a:highlight>
              </a:rPr>
              <a:t>1. Input Processing:</a:t>
            </a:r>
            <a:endParaRPr b="1" sz="1500">
              <a:solidFill>
                <a:srgbClr val="001D35"/>
              </a:solidFill>
              <a:highlight>
                <a:schemeClr val="lt1"/>
              </a:highlight>
            </a:endParaRPr>
          </a:p>
          <a:p>
            <a:pPr indent="-323850" lvl="0" marL="457200" marR="63500" rtl="0" algn="l">
              <a:lnSpc>
                <a:spcPct val="100000"/>
              </a:lnSpc>
              <a:spcBef>
                <a:spcPts val="800"/>
              </a:spcBef>
              <a:spcAft>
                <a:spcPts val="0"/>
              </a:spcAft>
              <a:buClr>
                <a:srgbClr val="001D35"/>
              </a:buClr>
              <a:buSzPts val="1500"/>
              <a:buChar char="●"/>
            </a:pPr>
            <a:r>
              <a:rPr lang="en" sz="1500">
                <a:solidFill>
                  <a:srgbClr val="001D35"/>
                </a:solidFill>
                <a:highlight>
                  <a:schemeClr val="lt1"/>
                </a:highlight>
              </a:rPr>
              <a:t>The scanner takes the source code as a stream of characters. </a:t>
            </a:r>
            <a:endParaRPr sz="1500">
              <a:solidFill>
                <a:srgbClr val="001D35"/>
              </a:solidFill>
              <a:highlight>
                <a:schemeClr val="lt1"/>
              </a:highlight>
            </a:endParaRPr>
          </a:p>
          <a:p>
            <a:pPr indent="-323850" lvl="0" marL="457200" marR="63500" rtl="0" algn="l">
              <a:lnSpc>
                <a:spcPct val="100000"/>
              </a:lnSpc>
              <a:spcBef>
                <a:spcPts val="0"/>
              </a:spcBef>
              <a:spcAft>
                <a:spcPts val="0"/>
              </a:spcAft>
              <a:buClr>
                <a:srgbClr val="001D35"/>
              </a:buClr>
              <a:buSzPts val="1500"/>
              <a:buChar char="●"/>
            </a:pPr>
            <a:r>
              <a:rPr lang="en" sz="1500">
                <a:solidFill>
                  <a:srgbClr val="001D35"/>
                </a:solidFill>
                <a:highlight>
                  <a:schemeClr val="lt1"/>
                </a:highlight>
              </a:rPr>
              <a:t>It reads this stream character by character. </a:t>
            </a:r>
            <a:endParaRPr sz="1500">
              <a:solidFill>
                <a:srgbClr val="001D35"/>
              </a:solidFill>
              <a:highlight>
                <a:schemeClr val="lt1"/>
              </a:highlight>
            </a:endParaRPr>
          </a:p>
          <a:p>
            <a:pPr indent="-323850" lvl="0" marL="457200" marR="63500" rtl="0" algn="l">
              <a:lnSpc>
                <a:spcPct val="100000"/>
              </a:lnSpc>
              <a:spcBef>
                <a:spcPts val="0"/>
              </a:spcBef>
              <a:spcAft>
                <a:spcPts val="0"/>
              </a:spcAft>
              <a:buClr>
                <a:srgbClr val="001D35"/>
              </a:buClr>
              <a:buSzPts val="1500"/>
              <a:buChar char="●"/>
            </a:pPr>
            <a:r>
              <a:rPr lang="en" sz="1500">
                <a:solidFill>
                  <a:srgbClr val="001D35"/>
                </a:solidFill>
                <a:highlight>
                  <a:schemeClr val="lt1"/>
                </a:highlight>
              </a:rPr>
              <a:t>It may use input buffering to read larger chunks of input at a time. </a:t>
            </a:r>
            <a:endParaRPr sz="1500">
              <a:solidFill>
                <a:srgbClr val="001D35"/>
              </a:solidFill>
              <a:highlight>
                <a:schemeClr val="lt1"/>
              </a:highlight>
            </a:endParaRPr>
          </a:p>
          <a:p>
            <a:pPr indent="0" lvl="0" marL="0" marR="63500" rtl="0" algn="l">
              <a:lnSpc>
                <a:spcPct val="100000"/>
              </a:lnSpc>
              <a:spcBef>
                <a:spcPts val="1500"/>
              </a:spcBef>
              <a:spcAft>
                <a:spcPts val="0"/>
              </a:spcAft>
              <a:buClr>
                <a:schemeClr val="dk1"/>
              </a:buClr>
              <a:buSzPts val="275"/>
              <a:buFont typeface="Arial"/>
              <a:buNone/>
            </a:pPr>
            <a:r>
              <a:rPr b="1" lang="en" sz="1500">
                <a:solidFill>
                  <a:srgbClr val="001D35"/>
                </a:solidFill>
                <a:highlight>
                  <a:schemeClr val="lt1"/>
                </a:highlight>
              </a:rPr>
              <a:t>2. Tokenization: </a:t>
            </a:r>
            <a:endParaRPr b="1" sz="1500">
              <a:solidFill>
                <a:srgbClr val="001D35"/>
              </a:solidFill>
              <a:highlight>
                <a:schemeClr val="lt1"/>
              </a:highlight>
            </a:endParaRPr>
          </a:p>
          <a:p>
            <a:pPr indent="-323850" lvl="0" marL="457200" rtl="0" algn="l">
              <a:lnSpc>
                <a:spcPct val="100000"/>
              </a:lnSpc>
              <a:spcBef>
                <a:spcPts val="800"/>
              </a:spcBef>
              <a:spcAft>
                <a:spcPts val="0"/>
              </a:spcAft>
              <a:buClr>
                <a:srgbClr val="001D35"/>
              </a:buClr>
              <a:buSzPts val="1500"/>
              <a:buChar char="●"/>
            </a:pPr>
            <a:r>
              <a:rPr lang="en" sz="1500">
                <a:solidFill>
                  <a:srgbClr val="001D35"/>
                </a:solidFill>
                <a:highlight>
                  <a:schemeClr val="lt1"/>
                </a:highlight>
              </a:rPr>
              <a:t>The scanner identifies and extracts meaningful units called tokens.</a:t>
            </a:r>
            <a:endParaRPr sz="1500">
              <a:solidFill>
                <a:srgbClr val="001D35"/>
              </a:solidFill>
              <a:highlight>
                <a:schemeClr val="lt1"/>
              </a:highlight>
            </a:endParaRPr>
          </a:p>
          <a:p>
            <a:pPr indent="-323850" lvl="0" marL="457200" rtl="0" algn="l">
              <a:lnSpc>
                <a:spcPct val="100000"/>
              </a:lnSpc>
              <a:spcBef>
                <a:spcPts val="0"/>
              </a:spcBef>
              <a:spcAft>
                <a:spcPts val="0"/>
              </a:spcAft>
              <a:buClr>
                <a:srgbClr val="001D35"/>
              </a:buClr>
              <a:buSzPts val="1500"/>
              <a:buChar char="●"/>
            </a:pPr>
            <a:r>
              <a:rPr lang="en" sz="1500">
                <a:solidFill>
                  <a:srgbClr val="001D35"/>
                </a:solidFill>
                <a:highlight>
                  <a:schemeClr val="lt1"/>
                </a:highlight>
              </a:rPr>
              <a:t>Examples of tokens include keywords, identifiers, operators, literals, and punctuation.</a:t>
            </a:r>
            <a:endParaRPr sz="1500">
              <a:solidFill>
                <a:srgbClr val="001D35"/>
              </a:solidFill>
              <a:highlight>
                <a:schemeClr val="lt1"/>
              </a:highlight>
            </a:endParaRPr>
          </a:p>
          <a:p>
            <a:pPr indent="-323850" lvl="0" marL="457200" rtl="0" algn="l">
              <a:lnSpc>
                <a:spcPct val="100000"/>
              </a:lnSpc>
              <a:spcBef>
                <a:spcPts val="0"/>
              </a:spcBef>
              <a:spcAft>
                <a:spcPts val="0"/>
              </a:spcAft>
              <a:buClr>
                <a:srgbClr val="001D35"/>
              </a:buClr>
              <a:buSzPts val="1500"/>
              <a:buChar char="●"/>
            </a:pPr>
            <a:r>
              <a:rPr lang="en" sz="1500">
                <a:solidFill>
                  <a:srgbClr val="001D35"/>
                </a:solidFill>
                <a:highlight>
                  <a:schemeClr val="lt1"/>
                </a:highlight>
              </a:rPr>
              <a:t>Tokens can be described using regular expressions.</a:t>
            </a:r>
            <a:endParaRPr sz="1500">
              <a:solidFill>
                <a:srgbClr val="001D35"/>
              </a:solidFill>
              <a:highlight>
                <a:schemeClr val="lt1"/>
              </a:highlight>
            </a:endParaRPr>
          </a:p>
          <a:p>
            <a:pPr indent="-323850" lvl="0" marL="457200" rtl="0" algn="l">
              <a:lnSpc>
                <a:spcPct val="100000"/>
              </a:lnSpc>
              <a:spcBef>
                <a:spcPts val="0"/>
              </a:spcBef>
              <a:spcAft>
                <a:spcPts val="0"/>
              </a:spcAft>
              <a:buClr>
                <a:srgbClr val="001D35"/>
              </a:buClr>
              <a:buSzPts val="1500"/>
              <a:buChar char="●"/>
            </a:pPr>
            <a:r>
              <a:rPr lang="en" sz="1500">
                <a:solidFill>
                  <a:srgbClr val="001D35"/>
                </a:solidFill>
                <a:highlight>
                  <a:schemeClr val="lt1"/>
                </a:highlight>
              </a:rPr>
              <a:t>The scanner uses a deterministic finite automaton (DFA) to recognize these tokens.</a:t>
            </a:r>
            <a:endParaRPr sz="1500">
              <a:solidFill>
                <a:srgbClr val="001D35"/>
              </a:solidFill>
              <a:highlight>
                <a:schemeClr val="lt1"/>
              </a:highlight>
            </a:endParaRPr>
          </a:p>
          <a:p>
            <a:pPr indent="0" lvl="0" marL="0" rtl="0" algn="l">
              <a:lnSpc>
                <a:spcPct val="100000"/>
              </a:lnSpc>
              <a:spcBef>
                <a:spcPts val="1500"/>
              </a:spcBef>
              <a:spcAft>
                <a:spcPts val="1200"/>
              </a:spcAft>
              <a:buSzPts val="275"/>
              <a:buNone/>
            </a:pPr>
            <a:r>
              <a:t/>
            </a:r>
            <a:endParaRPr sz="1500">
              <a:highlight>
                <a:schemeClr val="lt1"/>
              </a:highligh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7" name="Google Shape;207;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marR="63500" rtl="0" algn="l">
              <a:lnSpc>
                <a:spcPct val="100000"/>
              </a:lnSpc>
              <a:spcBef>
                <a:spcPts val="1500"/>
              </a:spcBef>
              <a:spcAft>
                <a:spcPts val="0"/>
              </a:spcAft>
              <a:buClr>
                <a:schemeClr val="dk1"/>
              </a:buClr>
              <a:buSzPts val="275"/>
              <a:buFont typeface="Arial"/>
              <a:buNone/>
            </a:pPr>
            <a:r>
              <a:rPr b="1" lang="en" sz="1500">
                <a:solidFill>
                  <a:srgbClr val="001D35"/>
                </a:solidFill>
                <a:highlight>
                  <a:srgbClr val="FFFFFF"/>
                </a:highlight>
              </a:rPr>
              <a:t>3. Token Classification: </a:t>
            </a:r>
            <a:endParaRPr b="1" sz="1500">
              <a:solidFill>
                <a:srgbClr val="001D35"/>
              </a:solidFill>
              <a:highlight>
                <a:srgbClr val="FFFFFF"/>
              </a:highlight>
            </a:endParaRPr>
          </a:p>
          <a:p>
            <a:pPr indent="-323850" lvl="0" marL="457200" rtl="0" algn="l">
              <a:lnSpc>
                <a:spcPct val="100000"/>
              </a:lnSpc>
              <a:spcBef>
                <a:spcPts val="800"/>
              </a:spcBef>
              <a:spcAft>
                <a:spcPts val="0"/>
              </a:spcAft>
              <a:buClr>
                <a:srgbClr val="001D35"/>
              </a:buClr>
              <a:buSzPts val="1500"/>
              <a:buChar char="●"/>
            </a:pPr>
            <a:r>
              <a:rPr lang="en" sz="1500">
                <a:solidFill>
                  <a:srgbClr val="001D35"/>
                </a:solidFill>
                <a:highlight>
                  <a:srgbClr val="FFFFFF"/>
                </a:highlight>
              </a:rPr>
              <a:t>The scanner assigns a type (e.g., keyword, identifier, operator) to each recognized token.</a:t>
            </a:r>
            <a:endParaRPr sz="1500">
              <a:solidFill>
                <a:srgbClr val="001D35"/>
              </a:solidFill>
              <a:highlight>
                <a:srgbClr val="FFFFFF"/>
              </a:highlight>
            </a:endParaRPr>
          </a:p>
          <a:p>
            <a:pPr indent="-323850" lvl="0" marL="457200" rtl="0" algn="l">
              <a:lnSpc>
                <a:spcPct val="100000"/>
              </a:lnSpc>
              <a:spcBef>
                <a:spcPts val="0"/>
              </a:spcBef>
              <a:spcAft>
                <a:spcPts val="0"/>
              </a:spcAft>
              <a:buClr>
                <a:srgbClr val="001D35"/>
              </a:buClr>
              <a:buSzPts val="1500"/>
              <a:buChar char="●"/>
            </a:pPr>
            <a:r>
              <a:rPr lang="en" sz="1500">
                <a:solidFill>
                  <a:srgbClr val="001D35"/>
                </a:solidFill>
                <a:highlight>
                  <a:srgbClr val="FFFFFF"/>
                </a:highlight>
              </a:rPr>
              <a:t>It may also store information about the token, such as its line number or the text it represents.</a:t>
            </a:r>
            <a:endParaRPr sz="1500">
              <a:solidFill>
                <a:srgbClr val="001D35"/>
              </a:solidFill>
              <a:highlight>
                <a:srgbClr val="FFFFFF"/>
              </a:highlight>
            </a:endParaRPr>
          </a:p>
          <a:p>
            <a:pPr indent="0" lvl="0" marL="0" marR="63500" rtl="0" algn="l">
              <a:lnSpc>
                <a:spcPct val="100000"/>
              </a:lnSpc>
              <a:spcBef>
                <a:spcPts val="1500"/>
              </a:spcBef>
              <a:spcAft>
                <a:spcPts val="0"/>
              </a:spcAft>
              <a:buClr>
                <a:schemeClr val="dk1"/>
              </a:buClr>
              <a:buSzPts val="275"/>
              <a:buFont typeface="Arial"/>
              <a:buNone/>
            </a:pPr>
            <a:r>
              <a:rPr b="1" lang="en" sz="1500">
                <a:solidFill>
                  <a:srgbClr val="001D35"/>
                </a:solidFill>
                <a:highlight>
                  <a:srgbClr val="FFFFFF"/>
                </a:highlight>
              </a:rPr>
              <a:t>4. Error Handling: </a:t>
            </a:r>
            <a:endParaRPr b="1" sz="1500">
              <a:solidFill>
                <a:srgbClr val="001D35"/>
              </a:solidFill>
              <a:highlight>
                <a:srgbClr val="FFFFFF"/>
              </a:highlight>
            </a:endParaRPr>
          </a:p>
          <a:p>
            <a:pPr indent="-323850" lvl="0" marL="457200" rtl="0" algn="l">
              <a:lnSpc>
                <a:spcPct val="100000"/>
              </a:lnSpc>
              <a:spcBef>
                <a:spcPts val="800"/>
              </a:spcBef>
              <a:spcAft>
                <a:spcPts val="0"/>
              </a:spcAft>
              <a:buClr>
                <a:srgbClr val="001D35"/>
              </a:buClr>
              <a:buSzPts val="1500"/>
              <a:buChar char="●"/>
            </a:pPr>
            <a:r>
              <a:rPr lang="en" sz="1500">
                <a:solidFill>
                  <a:srgbClr val="001D35"/>
                </a:solidFill>
                <a:highlight>
                  <a:srgbClr val="FFFFFF"/>
                </a:highlight>
              </a:rPr>
              <a:t>The scanner detects and reports errors in the input, such as invalid characters or unexpected symbols.</a:t>
            </a:r>
            <a:endParaRPr sz="1500">
              <a:solidFill>
                <a:srgbClr val="001D35"/>
              </a:solidFill>
              <a:highlight>
                <a:srgbClr val="FFFFFF"/>
              </a:highlight>
            </a:endParaRPr>
          </a:p>
          <a:p>
            <a:pPr indent="-323850" lvl="0" marL="457200" rtl="0" algn="l">
              <a:lnSpc>
                <a:spcPct val="100000"/>
              </a:lnSpc>
              <a:spcBef>
                <a:spcPts val="0"/>
              </a:spcBef>
              <a:spcAft>
                <a:spcPts val="0"/>
              </a:spcAft>
              <a:buClr>
                <a:srgbClr val="001D35"/>
              </a:buClr>
              <a:buSzPts val="1500"/>
              <a:buChar char="●"/>
            </a:pPr>
            <a:r>
              <a:rPr lang="en" sz="1500">
                <a:solidFill>
                  <a:srgbClr val="001D35"/>
                </a:solidFill>
                <a:highlight>
                  <a:srgbClr val="FFFFFF"/>
                </a:highlight>
              </a:rPr>
              <a:t>It might generate an error message or code to indicate the type of error.</a:t>
            </a:r>
            <a:endParaRPr sz="1500">
              <a:solidFill>
                <a:srgbClr val="001D35"/>
              </a:solidFill>
              <a:highlight>
                <a:srgbClr val="FFFFFF"/>
              </a:highlight>
            </a:endParaRPr>
          </a:p>
          <a:p>
            <a:pPr indent="0" lvl="0" marL="0" marR="63500" rtl="0" algn="l">
              <a:lnSpc>
                <a:spcPct val="100000"/>
              </a:lnSpc>
              <a:spcBef>
                <a:spcPts val="1500"/>
              </a:spcBef>
              <a:spcAft>
                <a:spcPts val="0"/>
              </a:spcAft>
              <a:buClr>
                <a:schemeClr val="dk1"/>
              </a:buClr>
              <a:buSzPts val="275"/>
              <a:buFont typeface="Arial"/>
              <a:buNone/>
            </a:pPr>
            <a:r>
              <a:rPr b="1" lang="en" sz="1500">
                <a:solidFill>
                  <a:srgbClr val="001D35"/>
                </a:solidFill>
                <a:highlight>
                  <a:srgbClr val="FFFFFF"/>
                </a:highlight>
              </a:rPr>
              <a:t>5. Token Output: </a:t>
            </a:r>
            <a:endParaRPr b="1" sz="1500">
              <a:solidFill>
                <a:srgbClr val="001D35"/>
              </a:solidFill>
              <a:highlight>
                <a:srgbClr val="FFFFFF"/>
              </a:highlight>
            </a:endParaRPr>
          </a:p>
          <a:p>
            <a:pPr indent="-323850" lvl="0" marL="457200" rtl="0" algn="l">
              <a:lnSpc>
                <a:spcPct val="100000"/>
              </a:lnSpc>
              <a:spcBef>
                <a:spcPts val="800"/>
              </a:spcBef>
              <a:spcAft>
                <a:spcPts val="0"/>
              </a:spcAft>
              <a:buClr>
                <a:srgbClr val="001D35"/>
              </a:buClr>
              <a:buSzPts val="1500"/>
              <a:buChar char="●"/>
            </a:pPr>
            <a:r>
              <a:rPr lang="en" sz="1500">
                <a:solidFill>
                  <a:srgbClr val="001D35"/>
                </a:solidFill>
                <a:highlight>
                  <a:srgbClr val="FFFFFF"/>
                </a:highlight>
              </a:rPr>
              <a:t>The scanner produces a stream of tokens, which are then passed to the parser.</a:t>
            </a:r>
            <a:endParaRPr sz="1500">
              <a:solidFill>
                <a:srgbClr val="001D35"/>
              </a:solidFill>
              <a:highlight>
                <a:srgbClr val="FFFFFF"/>
              </a:highlight>
            </a:endParaRPr>
          </a:p>
          <a:p>
            <a:pPr indent="-323850" lvl="0" marL="457200" rtl="0" algn="l">
              <a:lnSpc>
                <a:spcPct val="100000"/>
              </a:lnSpc>
              <a:spcBef>
                <a:spcPts val="0"/>
              </a:spcBef>
              <a:spcAft>
                <a:spcPts val="0"/>
              </a:spcAft>
              <a:buClr>
                <a:srgbClr val="001D35"/>
              </a:buClr>
              <a:buSzPts val="1500"/>
              <a:buChar char="●"/>
            </a:pPr>
            <a:r>
              <a:rPr lang="en" sz="1500">
                <a:solidFill>
                  <a:srgbClr val="001D35"/>
                </a:solidFill>
                <a:highlight>
                  <a:srgbClr val="FFFFFF"/>
                </a:highlight>
              </a:rPr>
              <a:t>The parser uses these tokens to build a parse tree and eventually generate intermediate code.</a:t>
            </a:r>
            <a:endParaRPr sz="1500">
              <a:solidFill>
                <a:srgbClr val="001D35"/>
              </a:solidFill>
              <a:highlight>
                <a:srgbClr val="FFFFFF"/>
              </a:highlight>
            </a:endParaRPr>
          </a:p>
          <a:p>
            <a:pPr indent="0" lvl="0" marL="0" rtl="0" algn="l">
              <a:spcBef>
                <a:spcPts val="15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264725" y="139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2.2 Recognizing Words</a:t>
            </a:r>
            <a:endParaRPr b="1"/>
          </a:p>
        </p:txBody>
      </p:sp>
      <p:sp>
        <p:nvSpPr>
          <p:cNvPr id="213" name="Google Shape;213;p37"/>
          <p:cNvSpPr txBox="1"/>
          <p:nvPr>
            <p:ph idx="1" type="body"/>
          </p:nvPr>
        </p:nvSpPr>
        <p:spPr>
          <a:xfrm>
            <a:off x="311700" y="712400"/>
            <a:ext cx="8520600" cy="4142100"/>
          </a:xfrm>
          <a:prstGeom prst="rect">
            <a:avLst/>
          </a:prstGeom>
        </p:spPr>
        <p:txBody>
          <a:bodyPr anchorCtr="0" anchor="t" bIns="91425" lIns="91425" spcFirstLastPara="1" rIns="91425" wrap="square" tIns="91425">
            <a:noAutofit/>
          </a:bodyPr>
          <a:lstStyle/>
          <a:p>
            <a:pPr indent="0" lvl="0" marL="0" rtl="0" algn="l">
              <a:lnSpc>
                <a:spcPct val="105000"/>
              </a:lnSpc>
              <a:spcBef>
                <a:spcPts val="0"/>
              </a:spcBef>
              <a:spcAft>
                <a:spcPts val="0"/>
              </a:spcAft>
              <a:buNone/>
            </a:pPr>
            <a:r>
              <a:rPr lang="en" sz="1300">
                <a:solidFill>
                  <a:schemeClr val="dk1"/>
                </a:solidFill>
              </a:rPr>
              <a:t>In lexical analysis (also called lexing or scanning), recognizing words means identifying meaningful sequences of characters from the input source code—these sequences are called lexemes, and they are matched against patterns defined for tokens.</a:t>
            </a:r>
            <a:endParaRPr sz="1300">
              <a:solidFill>
                <a:schemeClr val="dk1"/>
              </a:solidFill>
            </a:endParaRPr>
          </a:p>
          <a:p>
            <a:pPr indent="0" lvl="0" marL="0" rtl="0" algn="l">
              <a:lnSpc>
                <a:spcPct val="105000"/>
              </a:lnSpc>
              <a:spcBef>
                <a:spcPts val="1200"/>
              </a:spcBef>
              <a:spcAft>
                <a:spcPts val="0"/>
              </a:spcAft>
              <a:buNone/>
            </a:pPr>
            <a:r>
              <a:rPr b="1" lang="en" sz="1300">
                <a:solidFill>
                  <a:schemeClr val="dk1"/>
                </a:solidFill>
              </a:rPr>
              <a:t>What is a “word”?</a:t>
            </a:r>
            <a:endParaRPr b="1" sz="1300">
              <a:solidFill>
                <a:schemeClr val="dk1"/>
              </a:solidFill>
            </a:endParaRPr>
          </a:p>
          <a:p>
            <a:pPr indent="0" lvl="0" marL="0" rtl="0" algn="l">
              <a:lnSpc>
                <a:spcPct val="105000"/>
              </a:lnSpc>
              <a:spcBef>
                <a:spcPts val="1200"/>
              </a:spcBef>
              <a:spcAft>
                <a:spcPts val="0"/>
              </a:spcAft>
              <a:buNone/>
            </a:pPr>
            <a:r>
              <a:rPr lang="en" sz="1300">
                <a:solidFill>
                  <a:schemeClr val="dk1"/>
                </a:solidFill>
              </a:rPr>
              <a:t>A "word" is usually a token—a basic building block of the source code. Examples of words include:</a:t>
            </a:r>
            <a:endParaRPr sz="1300">
              <a:solidFill>
                <a:schemeClr val="dk1"/>
              </a:solidFill>
            </a:endParaRPr>
          </a:p>
          <a:p>
            <a:pPr indent="0" lvl="0" marL="0" rtl="0" algn="l">
              <a:lnSpc>
                <a:spcPct val="100000"/>
              </a:lnSpc>
              <a:spcBef>
                <a:spcPts val="1400"/>
              </a:spcBef>
              <a:spcAft>
                <a:spcPts val="0"/>
              </a:spcAft>
              <a:buNone/>
            </a:pPr>
            <a:r>
              <a:rPr b="1" lang="en" sz="1300">
                <a:solidFill>
                  <a:schemeClr val="dk1"/>
                </a:solidFill>
              </a:rPr>
              <a:t>1. Keywords</a:t>
            </a:r>
            <a:endParaRPr b="1" sz="1300">
              <a:solidFill>
                <a:schemeClr val="dk1"/>
              </a:solidFill>
            </a:endParaRPr>
          </a:p>
          <a:p>
            <a:pPr indent="0" lvl="0" marL="0" rtl="0" algn="l">
              <a:lnSpc>
                <a:spcPct val="100000"/>
              </a:lnSpc>
              <a:spcBef>
                <a:spcPts val="1200"/>
              </a:spcBef>
              <a:spcAft>
                <a:spcPts val="0"/>
              </a:spcAft>
              <a:buNone/>
            </a:pPr>
            <a:r>
              <a:rPr lang="en" sz="1300">
                <a:solidFill>
                  <a:schemeClr val="dk1"/>
                </a:solidFill>
              </a:rPr>
              <a:t>Reserved words in the programming language.</a:t>
            </a:r>
            <a:endParaRPr sz="1300">
              <a:solidFill>
                <a:schemeClr val="dk1"/>
              </a:solidFill>
            </a:endParaRPr>
          </a:p>
          <a:p>
            <a:pPr indent="-311150" lvl="0" marL="457200" rtl="0" algn="l">
              <a:lnSpc>
                <a:spcPct val="100000"/>
              </a:lnSpc>
              <a:spcBef>
                <a:spcPts val="1200"/>
              </a:spcBef>
              <a:spcAft>
                <a:spcPts val="0"/>
              </a:spcAft>
              <a:buSzPts val="1300"/>
              <a:buChar char="●"/>
            </a:pPr>
            <a:r>
              <a:rPr lang="en" sz="1300">
                <a:solidFill>
                  <a:schemeClr val="dk1"/>
                </a:solidFill>
              </a:rPr>
              <a:t>Examples: </a:t>
            </a:r>
            <a:r>
              <a:rPr lang="en" sz="1300">
                <a:solidFill>
                  <a:srgbClr val="188038"/>
                </a:solidFill>
                <a:latin typeface="Roboto Mono"/>
                <a:ea typeface="Roboto Mono"/>
                <a:cs typeface="Roboto Mono"/>
                <a:sym typeface="Roboto Mono"/>
              </a:rPr>
              <a:t>if</a:t>
            </a:r>
            <a:r>
              <a:rPr lang="en" sz="1300">
                <a:solidFill>
                  <a:schemeClr val="dk1"/>
                </a:solidFill>
              </a:rPr>
              <a:t>, </a:t>
            </a:r>
            <a:r>
              <a:rPr lang="en" sz="1300">
                <a:solidFill>
                  <a:srgbClr val="188038"/>
                </a:solidFill>
                <a:latin typeface="Roboto Mono"/>
                <a:ea typeface="Roboto Mono"/>
                <a:cs typeface="Roboto Mono"/>
                <a:sym typeface="Roboto Mono"/>
              </a:rPr>
              <a:t>else</a:t>
            </a:r>
            <a:r>
              <a:rPr lang="en" sz="1300">
                <a:solidFill>
                  <a:schemeClr val="dk1"/>
                </a:solidFill>
              </a:rPr>
              <a:t>, </a:t>
            </a:r>
            <a:r>
              <a:rPr lang="en" sz="1300">
                <a:solidFill>
                  <a:srgbClr val="188038"/>
                </a:solidFill>
                <a:latin typeface="Roboto Mono"/>
                <a:ea typeface="Roboto Mono"/>
                <a:cs typeface="Roboto Mono"/>
                <a:sym typeface="Roboto Mono"/>
              </a:rPr>
              <a:t>while</a:t>
            </a:r>
            <a:r>
              <a:rPr lang="en" sz="1300">
                <a:solidFill>
                  <a:schemeClr val="dk1"/>
                </a:solidFill>
              </a:rPr>
              <a:t>, </a:t>
            </a:r>
            <a:r>
              <a:rPr lang="en" sz="1300">
                <a:solidFill>
                  <a:srgbClr val="188038"/>
                </a:solidFill>
                <a:latin typeface="Roboto Mono"/>
                <a:ea typeface="Roboto Mono"/>
                <a:cs typeface="Roboto Mono"/>
                <a:sym typeface="Roboto Mono"/>
              </a:rPr>
              <a:t>return</a:t>
            </a:r>
            <a:r>
              <a:rPr lang="en" sz="1300">
                <a:solidFill>
                  <a:schemeClr val="dk1"/>
                </a:solidFill>
              </a:rPr>
              <a:t>, </a:t>
            </a:r>
            <a:r>
              <a:rPr lang="en" sz="1300">
                <a:solidFill>
                  <a:srgbClr val="188038"/>
                </a:solidFill>
                <a:latin typeface="Roboto Mono"/>
                <a:ea typeface="Roboto Mono"/>
                <a:cs typeface="Roboto Mono"/>
                <a:sym typeface="Roboto Mono"/>
              </a:rPr>
              <a:t>int</a:t>
            </a:r>
            <a:r>
              <a:rPr lang="en" sz="1300">
                <a:solidFill>
                  <a:schemeClr val="dk1"/>
                </a:solidFill>
              </a:rPr>
              <a:t>, </a:t>
            </a:r>
            <a:r>
              <a:rPr lang="en" sz="1300">
                <a:solidFill>
                  <a:srgbClr val="188038"/>
                </a:solidFill>
                <a:latin typeface="Roboto Mono"/>
                <a:ea typeface="Roboto Mono"/>
                <a:cs typeface="Roboto Mono"/>
                <a:sym typeface="Roboto Mono"/>
              </a:rPr>
              <a:t>for</a:t>
            </a:r>
            <a:r>
              <a:rPr lang="en" sz="1300">
                <a:solidFill>
                  <a:schemeClr val="dk1"/>
                </a:solidFill>
              </a:rPr>
              <a:t>, </a:t>
            </a:r>
            <a:r>
              <a:rPr lang="en" sz="1300">
                <a:solidFill>
                  <a:srgbClr val="188038"/>
                </a:solidFill>
                <a:latin typeface="Roboto Mono"/>
                <a:ea typeface="Roboto Mono"/>
                <a:cs typeface="Roboto Mono"/>
                <a:sym typeface="Roboto Mono"/>
              </a:rPr>
              <a:t>class</a:t>
            </a:r>
            <a:endParaRPr sz="1300">
              <a:solidFill>
                <a:srgbClr val="188038"/>
              </a:solidFill>
              <a:latin typeface="Roboto Mono"/>
              <a:ea typeface="Roboto Mono"/>
              <a:cs typeface="Roboto Mono"/>
              <a:sym typeface="Roboto Mono"/>
            </a:endParaRPr>
          </a:p>
          <a:p>
            <a:pPr indent="0" lvl="0" marL="0" rtl="0" algn="l">
              <a:lnSpc>
                <a:spcPct val="100000"/>
              </a:lnSpc>
              <a:spcBef>
                <a:spcPts val="1400"/>
              </a:spcBef>
              <a:spcAft>
                <a:spcPts val="0"/>
              </a:spcAft>
              <a:buNone/>
            </a:pPr>
            <a:r>
              <a:rPr b="1" lang="en" sz="1300">
                <a:solidFill>
                  <a:schemeClr val="dk1"/>
                </a:solidFill>
              </a:rPr>
              <a:t> 2. Identifiers</a:t>
            </a:r>
            <a:endParaRPr b="1" sz="1300">
              <a:solidFill>
                <a:schemeClr val="dk1"/>
              </a:solidFill>
            </a:endParaRPr>
          </a:p>
          <a:p>
            <a:pPr indent="0" lvl="0" marL="0" rtl="0" algn="l">
              <a:lnSpc>
                <a:spcPct val="100000"/>
              </a:lnSpc>
              <a:spcBef>
                <a:spcPts val="1200"/>
              </a:spcBef>
              <a:spcAft>
                <a:spcPts val="0"/>
              </a:spcAft>
              <a:buNone/>
            </a:pPr>
            <a:r>
              <a:rPr lang="en" sz="1300">
                <a:solidFill>
                  <a:schemeClr val="dk1"/>
                </a:solidFill>
              </a:rPr>
              <a:t>Names defined by the programmer.</a:t>
            </a:r>
            <a:endParaRPr sz="1300">
              <a:solidFill>
                <a:schemeClr val="dk1"/>
              </a:solidFill>
            </a:endParaRPr>
          </a:p>
          <a:p>
            <a:pPr indent="-311150" lvl="0" marL="457200" rtl="0" algn="l">
              <a:lnSpc>
                <a:spcPct val="100000"/>
              </a:lnSpc>
              <a:spcBef>
                <a:spcPts val="1200"/>
              </a:spcBef>
              <a:spcAft>
                <a:spcPts val="0"/>
              </a:spcAft>
              <a:buClr>
                <a:schemeClr val="dk1"/>
              </a:buClr>
              <a:buSzPts val="1300"/>
              <a:buChar char="●"/>
            </a:pPr>
            <a:r>
              <a:rPr lang="en" sz="1300">
                <a:solidFill>
                  <a:schemeClr val="dk1"/>
                </a:solidFill>
              </a:rPr>
              <a:t> Examples: </a:t>
            </a:r>
            <a:r>
              <a:rPr lang="en" sz="1300">
                <a:solidFill>
                  <a:srgbClr val="188038"/>
                </a:solidFill>
                <a:latin typeface="Roboto Mono"/>
                <a:ea typeface="Roboto Mono"/>
                <a:cs typeface="Roboto Mono"/>
                <a:sym typeface="Roboto Mono"/>
              </a:rPr>
              <a:t>sum</a:t>
            </a:r>
            <a:r>
              <a:rPr lang="en" sz="1300">
                <a:solidFill>
                  <a:schemeClr val="dk1"/>
                </a:solidFill>
              </a:rPr>
              <a:t>, </a:t>
            </a:r>
            <a:r>
              <a:rPr lang="en" sz="1300">
                <a:solidFill>
                  <a:srgbClr val="188038"/>
                </a:solidFill>
                <a:latin typeface="Roboto Mono"/>
                <a:ea typeface="Roboto Mono"/>
                <a:cs typeface="Roboto Mono"/>
                <a:sym typeface="Roboto Mono"/>
              </a:rPr>
              <a:t>totalMarks</a:t>
            </a:r>
            <a:r>
              <a:rPr lang="en" sz="1300">
                <a:solidFill>
                  <a:schemeClr val="dk1"/>
                </a:solidFill>
              </a:rPr>
              <a:t>, </a:t>
            </a:r>
            <a:r>
              <a:rPr lang="en" sz="1300">
                <a:solidFill>
                  <a:srgbClr val="188038"/>
                </a:solidFill>
                <a:latin typeface="Roboto Mono"/>
                <a:ea typeface="Roboto Mono"/>
                <a:cs typeface="Roboto Mono"/>
                <a:sym typeface="Roboto Mono"/>
              </a:rPr>
              <a:t>myFunction</a:t>
            </a:r>
            <a:r>
              <a:rPr lang="en" sz="1300">
                <a:solidFill>
                  <a:schemeClr val="dk1"/>
                </a:solidFill>
              </a:rPr>
              <a:t>, </a:t>
            </a:r>
            <a:r>
              <a:rPr lang="en" sz="1300">
                <a:solidFill>
                  <a:srgbClr val="188038"/>
                </a:solidFill>
                <a:latin typeface="Roboto Mono"/>
                <a:ea typeface="Roboto Mono"/>
                <a:cs typeface="Roboto Mono"/>
                <a:sym typeface="Roboto Mono"/>
              </a:rPr>
              <a:t>x</a:t>
            </a:r>
            <a:r>
              <a:rPr lang="en" sz="1300">
                <a:solidFill>
                  <a:schemeClr val="dk1"/>
                </a:solidFill>
              </a:rPr>
              <a:t>, </a:t>
            </a:r>
            <a:r>
              <a:rPr lang="en" sz="1300">
                <a:solidFill>
                  <a:srgbClr val="188038"/>
                </a:solidFill>
                <a:latin typeface="Roboto Mono"/>
                <a:ea typeface="Roboto Mono"/>
                <a:cs typeface="Roboto Mono"/>
                <a:sym typeface="Roboto Mono"/>
              </a:rPr>
              <a:t>i</a:t>
            </a:r>
            <a:br>
              <a:rPr lang="en" sz="1300">
                <a:solidFill>
                  <a:srgbClr val="188038"/>
                </a:solidFill>
                <a:latin typeface="Roboto Mono"/>
                <a:ea typeface="Roboto Mono"/>
                <a:cs typeface="Roboto Mono"/>
                <a:sym typeface="Roboto Mono"/>
              </a:rPr>
            </a:br>
            <a:endParaRPr sz="1300">
              <a:solidFill>
                <a:srgbClr val="188038"/>
              </a:solidFill>
              <a:latin typeface="Roboto Mono"/>
              <a:ea typeface="Roboto Mono"/>
              <a:cs typeface="Roboto Mono"/>
              <a:sym typeface="Roboto Mono"/>
            </a:endParaRPr>
          </a:p>
          <a:p>
            <a:pPr indent="-311150" lvl="0" marL="457200" rtl="0" algn="l">
              <a:lnSpc>
                <a:spcPct val="100000"/>
              </a:lnSpc>
              <a:spcBef>
                <a:spcPts val="0"/>
              </a:spcBef>
              <a:spcAft>
                <a:spcPts val="0"/>
              </a:spcAft>
              <a:buClr>
                <a:schemeClr val="dk1"/>
              </a:buClr>
              <a:buSzPts val="1300"/>
              <a:buChar char="●"/>
            </a:pPr>
            <a:r>
              <a:rPr lang="en" sz="1300">
                <a:solidFill>
                  <a:schemeClr val="dk1"/>
                </a:solidFill>
              </a:rPr>
              <a:t> Rules vary by language (e.g., must start with a letter or underscore)</a:t>
            </a:r>
            <a:br>
              <a:rPr lang="en" sz="1300">
                <a:solidFill>
                  <a:schemeClr val="dk1"/>
                </a:solidFill>
              </a:rPr>
            </a:br>
            <a:endParaRPr sz="1300">
              <a:solidFill>
                <a:schemeClr val="dk1"/>
              </a:solidFill>
            </a:endParaRPr>
          </a:p>
          <a:p>
            <a:pPr indent="0" lvl="0" marL="0" rtl="0" algn="l">
              <a:lnSpc>
                <a:spcPct val="100000"/>
              </a:lnSpc>
              <a:spcBef>
                <a:spcPts val="1200"/>
              </a:spcBef>
              <a:spcAft>
                <a:spcPts val="1200"/>
              </a:spcAft>
              <a:buNone/>
            </a:pPr>
            <a:r>
              <a:t/>
            </a:r>
            <a:endParaRPr sz="13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8"/>
          <p:cNvSpPr txBox="1"/>
          <p:nvPr>
            <p:ph idx="1" type="body"/>
          </p:nvPr>
        </p:nvSpPr>
        <p:spPr>
          <a:xfrm>
            <a:off x="178500" y="216075"/>
            <a:ext cx="8689800" cy="46386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Clr>
                <a:schemeClr val="dk1"/>
              </a:buClr>
              <a:buSzPts val="1100"/>
              <a:buFont typeface="Arial"/>
              <a:buNone/>
            </a:pPr>
            <a:r>
              <a:rPr b="1" lang="en" sz="1300">
                <a:solidFill>
                  <a:schemeClr val="dk1"/>
                </a:solidFill>
              </a:rPr>
              <a:t> 3. Literals (Constants)</a:t>
            </a:r>
            <a:endParaRPr b="1"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300">
                <a:solidFill>
                  <a:schemeClr val="dk1"/>
                </a:solidFill>
              </a:rPr>
              <a:t>Fixed values written directly in the code.</a:t>
            </a:r>
            <a:endParaRPr sz="1300">
              <a:solidFill>
                <a:schemeClr val="dk1"/>
              </a:solidFill>
            </a:endParaRPr>
          </a:p>
          <a:p>
            <a:pPr indent="-311150" lvl="0" marL="457200" rtl="0" algn="l">
              <a:lnSpc>
                <a:spcPct val="100000"/>
              </a:lnSpc>
              <a:spcBef>
                <a:spcPts val="1200"/>
              </a:spcBef>
              <a:spcAft>
                <a:spcPts val="0"/>
              </a:spcAft>
              <a:buClr>
                <a:schemeClr val="dk1"/>
              </a:buClr>
              <a:buSzPts val="1300"/>
              <a:buChar char="●"/>
            </a:pPr>
            <a:r>
              <a:rPr b="1" lang="en" sz="1300">
                <a:solidFill>
                  <a:schemeClr val="dk1"/>
                </a:solidFill>
              </a:rPr>
              <a:t>Integer literals</a:t>
            </a:r>
            <a:r>
              <a:rPr lang="en" sz="1300">
                <a:solidFill>
                  <a:schemeClr val="dk1"/>
                </a:solidFill>
              </a:rPr>
              <a:t>: </a:t>
            </a:r>
            <a:r>
              <a:rPr lang="en" sz="1300">
                <a:solidFill>
                  <a:srgbClr val="188038"/>
                </a:solidFill>
                <a:latin typeface="Roboto Mono"/>
                <a:ea typeface="Roboto Mono"/>
                <a:cs typeface="Roboto Mono"/>
                <a:sym typeface="Roboto Mono"/>
              </a:rPr>
              <a:t>10</a:t>
            </a:r>
            <a:r>
              <a:rPr lang="en" sz="1300">
                <a:solidFill>
                  <a:schemeClr val="dk1"/>
                </a:solidFill>
              </a:rPr>
              <a:t>, </a:t>
            </a:r>
            <a:r>
              <a:rPr lang="en" sz="1300">
                <a:solidFill>
                  <a:srgbClr val="188038"/>
                </a:solidFill>
                <a:latin typeface="Roboto Mono"/>
                <a:ea typeface="Roboto Mono"/>
                <a:cs typeface="Roboto Mono"/>
                <a:sym typeface="Roboto Mono"/>
              </a:rPr>
              <a:t>0</a:t>
            </a:r>
            <a:r>
              <a:rPr lang="en" sz="1300">
                <a:solidFill>
                  <a:schemeClr val="dk1"/>
                </a:solidFill>
              </a:rPr>
              <a:t>, </a:t>
            </a:r>
            <a:r>
              <a:rPr lang="en" sz="1300">
                <a:solidFill>
                  <a:srgbClr val="188038"/>
                </a:solidFill>
                <a:latin typeface="Roboto Mono"/>
                <a:ea typeface="Roboto Mono"/>
                <a:cs typeface="Roboto Mono"/>
                <a:sym typeface="Roboto Mono"/>
              </a:rPr>
              <a:t>-99</a:t>
            </a:r>
            <a:endParaRPr sz="1300">
              <a:solidFill>
                <a:srgbClr val="188038"/>
              </a:solidFill>
              <a:latin typeface="Roboto Mono"/>
              <a:ea typeface="Roboto Mono"/>
              <a:cs typeface="Roboto Mono"/>
              <a:sym typeface="Roboto Mono"/>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rPr>
              <a:t>Float literals</a:t>
            </a:r>
            <a:r>
              <a:rPr lang="en" sz="1300">
                <a:solidFill>
                  <a:schemeClr val="dk1"/>
                </a:solidFill>
              </a:rPr>
              <a:t>: </a:t>
            </a:r>
            <a:r>
              <a:rPr lang="en" sz="1300">
                <a:solidFill>
                  <a:srgbClr val="188038"/>
                </a:solidFill>
                <a:latin typeface="Roboto Mono"/>
                <a:ea typeface="Roboto Mono"/>
                <a:cs typeface="Roboto Mono"/>
                <a:sym typeface="Roboto Mono"/>
              </a:rPr>
              <a:t>3.14</a:t>
            </a:r>
            <a:r>
              <a:rPr lang="en" sz="1300">
                <a:solidFill>
                  <a:schemeClr val="dk1"/>
                </a:solidFill>
              </a:rPr>
              <a:t>, </a:t>
            </a:r>
            <a:r>
              <a:rPr lang="en" sz="1300">
                <a:solidFill>
                  <a:srgbClr val="188038"/>
                </a:solidFill>
                <a:latin typeface="Roboto Mono"/>
                <a:ea typeface="Roboto Mono"/>
                <a:cs typeface="Roboto Mono"/>
                <a:sym typeface="Roboto Mono"/>
              </a:rPr>
              <a:t>0.0</a:t>
            </a:r>
            <a:r>
              <a:rPr lang="en" sz="1300">
                <a:solidFill>
                  <a:schemeClr val="dk1"/>
                </a:solidFill>
              </a:rPr>
              <a:t>, </a:t>
            </a:r>
            <a:r>
              <a:rPr lang="en" sz="1300">
                <a:solidFill>
                  <a:srgbClr val="188038"/>
                </a:solidFill>
                <a:latin typeface="Roboto Mono"/>
                <a:ea typeface="Roboto Mono"/>
                <a:cs typeface="Roboto Mono"/>
                <a:sym typeface="Roboto Mono"/>
              </a:rPr>
              <a:t>-2.5</a:t>
            </a:r>
            <a:endParaRPr sz="1300">
              <a:solidFill>
                <a:srgbClr val="188038"/>
              </a:solidFill>
              <a:latin typeface="Roboto Mono"/>
              <a:ea typeface="Roboto Mono"/>
              <a:cs typeface="Roboto Mono"/>
              <a:sym typeface="Roboto Mono"/>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rPr>
              <a:t>Character literals</a:t>
            </a:r>
            <a:r>
              <a:rPr lang="en" sz="1300">
                <a:solidFill>
                  <a:schemeClr val="dk1"/>
                </a:solidFill>
              </a:rPr>
              <a:t>: </a:t>
            </a:r>
            <a:r>
              <a:rPr lang="en" sz="1300">
                <a:solidFill>
                  <a:srgbClr val="188038"/>
                </a:solidFill>
                <a:latin typeface="Roboto Mono"/>
                <a:ea typeface="Roboto Mono"/>
                <a:cs typeface="Roboto Mono"/>
                <a:sym typeface="Roboto Mono"/>
              </a:rPr>
              <a:t>'a'</a:t>
            </a:r>
            <a:r>
              <a:rPr lang="en" sz="1300">
                <a:solidFill>
                  <a:schemeClr val="dk1"/>
                </a:solidFill>
              </a:rPr>
              <a:t>, </a:t>
            </a:r>
            <a:r>
              <a:rPr lang="en" sz="1300">
                <a:solidFill>
                  <a:srgbClr val="188038"/>
                </a:solidFill>
                <a:latin typeface="Roboto Mono"/>
                <a:ea typeface="Roboto Mono"/>
                <a:cs typeface="Roboto Mono"/>
                <a:sym typeface="Roboto Mono"/>
              </a:rPr>
              <a:t>'1'</a:t>
            </a:r>
            <a:r>
              <a:rPr lang="en" sz="1300">
                <a:solidFill>
                  <a:schemeClr val="dk1"/>
                </a:solidFill>
              </a:rPr>
              <a:t>, </a:t>
            </a:r>
            <a:r>
              <a:rPr lang="en" sz="1300">
                <a:solidFill>
                  <a:srgbClr val="188038"/>
                </a:solidFill>
                <a:latin typeface="Roboto Mono"/>
                <a:ea typeface="Roboto Mono"/>
                <a:cs typeface="Roboto Mono"/>
                <a:sym typeface="Roboto Mono"/>
              </a:rPr>
              <a:t>'\n'</a:t>
            </a:r>
            <a:endParaRPr sz="1300">
              <a:solidFill>
                <a:srgbClr val="188038"/>
              </a:solidFill>
              <a:latin typeface="Roboto Mono"/>
              <a:ea typeface="Roboto Mono"/>
              <a:cs typeface="Roboto Mono"/>
              <a:sym typeface="Roboto Mono"/>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rPr>
              <a:t>String literals</a:t>
            </a:r>
            <a:r>
              <a:rPr lang="en" sz="1300">
                <a:solidFill>
                  <a:schemeClr val="dk1"/>
                </a:solidFill>
              </a:rPr>
              <a:t>: </a:t>
            </a:r>
            <a:r>
              <a:rPr lang="en" sz="1300">
                <a:solidFill>
                  <a:srgbClr val="188038"/>
                </a:solidFill>
                <a:latin typeface="Roboto Mono"/>
                <a:ea typeface="Roboto Mono"/>
                <a:cs typeface="Roboto Mono"/>
                <a:sym typeface="Roboto Mono"/>
              </a:rPr>
              <a:t>"hello"</a:t>
            </a:r>
            <a:r>
              <a:rPr lang="en" sz="1300">
                <a:solidFill>
                  <a:schemeClr val="dk1"/>
                </a:solidFill>
              </a:rPr>
              <a:t>, </a:t>
            </a:r>
            <a:r>
              <a:rPr lang="en" sz="1300">
                <a:solidFill>
                  <a:srgbClr val="188038"/>
                </a:solidFill>
                <a:latin typeface="Roboto Mono"/>
                <a:ea typeface="Roboto Mono"/>
                <a:cs typeface="Roboto Mono"/>
                <a:sym typeface="Roboto Mono"/>
              </a:rPr>
              <a:t>"Anil"</a:t>
            </a:r>
            <a:endParaRPr sz="1300">
              <a:solidFill>
                <a:srgbClr val="188038"/>
              </a:solidFill>
              <a:latin typeface="Roboto Mono"/>
              <a:ea typeface="Roboto Mono"/>
              <a:cs typeface="Roboto Mono"/>
              <a:sym typeface="Roboto Mono"/>
            </a:endParaRPr>
          </a:p>
          <a:p>
            <a:pPr indent="0" lvl="0" marL="0" rtl="0" algn="l">
              <a:lnSpc>
                <a:spcPct val="100000"/>
              </a:lnSpc>
              <a:spcBef>
                <a:spcPts val="1200"/>
              </a:spcBef>
              <a:spcAft>
                <a:spcPts val="0"/>
              </a:spcAft>
              <a:buNone/>
            </a:pPr>
            <a:r>
              <a:rPr b="1" lang="en" sz="1300">
                <a:solidFill>
                  <a:schemeClr val="dk1"/>
                </a:solidFill>
              </a:rPr>
              <a:t>4. Operators</a:t>
            </a:r>
            <a:endParaRPr b="1"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300">
                <a:solidFill>
                  <a:schemeClr val="dk1"/>
                </a:solidFill>
              </a:rPr>
              <a:t>Symbols that perform operations on operands.</a:t>
            </a:r>
            <a:endParaRPr sz="1300">
              <a:solidFill>
                <a:schemeClr val="dk1"/>
              </a:solidFill>
            </a:endParaRPr>
          </a:p>
          <a:p>
            <a:pPr indent="-311150" lvl="0" marL="457200" rtl="0" algn="l">
              <a:lnSpc>
                <a:spcPct val="100000"/>
              </a:lnSpc>
              <a:spcBef>
                <a:spcPts val="1200"/>
              </a:spcBef>
              <a:spcAft>
                <a:spcPts val="0"/>
              </a:spcAft>
              <a:buClr>
                <a:schemeClr val="dk1"/>
              </a:buClr>
              <a:buSzPts val="1300"/>
              <a:buChar char="●"/>
            </a:pPr>
            <a:r>
              <a:rPr b="1" lang="en" sz="1300">
                <a:solidFill>
                  <a:schemeClr val="dk1"/>
                </a:solidFill>
              </a:rPr>
              <a:t>Arithmetic</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endParaRPr sz="1300">
              <a:solidFill>
                <a:srgbClr val="188038"/>
              </a:solidFill>
              <a:latin typeface="Roboto Mono"/>
              <a:ea typeface="Roboto Mono"/>
              <a:cs typeface="Roboto Mono"/>
              <a:sym typeface="Roboto Mono"/>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rPr>
              <a:t>Relational</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&lt;</a:t>
            </a:r>
            <a:r>
              <a:rPr lang="en" sz="1300">
                <a:solidFill>
                  <a:schemeClr val="dk1"/>
                </a:solidFill>
              </a:rPr>
              <a:t>, </a:t>
            </a:r>
            <a:r>
              <a:rPr lang="en" sz="1300">
                <a:solidFill>
                  <a:srgbClr val="188038"/>
                </a:solidFill>
                <a:latin typeface="Roboto Mono"/>
                <a:ea typeface="Roboto Mono"/>
                <a:cs typeface="Roboto Mono"/>
                <a:sym typeface="Roboto Mono"/>
              </a:rPr>
              <a:t>&gt;</a:t>
            </a:r>
            <a:r>
              <a:rPr lang="en" sz="1300">
                <a:solidFill>
                  <a:schemeClr val="dk1"/>
                </a:solidFill>
              </a:rPr>
              <a:t>, </a:t>
            </a:r>
            <a:r>
              <a:rPr lang="en" sz="1300">
                <a:solidFill>
                  <a:srgbClr val="188038"/>
                </a:solidFill>
                <a:latin typeface="Roboto Mono"/>
                <a:ea typeface="Roboto Mono"/>
                <a:cs typeface="Roboto Mono"/>
                <a:sym typeface="Roboto Mono"/>
              </a:rPr>
              <a:t>&lt;=</a:t>
            </a:r>
            <a:r>
              <a:rPr lang="en" sz="1300">
                <a:solidFill>
                  <a:schemeClr val="dk1"/>
                </a:solidFill>
              </a:rPr>
              <a:t>, </a:t>
            </a:r>
            <a:r>
              <a:rPr lang="en" sz="1300">
                <a:solidFill>
                  <a:srgbClr val="188038"/>
                </a:solidFill>
                <a:latin typeface="Roboto Mono"/>
                <a:ea typeface="Roboto Mono"/>
                <a:cs typeface="Roboto Mono"/>
                <a:sym typeface="Roboto Mono"/>
              </a:rPr>
              <a:t>&gt;=</a:t>
            </a:r>
            <a:endParaRPr sz="1300">
              <a:solidFill>
                <a:srgbClr val="188038"/>
              </a:solidFill>
              <a:latin typeface="Roboto Mono"/>
              <a:ea typeface="Roboto Mono"/>
              <a:cs typeface="Roboto Mono"/>
              <a:sym typeface="Roboto Mono"/>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rPr>
              <a:t>Logical</a:t>
            </a:r>
            <a:r>
              <a:rPr lang="en" sz="1300">
                <a:solidFill>
                  <a:schemeClr val="dk1"/>
                </a:solidFill>
              </a:rPr>
              <a:t>: </a:t>
            </a:r>
            <a:r>
              <a:rPr lang="en" sz="1300">
                <a:solidFill>
                  <a:srgbClr val="188038"/>
                </a:solidFill>
                <a:latin typeface="Roboto Mono"/>
                <a:ea typeface="Roboto Mono"/>
                <a:cs typeface="Roboto Mono"/>
                <a:sym typeface="Roboto Mono"/>
              </a:rPr>
              <a:t>&amp;&amp;</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endParaRPr sz="1300">
              <a:solidFill>
                <a:srgbClr val="188038"/>
              </a:solidFill>
              <a:latin typeface="Roboto Mono"/>
              <a:ea typeface="Roboto Mono"/>
              <a:cs typeface="Roboto Mono"/>
              <a:sym typeface="Roboto Mono"/>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rPr>
              <a:t>Assignment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endParaRPr sz="1300">
              <a:solidFill>
                <a:srgbClr val="188038"/>
              </a:solidFill>
              <a:latin typeface="Roboto Mono"/>
              <a:ea typeface="Roboto Mono"/>
              <a:cs typeface="Roboto Mono"/>
              <a:sym typeface="Roboto Mono"/>
            </a:endParaRPr>
          </a:p>
          <a:p>
            <a:pPr indent="0" lvl="0" marL="0" rtl="0" algn="l">
              <a:lnSpc>
                <a:spcPct val="100000"/>
              </a:lnSpc>
              <a:spcBef>
                <a:spcPts val="1200"/>
              </a:spcBef>
              <a:spcAft>
                <a:spcPts val="0"/>
              </a:spcAft>
              <a:buNone/>
            </a:pPr>
            <a:r>
              <a:rPr b="1" lang="en" sz="1300">
                <a:solidFill>
                  <a:schemeClr val="dk1"/>
                </a:solidFill>
              </a:rPr>
              <a:t>5. Separators / Delimiters</a:t>
            </a:r>
            <a:endParaRPr b="1"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300">
                <a:solidFill>
                  <a:schemeClr val="dk1"/>
                </a:solidFill>
              </a:rPr>
              <a:t>Symbols that separate code elements.</a:t>
            </a:r>
            <a:endParaRPr sz="1300">
              <a:solidFill>
                <a:schemeClr val="dk1"/>
              </a:solidFill>
            </a:endParaRPr>
          </a:p>
          <a:p>
            <a:pPr indent="457200" lvl="0" marL="0" rtl="0" algn="l">
              <a:lnSpc>
                <a:spcPct val="100000"/>
              </a:lnSpc>
              <a:spcBef>
                <a:spcPts val="1200"/>
              </a:spcBef>
              <a:spcAft>
                <a:spcPts val="0"/>
              </a:spcAft>
              <a:buNone/>
            </a:pPr>
            <a:r>
              <a:rPr lang="en" sz="1300">
                <a:solidFill>
                  <a:schemeClr val="dk1"/>
                </a:solidFill>
              </a:rPr>
              <a:t>Examples: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r>
              <a:rPr lang="en" sz="1300">
                <a:solidFill>
                  <a:schemeClr val="dk1"/>
                </a:solidFill>
              </a:rPr>
              <a:t>, </a:t>
            </a:r>
            <a:r>
              <a:rPr lang="en" sz="1300">
                <a:solidFill>
                  <a:srgbClr val="188038"/>
                </a:solidFill>
                <a:latin typeface="Roboto Mono"/>
                <a:ea typeface="Roboto Mono"/>
                <a:cs typeface="Roboto Mono"/>
                <a:sym typeface="Roboto Mono"/>
              </a:rPr>
              <a:t>:</a:t>
            </a:r>
            <a:br>
              <a:rPr lang="en" sz="1300">
                <a:solidFill>
                  <a:srgbClr val="188038"/>
                </a:solidFill>
                <a:latin typeface="Roboto Mono"/>
                <a:ea typeface="Roboto Mono"/>
                <a:cs typeface="Roboto Mono"/>
                <a:sym typeface="Roboto Mono"/>
              </a:rPr>
            </a:br>
            <a:endParaRPr sz="1300">
              <a:solidFill>
                <a:srgbClr val="188038"/>
              </a:solidFill>
              <a:latin typeface="Roboto Mono"/>
              <a:ea typeface="Roboto Mono"/>
              <a:cs typeface="Roboto Mono"/>
              <a:sym typeface="Roboto Mono"/>
            </a:endParaRPr>
          </a:p>
          <a:p>
            <a:pPr indent="0" lvl="0" marL="0" rtl="0" algn="l">
              <a:lnSpc>
                <a:spcPct val="100000"/>
              </a:lnSpc>
              <a:spcBef>
                <a:spcPts val="1200"/>
              </a:spcBef>
              <a:spcAft>
                <a:spcPts val="1200"/>
              </a:spcAft>
              <a:buNone/>
            </a:pPr>
            <a:r>
              <a:t/>
            </a:r>
            <a:endParaRPr sz="13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MAY OR MAYNOT BE A TOKEN</a:t>
            </a:r>
            <a:endParaRPr/>
          </a:p>
        </p:txBody>
      </p:sp>
      <p:sp>
        <p:nvSpPr>
          <p:cNvPr id="224" name="Google Shape;224;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1400"/>
              </a:spcBef>
              <a:spcAft>
                <a:spcPts val="0"/>
              </a:spcAft>
              <a:buClr>
                <a:schemeClr val="dk1"/>
              </a:buClr>
              <a:buSzPts val="1100"/>
              <a:buFont typeface="Arial"/>
              <a:buNone/>
            </a:pPr>
            <a:r>
              <a:rPr b="1" lang="en" sz="1300">
                <a:solidFill>
                  <a:schemeClr val="dk1"/>
                </a:solidFill>
              </a:rPr>
              <a:t> 6. Comments (sometimes treated as tokens)</a:t>
            </a:r>
            <a:endParaRPr b="1"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300">
                <a:solidFill>
                  <a:schemeClr val="dk1"/>
                </a:solidFill>
              </a:rPr>
              <a:t>Used for code documentation; ignored during execution.</a:t>
            </a:r>
            <a:endParaRPr sz="1300">
              <a:solidFill>
                <a:schemeClr val="dk1"/>
              </a:solidFill>
            </a:endParaRPr>
          </a:p>
          <a:p>
            <a:pPr indent="-311150" lvl="0" marL="457200" rtl="0" algn="l">
              <a:lnSpc>
                <a:spcPct val="100000"/>
              </a:lnSpc>
              <a:spcBef>
                <a:spcPts val="1200"/>
              </a:spcBef>
              <a:spcAft>
                <a:spcPts val="0"/>
              </a:spcAft>
              <a:buClr>
                <a:schemeClr val="dk1"/>
              </a:buClr>
              <a:buSzPts val="1300"/>
              <a:buChar char="●"/>
            </a:pPr>
            <a:r>
              <a:rPr lang="en" sz="1300">
                <a:solidFill>
                  <a:schemeClr val="dk1"/>
                </a:solidFill>
              </a:rPr>
              <a:t> Examples: </a:t>
            </a:r>
            <a:r>
              <a:rPr lang="en" sz="1300">
                <a:solidFill>
                  <a:srgbClr val="188038"/>
                </a:solidFill>
                <a:latin typeface="Roboto Mono"/>
                <a:ea typeface="Roboto Mono"/>
                <a:cs typeface="Roboto Mono"/>
                <a:sym typeface="Roboto Mono"/>
              </a:rPr>
              <a:t>// this is a comment</a:t>
            </a:r>
            <a:r>
              <a:rPr lang="en" sz="1300">
                <a:solidFill>
                  <a:schemeClr val="dk1"/>
                </a:solidFill>
              </a:rPr>
              <a:t>, </a:t>
            </a:r>
            <a:r>
              <a:rPr lang="en" sz="1300">
                <a:solidFill>
                  <a:srgbClr val="188038"/>
                </a:solidFill>
                <a:latin typeface="Roboto Mono"/>
                <a:ea typeface="Roboto Mono"/>
                <a:cs typeface="Roboto Mono"/>
                <a:sym typeface="Roboto Mono"/>
              </a:rPr>
              <a:t>/* block comment */</a:t>
            </a:r>
            <a:br>
              <a:rPr lang="en" sz="1300">
                <a:solidFill>
                  <a:srgbClr val="188038"/>
                </a:solidFill>
                <a:latin typeface="Roboto Mono"/>
                <a:ea typeface="Roboto Mono"/>
                <a:cs typeface="Roboto Mono"/>
                <a:sym typeface="Roboto Mono"/>
              </a:rPr>
            </a:br>
            <a:endParaRPr sz="1300">
              <a:solidFill>
                <a:srgbClr val="188038"/>
              </a:solidFill>
              <a:latin typeface="Roboto Mono"/>
              <a:ea typeface="Roboto Mono"/>
              <a:cs typeface="Roboto Mono"/>
              <a:sym typeface="Roboto Mono"/>
            </a:endParaRPr>
          </a:p>
          <a:p>
            <a:pPr indent="0" lvl="0" marL="0" rtl="0" algn="l">
              <a:lnSpc>
                <a:spcPct val="100000"/>
              </a:lnSpc>
              <a:spcBef>
                <a:spcPts val="1400"/>
              </a:spcBef>
              <a:spcAft>
                <a:spcPts val="0"/>
              </a:spcAft>
              <a:buClr>
                <a:schemeClr val="dk1"/>
              </a:buClr>
              <a:buSzPts val="1100"/>
              <a:buFont typeface="Arial"/>
              <a:buNone/>
            </a:pPr>
            <a:r>
              <a:rPr b="1" lang="en" sz="1300">
                <a:solidFill>
                  <a:schemeClr val="dk1"/>
                </a:solidFill>
              </a:rPr>
              <a:t>7. Whitespace and Newlines</a:t>
            </a:r>
            <a:endParaRPr b="1"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300">
                <a:solidFill>
                  <a:schemeClr val="dk1"/>
                </a:solidFill>
              </a:rPr>
              <a:t>Usually ignored but can be important in some languages (like Python).</a:t>
            </a:r>
            <a:endParaRPr sz="1300">
              <a:solidFill>
                <a:schemeClr val="dk1"/>
              </a:solidFill>
            </a:endParaRPr>
          </a:p>
          <a:p>
            <a:pPr indent="-311150" lvl="0" marL="457200" rtl="0" algn="l">
              <a:lnSpc>
                <a:spcPct val="100000"/>
              </a:lnSpc>
              <a:spcBef>
                <a:spcPts val="1200"/>
              </a:spcBef>
              <a:spcAft>
                <a:spcPts val="0"/>
              </a:spcAft>
              <a:buClr>
                <a:schemeClr val="dk1"/>
              </a:buClr>
              <a:buSzPts val="1300"/>
              <a:buChar char="●"/>
            </a:pPr>
            <a:r>
              <a:rPr b="1" lang="en" sz="1300">
                <a:solidFill>
                  <a:schemeClr val="dk1"/>
                </a:solidFill>
              </a:rPr>
              <a:t>Whitespace</a:t>
            </a:r>
            <a:r>
              <a:rPr lang="en" sz="1300">
                <a:solidFill>
                  <a:schemeClr val="dk1"/>
                </a:solidFill>
              </a:rPr>
              <a:t>: spaces, tabs</a:t>
            </a:r>
            <a:br>
              <a:rPr lang="en" sz="1300">
                <a:solidFill>
                  <a:schemeClr val="dk1"/>
                </a:solidFill>
              </a:rPr>
            </a:br>
            <a:endParaRPr sz="1300">
              <a:solidFill>
                <a:schemeClr val="dk1"/>
              </a:solidFill>
            </a:endParaRPr>
          </a:p>
          <a:p>
            <a:pPr indent="-311150" lvl="0" marL="457200" rtl="0" algn="l">
              <a:lnSpc>
                <a:spcPct val="100000"/>
              </a:lnSpc>
              <a:spcBef>
                <a:spcPts val="0"/>
              </a:spcBef>
              <a:spcAft>
                <a:spcPts val="0"/>
              </a:spcAft>
              <a:buClr>
                <a:schemeClr val="dk1"/>
              </a:buClr>
              <a:buSzPts val="1300"/>
              <a:buChar char="●"/>
            </a:pPr>
            <a:r>
              <a:rPr b="1" lang="en" sz="1300">
                <a:solidFill>
                  <a:schemeClr val="dk1"/>
                </a:solidFill>
              </a:rPr>
              <a:t>Newlines</a:t>
            </a:r>
            <a:r>
              <a:rPr lang="en" sz="1300">
                <a:solidFill>
                  <a:schemeClr val="dk1"/>
                </a:solidFill>
              </a:rPr>
              <a:t>: </a:t>
            </a:r>
            <a:r>
              <a:rPr lang="en" sz="1300">
                <a:solidFill>
                  <a:srgbClr val="188038"/>
                </a:solidFill>
                <a:latin typeface="Roboto Mono"/>
                <a:ea typeface="Roboto Mono"/>
                <a:cs typeface="Roboto Mono"/>
                <a:sym typeface="Roboto Mono"/>
              </a:rPr>
              <a:t>\n</a:t>
            </a:r>
            <a:br>
              <a:rPr lang="en" sz="1300">
                <a:solidFill>
                  <a:srgbClr val="188038"/>
                </a:solidFill>
                <a:latin typeface="Roboto Mono"/>
                <a:ea typeface="Roboto Mono"/>
                <a:cs typeface="Roboto Mono"/>
                <a:sym typeface="Roboto Mono"/>
              </a:rPr>
            </a:br>
            <a:endParaRPr sz="1300">
              <a:solidFill>
                <a:srgbClr val="188038"/>
              </a:solidFill>
              <a:latin typeface="Roboto Mono"/>
              <a:ea typeface="Roboto Mono"/>
              <a:cs typeface="Roboto Mono"/>
              <a:sym typeface="Roboto Mono"/>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1970"/>
              <a:t>How are words recognized?</a:t>
            </a:r>
            <a:endParaRPr b="1" sz="1970"/>
          </a:p>
          <a:p>
            <a:pPr indent="0" lvl="0" marL="0" rtl="0" algn="l">
              <a:spcBef>
                <a:spcPts val="400"/>
              </a:spcBef>
              <a:spcAft>
                <a:spcPts val="0"/>
              </a:spcAft>
              <a:buSzPts val="990"/>
              <a:buNone/>
            </a:pPr>
            <a:r>
              <a:t/>
            </a:r>
            <a:endParaRPr b="1" sz="1970"/>
          </a:p>
        </p:txBody>
      </p:sp>
      <p:sp>
        <p:nvSpPr>
          <p:cNvPr id="230" name="Google Shape;230;p4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1150" lvl="0" marL="457200" rtl="0" algn="l">
              <a:lnSpc>
                <a:spcPct val="100000"/>
              </a:lnSpc>
              <a:spcBef>
                <a:spcPts val="1200"/>
              </a:spcBef>
              <a:spcAft>
                <a:spcPts val="0"/>
              </a:spcAft>
              <a:buClr>
                <a:schemeClr val="dk1"/>
              </a:buClr>
              <a:buSzPts val="1300"/>
              <a:buAutoNum type="arabicPeriod"/>
            </a:pPr>
            <a:r>
              <a:rPr b="1" lang="en" sz="1300">
                <a:solidFill>
                  <a:schemeClr val="dk1"/>
                </a:solidFill>
              </a:rPr>
              <a:t>Regular expressions</a:t>
            </a:r>
            <a:r>
              <a:rPr lang="en" sz="1300">
                <a:solidFill>
                  <a:schemeClr val="dk1"/>
                </a:solidFill>
              </a:rPr>
              <a:t> are used to define patterns for each type of token.</a:t>
            </a:r>
            <a:endParaRPr sz="1300">
              <a:solidFill>
                <a:schemeClr val="dk1"/>
              </a:solidFill>
            </a:endParaRPr>
          </a:p>
          <a:p>
            <a:pPr indent="-311150" lvl="0" marL="457200" rtl="0" algn="l">
              <a:lnSpc>
                <a:spcPct val="100000"/>
              </a:lnSpc>
              <a:spcBef>
                <a:spcPts val="0"/>
              </a:spcBef>
              <a:spcAft>
                <a:spcPts val="0"/>
              </a:spcAft>
              <a:buClr>
                <a:schemeClr val="dk1"/>
              </a:buClr>
              <a:buSzPts val="1300"/>
              <a:buAutoNum type="arabicPeriod"/>
            </a:pPr>
            <a:r>
              <a:rPr lang="en" sz="1300">
                <a:solidFill>
                  <a:schemeClr val="dk1"/>
                </a:solidFill>
              </a:rPr>
              <a:t>The lexer (or scanner) scans the input character by character.</a:t>
            </a:r>
            <a:endParaRPr sz="1300">
              <a:solidFill>
                <a:schemeClr val="dk1"/>
              </a:solidFill>
            </a:endParaRPr>
          </a:p>
          <a:p>
            <a:pPr indent="-311150" lvl="0" marL="457200" rtl="0" algn="l">
              <a:lnSpc>
                <a:spcPct val="100000"/>
              </a:lnSpc>
              <a:spcBef>
                <a:spcPts val="0"/>
              </a:spcBef>
              <a:spcAft>
                <a:spcPts val="0"/>
              </a:spcAft>
              <a:buClr>
                <a:schemeClr val="dk1"/>
              </a:buClr>
              <a:buSzPts val="1300"/>
              <a:buAutoNum type="arabicPeriod"/>
            </a:pPr>
            <a:r>
              <a:rPr lang="en" sz="1300">
                <a:solidFill>
                  <a:schemeClr val="dk1"/>
                </a:solidFill>
              </a:rPr>
              <a:t>When it finds a sequence that matches a pattern, it groups those characters into a </a:t>
            </a:r>
            <a:r>
              <a:rPr b="1" lang="en" sz="1300">
                <a:solidFill>
                  <a:schemeClr val="dk1"/>
                </a:solidFill>
              </a:rPr>
              <a:t>token</a:t>
            </a:r>
            <a:r>
              <a:rPr lang="en" sz="1300">
                <a:solidFill>
                  <a:schemeClr val="dk1"/>
                </a:solidFill>
              </a:rPr>
              <a:t> and classifies it.</a:t>
            </a:r>
            <a:endParaRPr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300">
                <a:solidFill>
                  <a:schemeClr val="dk1"/>
                </a:solidFill>
              </a:rPr>
              <a:t>Example:	For this code:</a:t>
            </a:r>
            <a:endParaRPr sz="1300">
              <a:solidFill>
                <a:schemeClr val="dk1"/>
              </a:solidFill>
            </a:endParaRPr>
          </a:p>
          <a:p>
            <a:pPr indent="0" lvl="0" marL="0" rtl="0" algn="l">
              <a:lnSpc>
                <a:spcPct val="100000"/>
              </a:lnSpc>
              <a:spcBef>
                <a:spcPts val="1200"/>
              </a:spcBef>
              <a:spcAft>
                <a:spcPts val="0"/>
              </a:spcAft>
              <a:buNone/>
            </a:pPr>
            <a:r>
              <a:rPr b="1" lang="en" sz="1600">
                <a:solidFill>
                  <a:srgbClr val="188038"/>
                </a:solidFill>
                <a:latin typeface="Roboto Mono"/>
                <a:ea typeface="Roboto Mono"/>
                <a:cs typeface="Roboto Mono"/>
                <a:sym typeface="Roboto Mono"/>
              </a:rPr>
              <a:t>int x = 10;</a:t>
            </a:r>
            <a:endParaRPr sz="1300">
              <a:solidFill>
                <a:schemeClr val="dk1"/>
              </a:solidFill>
            </a:endParaRPr>
          </a:p>
          <a:p>
            <a:pPr indent="0" lvl="0" marL="0" rtl="0" algn="l">
              <a:lnSpc>
                <a:spcPct val="100000"/>
              </a:lnSpc>
              <a:spcBef>
                <a:spcPts val="1200"/>
              </a:spcBef>
              <a:spcAft>
                <a:spcPts val="0"/>
              </a:spcAft>
              <a:buClr>
                <a:schemeClr val="dk1"/>
              </a:buClr>
              <a:buSzPts val="1100"/>
              <a:buFont typeface="Arial"/>
              <a:buNone/>
            </a:pPr>
            <a:r>
              <a:rPr lang="en" sz="1300">
                <a:solidFill>
                  <a:schemeClr val="dk1"/>
                </a:solidFill>
              </a:rPr>
              <a:t>The lexer might recognize the following tokens:</a:t>
            </a:r>
            <a:endParaRPr sz="1300">
              <a:solidFill>
                <a:schemeClr val="dk1"/>
              </a:solidFill>
            </a:endParaRPr>
          </a:p>
          <a:p>
            <a:pPr indent="-311150" lvl="0" marL="457200" rtl="0" algn="l">
              <a:lnSpc>
                <a:spcPct val="100000"/>
              </a:lnSpc>
              <a:spcBef>
                <a:spcPts val="1200"/>
              </a:spcBef>
              <a:spcAft>
                <a:spcPts val="0"/>
              </a:spcAft>
              <a:buClr>
                <a:schemeClr val="dk1"/>
              </a:buClr>
              <a:buSzPts val="1300"/>
              <a:buChar char="●"/>
            </a:pPr>
            <a:r>
              <a:rPr lang="en" sz="1300">
                <a:solidFill>
                  <a:srgbClr val="188038"/>
                </a:solidFill>
                <a:latin typeface="Roboto Mono"/>
                <a:ea typeface="Roboto Mono"/>
                <a:cs typeface="Roboto Mono"/>
                <a:sym typeface="Roboto Mono"/>
              </a:rPr>
              <a:t>int</a:t>
            </a:r>
            <a:r>
              <a:rPr lang="en" sz="1300">
                <a:solidFill>
                  <a:schemeClr val="dk1"/>
                </a:solidFill>
              </a:rPr>
              <a:t> → </a:t>
            </a:r>
            <a:r>
              <a:rPr b="1" lang="en" sz="1300">
                <a:solidFill>
                  <a:schemeClr val="dk1"/>
                </a:solidFill>
              </a:rPr>
              <a:t>Keyword</a:t>
            </a:r>
            <a:endParaRPr b="1"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rgbClr val="188038"/>
                </a:solidFill>
                <a:latin typeface="Roboto Mono"/>
                <a:ea typeface="Roboto Mono"/>
                <a:cs typeface="Roboto Mono"/>
                <a:sym typeface="Roboto Mono"/>
              </a:rPr>
              <a:t>x</a:t>
            </a:r>
            <a:r>
              <a:rPr lang="en" sz="1300">
                <a:solidFill>
                  <a:schemeClr val="dk1"/>
                </a:solidFill>
              </a:rPr>
              <a:t> → </a:t>
            </a:r>
            <a:r>
              <a:rPr b="1" lang="en" sz="1300">
                <a:solidFill>
                  <a:schemeClr val="dk1"/>
                </a:solidFill>
              </a:rPr>
              <a:t>Identifier</a:t>
            </a:r>
            <a:endParaRPr b="1"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rgbClr val="188038"/>
                </a:solidFill>
                <a:latin typeface="Roboto Mono"/>
                <a:ea typeface="Roboto Mono"/>
                <a:cs typeface="Roboto Mono"/>
                <a:sym typeface="Roboto Mono"/>
              </a:rPr>
              <a:t>=</a:t>
            </a:r>
            <a:r>
              <a:rPr lang="en" sz="1300">
                <a:solidFill>
                  <a:schemeClr val="dk1"/>
                </a:solidFill>
              </a:rPr>
              <a:t> → </a:t>
            </a:r>
            <a:r>
              <a:rPr b="1" lang="en" sz="1300">
                <a:solidFill>
                  <a:schemeClr val="dk1"/>
                </a:solidFill>
              </a:rPr>
              <a:t>Assignment Operator</a:t>
            </a:r>
            <a:endParaRPr b="1"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rgbClr val="188038"/>
                </a:solidFill>
                <a:latin typeface="Roboto Mono"/>
                <a:ea typeface="Roboto Mono"/>
                <a:cs typeface="Roboto Mono"/>
                <a:sym typeface="Roboto Mono"/>
              </a:rPr>
              <a:t>10</a:t>
            </a:r>
            <a:r>
              <a:rPr lang="en" sz="1300">
                <a:solidFill>
                  <a:schemeClr val="dk1"/>
                </a:solidFill>
              </a:rPr>
              <a:t> → </a:t>
            </a:r>
            <a:r>
              <a:rPr b="1" lang="en" sz="1300">
                <a:solidFill>
                  <a:schemeClr val="dk1"/>
                </a:solidFill>
              </a:rPr>
              <a:t>Integer Literal</a:t>
            </a:r>
            <a:endParaRPr b="1" sz="1300">
              <a:solidFill>
                <a:schemeClr val="dk1"/>
              </a:solidFill>
            </a:endParaRPr>
          </a:p>
          <a:p>
            <a:pPr indent="-311150" lvl="0" marL="457200" rtl="0" algn="l">
              <a:lnSpc>
                <a:spcPct val="100000"/>
              </a:lnSpc>
              <a:spcBef>
                <a:spcPts val="0"/>
              </a:spcBef>
              <a:spcAft>
                <a:spcPts val="0"/>
              </a:spcAft>
              <a:buClr>
                <a:schemeClr val="dk1"/>
              </a:buClr>
              <a:buSzPts val="1300"/>
              <a:buChar char="●"/>
            </a:pPr>
            <a:r>
              <a:rPr lang="en" sz="1300">
                <a:solidFill>
                  <a:srgbClr val="188038"/>
                </a:solidFill>
                <a:latin typeface="Roboto Mono"/>
                <a:ea typeface="Roboto Mono"/>
                <a:cs typeface="Roboto Mono"/>
                <a:sym typeface="Roboto Mono"/>
              </a:rPr>
              <a:t>;</a:t>
            </a:r>
            <a:r>
              <a:rPr lang="en" sz="1300">
                <a:solidFill>
                  <a:schemeClr val="dk1"/>
                </a:solidFill>
              </a:rPr>
              <a:t> → </a:t>
            </a:r>
            <a:r>
              <a:rPr b="1" lang="en" sz="1300">
                <a:solidFill>
                  <a:schemeClr val="dk1"/>
                </a:solidFill>
              </a:rPr>
              <a:t>Semicolon</a:t>
            </a:r>
            <a:br>
              <a:rPr b="1" lang="en" sz="1300">
                <a:solidFill>
                  <a:schemeClr val="dk1"/>
                </a:solidFill>
              </a:rPr>
            </a:br>
            <a:endParaRPr b="1" sz="1300">
              <a:solidFill>
                <a:schemeClr val="dk1"/>
              </a:solidFill>
            </a:endParaRPr>
          </a:p>
          <a:p>
            <a:pPr indent="0" lvl="0" marL="0" rtl="0" algn="l">
              <a:lnSpc>
                <a:spcPct val="100000"/>
              </a:lnSpc>
              <a:spcBef>
                <a:spcPts val="1200"/>
              </a:spcBef>
              <a:spcAft>
                <a:spcPts val="1200"/>
              </a:spcAft>
              <a:buNone/>
            </a:pPr>
            <a:r>
              <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What are "complex words"?</a:t>
            </a:r>
            <a:endParaRPr b="1"/>
          </a:p>
        </p:txBody>
      </p:sp>
      <p:sp>
        <p:nvSpPr>
          <p:cNvPr id="236" name="Google Shape;236;p4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solidFill>
                  <a:schemeClr val="dk1"/>
                </a:solidFill>
              </a:rPr>
              <a:t>“complex words” typically refer to:</a:t>
            </a:r>
            <a:endParaRPr sz="1400">
              <a:solidFill>
                <a:schemeClr val="dk1"/>
              </a:solidFill>
            </a:endParaRPr>
          </a:p>
          <a:p>
            <a:pPr indent="-317500" lvl="0" marL="457200" rtl="0" algn="l">
              <a:spcBef>
                <a:spcPts val="1200"/>
              </a:spcBef>
              <a:spcAft>
                <a:spcPts val="0"/>
              </a:spcAft>
              <a:buClr>
                <a:schemeClr val="dk1"/>
              </a:buClr>
              <a:buSzPts val="1400"/>
              <a:buChar char="●"/>
            </a:pPr>
            <a:r>
              <a:rPr lang="en" sz="1400">
                <a:solidFill>
                  <a:schemeClr val="dk1"/>
                </a:solidFill>
              </a:rPr>
              <a:t>Multi-character identifiers: </a:t>
            </a:r>
            <a:r>
              <a:rPr lang="en" sz="1400">
                <a:solidFill>
                  <a:srgbClr val="188038"/>
                </a:solidFill>
                <a:latin typeface="Roboto Mono"/>
                <a:ea typeface="Roboto Mono"/>
                <a:cs typeface="Roboto Mono"/>
                <a:sym typeface="Roboto Mono"/>
              </a:rPr>
              <a:t>userName123</a:t>
            </a:r>
            <a:br>
              <a:rPr lang="en" sz="1400">
                <a:solidFill>
                  <a:srgbClr val="188038"/>
                </a:solidFill>
                <a:latin typeface="Roboto Mono"/>
                <a:ea typeface="Roboto Mono"/>
                <a:cs typeface="Roboto Mono"/>
                <a:sym typeface="Roboto Mono"/>
              </a:rPr>
            </a:br>
            <a:endParaRPr sz="1400">
              <a:solidFill>
                <a:srgbClr val="188038"/>
              </a:solidFill>
              <a:latin typeface="Roboto Mono"/>
              <a:ea typeface="Roboto Mono"/>
              <a:cs typeface="Roboto Mono"/>
              <a:sym typeface="Roboto Mono"/>
            </a:endParaRPr>
          </a:p>
          <a:p>
            <a:pPr indent="-317500" lvl="0" marL="457200" rtl="0" algn="l">
              <a:spcBef>
                <a:spcPts val="0"/>
              </a:spcBef>
              <a:spcAft>
                <a:spcPts val="0"/>
              </a:spcAft>
              <a:buClr>
                <a:schemeClr val="dk1"/>
              </a:buClr>
              <a:buSzPts val="1400"/>
              <a:buChar char="●"/>
            </a:pPr>
            <a:r>
              <a:rPr lang="en" sz="1400">
                <a:solidFill>
                  <a:schemeClr val="dk1"/>
                </a:solidFill>
              </a:rPr>
              <a:t>Compound operators: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a:t>
            </a:r>
            <a:r>
              <a:rPr lang="en" sz="1400">
                <a:solidFill>
                  <a:schemeClr val="dk1"/>
                </a:solidFill>
              </a:rPr>
              <a:t>, </a:t>
            </a:r>
            <a:r>
              <a:rPr lang="en" sz="1400">
                <a:solidFill>
                  <a:srgbClr val="188038"/>
                </a:solidFill>
                <a:latin typeface="Roboto Mono"/>
                <a:ea typeface="Roboto Mono"/>
                <a:cs typeface="Roboto Mono"/>
                <a:sym typeface="Roboto Mono"/>
              </a:rPr>
              <a:t>&amp;&amp;</a:t>
            </a:r>
            <a:br>
              <a:rPr lang="en" sz="1400">
                <a:solidFill>
                  <a:srgbClr val="188038"/>
                </a:solidFill>
                <a:latin typeface="Roboto Mono"/>
                <a:ea typeface="Roboto Mono"/>
                <a:cs typeface="Roboto Mono"/>
                <a:sym typeface="Roboto Mono"/>
              </a:rPr>
            </a:br>
            <a:endParaRPr sz="1400">
              <a:solidFill>
                <a:srgbClr val="188038"/>
              </a:solidFill>
              <a:latin typeface="Roboto Mono"/>
              <a:ea typeface="Roboto Mono"/>
              <a:cs typeface="Roboto Mono"/>
              <a:sym typeface="Roboto Mono"/>
            </a:endParaRPr>
          </a:p>
          <a:p>
            <a:pPr indent="-317500" lvl="0" marL="457200" rtl="0" algn="l">
              <a:spcBef>
                <a:spcPts val="0"/>
              </a:spcBef>
              <a:spcAft>
                <a:spcPts val="0"/>
              </a:spcAft>
              <a:buClr>
                <a:schemeClr val="dk1"/>
              </a:buClr>
              <a:buSzPts val="1400"/>
              <a:buChar char="●"/>
            </a:pPr>
            <a:r>
              <a:rPr lang="en" sz="1400">
                <a:solidFill>
                  <a:schemeClr val="dk1"/>
                </a:solidFill>
              </a:rPr>
              <a:t>Floating-point numbers: </a:t>
            </a:r>
            <a:r>
              <a:rPr lang="en" sz="1400">
                <a:solidFill>
                  <a:srgbClr val="188038"/>
                </a:solidFill>
                <a:latin typeface="Roboto Mono"/>
                <a:ea typeface="Roboto Mono"/>
                <a:cs typeface="Roboto Mono"/>
                <a:sym typeface="Roboto Mono"/>
              </a:rPr>
              <a:t>3.14159</a:t>
            </a:r>
            <a:r>
              <a:rPr lang="en" sz="1400">
                <a:solidFill>
                  <a:schemeClr val="dk1"/>
                </a:solidFill>
              </a:rPr>
              <a:t>, </a:t>
            </a:r>
            <a:r>
              <a:rPr lang="en" sz="1400">
                <a:solidFill>
                  <a:srgbClr val="188038"/>
                </a:solidFill>
                <a:latin typeface="Roboto Mono"/>
                <a:ea typeface="Roboto Mono"/>
                <a:cs typeface="Roboto Mono"/>
                <a:sym typeface="Roboto Mono"/>
              </a:rPr>
              <a:t>0.001</a:t>
            </a:r>
            <a:br>
              <a:rPr lang="en" sz="1400">
                <a:solidFill>
                  <a:srgbClr val="188038"/>
                </a:solidFill>
                <a:latin typeface="Roboto Mono"/>
                <a:ea typeface="Roboto Mono"/>
                <a:cs typeface="Roboto Mono"/>
                <a:sym typeface="Roboto Mono"/>
              </a:rPr>
            </a:br>
            <a:endParaRPr sz="1400">
              <a:solidFill>
                <a:srgbClr val="188038"/>
              </a:solidFill>
              <a:latin typeface="Roboto Mono"/>
              <a:ea typeface="Roboto Mono"/>
              <a:cs typeface="Roboto Mono"/>
              <a:sym typeface="Roboto Mono"/>
            </a:endParaRPr>
          </a:p>
          <a:p>
            <a:pPr indent="-317500" lvl="0" marL="457200" rtl="0" algn="l">
              <a:spcBef>
                <a:spcPts val="0"/>
              </a:spcBef>
              <a:spcAft>
                <a:spcPts val="0"/>
              </a:spcAft>
              <a:buClr>
                <a:schemeClr val="dk1"/>
              </a:buClr>
              <a:buSzPts val="1400"/>
              <a:buChar char="●"/>
            </a:pPr>
            <a:r>
              <a:rPr lang="en" sz="1400">
                <a:solidFill>
                  <a:schemeClr val="dk1"/>
                </a:solidFill>
              </a:rPr>
              <a:t>Strings with escape sequences: </a:t>
            </a:r>
            <a:r>
              <a:rPr lang="en" sz="1400">
                <a:solidFill>
                  <a:srgbClr val="188038"/>
                </a:solidFill>
                <a:latin typeface="Roboto Mono"/>
                <a:ea typeface="Roboto Mono"/>
                <a:cs typeface="Roboto Mono"/>
                <a:sym typeface="Roboto Mono"/>
              </a:rPr>
              <a:t>"Hello\nWorld"</a:t>
            </a:r>
            <a:br>
              <a:rPr lang="en" sz="1400">
                <a:solidFill>
                  <a:srgbClr val="188038"/>
                </a:solidFill>
                <a:latin typeface="Roboto Mono"/>
                <a:ea typeface="Roboto Mono"/>
                <a:cs typeface="Roboto Mono"/>
                <a:sym typeface="Roboto Mono"/>
              </a:rPr>
            </a:br>
            <a:endParaRPr sz="1400">
              <a:solidFill>
                <a:srgbClr val="188038"/>
              </a:solidFill>
              <a:latin typeface="Roboto Mono"/>
              <a:ea typeface="Roboto Mono"/>
              <a:cs typeface="Roboto Mono"/>
              <a:sym typeface="Roboto Mono"/>
            </a:endParaRPr>
          </a:p>
          <a:p>
            <a:pPr indent="-317500" lvl="0" marL="457200" rtl="0" algn="l">
              <a:spcBef>
                <a:spcPts val="0"/>
              </a:spcBef>
              <a:spcAft>
                <a:spcPts val="0"/>
              </a:spcAft>
              <a:buClr>
                <a:schemeClr val="dk1"/>
              </a:buClr>
              <a:buSzPts val="1400"/>
              <a:buChar char="●"/>
            </a:pPr>
            <a:r>
              <a:rPr lang="en" sz="1400">
                <a:solidFill>
                  <a:schemeClr val="dk1"/>
                </a:solidFill>
              </a:rPr>
              <a:t>Comments (which might span lines or contain symbols)</a:t>
            </a:r>
            <a:br>
              <a:rPr lang="e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Keywords vs. identifiers (e.g., </a:t>
            </a:r>
            <a:r>
              <a:rPr lang="en" sz="1400">
                <a:solidFill>
                  <a:srgbClr val="188038"/>
                </a:solidFill>
                <a:latin typeface="Roboto Mono"/>
                <a:ea typeface="Roboto Mono"/>
                <a:cs typeface="Roboto Mono"/>
                <a:sym typeface="Roboto Mono"/>
              </a:rPr>
              <a:t>int</a:t>
            </a:r>
            <a:r>
              <a:rPr lang="en" sz="1400">
                <a:solidFill>
                  <a:schemeClr val="dk1"/>
                </a:solidFill>
              </a:rPr>
              <a:t> is a keyword, </a:t>
            </a:r>
            <a:r>
              <a:rPr lang="en" sz="1400">
                <a:solidFill>
                  <a:srgbClr val="188038"/>
                </a:solidFill>
                <a:latin typeface="Roboto Mono"/>
                <a:ea typeface="Roboto Mono"/>
                <a:cs typeface="Roboto Mono"/>
                <a:sym typeface="Roboto Mono"/>
              </a:rPr>
              <a:t>intVar</a:t>
            </a:r>
            <a:r>
              <a:rPr lang="en" sz="1400">
                <a:solidFill>
                  <a:schemeClr val="dk1"/>
                </a:solidFill>
              </a:rPr>
              <a:t> is an identifier)</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2352"/>
              </a:lnSpc>
              <a:spcBef>
                <a:spcPts val="1800"/>
              </a:spcBef>
              <a:spcAft>
                <a:spcPts val="0"/>
              </a:spcAft>
              <a:buClr>
                <a:schemeClr val="dk1"/>
              </a:buClr>
              <a:buSzPts val="1100"/>
              <a:buFont typeface="Arial"/>
              <a:buNone/>
            </a:pPr>
            <a:r>
              <a:rPr b="1" lang="en" sz="1700">
                <a:solidFill>
                  <a:schemeClr val="dk1"/>
                </a:solidFill>
                <a:latin typeface="Nunito"/>
                <a:ea typeface="Nunito"/>
                <a:cs typeface="Nunito"/>
                <a:sym typeface="Nunito"/>
              </a:rPr>
              <a:t>What is a Compiler?</a:t>
            </a:r>
            <a:endParaRPr b="1" sz="1700">
              <a:solidFill>
                <a:schemeClr val="dk1"/>
              </a:solidFill>
              <a:latin typeface="Nunito"/>
              <a:ea typeface="Nunito"/>
              <a:cs typeface="Nunito"/>
              <a:sym typeface="Nunito"/>
            </a:endParaRPr>
          </a:p>
          <a:p>
            <a:pPr indent="0" lvl="0" marL="0" rtl="0" algn="l">
              <a:spcBef>
                <a:spcPts val="400"/>
              </a:spcBef>
              <a:spcAft>
                <a:spcPts val="1200"/>
              </a:spcAft>
              <a:buNone/>
            </a:pPr>
            <a:r>
              <a:rPr lang="en" sz="1200">
                <a:solidFill>
                  <a:schemeClr val="dk1"/>
                </a:solidFill>
                <a:highlight>
                  <a:srgbClr val="FFFFFF"/>
                </a:highlight>
                <a:latin typeface="Nunito"/>
                <a:ea typeface="Nunito"/>
                <a:cs typeface="Nunito"/>
                <a:sym typeface="Nunito"/>
              </a:rPr>
              <a:t>A compiler is a software. This is basically a special program that takes the code as input. The code is generally written in a high-level language and turns it into machine language that a computer can run. It acts as a translator, reading the source code, and producing optimized machine code.</a:t>
            </a:r>
            <a:endParaRPr>
              <a:latin typeface="Nunito"/>
              <a:ea typeface="Nunito"/>
              <a:cs typeface="Nunito"/>
              <a:sym typeface="Nunito"/>
            </a:endParaRPr>
          </a:p>
        </p:txBody>
      </p:sp>
      <p:pic>
        <p:nvPicPr>
          <p:cNvPr id="68" name="Google Shape;68;p15"/>
          <p:cNvPicPr preferRelativeResize="0"/>
          <p:nvPr/>
        </p:nvPicPr>
        <p:blipFill>
          <a:blip r:embed="rId3">
            <a:alphaModFix/>
          </a:blip>
          <a:stretch>
            <a:fillRect/>
          </a:stretch>
        </p:blipFill>
        <p:spPr>
          <a:xfrm>
            <a:off x="1337123" y="2325348"/>
            <a:ext cx="6210475" cy="22021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 Expression	</a:t>
            </a:r>
            <a:endParaRPr/>
          </a:p>
        </p:txBody>
      </p:sp>
      <p:sp>
        <p:nvSpPr>
          <p:cNvPr id="242" name="Google Shape;242;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rgbClr val="FFFFFF"/>
                </a:highlight>
                <a:latin typeface="Verdana"/>
                <a:ea typeface="Verdana"/>
                <a:cs typeface="Verdana"/>
                <a:sym typeface="Verdana"/>
              </a:rPr>
              <a:t>The lexical analyzer needs to scan and identify only a finite set of valid string/token/lexeme that belong to the language in hand. It searches for the pattern defined by the language rules.</a:t>
            </a:r>
            <a:endParaRPr sz="120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t/>
            </a:r>
            <a:endParaRPr sz="120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200">
                <a:solidFill>
                  <a:schemeClr val="dk1"/>
                </a:solidFill>
                <a:highlight>
                  <a:srgbClr val="FFFFFF"/>
                </a:highlight>
                <a:latin typeface="Verdana"/>
                <a:ea typeface="Verdana"/>
                <a:cs typeface="Verdana"/>
                <a:sym typeface="Verdana"/>
              </a:rPr>
              <a:t>Regular expressions have the capability to express finite languages by defining a pattern for finite strings of symbols. The grammar defined by regular expressions is known as </a:t>
            </a:r>
            <a:r>
              <a:rPr b="1" lang="en" sz="1200">
                <a:solidFill>
                  <a:schemeClr val="dk1"/>
                </a:solidFill>
                <a:highlight>
                  <a:srgbClr val="FFFFFF"/>
                </a:highlight>
                <a:latin typeface="Verdana"/>
                <a:ea typeface="Verdana"/>
                <a:cs typeface="Verdana"/>
                <a:sym typeface="Verdana"/>
              </a:rPr>
              <a:t>regular grammar</a:t>
            </a:r>
            <a:r>
              <a:rPr lang="en" sz="1200">
                <a:solidFill>
                  <a:schemeClr val="dk1"/>
                </a:solidFill>
                <a:highlight>
                  <a:srgbClr val="FFFFFF"/>
                </a:highlight>
                <a:latin typeface="Verdana"/>
                <a:ea typeface="Verdana"/>
                <a:cs typeface="Verdana"/>
                <a:sym typeface="Verdana"/>
              </a:rPr>
              <a:t>. The language defined by regular grammar is known as </a:t>
            </a:r>
            <a:r>
              <a:rPr b="1" lang="en" sz="1200">
                <a:solidFill>
                  <a:schemeClr val="dk1"/>
                </a:solidFill>
                <a:highlight>
                  <a:srgbClr val="FFFFFF"/>
                </a:highlight>
                <a:latin typeface="Verdana"/>
                <a:ea typeface="Verdana"/>
                <a:cs typeface="Verdana"/>
                <a:sym typeface="Verdana"/>
              </a:rPr>
              <a:t>regular language</a:t>
            </a:r>
            <a:r>
              <a:rPr lang="en" sz="1200">
                <a:solidFill>
                  <a:schemeClr val="dk1"/>
                </a:solidFill>
                <a:highlight>
                  <a:srgbClr val="FFFFFF"/>
                </a:highlight>
                <a:latin typeface="Verdana"/>
                <a:ea typeface="Verdana"/>
                <a:cs typeface="Verdana"/>
                <a:sym typeface="Verdana"/>
              </a:rPr>
              <a:t>.</a:t>
            </a:r>
            <a:endParaRPr sz="1200">
              <a:solidFill>
                <a:schemeClr val="dk1"/>
              </a:solidFill>
              <a:highlight>
                <a:srgbClr val="FFFFFF"/>
              </a:highlight>
              <a:latin typeface="Verdana"/>
              <a:ea typeface="Verdana"/>
              <a:cs typeface="Verdana"/>
              <a:sym typeface="Verdana"/>
            </a:endParaRPr>
          </a:p>
          <a:p>
            <a:pPr indent="0" lvl="0" marL="0" rtl="0" algn="l">
              <a:spcBef>
                <a:spcPts val="1200"/>
              </a:spcBef>
              <a:spcAft>
                <a:spcPts val="1200"/>
              </a:spcAft>
              <a:buNone/>
            </a:pPr>
            <a:r>
              <a:rPr lang="en" sz="1200">
                <a:solidFill>
                  <a:schemeClr val="dk1"/>
                </a:solidFill>
                <a:highlight>
                  <a:srgbClr val="FFFFFF"/>
                </a:highlight>
                <a:latin typeface="Verdana"/>
                <a:ea typeface="Verdana"/>
                <a:cs typeface="Verdana"/>
                <a:sym typeface="Verdana"/>
              </a:rPr>
              <a:t>Regular expression is an important notation for specifying patterns. Each pattern matches a set of strings, so regular expressions serve as names for a set of strings. Programming language tokens can be described by regular languages. The specification of regular expressions is an example of a recursive definition. Regular languages are easy to understand and have efficient implementation.</a:t>
            </a:r>
            <a:endParaRPr sz="12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8" name="Google Shape;24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32352"/>
              </a:lnSpc>
              <a:spcBef>
                <a:spcPts val="1800"/>
              </a:spcBef>
              <a:spcAft>
                <a:spcPts val="0"/>
              </a:spcAft>
              <a:buClr>
                <a:schemeClr val="dk1"/>
              </a:buClr>
              <a:buSzPts val="1100"/>
              <a:buFont typeface="Arial"/>
              <a:buNone/>
            </a:pPr>
            <a:r>
              <a:rPr lang="en" sz="1700">
                <a:solidFill>
                  <a:schemeClr val="dk1"/>
                </a:solidFill>
              </a:rPr>
              <a:t>Difference between Null Strings and Empty Sets</a:t>
            </a:r>
            <a:endParaRPr sz="1700">
              <a:solidFill>
                <a:schemeClr val="dk1"/>
              </a:solidFill>
            </a:endParaRPr>
          </a:p>
          <a:p>
            <a:pPr indent="0" lvl="0" marL="0" rtl="0" algn="l">
              <a:spcBef>
                <a:spcPts val="400"/>
              </a:spcBef>
              <a:spcAft>
                <a:spcPts val="0"/>
              </a:spcAft>
              <a:buClr>
                <a:schemeClr val="dk1"/>
              </a:buClr>
              <a:buSzPts val="1100"/>
              <a:buFont typeface="Arial"/>
              <a:buNone/>
            </a:pPr>
            <a:r>
              <a:rPr lang="en" sz="1200">
                <a:solidFill>
                  <a:schemeClr val="dk1"/>
                </a:solidFill>
                <a:latin typeface="Verdana"/>
                <a:ea typeface="Verdana"/>
                <a:cs typeface="Verdana"/>
                <a:sym typeface="Verdana"/>
              </a:rPr>
              <a:t>A </a:t>
            </a:r>
            <a:r>
              <a:rPr b="1" lang="en" sz="1200">
                <a:solidFill>
                  <a:schemeClr val="dk1"/>
                </a:solidFill>
                <a:latin typeface="Verdana"/>
                <a:ea typeface="Verdana"/>
                <a:cs typeface="Verdana"/>
                <a:sym typeface="Verdana"/>
              </a:rPr>
              <a:t>null string</a:t>
            </a:r>
            <a:r>
              <a:rPr lang="en" sz="1200">
                <a:solidFill>
                  <a:schemeClr val="dk1"/>
                </a:solidFill>
                <a:latin typeface="Verdana"/>
                <a:ea typeface="Verdana"/>
                <a:cs typeface="Verdana"/>
                <a:sym typeface="Verdana"/>
              </a:rPr>
              <a:t> () is a valid string with no characters. It is like a blank piece of paper. For example, consider the language {, 0, 00}. It includes the null string and strings of zeros, but it is not an empty set because it contains elements.</a:t>
            </a:r>
            <a:endParaRPr sz="12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lang="en" sz="1200">
                <a:solidFill>
                  <a:schemeClr val="dk1"/>
                </a:solidFill>
                <a:latin typeface="Verdana"/>
                <a:ea typeface="Verdana"/>
                <a:cs typeface="Verdana"/>
                <a:sym typeface="Verdana"/>
              </a:rPr>
              <a:t>An </a:t>
            </a:r>
            <a:r>
              <a:rPr b="1" lang="en" sz="1200">
                <a:solidFill>
                  <a:schemeClr val="dk1"/>
                </a:solidFill>
                <a:latin typeface="Verdana"/>
                <a:ea typeface="Verdana"/>
                <a:cs typeface="Verdana"/>
                <a:sym typeface="Verdana"/>
              </a:rPr>
              <a:t>empty set</a:t>
            </a:r>
            <a:r>
              <a:rPr lang="en" sz="1200">
                <a:solidFill>
                  <a:schemeClr val="dk1"/>
                </a:solidFill>
                <a:latin typeface="Verdana"/>
                <a:ea typeface="Verdana"/>
                <a:cs typeface="Verdana"/>
                <a:sym typeface="Verdana"/>
              </a:rPr>
              <a:t> (φ), on the other hand, contains no strings at all. It is like having no paper to write on.</a:t>
            </a:r>
            <a:endParaRPr sz="12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4"/>
          <p:cNvSpPr txBox="1"/>
          <p:nvPr>
            <p:ph type="title"/>
          </p:nvPr>
        </p:nvSpPr>
        <p:spPr>
          <a:xfrm>
            <a:off x="311700" y="1162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2380"/>
              <a:buFont typeface="Arial"/>
              <a:buNone/>
            </a:pPr>
            <a:r>
              <a:rPr b="1" lang="en" sz="2100">
                <a:solidFill>
                  <a:srgbClr val="273239"/>
                </a:solidFill>
                <a:highlight>
                  <a:srgbClr val="FFFFFF"/>
                </a:highlight>
              </a:rPr>
              <a:t>Closure properties of Regular languages</a:t>
            </a:r>
            <a:endParaRPr b="1" sz="2100">
              <a:solidFill>
                <a:srgbClr val="273239"/>
              </a:solidFill>
              <a:highlight>
                <a:srgbClr val="FFFFFF"/>
              </a:highlight>
            </a:endParaRPr>
          </a:p>
          <a:p>
            <a:pPr indent="0" lvl="0" marL="0" rtl="0" algn="l">
              <a:spcBef>
                <a:spcPts val="0"/>
              </a:spcBef>
              <a:spcAft>
                <a:spcPts val="0"/>
              </a:spcAft>
              <a:buNone/>
            </a:pPr>
            <a:r>
              <a:t/>
            </a:r>
            <a:endParaRPr/>
          </a:p>
        </p:txBody>
      </p:sp>
      <p:sp>
        <p:nvSpPr>
          <p:cNvPr id="254" name="Google Shape;254;p44"/>
          <p:cNvSpPr txBox="1"/>
          <p:nvPr>
            <p:ph idx="1" type="body"/>
          </p:nvPr>
        </p:nvSpPr>
        <p:spPr>
          <a:xfrm>
            <a:off x="178500" y="627075"/>
            <a:ext cx="8653800" cy="3941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50">
                <a:solidFill>
                  <a:srgbClr val="273239"/>
                </a:solidFill>
                <a:highlight>
                  <a:srgbClr val="FFFFFF"/>
                </a:highlight>
                <a:latin typeface="Nunito"/>
                <a:ea typeface="Nunito"/>
                <a:cs typeface="Nunito"/>
                <a:sym typeface="Nunito"/>
              </a:rPr>
              <a:t>Closure properties</a:t>
            </a:r>
            <a:r>
              <a:rPr lang="en" sz="1350">
                <a:solidFill>
                  <a:srgbClr val="273239"/>
                </a:solidFill>
                <a:highlight>
                  <a:srgbClr val="FFFFFF"/>
                </a:highlight>
                <a:latin typeface="Nunito"/>
                <a:ea typeface="Nunito"/>
                <a:cs typeface="Nunito"/>
                <a:sym typeface="Nunito"/>
              </a:rPr>
              <a:t> on regular languages are defined as certain operations on regular language that are guaranteed to produce regular language. Closure refers to some operation on a language, resulting in a new language that is of the same “type” as originally operated on i.e., regular.</a:t>
            </a:r>
            <a:endParaRPr sz="1350">
              <a:solidFill>
                <a:srgbClr val="273239"/>
              </a:solidFill>
              <a:highlight>
                <a:srgbClr val="FFFFFF"/>
              </a:highlight>
              <a:latin typeface="Nunito"/>
              <a:ea typeface="Nunito"/>
              <a:cs typeface="Nunito"/>
              <a:sym typeface="Nunito"/>
            </a:endParaRPr>
          </a:p>
          <a:p>
            <a:pPr indent="0" lvl="0" marL="0" rtl="0" algn="l">
              <a:spcBef>
                <a:spcPts val="1400"/>
              </a:spcBef>
              <a:spcAft>
                <a:spcPts val="400"/>
              </a:spcAft>
              <a:buNone/>
            </a:pPr>
            <a:r>
              <a:t/>
            </a:r>
            <a:endParaRPr sz="1350">
              <a:solidFill>
                <a:srgbClr val="273239"/>
              </a:solidFill>
              <a:highlight>
                <a:srgbClr val="FFFFFF"/>
              </a:highlight>
              <a:latin typeface="Nunito"/>
              <a:ea typeface="Nunito"/>
              <a:cs typeface="Nunito"/>
              <a:sym typeface="Nunito"/>
            </a:endParaRPr>
          </a:p>
        </p:txBody>
      </p:sp>
      <p:pic>
        <p:nvPicPr>
          <p:cNvPr id="255" name="Google Shape;255;p44"/>
          <p:cNvPicPr preferRelativeResize="0"/>
          <p:nvPr/>
        </p:nvPicPr>
        <p:blipFill>
          <a:blip r:embed="rId3">
            <a:alphaModFix/>
          </a:blip>
          <a:stretch>
            <a:fillRect/>
          </a:stretch>
        </p:blipFill>
        <p:spPr>
          <a:xfrm>
            <a:off x="414250" y="1519575"/>
            <a:ext cx="8653799" cy="36239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1" name="Google Shape;261;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2" name="Google Shape;262;p45"/>
          <p:cNvPicPr preferRelativeResize="0"/>
          <p:nvPr/>
        </p:nvPicPr>
        <p:blipFill>
          <a:blip r:embed="rId3">
            <a:alphaModFix/>
          </a:blip>
          <a:stretch>
            <a:fillRect/>
          </a:stretch>
        </p:blipFill>
        <p:spPr>
          <a:xfrm>
            <a:off x="119063" y="714375"/>
            <a:ext cx="8905875" cy="37147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2352"/>
              </a:lnSpc>
              <a:spcBef>
                <a:spcPts val="1800"/>
              </a:spcBef>
              <a:spcAft>
                <a:spcPts val="0"/>
              </a:spcAft>
              <a:buClr>
                <a:schemeClr val="dk1"/>
              </a:buClr>
              <a:buSzPct val="54098"/>
              <a:buFont typeface="Arial"/>
              <a:buNone/>
            </a:pPr>
            <a:r>
              <a:rPr b="1" lang="en" sz="2033"/>
              <a:t>Finite Automata</a:t>
            </a:r>
            <a:endParaRPr b="1" sz="2033"/>
          </a:p>
          <a:p>
            <a:pPr indent="0" lvl="0" marL="0" rtl="0" algn="l">
              <a:spcBef>
                <a:spcPts val="400"/>
              </a:spcBef>
              <a:spcAft>
                <a:spcPts val="0"/>
              </a:spcAft>
              <a:buNone/>
            </a:pPr>
            <a:r>
              <a:t/>
            </a:r>
            <a:endParaRPr/>
          </a:p>
        </p:txBody>
      </p:sp>
      <p:sp>
        <p:nvSpPr>
          <p:cNvPr id="268" name="Google Shape;268;p46"/>
          <p:cNvSpPr txBox="1"/>
          <p:nvPr>
            <p:ph idx="1" type="body"/>
          </p:nvPr>
        </p:nvSpPr>
        <p:spPr>
          <a:xfrm>
            <a:off x="311700" y="1152475"/>
            <a:ext cx="8520600" cy="360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dk1"/>
                </a:solidFill>
                <a:highlight>
                  <a:srgbClr val="FFFFFF"/>
                </a:highlight>
              </a:rPr>
              <a:t>Finite automata is a state machine that takes a string of symbols as input and changes its state accordingly. </a:t>
            </a:r>
            <a:endParaRPr sz="1500">
              <a:solidFill>
                <a:schemeClr val="dk1"/>
              </a:solidFill>
              <a:highlight>
                <a:srgbClr val="FFFFFF"/>
              </a:highlight>
            </a:endParaRPr>
          </a:p>
          <a:p>
            <a:pPr indent="0" lvl="0" marL="0" rtl="0" algn="l">
              <a:spcBef>
                <a:spcPts val="1200"/>
              </a:spcBef>
              <a:spcAft>
                <a:spcPts val="0"/>
              </a:spcAft>
              <a:buNone/>
            </a:pPr>
            <a:r>
              <a:rPr lang="en" sz="1500">
                <a:solidFill>
                  <a:schemeClr val="dk1"/>
                </a:solidFill>
                <a:highlight>
                  <a:srgbClr val="FFFFFF"/>
                </a:highlight>
              </a:rPr>
              <a:t>Finite automata is a recognizer for regular expressions. When a regular expression string is fed into finite automata, it changes its state for each literal.</a:t>
            </a:r>
            <a:endParaRPr sz="1500">
              <a:solidFill>
                <a:schemeClr val="dk1"/>
              </a:solidFill>
              <a:highlight>
                <a:srgbClr val="FFFFFF"/>
              </a:highlight>
            </a:endParaRPr>
          </a:p>
          <a:p>
            <a:pPr indent="0" lvl="0" marL="0" rtl="0" algn="l">
              <a:spcBef>
                <a:spcPts val="1200"/>
              </a:spcBef>
              <a:spcAft>
                <a:spcPts val="0"/>
              </a:spcAft>
              <a:buNone/>
            </a:pPr>
            <a:r>
              <a:rPr lang="en" sz="1500">
                <a:solidFill>
                  <a:schemeClr val="dk1"/>
                </a:solidFill>
                <a:highlight>
                  <a:srgbClr val="FFFFFF"/>
                </a:highlight>
              </a:rPr>
              <a:t>If the input string is successfully processed and the automata reaches its final state, it is accepted, i.e., the string just fed was said to be a valid token of the language in hand.</a:t>
            </a:r>
            <a:endParaRPr sz="1500">
              <a:solidFill>
                <a:schemeClr val="dk1"/>
              </a:solidFill>
              <a:highlight>
                <a:srgbClr val="FFFFFF"/>
              </a:highlight>
            </a:endParaRPr>
          </a:p>
          <a:p>
            <a:pPr indent="0" lvl="0" marL="0" rtl="0" algn="l">
              <a:spcBef>
                <a:spcPts val="1200"/>
              </a:spcBef>
              <a:spcAft>
                <a:spcPts val="1200"/>
              </a:spcAft>
              <a:buNone/>
            </a:pPr>
            <a:r>
              <a:rPr lang="en" sz="1650">
                <a:solidFill>
                  <a:srgbClr val="273239"/>
                </a:solidFill>
                <a:highlight>
                  <a:srgbClr val="FFFFFF"/>
                </a:highlight>
              </a:rPr>
              <a:t>Finite automata are abstract machines used to recognize patterns in input sequences, forming the basis for understanding regular languages in computer science. They consist of states, transitions, and input symbols, processing each symbol step-by-step. If the machine ends in an accepting state after processing the input, it is accepted; otherwise, it is rejected.</a:t>
            </a:r>
            <a:endParaRPr sz="1500">
              <a:solidFill>
                <a:schemeClr val="dk1"/>
              </a:solidFill>
              <a:highlight>
                <a:srgbClr val="FFFFFF"/>
              </a:highligh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4" name="Google Shape;27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75" name="Google Shape;275;p47"/>
          <p:cNvPicPr preferRelativeResize="0"/>
          <p:nvPr/>
        </p:nvPicPr>
        <p:blipFill>
          <a:blip r:embed="rId3">
            <a:alphaModFix/>
          </a:blip>
          <a:stretch>
            <a:fillRect/>
          </a:stretch>
        </p:blipFill>
        <p:spPr>
          <a:xfrm>
            <a:off x="1599425" y="193700"/>
            <a:ext cx="5468984" cy="4375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32352"/>
              </a:lnSpc>
              <a:spcBef>
                <a:spcPts val="1800"/>
              </a:spcBef>
              <a:spcAft>
                <a:spcPts val="0"/>
              </a:spcAft>
              <a:buClr>
                <a:schemeClr val="dk1"/>
              </a:buClr>
              <a:buSzPts val="990"/>
              <a:buFont typeface="Arial"/>
              <a:buNone/>
            </a:pPr>
            <a:r>
              <a:rPr b="1" lang="en" sz="1729"/>
              <a:t>Mathematical Model of Finite Automata</a:t>
            </a:r>
            <a:endParaRPr b="1" sz="1729"/>
          </a:p>
          <a:p>
            <a:pPr indent="0" lvl="0" marL="0" rtl="0" algn="l">
              <a:spcBef>
                <a:spcPts val="400"/>
              </a:spcBef>
              <a:spcAft>
                <a:spcPts val="0"/>
              </a:spcAft>
              <a:buSzPts val="990"/>
              <a:buNone/>
            </a:pPr>
            <a:r>
              <a:t/>
            </a:r>
            <a:endParaRPr b="1" sz="2720"/>
          </a:p>
        </p:txBody>
      </p:sp>
      <p:sp>
        <p:nvSpPr>
          <p:cNvPr id="281" name="Google Shape;281;p4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650">
                <a:solidFill>
                  <a:srgbClr val="273239"/>
                </a:solidFill>
                <a:highlight>
                  <a:srgbClr val="FFFFFF"/>
                </a:highlight>
                <a:latin typeface="Nunito"/>
                <a:ea typeface="Nunito"/>
                <a:cs typeface="Nunito"/>
                <a:sym typeface="Nunito"/>
              </a:rPr>
              <a:t>A finite automaton can be defined as a tuple:</a:t>
            </a:r>
            <a:endParaRPr sz="16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lang="en" sz="1650">
                <a:solidFill>
                  <a:srgbClr val="273239"/>
                </a:solidFill>
                <a:highlight>
                  <a:srgbClr val="FFFFFF"/>
                </a:highlight>
                <a:latin typeface="Nunito"/>
                <a:ea typeface="Nunito"/>
                <a:cs typeface="Nunito"/>
                <a:sym typeface="Nunito"/>
              </a:rPr>
              <a:t>{ Q, Σ, q, F, δ }, where:</a:t>
            </a:r>
            <a:endParaRPr sz="1650">
              <a:solidFill>
                <a:srgbClr val="273239"/>
              </a:solidFill>
              <a:highlight>
                <a:srgbClr val="FFFFFF"/>
              </a:highlight>
              <a:latin typeface="Nunito"/>
              <a:ea typeface="Nunito"/>
              <a:cs typeface="Nunito"/>
              <a:sym typeface="Nunito"/>
            </a:endParaRPr>
          </a:p>
          <a:p>
            <a:pPr indent="-333375" lvl="0" marL="685800" rtl="0" algn="l">
              <a:lnSpc>
                <a:spcPct val="158000"/>
              </a:lnSpc>
              <a:spcBef>
                <a:spcPts val="800"/>
              </a:spcBef>
              <a:spcAft>
                <a:spcPts val="0"/>
              </a:spcAft>
              <a:buClr>
                <a:srgbClr val="273239"/>
              </a:buClr>
              <a:buSzPts val="1650"/>
              <a:buFont typeface="Nunito"/>
              <a:buChar char="●"/>
            </a:pPr>
            <a:r>
              <a:rPr lang="en" sz="1650">
                <a:solidFill>
                  <a:srgbClr val="273239"/>
                </a:solidFill>
                <a:highlight>
                  <a:srgbClr val="FFFFFF"/>
                </a:highlight>
                <a:latin typeface="Nunito"/>
                <a:ea typeface="Nunito"/>
                <a:cs typeface="Nunito"/>
                <a:sym typeface="Nunito"/>
              </a:rPr>
              <a:t>Q: Finite set of states</a:t>
            </a:r>
            <a:endParaRPr sz="1650">
              <a:solidFill>
                <a:srgbClr val="273239"/>
              </a:solidFill>
              <a:highlight>
                <a:srgbClr val="FFFFFF"/>
              </a:highlight>
              <a:latin typeface="Nunito"/>
              <a:ea typeface="Nunito"/>
              <a:cs typeface="Nunito"/>
              <a:sym typeface="Nunito"/>
            </a:endParaRPr>
          </a:p>
          <a:p>
            <a:pPr indent="-333375" lvl="0" marL="685800" rtl="0" algn="l">
              <a:lnSpc>
                <a:spcPct val="158000"/>
              </a:lnSpc>
              <a:spcBef>
                <a:spcPts val="0"/>
              </a:spcBef>
              <a:spcAft>
                <a:spcPts val="0"/>
              </a:spcAft>
              <a:buClr>
                <a:srgbClr val="273239"/>
              </a:buClr>
              <a:buSzPts val="1650"/>
              <a:buFont typeface="Nunito"/>
              <a:buChar char="●"/>
            </a:pPr>
            <a:r>
              <a:rPr lang="en" sz="1650">
                <a:solidFill>
                  <a:srgbClr val="273239"/>
                </a:solidFill>
                <a:highlight>
                  <a:srgbClr val="FFFFFF"/>
                </a:highlight>
                <a:latin typeface="Nunito"/>
                <a:ea typeface="Nunito"/>
                <a:cs typeface="Nunito"/>
                <a:sym typeface="Nunito"/>
              </a:rPr>
              <a:t>Σ: Set of input symbols</a:t>
            </a:r>
            <a:endParaRPr sz="1650">
              <a:solidFill>
                <a:srgbClr val="273239"/>
              </a:solidFill>
              <a:highlight>
                <a:srgbClr val="FFFFFF"/>
              </a:highlight>
              <a:latin typeface="Nunito"/>
              <a:ea typeface="Nunito"/>
              <a:cs typeface="Nunito"/>
              <a:sym typeface="Nunito"/>
            </a:endParaRPr>
          </a:p>
          <a:p>
            <a:pPr indent="-333375" lvl="0" marL="685800" rtl="0" algn="l">
              <a:lnSpc>
                <a:spcPct val="158000"/>
              </a:lnSpc>
              <a:spcBef>
                <a:spcPts val="0"/>
              </a:spcBef>
              <a:spcAft>
                <a:spcPts val="0"/>
              </a:spcAft>
              <a:buClr>
                <a:srgbClr val="273239"/>
              </a:buClr>
              <a:buSzPts val="1650"/>
              <a:buFont typeface="Nunito"/>
              <a:buChar char="●"/>
            </a:pPr>
            <a:r>
              <a:rPr lang="en" sz="1650">
                <a:solidFill>
                  <a:srgbClr val="273239"/>
                </a:solidFill>
                <a:highlight>
                  <a:srgbClr val="FFFFFF"/>
                </a:highlight>
                <a:latin typeface="Nunito"/>
                <a:ea typeface="Nunito"/>
                <a:cs typeface="Nunito"/>
                <a:sym typeface="Nunito"/>
              </a:rPr>
              <a:t>q: Initial state</a:t>
            </a:r>
            <a:endParaRPr sz="1650">
              <a:solidFill>
                <a:srgbClr val="273239"/>
              </a:solidFill>
              <a:highlight>
                <a:srgbClr val="FFFFFF"/>
              </a:highlight>
              <a:latin typeface="Nunito"/>
              <a:ea typeface="Nunito"/>
              <a:cs typeface="Nunito"/>
              <a:sym typeface="Nunito"/>
            </a:endParaRPr>
          </a:p>
          <a:p>
            <a:pPr indent="-333375" lvl="0" marL="685800" rtl="0" algn="l">
              <a:lnSpc>
                <a:spcPct val="158000"/>
              </a:lnSpc>
              <a:spcBef>
                <a:spcPts val="0"/>
              </a:spcBef>
              <a:spcAft>
                <a:spcPts val="0"/>
              </a:spcAft>
              <a:buClr>
                <a:srgbClr val="273239"/>
              </a:buClr>
              <a:buSzPts val="1650"/>
              <a:buFont typeface="Nunito"/>
              <a:buChar char="●"/>
            </a:pPr>
            <a:r>
              <a:rPr lang="en" sz="1650">
                <a:solidFill>
                  <a:srgbClr val="273239"/>
                </a:solidFill>
                <a:highlight>
                  <a:srgbClr val="FFFFFF"/>
                </a:highlight>
                <a:latin typeface="Nunito"/>
                <a:ea typeface="Nunito"/>
                <a:cs typeface="Nunito"/>
                <a:sym typeface="Nunito"/>
              </a:rPr>
              <a:t>F: Set of final states</a:t>
            </a:r>
            <a:endParaRPr sz="1650">
              <a:solidFill>
                <a:srgbClr val="273239"/>
              </a:solidFill>
              <a:highlight>
                <a:srgbClr val="FFFFFF"/>
              </a:highlight>
              <a:latin typeface="Nunito"/>
              <a:ea typeface="Nunito"/>
              <a:cs typeface="Nunito"/>
              <a:sym typeface="Nunito"/>
            </a:endParaRPr>
          </a:p>
          <a:p>
            <a:pPr indent="-333375" lvl="0" marL="685800" rtl="0" algn="l">
              <a:lnSpc>
                <a:spcPct val="158000"/>
              </a:lnSpc>
              <a:spcBef>
                <a:spcPts val="0"/>
              </a:spcBef>
              <a:spcAft>
                <a:spcPts val="0"/>
              </a:spcAft>
              <a:buClr>
                <a:srgbClr val="273239"/>
              </a:buClr>
              <a:buSzPts val="1650"/>
              <a:buFont typeface="Nunito"/>
              <a:buChar char="●"/>
            </a:pPr>
            <a:r>
              <a:rPr lang="en" sz="1650">
                <a:solidFill>
                  <a:srgbClr val="273239"/>
                </a:solidFill>
                <a:highlight>
                  <a:srgbClr val="FFFFFF"/>
                </a:highlight>
                <a:latin typeface="Nunito"/>
                <a:ea typeface="Nunito"/>
                <a:cs typeface="Nunito"/>
                <a:sym typeface="Nunito"/>
              </a:rPr>
              <a:t>δ: Transition function</a:t>
            </a:r>
            <a:endParaRPr sz="16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sz="21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600">
                <a:highlight>
                  <a:srgbClr val="FFFFFF"/>
                </a:highlight>
                <a:latin typeface="Verdana"/>
                <a:ea typeface="Verdana"/>
                <a:cs typeface="Verdana"/>
                <a:sym typeface="Verdana"/>
              </a:rPr>
              <a:t>Example</a:t>
            </a:r>
            <a:r>
              <a:rPr lang="en" sz="1600">
                <a:highlight>
                  <a:srgbClr val="FFFFFF"/>
                </a:highlight>
                <a:latin typeface="Verdana"/>
                <a:ea typeface="Verdana"/>
                <a:cs typeface="Verdana"/>
                <a:sym typeface="Verdana"/>
              </a:rPr>
              <a:t> : We assume FA accepts any three digit binary value ending in digit 1.</a:t>
            </a:r>
            <a:endParaRPr sz="3200"/>
          </a:p>
        </p:txBody>
      </p:sp>
      <p:sp>
        <p:nvSpPr>
          <p:cNvPr id="287" name="Google Shape;287;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8" name="Google Shape;288;p49"/>
          <p:cNvPicPr preferRelativeResize="0"/>
          <p:nvPr/>
        </p:nvPicPr>
        <p:blipFill>
          <a:blip r:embed="rId3">
            <a:alphaModFix/>
          </a:blip>
          <a:stretch>
            <a:fillRect/>
          </a:stretch>
        </p:blipFill>
        <p:spPr>
          <a:xfrm>
            <a:off x="1164928" y="1352550"/>
            <a:ext cx="5831199" cy="29327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5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800"/>
              </a:spcBef>
              <a:spcAft>
                <a:spcPts val="0"/>
              </a:spcAft>
              <a:buClr>
                <a:schemeClr val="dk1"/>
              </a:buClr>
              <a:buSzPts val="990"/>
              <a:buFont typeface="Arial"/>
              <a:buNone/>
            </a:pPr>
            <a:r>
              <a:rPr b="1" lang="en" sz="1950">
                <a:solidFill>
                  <a:srgbClr val="273239"/>
                </a:solidFill>
                <a:highlight>
                  <a:srgbClr val="FFFFFF"/>
                </a:highlight>
                <a:latin typeface="Nunito"/>
                <a:ea typeface="Nunito"/>
                <a:cs typeface="Nunito"/>
                <a:sym typeface="Nunito"/>
              </a:rPr>
              <a:t>1. Deterministic Finite Automata (DFA)</a:t>
            </a:r>
            <a:endParaRPr b="1" sz="19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SzPts val="990"/>
              <a:buNone/>
            </a:pPr>
            <a:r>
              <a:t/>
            </a:r>
            <a:endParaRPr b="1" sz="3120"/>
          </a:p>
        </p:txBody>
      </p:sp>
      <p:sp>
        <p:nvSpPr>
          <p:cNvPr id="294" name="Google Shape;294;p5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500">
                <a:solidFill>
                  <a:srgbClr val="273239"/>
                </a:solidFill>
                <a:highlight>
                  <a:schemeClr val="lt1"/>
                </a:highlight>
                <a:latin typeface="Nunito"/>
                <a:ea typeface="Nunito"/>
                <a:cs typeface="Nunito"/>
                <a:sym typeface="Nunito"/>
              </a:rPr>
              <a:t>A DFA is represented as {Q, Σ, q, F, δ}. In DFA, for each input symbol, the machine transitions to one and only one state. DFA does not allow any null transitions, meaning every state must have a transition defined for every input symbol.</a:t>
            </a:r>
            <a:endParaRPr sz="1500">
              <a:solidFill>
                <a:srgbClr val="273239"/>
              </a:solidFill>
              <a:highlight>
                <a:schemeClr val="lt1"/>
              </a:highlight>
              <a:latin typeface="Nunito"/>
              <a:ea typeface="Nunito"/>
              <a:cs typeface="Nunito"/>
              <a:sym typeface="Nunito"/>
            </a:endParaRPr>
          </a:p>
          <a:p>
            <a:pPr indent="0" lvl="0" marL="190500" marR="190500" rtl="0" algn="l">
              <a:spcBef>
                <a:spcPts val="800"/>
              </a:spcBef>
              <a:spcAft>
                <a:spcPts val="0"/>
              </a:spcAft>
              <a:buClr>
                <a:schemeClr val="dk1"/>
              </a:buClr>
              <a:buSzPts val="1100"/>
              <a:buFont typeface="Arial"/>
              <a:buNone/>
            </a:pPr>
            <a:r>
              <a:rPr lang="en" sz="1500">
                <a:solidFill>
                  <a:schemeClr val="dk1"/>
                </a:solidFill>
                <a:highlight>
                  <a:schemeClr val="lt1"/>
                </a:highlight>
                <a:latin typeface="Courier New"/>
                <a:ea typeface="Courier New"/>
                <a:cs typeface="Courier New"/>
                <a:sym typeface="Courier New"/>
              </a:rPr>
              <a:t>DFA consists of 5 tuples {Q, Σ, q, F, δ}.</a:t>
            </a:r>
            <a:endParaRPr sz="1500">
              <a:solidFill>
                <a:schemeClr val="dk1"/>
              </a:solidFill>
              <a:highlight>
                <a:schemeClr val="lt1"/>
              </a:highlight>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500">
                <a:solidFill>
                  <a:schemeClr val="dk1"/>
                </a:solidFill>
                <a:highlight>
                  <a:schemeClr val="lt1"/>
                </a:highlight>
                <a:latin typeface="Courier New"/>
                <a:ea typeface="Courier New"/>
                <a:cs typeface="Courier New"/>
                <a:sym typeface="Courier New"/>
              </a:rPr>
              <a:t>Q : set of all states.</a:t>
            </a:r>
            <a:endParaRPr sz="1500">
              <a:solidFill>
                <a:schemeClr val="dk1"/>
              </a:solidFill>
              <a:highlight>
                <a:schemeClr val="lt1"/>
              </a:highlight>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500">
                <a:solidFill>
                  <a:schemeClr val="dk1"/>
                </a:solidFill>
                <a:highlight>
                  <a:schemeClr val="lt1"/>
                </a:highlight>
                <a:latin typeface="Courier New"/>
                <a:ea typeface="Courier New"/>
                <a:cs typeface="Courier New"/>
                <a:sym typeface="Courier New"/>
              </a:rPr>
              <a:t>Σ : set of input symbols. ( Symbols which machine takes as input )</a:t>
            </a:r>
            <a:endParaRPr sz="1500">
              <a:solidFill>
                <a:schemeClr val="dk1"/>
              </a:solidFill>
              <a:highlight>
                <a:schemeClr val="lt1"/>
              </a:highlight>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500">
                <a:solidFill>
                  <a:schemeClr val="dk1"/>
                </a:solidFill>
                <a:highlight>
                  <a:schemeClr val="lt1"/>
                </a:highlight>
                <a:latin typeface="Courier New"/>
                <a:ea typeface="Courier New"/>
                <a:cs typeface="Courier New"/>
                <a:sym typeface="Courier New"/>
              </a:rPr>
              <a:t>q : Initial state. ( Starting state of a machine )</a:t>
            </a:r>
            <a:endParaRPr sz="1500">
              <a:solidFill>
                <a:schemeClr val="dk1"/>
              </a:solidFill>
              <a:highlight>
                <a:schemeClr val="lt1"/>
              </a:highlight>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500">
                <a:solidFill>
                  <a:schemeClr val="dk1"/>
                </a:solidFill>
                <a:highlight>
                  <a:schemeClr val="lt1"/>
                </a:highlight>
                <a:latin typeface="Courier New"/>
                <a:ea typeface="Courier New"/>
                <a:cs typeface="Courier New"/>
                <a:sym typeface="Courier New"/>
              </a:rPr>
              <a:t>F : set of final state.</a:t>
            </a:r>
            <a:endParaRPr sz="1500">
              <a:solidFill>
                <a:schemeClr val="dk1"/>
              </a:solidFill>
              <a:highlight>
                <a:schemeClr val="lt1"/>
              </a:highlight>
              <a:latin typeface="Courier New"/>
              <a:ea typeface="Courier New"/>
              <a:cs typeface="Courier New"/>
              <a:sym typeface="Courier New"/>
            </a:endParaRPr>
          </a:p>
          <a:p>
            <a:pPr indent="0" lvl="0" marL="190500" marR="190500" rtl="0" algn="l">
              <a:spcBef>
                <a:spcPts val="800"/>
              </a:spcBef>
              <a:spcAft>
                <a:spcPts val="0"/>
              </a:spcAft>
              <a:buClr>
                <a:schemeClr val="dk1"/>
              </a:buClr>
              <a:buSzPts val="1100"/>
              <a:buFont typeface="Arial"/>
              <a:buNone/>
            </a:pPr>
            <a:r>
              <a:rPr lang="en" sz="1500">
                <a:solidFill>
                  <a:schemeClr val="dk1"/>
                </a:solidFill>
                <a:highlight>
                  <a:schemeClr val="lt1"/>
                </a:highlight>
                <a:latin typeface="Courier New"/>
                <a:ea typeface="Courier New"/>
                <a:cs typeface="Courier New"/>
                <a:sym typeface="Courier New"/>
              </a:rPr>
              <a:t>δ : Transition Function, defined as δ : Q X Σ --&gt; Q.</a:t>
            </a:r>
            <a:endParaRPr sz="1500">
              <a:solidFill>
                <a:schemeClr val="dk1"/>
              </a:solidFill>
              <a:highlight>
                <a:schemeClr val="lt1"/>
              </a:highlight>
              <a:latin typeface="Courier New"/>
              <a:ea typeface="Courier New"/>
              <a:cs typeface="Courier New"/>
              <a:sym typeface="Courier New"/>
            </a:endParaRPr>
          </a:p>
          <a:p>
            <a:pPr indent="0" lvl="0" marL="0" rtl="0" algn="l">
              <a:spcBef>
                <a:spcPts val="800"/>
              </a:spcBef>
              <a:spcAft>
                <a:spcPts val="1200"/>
              </a:spcAft>
              <a:buNone/>
            </a:pPr>
            <a:r>
              <a:t/>
            </a:r>
            <a:endParaRPr sz="1500">
              <a:highlight>
                <a:schemeClr val="lt1"/>
              </a:highlight>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350">
                <a:solidFill>
                  <a:srgbClr val="273239"/>
                </a:solidFill>
                <a:highlight>
                  <a:srgbClr val="FFFFFF"/>
                </a:highlight>
                <a:latin typeface="Nunito"/>
                <a:ea typeface="Nunito"/>
                <a:cs typeface="Nunito"/>
                <a:sym typeface="Nunito"/>
              </a:rPr>
              <a:t>Construct a DFA that accepts all strings ending with ‘a’.</a:t>
            </a:r>
            <a:endParaRPr b="1"/>
          </a:p>
        </p:txBody>
      </p:sp>
      <p:sp>
        <p:nvSpPr>
          <p:cNvPr id="300" name="Google Shape;300;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01" name="Google Shape;301;p51"/>
          <p:cNvPicPr preferRelativeResize="0"/>
          <p:nvPr/>
        </p:nvPicPr>
        <p:blipFill>
          <a:blip r:embed="rId3">
            <a:alphaModFix/>
          </a:blip>
          <a:stretch>
            <a:fillRect/>
          </a:stretch>
        </p:blipFill>
        <p:spPr>
          <a:xfrm>
            <a:off x="777400" y="1489400"/>
            <a:ext cx="4885150" cy="2742550"/>
          </a:xfrm>
          <a:prstGeom prst="rect">
            <a:avLst/>
          </a:prstGeom>
          <a:noFill/>
          <a:ln>
            <a:noFill/>
          </a:ln>
        </p:spPr>
      </p:pic>
      <p:pic>
        <p:nvPicPr>
          <p:cNvPr id="302" name="Google Shape;302;p51"/>
          <p:cNvPicPr preferRelativeResize="0"/>
          <p:nvPr/>
        </p:nvPicPr>
        <p:blipFill>
          <a:blip r:embed="rId4">
            <a:alphaModFix/>
          </a:blip>
          <a:stretch>
            <a:fillRect/>
          </a:stretch>
        </p:blipFill>
        <p:spPr>
          <a:xfrm>
            <a:off x="4680150" y="1393825"/>
            <a:ext cx="4057650" cy="29337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283575"/>
            <a:ext cx="8776800" cy="4683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highlight>
                  <a:srgbClr val="FFFFFF"/>
                </a:highlight>
                <a:latin typeface="Nunito"/>
                <a:ea typeface="Nunito"/>
                <a:cs typeface="Nunito"/>
                <a:sym typeface="Nunito"/>
              </a:rPr>
              <a:t>It goes through several stages, like </a:t>
            </a:r>
            <a:r>
              <a:rPr b="1" lang="en" sz="1200">
                <a:solidFill>
                  <a:schemeClr val="dk1"/>
                </a:solidFill>
                <a:highlight>
                  <a:srgbClr val="FFFFFF"/>
                </a:highlight>
                <a:latin typeface="Nunito"/>
                <a:ea typeface="Nunito"/>
                <a:cs typeface="Nunito"/>
                <a:sym typeface="Nunito"/>
              </a:rPr>
              <a:t>scanning, parsing, and checking</a:t>
            </a:r>
            <a:r>
              <a:rPr lang="en" sz="1200">
                <a:solidFill>
                  <a:schemeClr val="dk1"/>
                </a:solidFill>
                <a:highlight>
                  <a:srgbClr val="FFFFFF"/>
                </a:highlight>
                <a:latin typeface="Nunito"/>
                <a:ea typeface="Nunito"/>
                <a:cs typeface="Nunito"/>
                <a:sym typeface="Nunito"/>
              </a:rPr>
              <a:t> meanings.This is for checking whether everything is correct or not. And, it makes sure that the original logic is preserved. It is a fundamental tool for software development, and it makes computers to understand and execute our instructions written in higher level language.</a:t>
            </a:r>
            <a:endParaRPr sz="1200">
              <a:latin typeface="Nunito"/>
              <a:ea typeface="Nunito"/>
              <a:cs typeface="Nunito"/>
              <a:sym typeface="Nunito"/>
            </a:endParaRPr>
          </a:p>
        </p:txBody>
      </p:sp>
      <p:pic>
        <p:nvPicPr>
          <p:cNvPr id="74" name="Google Shape;74;p16"/>
          <p:cNvPicPr preferRelativeResize="0"/>
          <p:nvPr/>
        </p:nvPicPr>
        <p:blipFill>
          <a:blip r:embed="rId3">
            <a:alphaModFix/>
          </a:blip>
          <a:stretch>
            <a:fillRect/>
          </a:stretch>
        </p:blipFill>
        <p:spPr>
          <a:xfrm>
            <a:off x="1606175" y="1080450"/>
            <a:ext cx="6789000" cy="3756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2) Non-Deterministic Finite Automata (NFA)</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308" name="Google Shape;30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NFA is similar to DFA but includes the following features:</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80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It can transition to multiple states for the same input.</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It allows null (ϵ) moves, where the machine can change states without consuming any input.</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pic>
        <p:nvPicPr>
          <p:cNvPr id="309" name="Google Shape;309;p52"/>
          <p:cNvPicPr preferRelativeResize="0"/>
          <p:nvPr/>
        </p:nvPicPr>
        <p:blipFill>
          <a:blip r:embed="rId3">
            <a:alphaModFix/>
          </a:blip>
          <a:stretch>
            <a:fillRect/>
          </a:stretch>
        </p:blipFill>
        <p:spPr>
          <a:xfrm>
            <a:off x="5167425" y="2447280"/>
            <a:ext cx="2790775" cy="1704000"/>
          </a:xfrm>
          <a:prstGeom prst="rect">
            <a:avLst/>
          </a:prstGeom>
          <a:noFill/>
          <a:ln>
            <a:noFill/>
          </a:ln>
        </p:spPr>
      </p:pic>
      <p:pic>
        <p:nvPicPr>
          <p:cNvPr id="310" name="Google Shape;310;p52"/>
          <p:cNvPicPr preferRelativeResize="0"/>
          <p:nvPr/>
        </p:nvPicPr>
        <p:blipFill>
          <a:blip r:embed="rId4">
            <a:alphaModFix/>
          </a:blip>
          <a:stretch>
            <a:fillRect/>
          </a:stretch>
        </p:blipFill>
        <p:spPr>
          <a:xfrm>
            <a:off x="1430050" y="2376550"/>
            <a:ext cx="2971800" cy="20574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6" name="Google Shape;316;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350">
                <a:solidFill>
                  <a:srgbClr val="273239"/>
                </a:solidFill>
                <a:highlight>
                  <a:srgbClr val="FFFFFF"/>
                </a:highlight>
                <a:latin typeface="Nunito"/>
                <a:ea typeface="Nunito"/>
                <a:cs typeface="Nunito"/>
                <a:sym typeface="Nunito"/>
              </a:rPr>
              <a:t>Draw a non </a:t>
            </a:r>
            <a:r>
              <a:rPr b="1" lang="en" sz="1350">
                <a:solidFill>
                  <a:srgbClr val="273239"/>
                </a:solidFill>
                <a:highlight>
                  <a:srgbClr val="FFFFFF"/>
                </a:highlight>
                <a:latin typeface="Nunito"/>
                <a:ea typeface="Nunito"/>
                <a:cs typeface="Nunito"/>
                <a:sym typeface="Nunito"/>
              </a:rPr>
              <a:t>deterministic</a:t>
            </a:r>
            <a:r>
              <a:rPr b="1" lang="en" sz="1350">
                <a:solidFill>
                  <a:srgbClr val="273239"/>
                </a:solidFill>
                <a:highlight>
                  <a:srgbClr val="FFFFFF"/>
                </a:highlight>
                <a:latin typeface="Nunito"/>
                <a:ea typeface="Nunito"/>
                <a:cs typeface="Nunito"/>
                <a:sym typeface="Nunito"/>
              </a:rPr>
              <a:t> finite automate which accept 00 and 11 at the end of a string containing 0, 1 in it, e.g., 01010100 but not 000111010</a:t>
            </a:r>
            <a:endParaRPr b="1"/>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4"/>
          <p:cNvSpPr txBox="1"/>
          <p:nvPr>
            <p:ph type="title"/>
          </p:nvPr>
        </p:nvSpPr>
        <p:spPr>
          <a:xfrm>
            <a:off x="311700" y="163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Regular Expression to NFA: Thomson’s Construction</a:t>
            </a:r>
            <a:endParaRPr/>
          </a:p>
        </p:txBody>
      </p:sp>
      <p:sp>
        <p:nvSpPr>
          <p:cNvPr id="322" name="Google Shape;322;p54"/>
          <p:cNvSpPr txBox="1"/>
          <p:nvPr>
            <p:ph idx="1" type="body"/>
          </p:nvPr>
        </p:nvSpPr>
        <p:spPr>
          <a:xfrm>
            <a:off x="143275" y="735875"/>
            <a:ext cx="8889600" cy="4236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highlight>
                  <a:srgbClr val="FFFFFF"/>
                </a:highlight>
                <a:latin typeface="Verdana"/>
                <a:ea typeface="Verdana"/>
                <a:cs typeface="Verdana"/>
                <a:sym typeface="Verdana"/>
              </a:rPr>
              <a:t>We can use Thompson's Construction to find out a Finite Automaton from a Regular Expression. We will reduce the regular expression into smallest regular expressions and converting these to NFA and finally to DFA.</a:t>
            </a:r>
            <a:endParaRPr/>
          </a:p>
        </p:txBody>
      </p:sp>
      <p:pic>
        <p:nvPicPr>
          <p:cNvPr id="323" name="Google Shape;323;p54"/>
          <p:cNvPicPr preferRelativeResize="0"/>
          <p:nvPr/>
        </p:nvPicPr>
        <p:blipFill>
          <a:blip r:embed="rId3">
            <a:alphaModFix/>
          </a:blip>
          <a:stretch>
            <a:fillRect/>
          </a:stretch>
        </p:blipFill>
        <p:spPr>
          <a:xfrm>
            <a:off x="610350" y="1225975"/>
            <a:ext cx="7173050" cy="38331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9" name="Google Shape;329;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30" name="Google Shape;330;p55"/>
          <p:cNvPicPr preferRelativeResize="0"/>
          <p:nvPr/>
        </p:nvPicPr>
        <p:blipFill>
          <a:blip r:embed="rId3">
            <a:alphaModFix/>
          </a:blip>
          <a:stretch>
            <a:fillRect/>
          </a:stretch>
        </p:blipFill>
        <p:spPr>
          <a:xfrm>
            <a:off x="824375" y="1152475"/>
            <a:ext cx="7495250" cy="39910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3: Parser</a:t>
            </a:r>
            <a:endParaRPr/>
          </a:p>
        </p:txBody>
      </p:sp>
      <p:sp>
        <p:nvSpPr>
          <p:cNvPr id="336" name="Google Shape;33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3.1 Introduction to syntax analyzer.</a:t>
            </a:r>
            <a:endParaRPr/>
          </a:p>
          <a:p>
            <a:pPr indent="0" lvl="0" marL="0" rtl="0" algn="l">
              <a:spcBef>
                <a:spcPts val="1200"/>
              </a:spcBef>
              <a:spcAft>
                <a:spcPts val="0"/>
              </a:spcAft>
              <a:buNone/>
            </a:pPr>
            <a:r>
              <a:rPr lang="en"/>
              <a:t>3.2 </a:t>
            </a:r>
            <a:r>
              <a:rPr lang="en"/>
              <a:t>Context</a:t>
            </a:r>
            <a:r>
              <a:rPr lang="en"/>
              <a:t> Free </a:t>
            </a:r>
            <a:r>
              <a:rPr lang="en"/>
              <a:t>Grammar.</a:t>
            </a:r>
            <a:endParaRPr/>
          </a:p>
          <a:p>
            <a:pPr indent="0" lvl="0" marL="0" rtl="0" algn="l">
              <a:spcBef>
                <a:spcPts val="1200"/>
              </a:spcBef>
              <a:spcAft>
                <a:spcPts val="0"/>
              </a:spcAft>
              <a:buNone/>
            </a:pPr>
            <a:r>
              <a:rPr lang="en"/>
              <a:t>3.3 Top Down Parsing</a:t>
            </a:r>
            <a:endParaRPr/>
          </a:p>
          <a:p>
            <a:pPr indent="0" lvl="0" marL="0" rtl="0" algn="l">
              <a:spcBef>
                <a:spcPts val="1200"/>
              </a:spcBef>
              <a:spcAft>
                <a:spcPts val="0"/>
              </a:spcAft>
              <a:buNone/>
            </a:pPr>
            <a:r>
              <a:rPr lang="en"/>
              <a:t>	3.3.1 Transforming a grammar for top down parsing</a:t>
            </a:r>
            <a:endParaRPr/>
          </a:p>
          <a:p>
            <a:pPr indent="0" lvl="0" marL="0" rtl="0" algn="l">
              <a:spcBef>
                <a:spcPts val="1200"/>
              </a:spcBef>
              <a:spcAft>
                <a:spcPts val="0"/>
              </a:spcAft>
              <a:buNone/>
            </a:pPr>
            <a:r>
              <a:rPr lang="en"/>
              <a:t>	3.3.2 Recursive Descent Parsing</a:t>
            </a:r>
            <a:endParaRPr/>
          </a:p>
          <a:p>
            <a:pPr indent="0" lvl="0" marL="0" rtl="0" algn="l">
              <a:spcBef>
                <a:spcPts val="1200"/>
              </a:spcBef>
              <a:spcAft>
                <a:spcPts val="0"/>
              </a:spcAft>
              <a:buNone/>
            </a:pPr>
            <a:r>
              <a:rPr lang="en"/>
              <a:t>	3.3.3 Table driver LL(1) Parser</a:t>
            </a:r>
            <a:endParaRPr/>
          </a:p>
          <a:p>
            <a:pPr indent="0" lvl="0" marL="0" rtl="0" algn="l">
              <a:spcBef>
                <a:spcPts val="1200"/>
              </a:spcBef>
              <a:spcAft>
                <a:spcPts val="0"/>
              </a:spcAft>
              <a:buNone/>
            </a:pPr>
            <a:r>
              <a:rPr lang="en"/>
              <a:t>3.4 Bottom Up parsing</a:t>
            </a:r>
            <a:endParaRPr/>
          </a:p>
          <a:p>
            <a:pPr indent="0" lvl="0" marL="0" rtl="0" algn="l">
              <a:spcBef>
                <a:spcPts val="1200"/>
              </a:spcBef>
              <a:spcAft>
                <a:spcPts val="0"/>
              </a:spcAft>
              <a:buNone/>
            </a:pPr>
            <a:r>
              <a:rPr lang="en"/>
              <a:t>	3.4.1 The LR(1) Parsing Algorithm	</a:t>
            </a:r>
            <a:endParaRPr/>
          </a:p>
          <a:p>
            <a:pPr indent="0" lvl="0" marL="0" rtl="0" algn="l">
              <a:spcBef>
                <a:spcPts val="1200"/>
              </a:spcBef>
              <a:spcAft>
                <a:spcPts val="1200"/>
              </a:spcAft>
              <a:buNone/>
            </a:pPr>
            <a:r>
              <a:rPr lang="en"/>
              <a:t>	3.4.2 Building LR(1) Table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Syntax Analyzer OR Parser</a:t>
            </a:r>
            <a:endParaRPr b="1"/>
          </a:p>
        </p:txBody>
      </p:sp>
      <p:sp>
        <p:nvSpPr>
          <p:cNvPr id="342" name="Google Shape;34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00">
                <a:solidFill>
                  <a:schemeClr val="dk1"/>
                </a:solidFill>
                <a:highlight>
                  <a:srgbClr val="FFFFFF"/>
                </a:highlight>
              </a:rPr>
              <a:t>Parsing, also known as syntactic analysis, is the process of analyzing a sequence of </a:t>
            </a:r>
            <a:r>
              <a:rPr lang="en" sz="1300" u="sng">
                <a:solidFill>
                  <a:schemeClr val="dk1"/>
                </a:solidFill>
                <a:highlight>
                  <a:srgbClr val="FFFFFF"/>
                </a:highlight>
                <a:hlinkClick r:id="rId3">
                  <a:extLst>
                    <a:ext uri="{A12FA001-AC4F-418D-AE19-62706E023703}">
                      <ahyp:hlinkClr val="tx"/>
                    </a:ext>
                  </a:extLst>
                </a:hlinkClick>
              </a:rPr>
              <a:t>tokens</a:t>
            </a:r>
            <a:r>
              <a:rPr lang="en" sz="1300">
                <a:solidFill>
                  <a:schemeClr val="dk1"/>
                </a:solidFill>
                <a:highlight>
                  <a:srgbClr val="FFFFFF"/>
                </a:highlight>
              </a:rPr>
              <a:t> to determine the grammatical structure of a program. It takes the stream of tokens, which are generated by a lexical analyzer or tokenizer, and organizes them into a parse tree or syntax tree.</a:t>
            </a:r>
            <a:endParaRPr sz="1300">
              <a:solidFill>
                <a:schemeClr val="dk1"/>
              </a:solidFill>
              <a:highlight>
                <a:srgbClr val="FFFFFF"/>
              </a:highlight>
            </a:endParaRPr>
          </a:p>
          <a:p>
            <a:pPr indent="0" lvl="0" marL="0" rtl="0" algn="l">
              <a:spcBef>
                <a:spcPts val="1200"/>
              </a:spcBef>
              <a:spcAft>
                <a:spcPts val="0"/>
              </a:spcAft>
              <a:buNone/>
            </a:pPr>
            <a:r>
              <a:rPr lang="en" sz="1300">
                <a:solidFill>
                  <a:schemeClr val="dk1"/>
                </a:solidFill>
                <a:highlight>
                  <a:srgbClr val="FFFFFF"/>
                </a:highlight>
              </a:rPr>
              <a:t>We have seen that a lexical analyzer can identify tokens with the help of regular expressions and pattern rules. But a lexical analyzer cannot check the syntax of a given sentence due to the limitations of the regular expressions. Regular expressions cannot check balancing tokens, such as parenthesis. Therefore, this phase uses context-free grammar (CFG), which is recognized by push-down automata.</a:t>
            </a:r>
            <a:endParaRPr sz="1300">
              <a:solidFill>
                <a:schemeClr val="dk1"/>
              </a:solidFill>
              <a:highlight>
                <a:srgbClr val="FFFFFF"/>
              </a:highlight>
            </a:endParaRPr>
          </a:p>
          <a:p>
            <a:pPr indent="0" lvl="0" marL="0" rtl="0" algn="l">
              <a:spcBef>
                <a:spcPts val="1200"/>
              </a:spcBef>
              <a:spcAft>
                <a:spcPts val="1200"/>
              </a:spcAft>
              <a:buNone/>
            </a:pPr>
            <a:r>
              <a:rPr lang="en" sz="1300">
                <a:solidFill>
                  <a:schemeClr val="dk1"/>
                </a:solidFill>
                <a:highlight>
                  <a:srgbClr val="FFFFFF"/>
                </a:highlight>
              </a:rPr>
              <a:t>The parse tree visually represents how the tokens fit together according to the rules of the language’s syntax. This tree structure is crucial for understanding the program’s structure and helps in the next stages of processing, such as code generation or execution.</a:t>
            </a:r>
            <a:endParaRPr sz="1300">
              <a:solidFill>
                <a:schemeClr val="dk1"/>
              </a:solidFill>
              <a:highlight>
                <a:srgbClr val="FFFFFF"/>
              </a:highligh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48" name="Google Shape;348;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9" name="Google Shape;349;p58"/>
          <p:cNvPicPr preferRelativeResize="0"/>
          <p:nvPr/>
        </p:nvPicPr>
        <p:blipFill>
          <a:blip r:embed="rId3">
            <a:alphaModFix/>
          </a:blip>
          <a:stretch>
            <a:fillRect/>
          </a:stretch>
        </p:blipFill>
        <p:spPr>
          <a:xfrm>
            <a:off x="1106200" y="445025"/>
            <a:ext cx="6963700" cy="39868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5" name="Google Shape;355;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56" name="Google Shape;356;p59"/>
          <p:cNvPicPr preferRelativeResize="0"/>
          <p:nvPr/>
        </p:nvPicPr>
        <p:blipFill>
          <a:blip r:embed="rId3">
            <a:alphaModFix/>
          </a:blip>
          <a:stretch>
            <a:fillRect/>
          </a:stretch>
        </p:blipFill>
        <p:spPr>
          <a:xfrm>
            <a:off x="1428750" y="1000125"/>
            <a:ext cx="6286500" cy="31432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0"/>
          <p:cNvSpPr txBox="1"/>
          <p:nvPr>
            <p:ph type="title"/>
          </p:nvPr>
        </p:nvSpPr>
        <p:spPr>
          <a:xfrm>
            <a:off x="253000" y="139725"/>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990"/>
              <a:buFont typeface="Arial"/>
              <a:buNone/>
            </a:pPr>
            <a:r>
              <a:rPr b="1" lang="en" sz="2020">
                <a:solidFill>
                  <a:srgbClr val="273239"/>
                </a:solidFill>
                <a:highlight>
                  <a:srgbClr val="FFFFFF"/>
                </a:highlight>
                <a:latin typeface="Nunito"/>
                <a:ea typeface="Nunito"/>
                <a:cs typeface="Nunito"/>
                <a:sym typeface="Nunito"/>
              </a:rPr>
              <a:t>What is the Role of Parser?</a:t>
            </a:r>
            <a:endParaRPr b="1" sz="2020">
              <a:solidFill>
                <a:srgbClr val="273239"/>
              </a:solidFill>
              <a:highlight>
                <a:srgbClr val="FFFFFF"/>
              </a:highlight>
              <a:latin typeface="Nunito"/>
              <a:ea typeface="Nunito"/>
              <a:cs typeface="Nunito"/>
              <a:sym typeface="Nunito"/>
            </a:endParaRPr>
          </a:p>
          <a:p>
            <a:pPr indent="0" lvl="0" marL="0" rtl="0" algn="l">
              <a:spcBef>
                <a:spcPts val="0"/>
              </a:spcBef>
              <a:spcAft>
                <a:spcPts val="0"/>
              </a:spcAft>
              <a:buSzPts val="990"/>
              <a:buNone/>
            </a:pPr>
            <a:r>
              <a:t/>
            </a:r>
            <a:endParaRPr b="1" sz="2920"/>
          </a:p>
        </p:txBody>
      </p:sp>
      <p:sp>
        <p:nvSpPr>
          <p:cNvPr id="362" name="Google Shape;362;p60"/>
          <p:cNvSpPr txBox="1"/>
          <p:nvPr>
            <p:ph idx="1" type="body"/>
          </p:nvPr>
        </p:nvSpPr>
        <p:spPr>
          <a:xfrm>
            <a:off x="253000" y="712425"/>
            <a:ext cx="8579400" cy="38565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200">
                <a:solidFill>
                  <a:srgbClr val="273239"/>
                </a:solidFill>
                <a:highlight>
                  <a:srgbClr val="FFFFFF"/>
                </a:highlight>
              </a:rPr>
              <a:t>A parser performs syntactic and semantic analysis of source code, converting it into an intermediate representation while detecting and handling errors.</a:t>
            </a:r>
            <a:endParaRPr sz="1200">
              <a:solidFill>
                <a:srgbClr val="273239"/>
              </a:solidFill>
              <a:highlight>
                <a:srgbClr val="FFFFFF"/>
              </a:highlight>
            </a:endParaRPr>
          </a:p>
          <a:p>
            <a:pPr indent="-304800" lvl="0" marL="685800" rtl="0" algn="l">
              <a:lnSpc>
                <a:spcPct val="158000"/>
              </a:lnSpc>
              <a:spcBef>
                <a:spcPts val="800"/>
              </a:spcBef>
              <a:spcAft>
                <a:spcPts val="0"/>
              </a:spcAft>
              <a:buClr>
                <a:srgbClr val="273239"/>
              </a:buClr>
              <a:buSzPts val="1200"/>
              <a:buFont typeface="Nunito"/>
              <a:buAutoNum type="arabicPeriod"/>
            </a:pPr>
            <a:r>
              <a:rPr b="1" lang="en" sz="1200">
                <a:solidFill>
                  <a:srgbClr val="273239"/>
                </a:solidFill>
                <a:highlight>
                  <a:srgbClr val="FFFFFF"/>
                </a:highlight>
              </a:rPr>
              <a:t>Context-free syntax analysis</a:t>
            </a:r>
            <a:r>
              <a:rPr lang="en" sz="1200">
                <a:solidFill>
                  <a:srgbClr val="273239"/>
                </a:solidFill>
                <a:highlight>
                  <a:srgbClr val="FFFFFF"/>
                </a:highlight>
              </a:rPr>
              <a:t>: The parser checks if the structure of the code follows the basic rules of the programming language (like grammar rules). It looks at how words and symbols are arranged.</a:t>
            </a:r>
            <a:endParaRPr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Nunito"/>
              <a:buAutoNum type="arabicPeriod"/>
            </a:pPr>
            <a:r>
              <a:rPr b="1" lang="en" sz="1200">
                <a:solidFill>
                  <a:srgbClr val="273239"/>
                </a:solidFill>
                <a:highlight>
                  <a:srgbClr val="FFFFFF"/>
                </a:highlight>
              </a:rPr>
              <a:t>Guides context-sensitive analysis</a:t>
            </a:r>
            <a:r>
              <a:rPr lang="en" sz="1200">
                <a:solidFill>
                  <a:srgbClr val="273239"/>
                </a:solidFill>
                <a:highlight>
                  <a:srgbClr val="FFFFFF"/>
                </a:highlight>
              </a:rPr>
              <a:t>: It helps with deeper checks that depend on the meaning of the code, like making sure variables are used correctly. For example, it ensures that a variable used in a mathematical operation, like x + 2, is a number and not text.</a:t>
            </a:r>
            <a:endParaRPr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Nunito"/>
              <a:buAutoNum type="arabicPeriod"/>
            </a:pPr>
            <a:r>
              <a:rPr b="1" lang="en" sz="1200">
                <a:solidFill>
                  <a:srgbClr val="273239"/>
                </a:solidFill>
                <a:highlight>
                  <a:srgbClr val="FFFFFF"/>
                </a:highlight>
              </a:rPr>
              <a:t>Constructs an intermediate representation</a:t>
            </a:r>
            <a:r>
              <a:rPr lang="en" sz="1200">
                <a:solidFill>
                  <a:srgbClr val="273239"/>
                </a:solidFill>
                <a:highlight>
                  <a:srgbClr val="FFFFFF"/>
                </a:highlight>
              </a:rPr>
              <a:t>: The parser creates a simpler version of your code that’s easier for the computer to understand and work with.</a:t>
            </a:r>
            <a:endParaRPr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Nunito"/>
              <a:buAutoNum type="arabicPeriod"/>
            </a:pPr>
            <a:r>
              <a:rPr b="1" lang="en" sz="1200">
                <a:solidFill>
                  <a:srgbClr val="273239"/>
                </a:solidFill>
                <a:highlight>
                  <a:srgbClr val="FFFFFF"/>
                </a:highlight>
              </a:rPr>
              <a:t>Produces meaningful error messages</a:t>
            </a:r>
            <a:r>
              <a:rPr lang="en" sz="1200">
                <a:solidFill>
                  <a:srgbClr val="273239"/>
                </a:solidFill>
                <a:highlight>
                  <a:srgbClr val="FFFFFF"/>
                </a:highlight>
              </a:rPr>
              <a:t>: If there’s something wrong in your code, the parser tries to explain the problem clearly so you can fix it.</a:t>
            </a:r>
            <a:endParaRPr sz="1200">
              <a:solidFill>
                <a:srgbClr val="273239"/>
              </a:solidFill>
              <a:highlight>
                <a:srgbClr val="FFFFFF"/>
              </a:highlight>
            </a:endParaRPr>
          </a:p>
          <a:p>
            <a:pPr indent="-304800" lvl="0" marL="685800" rtl="0" algn="l">
              <a:lnSpc>
                <a:spcPct val="158000"/>
              </a:lnSpc>
              <a:spcBef>
                <a:spcPts val="0"/>
              </a:spcBef>
              <a:spcAft>
                <a:spcPts val="0"/>
              </a:spcAft>
              <a:buClr>
                <a:srgbClr val="273239"/>
              </a:buClr>
              <a:buSzPts val="1200"/>
              <a:buFont typeface="Nunito"/>
              <a:buAutoNum type="arabicPeriod"/>
            </a:pPr>
            <a:r>
              <a:rPr b="1" lang="en" sz="1200">
                <a:solidFill>
                  <a:srgbClr val="273239"/>
                </a:solidFill>
                <a:highlight>
                  <a:srgbClr val="FFFFFF"/>
                </a:highlight>
              </a:rPr>
              <a:t>Attempts error correction</a:t>
            </a:r>
            <a:r>
              <a:rPr lang="en" sz="1200">
                <a:solidFill>
                  <a:srgbClr val="273239"/>
                </a:solidFill>
                <a:highlight>
                  <a:srgbClr val="FFFFFF"/>
                </a:highlight>
              </a:rPr>
              <a:t>: Sometimes, the parser tries to fix small mistakes in your code so it can keep working without breaking completely.</a:t>
            </a:r>
            <a:endParaRPr sz="1200">
              <a:solidFill>
                <a:srgbClr val="273239"/>
              </a:solidFill>
              <a:highlight>
                <a:srgbClr val="FFFFFF"/>
              </a:highlight>
            </a:endParaRPr>
          </a:p>
          <a:p>
            <a:pPr indent="0" lvl="0" marL="0" rtl="0" algn="l">
              <a:spcBef>
                <a:spcPts val="1800"/>
              </a:spcBef>
              <a:spcAft>
                <a:spcPts val="1200"/>
              </a:spcAft>
              <a:buNone/>
            </a:pPr>
            <a:r>
              <a:t/>
            </a:r>
            <a:endParaRPr sz="12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2">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2352"/>
              </a:lnSpc>
              <a:spcBef>
                <a:spcPts val="1800"/>
              </a:spcBef>
              <a:spcAft>
                <a:spcPts val="0"/>
              </a:spcAft>
              <a:buClr>
                <a:schemeClr val="dk1"/>
              </a:buClr>
              <a:buSzPct val="64705"/>
              <a:buFont typeface="Arial"/>
              <a:buNone/>
            </a:pPr>
            <a:r>
              <a:rPr lang="en" sz="1700"/>
              <a:t>Context-Free Grammar</a:t>
            </a:r>
            <a:endParaRPr sz="1700"/>
          </a:p>
          <a:p>
            <a:pPr indent="0" lvl="0" marL="0" rtl="0" algn="l">
              <a:spcBef>
                <a:spcPts val="400"/>
              </a:spcBef>
              <a:spcAft>
                <a:spcPts val="0"/>
              </a:spcAft>
              <a:buNone/>
            </a:pPr>
            <a:r>
              <a:t/>
            </a:r>
            <a:endParaRPr/>
          </a:p>
        </p:txBody>
      </p:sp>
      <p:sp>
        <p:nvSpPr>
          <p:cNvPr id="368" name="Google Shape;368;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9" name="Google Shape;369;p61"/>
          <p:cNvPicPr preferRelativeResize="0"/>
          <p:nvPr/>
        </p:nvPicPr>
        <p:blipFill>
          <a:blip r:embed="rId3">
            <a:alphaModFix/>
          </a:blip>
          <a:stretch>
            <a:fillRect/>
          </a:stretch>
        </p:blipFill>
        <p:spPr>
          <a:xfrm>
            <a:off x="2609329" y="1366854"/>
            <a:ext cx="3177125" cy="3152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Compiler Works?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rgbClr val="FFFFFF"/>
                </a:highlight>
                <a:latin typeface="Nunito"/>
                <a:ea typeface="Nunito"/>
                <a:cs typeface="Nunito"/>
                <a:sym typeface="Nunito"/>
              </a:rPr>
              <a:t>The high-level language is converted into binary language in various phases. A </a:t>
            </a:r>
            <a:r>
              <a:rPr b="1" lang="en" sz="1200">
                <a:solidFill>
                  <a:schemeClr val="dk1"/>
                </a:solidFill>
                <a:highlight>
                  <a:srgbClr val="FFFFFF"/>
                </a:highlight>
                <a:latin typeface="Nunito"/>
                <a:ea typeface="Nunito"/>
                <a:cs typeface="Nunito"/>
                <a:sym typeface="Nunito"/>
              </a:rPr>
              <a:t>compiler</a:t>
            </a:r>
            <a:r>
              <a:rPr lang="en" sz="1200">
                <a:solidFill>
                  <a:schemeClr val="dk1"/>
                </a:solidFill>
                <a:highlight>
                  <a:srgbClr val="FFFFFF"/>
                </a:highlight>
                <a:latin typeface="Nunito"/>
                <a:ea typeface="Nunito"/>
                <a:cs typeface="Nunito"/>
                <a:sym typeface="Nunito"/>
              </a:rPr>
              <a:t> is a program that converts high-level language to assembly language. Similarly, an </a:t>
            </a:r>
            <a:r>
              <a:rPr b="1" lang="en" sz="1200">
                <a:solidFill>
                  <a:schemeClr val="dk1"/>
                </a:solidFill>
                <a:highlight>
                  <a:srgbClr val="FFFFFF"/>
                </a:highlight>
                <a:latin typeface="Nunito"/>
                <a:ea typeface="Nunito"/>
                <a:cs typeface="Nunito"/>
                <a:sym typeface="Nunito"/>
              </a:rPr>
              <a:t>assembler</a:t>
            </a:r>
            <a:r>
              <a:rPr lang="en" sz="1200">
                <a:solidFill>
                  <a:schemeClr val="dk1"/>
                </a:solidFill>
                <a:highlight>
                  <a:srgbClr val="FFFFFF"/>
                </a:highlight>
                <a:latin typeface="Nunito"/>
                <a:ea typeface="Nunito"/>
                <a:cs typeface="Nunito"/>
                <a:sym typeface="Nunito"/>
              </a:rPr>
              <a:t> is a program that converts the assembly language to machine-level language.</a:t>
            </a:r>
            <a:endParaRPr sz="1200">
              <a:solidFill>
                <a:schemeClr val="dk1"/>
              </a:solidFill>
              <a:highlight>
                <a:srgbClr val="FFFFFF"/>
              </a:highlight>
              <a:latin typeface="Nunito"/>
              <a:ea typeface="Nunito"/>
              <a:cs typeface="Nunito"/>
              <a:sym typeface="Nunito"/>
            </a:endParaRPr>
          </a:p>
          <a:p>
            <a:pPr indent="0" lvl="0" marL="0" rtl="0" algn="l">
              <a:spcBef>
                <a:spcPts val="1200"/>
              </a:spcBef>
              <a:spcAft>
                <a:spcPts val="0"/>
              </a:spcAft>
              <a:buClr>
                <a:schemeClr val="dk1"/>
              </a:buClr>
              <a:buSzPts val="1100"/>
              <a:buFont typeface="Arial"/>
              <a:buNone/>
            </a:pPr>
            <a:r>
              <a:rPr lang="en" sz="1200">
                <a:solidFill>
                  <a:schemeClr val="dk1"/>
                </a:solidFill>
                <a:latin typeface="Nunito"/>
                <a:ea typeface="Nunito"/>
                <a:cs typeface="Nunito"/>
                <a:sym typeface="Nunito"/>
              </a:rPr>
              <a:t>Let us first understand how a program, using C compiler, is executed on a host machine.</a:t>
            </a:r>
            <a:endParaRPr sz="1200">
              <a:solidFill>
                <a:schemeClr val="dk1"/>
              </a:solidFill>
              <a:latin typeface="Nunito"/>
              <a:ea typeface="Nunito"/>
              <a:cs typeface="Nunito"/>
              <a:sym typeface="Nunito"/>
            </a:endParaRPr>
          </a:p>
          <a:p>
            <a:pPr indent="-311150" lvl="0" marL="457200" rtl="0" algn="just">
              <a:spcBef>
                <a:spcPts val="1200"/>
              </a:spcBef>
              <a:spcAft>
                <a:spcPts val="0"/>
              </a:spcAft>
              <a:buClr>
                <a:schemeClr val="dk1"/>
              </a:buClr>
              <a:buSzPts val="1300"/>
              <a:buFont typeface="Nunito"/>
              <a:buChar char="●"/>
            </a:pPr>
            <a:r>
              <a:rPr b="1" lang="en" sz="1300">
                <a:solidFill>
                  <a:schemeClr val="dk1"/>
                </a:solidFill>
                <a:latin typeface="Nunito"/>
                <a:ea typeface="Nunito"/>
                <a:cs typeface="Nunito"/>
                <a:sym typeface="Nunito"/>
              </a:rPr>
              <a:t>User writes a program in C language (high-level language).</a:t>
            </a:r>
            <a:endParaRPr b="1" sz="1300">
              <a:solidFill>
                <a:schemeClr val="dk1"/>
              </a:solidFill>
              <a:latin typeface="Nunito"/>
              <a:ea typeface="Nunito"/>
              <a:cs typeface="Nunito"/>
              <a:sym typeface="Nunito"/>
            </a:endParaRPr>
          </a:p>
          <a:p>
            <a:pPr indent="-311150" lvl="0" marL="457200" rtl="0" algn="just">
              <a:spcBef>
                <a:spcPts val="0"/>
              </a:spcBef>
              <a:spcAft>
                <a:spcPts val="0"/>
              </a:spcAft>
              <a:buClr>
                <a:schemeClr val="dk1"/>
              </a:buClr>
              <a:buSzPts val="1300"/>
              <a:buFont typeface="Nunito"/>
              <a:buChar char="●"/>
            </a:pPr>
            <a:r>
              <a:rPr b="1" lang="en" sz="1300">
                <a:solidFill>
                  <a:schemeClr val="dk1"/>
                </a:solidFill>
                <a:latin typeface="Nunito"/>
                <a:ea typeface="Nunito"/>
                <a:cs typeface="Nunito"/>
                <a:sym typeface="Nunito"/>
              </a:rPr>
              <a:t>The C compiler, compiles the program and translates it to assembly program (low-level language).</a:t>
            </a:r>
            <a:endParaRPr b="1" sz="1300">
              <a:solidFill>
                <a:schemeClr val="dk1"/>
              </a:solidFill>
              <a:latin typeface="Nunito"/>
              <a:ea typeface="Nunito"/>
              <a:cs typeface="Nunito"/>
              <a:sym typeface="Nunito"/>
            </a:endParaRPr>
          </a:p>
          <a:p>
            <a:pPr indent="-311150" lvl="0" marL="457200" rtl="0" algn="just">
              <a:spcBef>
                <a:spcPts val="0"/>
              </a:spcBef>
              <a:spcAft>
                <a:spcPts val="0"/>
              </a:spcAft>
              <a:buClr>
                <a:schemeClr val="dk1"/>
              </a:buClr>
              <a:buSzPts val="1300"/>
              <a:buFont typeface="Nunito"/>
              <a:buChar char="●"/>
            </a:pPr>
            <a:r>
              <a:rPr b="1" lang="en" sz="1300">
                <a:solidFill>
                  <a:schemeClr val="dk1"/>
                </a:solidFill>
                <a:latin typeface="Nunito"/>
                <a:ea typeface="Nunito"/>
                <a:cs typeface="Nunito"/>
                <a:sym typeface="Nunito"/>
              </a:rPr>
              <a:t>An assembler then translates the assembly program into machine code (object).</a:t>
            </a:r>
            <a:endParaRPr b="1" sz="1300">
              <a:solidFill>
                <a:schemeClr val="dk1"/>
              </a:solidFill>
              <a:latin typeface="Nunito"/>
              <a:ea typeface="Nunito"/>
              <a:cs typeface="Nunito"/>
              <a:sym typeface="Nunito"/>
            </a:endParaRPr>
          </a:p>
          <a:p>
            <a:pPr indent="-311150" lvl="0" marL="457200" rtl="0" algn="just">
              <a:spcBef>
                <a:spcPts val="0"/>
              </a:spcBef>
              <a:spcAft>
                <a:spcPts val="0"/>
              </a:spcAft>
              <a:buClr>
                <a:schemeClr val="dk1"/>
              </a:buClr>
              <a:buSzPts val="1300"/>
              <a:buFont typeface="Nunito"/>
              <a:buChar char="●"/>
            </a:pPr>
            <a:r>
              <a:rPr b="1" lang="en" sz="1300">
                <a:solidFill>
                  <a:schemeClr val="dk1"/>
                </a:solidFill>
                <a:latin typeface="Nunito"/>
                <a:ea typeface="Nunito"/>
                <a:cs typeface="Nunito"/>
                <a:sym typeface="Nunito"/>
              </a:rPr>
              <a:t>A linker tool is used to link all the parts of the program together for execution (executable machine code).</a:t>
            </a:r>
            <a:endParaRPr b="1" sz="1300">
              <a:solidFill>
                <a:schemeClr val="dk1"/>
              </a:solidFill>
              <a:latin typeface="Nunito"/>
              <a:ea typeface="Nunito"/>
              <a:cs typeface="Nunito"/>
              <a:sym typeface="Nunito"/>
            </a:endParaRPr>
          </a:p>
          <a:p>
            <a:pPr indent="-311150" lvl="0" marL="457200" rtl="0" algn="just">
              <a:spcBef>
                <a:spcPts val="0"/>
              </a:spcBef>
              <a:spcAft>
                <a:spcPts val="0"/>
              </a:spcAft>
              <a:buClr>
                <a:schemeClr val="dk1"/>
              </a:buClr>
              <a:buSzPts val="1300"/>
              <a:buFont typeface="Nunito"/>
              <a:buChar char="●"/>
            </a:pPr>
            <a:r>
              <a:rPr b="1" lang="en" sz="1300">
                <a:solidFill>
                  <a:schemeClr val="dk1"/>
                </a:solidFill>
                <a:latin typeface="Nunito"/>
                <a:ea typeface="Nunito"/>
                <a:cs typeface="Nunito"/>
                <a:sym typeface="Nunito"/>
              </a:rPr>
              <a:t>A loader loads all of them into memory and then the program is executed.</a:t>
            </a:r>
            <a:endParaRPr b="1" sz="1300">
              <a:solidFill>
                <a:schemeClr val="dk1"/>
              </a:solidFill>
              <a:latin typeface="Nunito"/>
              <a:ea typeface="Nunito"/>
              <a:cs typeface="Nunito"/>
              <a:sym typeface="Nunito"/>
            </a:endParaRPr>
          </a:p>
          <a:p>
            <a:pPr indent="0" lvl="0" marL="0" rtl="0" algn="l">
              <a:spcBef>
                <a:spcPts val="1200"/>
              </a:spcBef>
              <a:spcAft>
                <a:spcPts val="1200"/>
              </a:spcAft>
              <a:buNone/>
            </a:pPr>
            <a:r>
              <a:t/>
            </a:r>
            <a:endParaRPr sz="1200">
              <a:solidFill>
                <a:schemeClr val="dk1"/>
              </a:solidFill>
              <a:highlight>
                <a:srgbClr val="FFFFFF"/>
              </a:highlight>
              <a:latin typeface="Nunito"/>
              <a:ea typeface="Nunito"/>
              <a:cs typeface="Nunito"/>
              <a:sym typeface="Nunito"/>
            </a:endParaRPr>
          </a:p>
        </p:txBody>
      </p:sp>
      <p:sp>
        <p:nvSpPr>
          <p:cNvPr id="81" name="Google Shape;81;p17"/>
          <p:cNvSpPr txBox="1"/>
          <p:nvPr/>
        </p:nvSpPr>
        <p:spPr>
          <a:xfrm>
            <a:off x="401625" y="2012775"/>
            <a:ext cx="6106500" cy="21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273239"/>
                </a:solidFill>
                <a:highlight>
                  <a:srgbClr val="FFFFFF"/>
                </a:highlight>
                <a:latin typeface="Nunito"/>
                <a:ea typeface="Nunito"/>
                <a:cs typeface="Nunito"/>
                <a:sym typeface="Nunito"/>
              </a:rPr>
              <a:t>Types of Parsers</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375" name="Google Shape;375;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76" name="Google Shape;376;p62"/>
          <p:cNvPicPr preferRelativeResize="0"/>
          <p:nvPr/>
        </p:nvPicPr>
        <p:blipFill>
          <a:blip r:embed="rId3">
            <a:alphaModFix/>
          </a:blip>
          <a:stretch>
            <a:fillRect/>
          </a:stretch>
        </p:blipFill>
        <p:spPr>
          <a:xfrm>
            <a:off x="500250" y="1017725"/>
            <a:ext cx="8274225" cy="402115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Transforming a grammar for top down parsing</a:t>
            </a:r>
            <a:endParaRPr/>
          </a:p>
        </p:txBody>
      </p:sp>
      <p:sp>
        <p:nvSpPr>
          <p:cNvPr id="382" name="Google Shape;382;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350">
                <a:solidFill>
                  <a:srgbClr val="001D35"/>
                </a:solidFill>
                <a:highlight>
                  <a:srgbClr val="FFFFFF"/>
                </a:highlight>
              </a:rPr>
              <a:t>To make a grammar suitable for top-down parsing, it needs to be transformed to </a:t>
            </a:r>
            <a:r>
              <a:rPr lang="en" sz="1350">
                <a:solidFill>
                  <a:srgbClr val="001D35"/>
                </a:solidFill>
                <a:highlight>
                  <a:srgbClr val="D3E3FD"/>
                </a:highlight>
              </a:rPr>
              <a:t>remove left recursion and left-factoring</a:t>
            </a:r>
            <a:r>
              <a:rPr lang="en" sz="1350">
                <a:solidFill>
                  <a:srgbClr val="001D35"/>
                </a:solidFill>
                <a:highlight>
                  <a:srgbClr val="FFFFFF"/>
                </a:highlight>
              </a:rPr>
              <a:t>. </a:t>
            </a:r>
            <a:endParaRPr sz="1350">
              <a:solidFill>
                <a:srgbClr val="001D35"/>
              </a:solidFill>
              <a:highlight>
                <a:srgbClr val="FFFFFF"/>
              </a:highlight>
            </a:endParaRPr>
          </a:p>
          <a:p>
            <a:pPr indent="0" lvl="0" marL="0" rtl="0" algn="l">
              <a:spcBef>
                <a:spcPts val="1200"/>
              </a:spcBef>
              <a:spcAft>
                <a:spcPts val="0"/>
              </a:spcAft>
              <a:buNone/>
            </a:pPr>
            <a:r>
              <a:rPr lang="en" sz="1350">
                <a:solidFill>
                  <a:srgbClr val="001D35"/>
                </a:solidFill>
                <a:highlight>
                  <a:srgbClr val="FFFFFF"/>
                </a:highlight>
              </a:rPr>
              <a:t>These transformations ensure that the grammar can be parsed efficiently using a top-down parser like an LL(1) parser, which reads the input from left to right and constructs a left-most derivation. </a:t>
            </a:r>
            <a:endParaRPr sz="1350">
              <a:solidFill>
                <a:srgbClr val="001D35"/>
              </a:solidFill>
              <a:highlight>
                <a:srgbClr val="FFFFFF"/>
              </a:highlight>
            </a:endParaRPr>
          </a:p>
          <a:p>
            <a:pPr indent="0" lvl="0" marL="0" rtl="0" algn="l">
              <a:spcBef>
                <a:spcPts val="1200"/>
              </a:spcBef>
              <a:spcAft>
                <a:spcPts val="1200"/>
              </a:spcAft>
              <a:buNone/>
            </a:pPr>
            <a:r>
              <a:t/>
            </a:r>
            <a:endParaRPr sz="1350">
              <a:solidFill>
                <a:srgbClr val="001D35"/>
              </a:solidFill>
              <a:highlight>
                <a:srgbClr val="FFFFFF"/>
              </a:highlight>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4"/>
          <p:cNvSpPr txBox="1"/>
          <p:nvPr>
            <p:ph idx="1" type="body"/>
          </p:nvPr>
        </p:nvSpPr>
        <p:spPr>
          <a:xfrm>
            <a:off x="225475" y="298275"/>
            <a:ext cx="8606700" cy="4270500"/>
          </a:xfrm>
          <a:prstGeom prst="rect">
            <a:avLst/>
          </a:prstGeom>
        </p:spPr>
        <p:txBody>
          <a:bodyPr anchorCtr="0" anchor="t" bIns="91425" lIns="91425" spcFirstLastPara="1" rIns="91425" wrap="square" tIns="91425">
            <a:noAutofit/>
          </a:bodyPr>
          <a:lstStyle/>
          <a:p>
            <a:pPr indent="0" lvl="0" marL="0" marR="63500" rtl="0" algn="l">
              <a:lnSpc>
                <a:spcPct val="134444"/>
              </a:lnSpc>
              <a:spcBef>
                <a:spcPts val="1500"/>
              </a:spcBef>
              <a:spcAft>
                <a:spcPts val="0"/>
              </a:spcAft>
              <a:buClr>
                <a:schemeClr val="dk1"/>
              </a:buClr>
              <a:buSzPts val="770"/>
              <a:buFont typeface="Arial"/>
              <a:buNone/>
            </a:pPr>
            <a:r>
              <a:rPr b="1" lang="en" sz="1445">
                <a:solidFill>
                  <a:schemeClr val="dk1"/>
                </a:solidFill>
                <a:highlight>
                  <a:srgbClr val="FFFFFF"/>
                </a:highlight>
              </a:rPr>
              <a:t>1. Eliminating Left Recursion: </a:t>
            </a:r>
            <a:endParaRPr b="1" sz="1445">
              <a:solidFill>
                <a:schemeClr val="dk1"/>
              </a:solidFill>
              <a:highlight>
                <a:srgbClr val="FFFFFF"/>
              </a:highlight>
            </a:endParaRPr>
          </a:p>
          <a:p>
            <a:pPr indent="-228600" lvl="0" marL="457200" rtl="0" algn="l">
              <a:lnSpc>
                <a:spcPct val="127500"/>
              </a:lnSpc>
              <a:spcBef>
                <a:spcPts val="800"/>
              </a:spcBef>
              <a:spcAft>
                <a:spcPts val="0"/>
              </a:spcAft>
              <a:buClr>
                <a:schemeClr val="dk1"/>
              </a:buClr>
              <a:buSzPts val="1340"/>
              <a:buNone/>
            </a:pPr>
            <a:r>
              <a:rPr b="1" lang="en" sz="1340">
                <a:solidFill>
                  <a:schemeClr val="dk1"/>
                </a:solidFill>
                <a:highlight>
                  <a:srgbClr val="FFFFFF"/>
                </a:highlight>
              </a:rPr>
              <a:t>What is left recursion?</a:t>
            </a:r>
            <a:br>
              <a:rPr b="1" lang="en" sz="1340">
                <a:solidFill>
                  <a:schemeClr val="dk1"/>
                </a:solidFill>
                <a:highlight>
                  <a:srgbClr val="FFFFFF"/>
                </a:highlight>
              </a:rPr>
            </a:br>
            <a:r>
              <a:rPr lang="en" sz="1340">
                <a:solidFill>
                  <a:schemeClr val="dk1"/>
                </a:solidFill>
                <a:highlight>
                  <a:srgbClr val="FFFFFF"/>
                </a:highlight>
              </a:rPr>
              <a:t>A grammar is left-recursive if a non-terminal can directly or indirectly derive a string that starts with itself.</a:t>
            </a:r>
            <a:endParaRPr sz="1340">
              <a:solidFill>
                <a:schemeClr val="dk1"/>
              </a:solidFill>
              <a:highlight>
                <a:srgbClr val="FFFFFF"/>
              </a:highlight>
            </a:endParaRPr>
          </a:p>
          <a:p>
            <a:pPr indent="-228600" lvl="0" marL="457200" rtl="0" algn="l">
              <a:lnSpc>
                <a:spcPct val="127500"/>
              </a:lnSpc>
              <a:spcBef>
                <a:spcPts val="0"/>
              </a:spcBef>
              <a:spcAft>
                <a:spcPts val="0"/>
              </a:spcAft>
              <a:buClr>
                <a:schemeClr val="dk1"/>
              </a:buClr>
              <a:buSzPts val="1340"/>
              <a:buNone/>
            </a:pPr>
            <a:r>
              <a:rPr b="1" lang="en" sz="1340">
                <a:solidFill>
                  <a:schemeClr val="dk1"/>
                </a:solidFill>
                <a:highlight>
                  <a:srgbClr val="FFFFFF"/>
                </a:highlight>
              </a:rPr>
              <a:t>Why is it problematic for top-down parsing?</a:t>
            </a:r>
            <a:br>
              <a:rPr b="1" lang="en" sz="1340">
                <a:solidFill>
                  <a:schemeClr val="dk1"/>
                </a:solidFill>
                <a:highlight>
                  <a:srgbClr val="FFFFFF"/>
                </a:highlight>
              </a:rPr>
            </a:br>
            <a:r>
              <a:rPr lang="en" sz="1340">
                <a:solidFill>
                  <a:schemeClr val="dk1"/>
                </a:solidFill>
                <a:highlight>
                  <a:srgbClr val="FFFFFF"/>
                </a:highlight>
              </a:rPr>
              <a:t>Left-recursive grammars can lead to infinite loops in top-down parsers because the parser might repeatedly expand the same non-terminal without making progress.</a:t>
            </a:r>
            <a:endParaRPr sz="1340">
              <a:solidFill>
                <a:schemeClr val="dk1"/>
              </a:solidFill>
              <a:highlight>
                <a:srgbClr val="FFFFFF"/>
              </a:highlight>
            </a:endParaRPr>
          </a:p>
          <a:p>
            <a:pPr indent="-228600" lvl="0" marL="457200" rtl="0" algn="l">
              <a:lnSpc>
                <a:spcPct val="127500"/>
              </a:lnSpc>
              <a:spcBef>
                <a:spcPts val="0"/>
              </a:spcBef>
              <a:spcAft>
                <a:spcPts val="0"/>
              </a:spcAft>
              <a:buClr>
                <a:schemeClr val="dk1"/>
              </a:buClr>
              <a:buSzPts val="1340"/>
              <a:buNone/>
            </a:pPr>
            <a:r>
              <a:t/>
            </a:r>
            <a:endParaRPr sz="1340">
              <a:solidFill>
                <a:schemeClr val="dk1"/>
              </a:solidFill>
              <a:highlight>
                <a:srgbClr val="FFFFFF"/>
              </a:highlight>
            </a:endParaRPr>
          </a:p>
          <a:p>
            <a:pPr indent="-228600" lvl="0" marL="190500" rtl="0" algn="l">
              <a:lnSpc>
                <a:spcPct val="127500"/>
              </a:lnSpc>
              <a:spcBef>
                <a:spcPts val="0"/>
              </a:spcBef>
              <a:spcAft>
                <a:spcPts val="0"/>
              </a:spcAft>
              <a:buClr>
                <a:schemeClr val="dk1"/>
              </a:buClr>
              <a:buSzPts val="1340"/>
              <a:buNone/>
            </a:pPr>
            <a:r>
              <a:rPr b="1" lang="en" sz="1340">
                <a:solidFill>
                  <a:schemeClr val="dk1"/>
                </a:solidFill>
                <a:highlight>
                  <a:srgbClr val="FFFFFF"/>
                </a:highlight>
              </a:rPr>
              <a:t>How to eliminate it?</a:t>
            </a:r>
            <a:endParaRPr b="1" sz="1340">
              <a:solidFill>
                <a:schemeClr val="dk1"/>
              </a:solidFill>
              <a:highlight>
                <a:srgbClr val="FFFFFF"/>
              </a:highlight>
            </a:endParaRPr>
          </a:p>
          <a:p>
            <a:pPr indent="-313690" lvl="1" marL="647700" rtl="0" algn="l">
              <a:lnSpc>
                <a:spcPct val="127500"/>
              </a:lnSpc>
              <a:spcBef>
                <a:spcPts val="0"/>
              </a:spcBef>
              <a:spcAft>
                <a:spcPts val="0"/>
              </a:spcAft>
              <a:buClr>
                <a:schemeClr val="dk1"/>
              </a:buClr>
              <a:buSzPts val="1340"/>
              <a:buChar char="●"/>
            </a:pPr>
            <a:r>
              <a:rPr b="1" lang="en" sz="1340">
                <a:solidFill>
                  <a:schemeClr val="dk1"/>
                </a:solidFill>
                <a:highlight>
                  <a:srgbClr val="FFFFFF"/>
                </a:highlight>
              </a:rPr>
              <a:t>Direct left recursion:</a:t>
            </a:r>
            <a:r>
              <a:rPr lang="en" sz="1340">
                <a:solidFill>
                  <a:schemeClr val="dk1"/>
                </a:solidFill>
                <a:highlight>
                  <a:srgbClr val="FFFFFF"/>
                </a:highlight>
              </a:rPr>
              <a:t> If you have </a:t>
            </a:r>
            <a:r>
              <a:rPr lang="en" sz="1340">
                <a:solidFill>
                  <a:schemeClr val="dk1"/>
                </a:solidFill>
                <a:highlight>
                  <a:srgbClr val="E5EDFF"/>
                </a:highlight>
              </a:rPr>
              <a:t>A -&gt; A α | β</a:t>
            </a:r>
            <a:r>
              <a:rPr lang="en" sz="1340">
                <a:solidFill>
                  <a:schemeClr val="dk1"/>
                </a:solidFill>
                <a:highlight>
                  <a:srgbClr val="FFFFFF"/>
                </a:highlight>
              </a:rPr>
              <a:t>, where α and β don't start with A, transform it into:</a:t>
            </a:r>
            <a:endParaRPr sz="1340">
              <a:solidFill>
                <a:schemeClr val="dk1"/>
              </a:solidFill>
              <a:highlight>
                <a:srgbClr val="FFFFFF"/>
              </a:highlight>
            </a:endParaRPr>
          </a:p>
          <a:p>
            <a:pPr indent="-307022" lvl="2" marL="1104900" rtl="0" algn="l">
              <a:lnSpc>
                <a:spcPct val="132857"/>
              </a:lnSpc>
              <a:spcBef>
                <a:spcPts val="0"/>
              </a:spcBef>
              <a:spcAft>
                <a:spcPts val="0"/>
              </a:spcAft>
              <a:buClr>
                <a:schemeClr val="dk1"/>
              </a:buClr>
              <a:buSzPts val="1235"/>
              <a:buChar char="●"/>
            </a:pPr>
            <a:r>
              <a:rPr lang="en" sz="1235">
                <a:solidFill>
                  <a:schemeClr val="dk1"/>
                </a:solidFill>
                <a:highlight>
                  <a:srgbClr val="FFFFFF"/>
                </a:highlight>
              </a:rPr>
              <a:t>`A -&gt; β A' `</a:t>
            </a:r>
            <a:endParaRPr sz="1235">
              <a:solidFill>
                <a:schemeClr val="dk1"/>
              </a:solidFill>
              <a:highlight>
                <a:srgbClr val="FFFFFF"/>
              </a:highlight>
            </a:endParaRPr>
          </a:p>
          <a:p>
            <a:pPr indent="-307022" lvl="2" marL="1104900" rtl="0" algn="l">
              <a:lnSpc>
                <a:spcPct val="132857"/>
              </a:lnSpc>
              <a:spcBef>
                <a:spcPts val="0"/>
              </a:spcBef>
              <a:spcAft>
                <a:spcPts val="0"/>
              </a:spcAft>
              <a:buClr>
                <a:schemeClr val="dk1"/>
              </a:buClr>
              <a:buSzPts val="1235"/>
              <a:buChar char="●"/>
            </a:pPr>
            <a:r>
              <a:rPr lang="en" sz="1235">
                <a:solidFill>
                  <a:schemeClr val="dk1"/>
                </a:solidFill>
                <a:highlight>
                  <a:srgbClr val="E5EDFF"/>
                </a:highlight>
              </a:rPr>
              <a:t>A' -&gt; α A' | ε</a:t>
            </a:r>
            <a:r>
              <a:rPr lang="en" sz="1235">
                <a:solidFill>
                  <a:schemeClr val="dk1"/>
                </a:solidFill>
                <a:highlight>
                  <a:srgbClr val="FFFFFF"/>
                </a:highlight>
              </a:rPr>
              <a:t> (ε is the empty string)</a:t>
            </a:r>
            <a:endParaRPr sz="1235">
              <a:solidFill>
                <a:schemeClr val="dk1"/>
              </a:solidFill>
              <a:highlight>
                <a:srgbClr val="FFFFFF"/>
              </a:highlight>
            </a:endParaRPr>
          </a:p>
          <a:p>
            <a:pPr indent="-313690" lvl="1" marL="647700" rtl="0" algn="l">
              <a:lnSpc>
                <a:spcPct val="127500"/>
              </a:lnSpc>
              <a:spcBef>
                <a:spcPts val="0"/>
              </a:spcBef>
              <a:spcAft>
                <a:spcPts val="0"/>
              </a:spcAft>
              <a:buClr>
                <a:schemeClr val="dk1"/>
              </a:buClr>
              <a:buSzPts val="1340"/>
              <a:buChar char="●"/>
            </a:pPr>
            <a:r>
              <a:rPr b="1" lang="en" sz="1340">
                <a:solidFill>
                  <a:schemeClr val="dk1"/>
                </a:solidFill>
                <a:highlight>
                  <a:srgbClr val="FFFFFF"/>
                </a:highlight>
              </a:rPr>
              <a:t>Indirect left recursion:</a:t>
            </a:r>
            <a:r>
              <a:rPr lang="en" sz="1340">
                <a:solidFill>
                  <a:schemeClr val="dk1"/>
                </a:solidFill>
                <a:highlight>
                  <a:srgbClr val="FFFFFF"/>
                </a:highlight>
              </a:rPr>
              <a:t> If you have </a:t>
            </a:r>
            <a:r>
              <a:rPr lang="en" sz="1340">
                <a:solidFill>
                  <a:schemeClr val="dk1"/>
                </a:solidFill>
                <a:highlight>
                  <a:srgbClr val="E5EDFF"/>
                </a:highlight>
              </a:rPr>
              <a:t>A -&gt; B α</a:t>
            </a:r>
            <a:r>
              <a:rPr lang="en" sz="1340">
                <a:solidFill>
                  <a:schemeClr val="dk1"/>
                </a:solidFill>
                <a:highlight>
                  <a:srgbClr val="FFFFFF"/>
                </a:highlight>
              </a:rPr>
              <a:t> and </a:t>
            </a:r>
            <a:r>
              <a:rPr lang="en" sz="1340">
                <a:solidFill>
                  <a:schemeClr val="dk1"/>
                </a:solidFill>
                <a:highlight>
                  <a:srgbClr val="E5EDFF"/>
                </a:highlight>
              </a:rPr>
              <a:t>B -&gt; A β</a:t>
            </a:r>
            <a:r>
              <a:rPr lang="en" sz="1340">
                <a:solidFill>
                  <a:schemeClr val="dk1"/>
                </a:solidFill>
                <a:highlight>
                  <a:srgbClr val="FFFFFF"/>
                </a:highlight>
              </a:rPr>
              <a:t>, you'll need to eliminate the recursion through the B non-terminal first, and then apply the direct left recursion elimination to A.</a:t>
            </a:r>
            <a:endParaRPr sz="1340">
              <a:solidFill>
                <a:schemeClr val="dk1"/>
              </a:solidFill>
              <a:highlight>
                <a:srgbClr val="FFFFFF"/>
              </a:highlight>
            </a:endParaRPr>
          </a:p>
          <a:p>
            <a:pPr indent="0" lvl="0" marL="0" rtl="0" algn="l">
              <a:lnSpc>
                <a:spcPct val="105000"/>
              </a:lnSpc>
              <a:spcBef>
                <a:spcPts val="3000"/>
              </a:spcBef>
              <a:spcAft>
                <a:spcPts val="1200"/>
              </a:spcAft>
              <a:buSzPts val="770"/>
              <a:buNone/>
            </a:pPr>
            <a:r>
              <a:t/>
            </a:r>
            <a:endParaRPr sz="1760">
              <a:solidFill>
                <a:schemeClr val="dk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5"/>
          <p:cNvSpPr txBox="1"/>
          <p:nvPr>
            <p:ph idx="1" type="body"/>
          </p:nvPr>
        </p:nvSpPr>
        <p:spPr>
          <a:xfrm>
            <a:off x="284175" y="509650"/>
            <a:ext cx="8548200" cy="4059300"/>
          </a:xfrm>
          <a:prstGeom prst="rect">
            <a:avLst/>
          </a:prstGeom>
        </p:spPr>
        <p:txBody>
          <a:bodyPr anchorCtr="0" anchor="t" bIns="91425" lIns="91425" spcFirstLastPara="1" rIns="91425" wrap="square" tIns="91425">
            <a:noAutofit/>
          </a:bodyPr>
          <a:lstStyle/>
          <a:p>
            <a:pPr indent="0" lvl="0" marL="0" marR="63500" rtl="0" algn="l">
              <a:lnSpc>
                <a:spcPct val="144444"/>
              </a:lnSpc>
              <a:spcBef>
                <a:spcPts val="1500"/>
              </a:spcBef>
              <a:spcAft>
                <a:spcPts val="0"/>
              </a:spcAft>
              <a:buClr>
                <a:schemeClr val="dk1"/>
              </a:buClr>
              <a:buSzPts val="935"/>
              <a:buFont typeface="Arial"/>
              <a:buNone/>
            </a:pPr>
            <a:r>
              <a:rPr b="1" lang="en" sz="1447">
                <a:solidFill>
                  <a:schemeClr val="dk1"/>
                </a:solidFill>
                <a:highlight>
                  <a:srgbClr val="FFFFFF"/>
                </a:highlight>
              </a:rPr>
              <a:t>2. Left Factoring: </a:t>
            </a:r>
            <a:endParaRPr b="1" sz="1447">
              <a:solidFill>
                <a:schemeClr val="dk1"/>
              </a:solidFill>
              <a:highlight>
                <a:srgbClr val="FFFFFF"/>
              </a:highlight>
            </a:endParaRPr>
          </a:p>
          <a:p>
            <a:pPr indent="-228600" lvl="0" marL="457200" rtl="0" algn="l">
              <a:lnSpc>
                <a:spcPct val="137500"/>
              </a:lnSpc>
              <a:spcBef>
                <a:spcPts val="800"/>
              </a:spcBef>
              <a:spcAft>
                <a:spcPts val="0"/>
              </a:spcAft>
              <a:buClr>
                <a:schemeClr val="dk1"/>
              </a:buClr>
              <a:buSzPts val="1320"/>
              <a:buNone/>
            </a:pPr>
            <a:r>
              <a:rPr b="1" lang="en" sz="1320">
                <a:solidFill>
                  <a:schemeClr val="dk1"/>
                </a:solidFill>
                <a:highlight>
                  <a:srgbClr val="FFFFFF"/>
                </a:highlight>
              </a:rPr>
              <a:t>What is left-factoring?</a:t>
            </a:r>
            <a:br>
              <a:rPr b="1" lang="en" sz="1320">
                <a:solidFill>
                  <a:schemeClr val="dk1"/>
                </a:solidFill>
                <a:highlight>
                  <a:srgbClr val="FFFFFF"/>
                </a:highlight>
              </a:rPr>
            </a:br>
            <a:r>
              <a:rPr lang="en" sz="1320">
                <a:solidFill>
                  <a:schemeClr val="dk1"/>
                </a:solidFill>
                <a:highlight>
                  <a:srgbClr val="FFFFFF"/>
                </a:highlight>
              </a:rPr>
              <a:t>A grammar is left-factored if it has two or more productions with the same non-terminal on the left side that share a common prefix.</a:t>
            </a:r>
            <a:endParaRPr sz="1320">
              <a:solidFill>
                <a:schemeClr val="dk1"/>
              </a:solidFill>
              <a:highlight>
                <a:srgbClr val="FFFFFF"/>
              </a:highlight>
            </a:endParaRPr>
          </a:p>
          <a:p>
            <a:pPr indent="-228600" lvl="0" marL="457200" rtl="0" algn="l">
              <a:lnSpc>
                <a:spcPct val="137500"/>
              </a:lnSpc>
              <a:spcBef>
                <a:spcPts val="0"/>
              </a:spcBef>
              <a:spcAft>
                <a:spcPts val="0"/>
              </a:spcAft>
              <a:buClr>
                <a:schemeClr val="dk1"/>
              </a:buClr>
              <a:buSzPts val="1320"/>
              <a:buNone/>
            </a:pPr>
            <a:r>
              <a:rPr b="1" lang="en" sz="1320">
                <a:solidFill>
                  <a:schemeClr val="dk1"/>
                </a:solidFill>
                <a:highlight>
                  <a:srgbClr val="FFFFFF"/>
                </a:highlight>
              </a:rPr>
              <a:t>Why is it problematic for top-down parsing?</a:t>
            </a:r>
            <a:br>
              <a:rPr b="1" lang="en" sz="1320">
                <a:solidFill>
                  <a:schemeClr val="dk1"/>
                </a:solidFill>
                <a:highlight>
                  <a:srgbClr val="FFFFFF"/>
                </a:highlight>
              </a:rPr>
            </a:br>
            <a:r>
              <a:rPr lang="en" sz="1320">
                <a:solidFill>
                  <a:schemeClr val="dk1"/>
                </a:solidFill>
                <a:highlight>
                  <a:srgbClr val="FFFFFF"/>
                </a:highlight>
              </a:rPr>
              <a:t>Left-factoring can make it difficult for a top-down parser to choose the correct production when it encounters a shared prefix in the input.</a:t>
            </a:r>
            <a:endParaRPr sz="1320">
              <a:solidFill>
                <a:schemeClr val="dk1"/>
              </a:solidFill>
              <a:highlight>
                <a:srgbClr val="FFFFFF"/>
              </a:highlight>
            </a:endParaRPr>
          </a:p>
          <a:p>
            <a:pPr indent="-228600" lvl="0" marL="190500" rtl="0" algn="l">
              <a:lnSpc>
                <a:spcPct val="137500"/>
              </a:lnSpc>
              <a:spcBef>
                <a:spcPts val="0"/>
              </a:spcBef>
              <a:spcAft>
                <a:spcPts val="0"/>
              </a:spcAft>
              <a:buClr>
                <a:schemeClr val="dk1"/>
              </a:buClr>
              <a:buSzPts val="1320"/>
              <a:buNone/>
            </a:pPr>
            <a:r>
              <a:rPr b="1" lang="en" sz="1320">
                <a:solidFill>
                  <a:schemeClr val="dk1"/>
                </a:solidFill>
                <a:highlight>
                  <a:srgbClr val="FFFFFF"/>
                </a:highlight>
              </a:rPr>
              <a:t>How to eliminate it?</a:t>
            </a:r>
            <a:endParaRPr b="1" sz="1320">
              <a:solidFill>
                <a:schemeClr val="dk1"/>
              </a:solidFill>
              <a:highlight>
                <a:srgbClr val="FFFFFF"/>
              </a:highlight>
            </a:endParaRPr>
          </a:p>
          <a:p>
            <a:pPr indent="-312420" lvl="1" marL="647700" rtl="0" algn="l">
              <a:lnSpc>
                <a:spcPct val="137500"/>
              </a:lnSpc>
              <a:spcBef>
                <a:spcPts val="0"/>
              </a:spcBef>
              <a:spcAft>
                <a:spcPts val="0"/>
              </a:spcAft>
              <a:buClr>
                <a:schemeClr val="dk1"/>
              </a:buClr>
              <a:buSzPts val="1320"/>
              <a:buChar char="●"/>
            </a:pPr>
            <a:r>
              <a:rPr b="1" lang="en" sz="1320">
                <a:solidFill>
                  <a:schemeClr val="dk1"/>
                </a:solidFill>
                <a:highlight>
                  <a:srgbClr val="FFFFFF"/>
                </a:highlight>
              </a:rPr>
              <a:t>Identify shared prefixes:</a:t>
            </a:r>
            <a:r>
              <a:rPr lang="en" sz="1320">
                <a:solidFill>
                  <a:schemeClr val="dk1"/>
                </a:solidFill>
                <a:highlight>
                  <a:srgbClr val="FFFFFF"/>
                </a:highlight>
              </a:rPr>
              <a:t> Find productions with the same non-terminal that start with the same symbols.</a:t>
            </a:r>
            <a:endParaRPr sz="1320">
              <a:solidFill>
                <a:schemeClr val="dk1"/>
              </a:solidFill>
              <a:highlight>
                <a:srgbClr val="FFFFFF"/>
              </a:highlight>
            </a:endParaRPr>
          </a:p>
          <a:p>
            <a:pPr indent="-312420" lvl="1" marL="647700" rtl="0" algn="l">
              <a:lnSpc>
                <a:spcPct val="137500"/>
              </a:lnSpc>
              <a:spcBef>
                <a:spcPts val="0"/>
              </a:spcBef>
              <a:spcAft>
                <a:spcPts val="0"/>
              </a:spcAft>
              <a:buClr>
                <a:schemeClr val="dk1"/>
              </a:buClr>
              <a:buSzPts val="1320"/>
              <a:buChar char="●"/>
            </a:pPr>
            <a:r>
              <a:rPr b="1" lang="en" sz="1320">
                <a:solidFill>
                  <a:schemeClr val="dk1"/>
                </a:solidFill>
                <a:highlight>
                  <a:srgbClr val="FFFFFF"/>
                </a:highlight>
              </a:rPr>
              <a:t>Introduce a new non-terminal:</a:t>
            </a:r>
            <a:r>
              <a:rPr lang="en" sz="1320">
                <a:solidFill>
                  <a:schemeClr val="dk1"/>
                </a:solidFill>
                <a:highlight>
                  <a:srgbClr val="FFFFFF"/>
                </a:highlight>
              </a:rPr>
              <a:t> Factor out the common prefix and introduce a new non-terminal (e.g., A') to represent the rest of the production.</a:t>
            </a:r>
            <a:endParaRPr sz="1320">
              <a:solidFill>
                <a:schemeClr val="dk1"/>
              </a:solidFill>
              <a:highlight>
                <a:srgbClr val="FFFFFF"/>
              </a:highlight>
            </a:endParaRPr>
          </a:p>
          <a:p>
            <a:pPr indent="-304323" lvl="2" marL="1104900" rtl="0" algn="l">
              <a:lnSpc>
                <a:spcPct val="142857"/>
              </a:lnSpc>
              <a:spcBef>
                <a:spcPts val="0"/>
              </a:spcBef>
              <a:spcAft>
                <a:spcPts val="0"/>
              </a:spcAft>
              <a:buClr>
                <a:schemeClr val="dk1"/>
              </a:buClr>
              <a:buSzPts val="1193"/>
              <a:buChar char="●"/>
            </a:pPr>
            <a:r>
              <a:rPr lang="en" sz="1192">
                <a:solidFill>
                  <a:schemeClr val="dk1"/>
                </a:solidFill>
                <a:highlight>
                  <a:srgbClr val="FFFFFF"/>
                </a:highlight>
              </a:rPr>
              <a:t>For example, if you have </a:t>
            </a:r>
            <a:r>
              <a:rPr lang="en" sz="1192">
                <a:solidFill>
                  <a:schemeClr val="dk1"/>
                </a:solidFill>
                <a:highlight>
                  <a:srgbClr val="E5EDFF"/>
                </a:highlight>
                <a:latin typeface="Roboto Mono"/>
                <a:ea typeface="Roboto Mono"/>
                <a:cs typeface="Roboto Mono"/>
                <a:sym typeface="Roboto Mono"/>
              </a:rPr>
              <a:t>A -&gt; α β | α γ</a:t>
            </a:r>
            <a:r>
              <a:rPr lang="en" sz="1192">
                <a:solidFill>
                  <a:schemeClr val="dk1"/>
                </a:solidFill>
                <a:highlight>
                  <a:srgbClr val="FFFFFF"/>
                </a:highlight>
              </a:rPr>
              <a:t>, you can transform it to `A -&gt; α A' ` and </a:t>
            </a:r>
            <a:r>
              <a:rPr lang="en" sz="1192">
                <a:solidFill>
                  <a:schemeClr val="dk1"/>
                </a:solidFill>
                <a:highlight>
                  <a:srgbClr val="E5EDFF"/>
                </a:highlight>
                <a:latin typeface="Roboto Mono"/>
                <a:ea typeface="Roboto Mono"/>
                <a:cs typeface="Roboto Mono"/>
                <a:sym typeface="Roboto Mono"/>
              </a:rPr>
              <a:t>A' -&gt; β | γ</a:t>
            </a:r>
            <a:r>
              <a:rPr lang="en" sz="1192">
                <a:solidFill>
                  <a:schemeClr val="dk1"/>
                </a:solidFill>
                <a:highlight>
                  <a:srgbClr val="FFFFFF"/>
                </a:highlight>
              </a:rPr>
              <a:t>.</a:t>
            </a:r>
            <a:endParaRPr sz="1192">
              <a:solidFill>
                <a:schemeClr val="dk1"/>
              </a:solidFill>
              <a:highlight>
                <a:srgbClr val="FFFFFF"/>
              </a:highlight>
            </a:endParaRPr>
          </a:p>
          <a:p>
            <a:pPr indent="0" lvl="0" marL="0" rtl="0" algn="l">
              <a:spcBef>
                <a:spcPts val="4500"/>
              </a:spcBef>
              <a:spcAft>
                <a:spcPts val="1200"/>
              </a:spcAft>
              <a:buSzPts val="935"/>
              <a:buNone/>
            </a:pPr>
            <a:r>
              <a:t/>
            </a:r>
            <a:endParaRPr sz="1829">
              <a:solidFill>
                <a:schemeClr val="dk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273239"/>
                </a:solidFill>
                <a:highlight>
                  <a:srgbClr val="FFFFFF"/>
                </a:highlight>
                <a:latin typeface="Nunito"/>
                <a:ea typeface="Nunito"/>
                <a:cs typeface="Nunito"/>
                <a:sym typeface="Nunito"/>
              </a:rPr>
              <a:t>Top-Down Parser</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398" name="Google Shape;398;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350">
                <a:solidFill>
                  <a:schemeClr val="dk1"/>
                </a:solidFill>
                <a:highlight>
                  <a:srgbClr val="FFFFFF"/>
                </a:highlight>
                <a:uFill>
                  <a:noFill/>
                </a:uFill>
                <a:hlinkClick r:id="rId3">
                  <a:extLst>
                    <a:ext uri="{A12FA001-AC4F-418D-AE19-62706E023703}">
                      <ahyp:hlinkClr val="tx"/>
                    </a:ext>
                  </a:extLst>
                </a:hlinkClick>
              </a:rPr>
              <a:t>Top-down parser </a:t>
            </a:r>
            <a:r>
              <a:rPr lang="en" sz="1350">
                <a:solidFill>
                  <a:schemeClr val="dk1"/>
                </a:solidFill>
                <a:highlight>
                  <a:srgbClr val="FFFFFF"/>
                </a:highlight>
              </a:rPr>
              <a:t>is the parser that generates parse tree for the given input string with the help of grammar productions by expanding the non-terminals. It starts from the start symbol and ends down on the terminals. It uses left most derivation.</a:t>
            </a:r>
            <a:endParaRPr sz="1350">
              <a:solidFill>
                <a:schemeClr val="dk1"/>
              </a:solidFill>
              <a:highlight>
                <a:srgbClr val="FFFFFF"/>
              </a:highlight>
            </a:endParaRPr>
          </a:p>
          <a:p>
            <a:pPr indent="0" lvl="0" marL="0" rtl="0" algn="just">
              <a:spcBef>
                <a:spcPts val="1200"/>
              </a:spcBef>
              <a:spcAft>
                <a:spcPts val="0"/>
              </a:spcAft>
              <a:buClr>
                <a:schemeClr val="dk1"/>
              </a:buClr>
              <a:buSzPts val="1100"/>
              <a:buFont typeface="Arial"/>
              <a:buNone/>
            </a:pPr>
            <a:r>
              <a:rPr lang="en" sz="1350">
                <a:solidFill>
                  <a:schemeClr val="dk1"/>
                </a:solidFill>
                <a:highlight>
                  <a:srgbClr val="FFFFFF"/>
                </a:highlight>
              </a:rPr>
              <a:t>Further Top-down parser is classified into 2 types:</a:t>
            </a:r>
            <a:endParaRPr sz="1350">
              <a:solidFill>
                <a:schemeClr val="dk1"/>
              </a:solidFill>
              <a:highlight>
                <a:srgbClr val="FFFFFF"/>
              </a:highlight>
            </a:endParaRPr>
          </a:p>
          <a:p>
            <a:pPr indent="-314325" lvl="0" marL="685800" rtl="0" algn="l">
              <a:lnSpc>
                <a:spcPct val="158000"/>
              </a:lnSpc>
              <a:spcBef>
                <a:spcPts val="800"/>
              </a:spcBef>
              <a:spcAft>
                <a:spcPts val="0"/>
              </a:spcAft>
              <a:buClr>
                <a:schemeClr val="dk1"/>
              </a:buClr>
              <a:buSzPts val="1350"/>
              <a:buFont typeface="Arial"/>
              <a:buAutoNum type="arabicPeriod"/>
            </a:pPr>
            <a:r>
              <a:rPr b="1" lang="en" sz="1350">
                <a:solidFill>
                  <a:schemeClr val="dk1"/>
                </a:solidFill>
                <a:highlight>
                  <a:srgbClr val="FFFFFF"/>
                </a:highlight>
                <a:uFill>
                  <a:noFill/>
                </a:uFill>
                <a:hlinkClick r:id="rId4">
                  <a:extLst>
                    <a:ext uri="{A12FA001-AC4F-418D-AE19-62706E023703}">
                      <ahyp:hlinkClr val="tx"/>
                    </a:ext>
                  </a:extLst>
                </a:hlinkClick>
              </a:rPr>
              <a:t>Recursive descent parser</a:t>
            </a:r>
            <a:r>
              <a:rPr lang="en" sz="1350">
                <a:solidFill>
                  <a:schemeClr val="dk1"/>
                </a:solidFill>
                <a:highlight>
                  <a:srgbClr val="FFFFFF"/>
                </a:highlight>
              </a:rPr>
              <a:t> is also known as the Brute force parser or the backtracking parser. It basically generates the parse tree by using brute force and backtracking techniques.</a:t>
            </a:r>
            <a:endParaRPr sz="1350">
              <a:solidFill>
                <a:schemeClr val="dk1"/>
              </a:solidFill>
              <a:highlight>
                <a:srgbClr val="FFFFFF"/>
              </a:highlight>
            </a:endParaRPr>
          </a:p>
          <a:p>
            <a:pPr indent="-314325" lvl="0" marL="685800" rtl="0" algn="l">
              <a:lnSpc>
                <a:spcPct val="158000"/>
              </a:lnSpc>
              <a:spcBef>
                <a:spcPts val="0"/>
              </a:spcBef>
              <a:spcAft>
                <a:spcPts val="0"/>
              </a:spcAft>
              <a:buClr>
                <a:schemeClr val="dk1"/>
              </a:buClr>
              <a:buSzPts val="1350"/>
              <a:buFont typeface="Arial"/>
              <a:buAutoNum type="arabicPeriod"/>
            </a:pPr>
            <a:r>
              <a:rPr b="1" lang="en" sz="1350">
                <a:solidFill>
                  <a:schemeClr val="dk1"/>
                </a:solidFill>
                <a:highlight>
                  <a:srgbClr val="FFFFFF"/>
                </a:highlight>
              </a:rPr>
              <a:t>Non-recursive descent parser is also known as </a:t>
            </a:r>
            <a:r>
              <a:rPr b="1" lang="en" sz="1350">
                <a:solidFill>
                  <a:schemeClr val="dk1"/>
                </a:solidFill>
                <a:highlight>
                  <a:srgbClr val="FFFFFF"/>
                </a:highlight>
                <a:uFill>
                  <a:noFill/>
                </a:uFill>
                <a:hlinkClick r:id="rId5">
                  <a:extLst>
                    <a:ext uri="{A12FA001-AC4F-418D-AE19-62706E023703}">
                      <ahyp:hlinkClr val="tx"/>
                    </a:ext>
                  </a:extLst>
                </a:hlinkClick>
              </a:rPr>
              <a:t>LL(1)</a:t>
            </a:r>
            <a:r>
              <a:rPr lang="en" sz="1350">
                <a:solidFill>
                  <a:schemeClr val="dk1"/>
                </a:solidFill>
                <a:highlight>
                  <a:srgbClr val="FFFFFF"/>
                </a:highlight>
                <a:uFill>
                  <a:noFill/>
                </a:uFill>
                <a:hlinkClick r:id="rId6">
                  <a:extLst>
                    <a:ext uri="{A12FA001-AC4F-418D-AE19-62706E023703}">
                      <ahyp:hlinkClr val="tx"/>
                    </a:ext>
                  </a:extLst>
                </a:hlinkClick>
              </a:rPr>
              <a:t> parser</a:t>
            </a:r>
            <a:r>
              <a:rPr lang="en" sz="1350">
                <a:solidFill>
                  <a:schemeClr val="dk1"/>
                </a:solidFill>
                <a:highlight>
                  <a:srgbClr val="FFFFFF"/>
                </a:highlight>
              </a:rPr>
              <a:t> or predictive parser or without backtracking parser or dynamic parser. It uses a parsing table to generate the parse tree instead of backtracking.</a:t>
            </a:r>
            <a:endParaRPr sz="1350">
              <a:solidFill>
                <a:schemeClr val="dk1"/>
              </a:solidFill>
              <a:highlight>
                <a:srgbClr val="FFFFFF"/>
              </a:highlight>
            </a:endParaRPr>
          </a:p>
          <a:p>
            <a:pPr indent="0" lvl="0" marL="0" rtl="0" algn="l">
              <a:spcBef>
                <a:spcPts val="1800"/>
              </a:spcBef>
              <a:spcAft>
                <a:spcPts val="1200"/>
              </a:spcAft>
              <a:buNone/>
            </a:pPr>
            <a:r>
              <a:t/>
            </a:r>
            <a:endParaRPr sz="1350">
              <a:solidFill>
                <a:schemeClr val="dk1"/>
              </a:solidFill>
              <a:highlight>
                <a:srgbClr val="FFFFFF"/>
              </a:highlight>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7"/>
          <p:cNvSpPr txBox="1"/>
          <p:nvPr>
            <p:ph type="title"/>
          </p:nvPr>
        </p:nvSpPr>
        <p:spPr>
          <a:xfrm>
            <a:off x="311700" y="1397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2380"/>
              <a:buFont typeface="Arial"/>
              <a:buNone/>
            </a:pPr>
            <a:r>
              <a:rPr b="1" lang="en" sz="2100">
                <a:solidFill>
                  <a:srgbClr val="273239"/>
                </a:solidFill>
                <a:highlight>
                  <a:srgbClr val="FFFFFF"/>
                </a:highlight>
              </a:rPr>
              <a:t>Recursive Descent Parser</a:t>
            </a:r>
            <a:endParaRPr b="1" sz="2100">
              <a:solidFill>
                <a:srgbClr val="273239"/>
              </a:solidFill>
              <a:highlight>
                <a:srgbClr val="FFFFFF"/>
              </a:highlight>
            </a:endParaRPr>
          </a:p>
          <a:p>
            <a:pPr indent="0" lvl="0" marL="0" rtl="0" algn="l">
              <a:spcBef>
                <a:spcPts val="0"/>
              </a:spcBef>
              <a:spcAft>
                <a:spcPts val="0"/>
              </a:spcAft>
              <a:buNone/>
            </a:pPr>
            <a:r>
              <a:t/>
            </a:r>
            <a:endParaRPr/>
          </a:p>
        </p:txBody>
      </p:sp>
      <p:sp>
        <p:nvSpPr>
          <p:cNvPr id="404" name="Google Shape;404;p67"/>
          <p:cNvSpPr txBox="1"/>
          <p:nvPr>
            <p:ph idx="1" type="body"/>
          </p:nvPr>
        </p:nvSpPr>
        <p:spPr>
          <a:xfrm>
            <a:off x="311700" y="627075"/>
            <a:ext cx="8520600" cy="3941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73239"/>
                </a:solidFill>
                <a:highlight>
                  <a:srgbClr val="FFFFFF"/>
                </a:highlight>
                <a:latin typeface="Nunito"/>
                <a:ea typeface="Nunito"/>
                <a:cs typeface="Nunito"/>
                <a:sym typeface="Nunito"/>
              </a:rPr>
              <a:t>A </a:t>
            </a:r>
            <a:r>
              <a:rPr b="1" lang="en" sz="1350">
                <a:solidFill>
                  <a:srgbClr val="273239"/>
                </a:solidFill>
                <a:highlight>
                  <a:srgbClr val="FFFFFF"/>
                </a:highlight>
                <a:latin typeface="Nunito"/>
                <a:ea typeface="Nunito"/>
                <a:cs typeface="Nunito"/>
                <a:sym typeface="Nunito"/>
              </a:rPr>
              <a:t>recursive descent parser</a:t>
            </a:r>
            <a:r>
              <a:rPr lang="en" sz="1350">
                <a:solidFill>
                  <a:srgbClr val="273239"/>
                </a:solidFill>
                <a:highlight>
                  <a:srgbClr val="FFFFFF"/>
                </a:highlight>
                <a:latin typeface="Nunito"/>
                <a:ea typeface="Nunito"/>
                <a:cs typeface="Nunito"/>
                <a:sym typeface="Nunito"/>
              </a:rPr>
              <a:t> is a top-down parser that processes input based on a set of recursive functions, where each function corresponds to a grammar rule. It parses the input from left to right, constructing a parse tree by matching the grammar’s production rules.</a:t>
            </a:r>
            <a:endParaRPr/>
          </a:p>
        </p:txBody>
      </p:sp>
      <p:pic>
        <p:nvPicPr>
          <p:cNvPr id="405" name="Google Shape;405;p67"/>
          <p:cNvPicPr preferRelativeResize="0"/>
          <p:nvPr/>
        </p:nvPicPr>
        <p:blipFill>
          <a:blip r:embed="rId3">
            <a:alphaModFix/>
          </a:blip>
          <a:stretch>
            <a:fillRect/>
          </a:stretch>
        </p:blipFill>
        <p:spPr>
          <a:xfrm>
            <a:off x="0" y="1452251"/>
            <a:ext cx="9144001" cy="3613748"/>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1" name="Google Shape;411;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2" name="Google Shape;412;p68"/>
          <p:cNvPicPr preferRelativeResize="0"/>
          <p:nvPr/>
        </p:nvPicPr>
        <p:blipFill>
          <a:blip r:embed="rId3">
            <a:alphaModFix/>
          </a:blip>
          <a:stretch>
            <a:fillRect/>
          </a:stretch>
        </p:blipFill>
        <p:spPr>
          <a:xfrm>
            <a:off x="472075" y="0"/>
            <a:ext cx="8657449" cy="51435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18" name="Google Shape;418;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19" name="Google Shape;419;p69"/>
          <p:cNvPicPr preferRelativeResize="0"/>
          <p:nvPr/>
        </p:nvPicPr>
        <p:blipFill>
          <a:blip r:embed="rId3">
            <a:alphaModFix/>
          </a:blip>
          <a:stretch>
            <a:fillRect/>
          </a:stretch>
        </p:blipFill>
        <p:spPr>
          <a:xfrm>
            <a:off x="460325" y="0"/>
            <a:ext cx="8597199" cy="5143499"/>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25" name="Google Shape;425;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26" name="Google Shape;426;p70"/>
          <p:cNvPicPr preferRelativeResize="0"/>
          <p:nvPr/>
        </p:nvPicPr>
        <p:blipFill>
          <a:blip r:embed="rId3">
            <a:alphaModFix/>
          </a:blip>
          <a:stretch>
            <a:fillRect/>
          </a:stretch>
        </p:blipFill>
        <p:spPr>
          <a:xfrm>
            <a:off x="228600" y="371004"/>
            <a:ext cx="9143999" cy="440149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273239"/>
                </a:solidFill>
                <a:highlight>
                  <a:srgbClr val="FFFFFF"/>
                </a:highlight>
                <a:latin typeface="Nunito"/>
                <a:ea typeface="Nunito"/>
                <a:cs typeface="Nunito"/>
                <a:sym typeface="Nunito"/>
              </a:rPr>
              <a:t>What is LL(1) Parsing?</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432" name="Google Shape;432;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350">
                <a:solidFill>
                  <a:srgbClr val="273239"/>
                </a:solidFill>
                <a:highlight>
                  <a:srgbClr val="FFFFFF"/>
                </a:highlight>
                <a:latin typeface="Nunito"/>
                <a:ea typeface="Nunito"/>
                <a:cs typeface="Nunito"/>
                <a:sym typeface="Nunito"/>
              </a:rPr>
              <a:t>Here the 1st </a:t>
            </a:r>
            <a:r>
              <a:rPr b="1" lang="en" sz="1350">
                <a:solidFill>
                  <a:srgbClr val="273239"/>
                </a:solidFill>
                <a:highlight>
                  <a:srgbClr val="FFFFFF"/>
                </a:highlight>
                <a:latin typeface="Nunito"/>
                <a:ea typeface="Nunito"/>
                <a:cs typeface="Nunito"/>
                <a:sym typeface="Nunito"/>
              </a:rPr>
              <a:t>L</a:t>
            </a:r>
            <a:r>
              <a:rPr lang="en" sz="1350">
                <a:solidFill>
                  <a:srgbClr val="273239"/>
                </a:solidFill>
                <a:highlight>
                  <a:srgbClr val="FFFFFF"/>
                </a:highlight>
                <a:latin typeface="Nunito"/>
                <a:ea typeface="Nunito"/>
                <a:cs typeface="Nunito"/>
                <a:sym typeface="Nunito"/>
              </a:rPr>
              <a:t> represents that the scanning of the Input will be done from the Left to Right manner and the second </a:t>
            </a:r>
            <a:r>
              <a:rPr b="1" lang="en" sz="1350">
                <a:solidFill>
                  <a:srgbClr val="273239"/>
                </a:solidFill>
                <a:highlight>
                  <a:srgbClr val="FFFFFF"/>
                </a:highlight>
                <a:latin typeface="Nunito"/>
                <a:ea typeface="Nunito"/>
                <a:cs typeface="Nunito"/>
                <a:sym typeface="Nunito"/>
              </a:rPr>
              <a:t>L</a:t>
            </a:r>
            <a:r>
              <a:rPr lang="en" sz="1350">
                <a:solidFill>
                  <a:srgbClr val="273239"/>
                </a:solidFill>
                <a:highlight>
                  <a:srgbClr val="FFFFFF"/>
                </a:highlight>
                <a:latin typeface="Nunito"/>
                <a:ea typeface="Nunito"/>
                <a:cs typeface="Nunito"/>
                <a:sym typeface="Nunito"/>
              </a:rPr>
              <a:t> shows that in this </a:t>
            </a:r>
            <a:r>
              <a:rPr lang="en" sz="135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parsing technique</a:t>
            </a:r>
            <a:r>
              <a:rPr lang="en" sz="1350">
                <a:solidFill>
                  <a:srgbClr val="273239"/>
                </a:solidFill>
                <a:highlight>
                  <a:srgbClr val="FFFFFF"/>
                </a:highlight>
                <a:latin typeface="Nunito"/>
                <a:ea typeface="Nunito"/>
                <a:cs typeface="Nunito"/>
                <a:sym typeface="Nunito"/>
              </a:rPr>
              <a:t>, we are going to use the Left most Derivation Tree. And finally, the </a:t>
            </a:r>
            <a:r>
              <a:rPr b="1" lang="en" sz="1350">
                <a:solidFill>
                  <a:srgbClr val="273239"/>
                </a:solidFill>
                <a:highlight>
                  <a:srgbClr val="FFFFFF"/>
                </a:highlight>
                <a:latin typeface="Nunito"/>
                <a:ea typeface="Nunito"/>
                <a:cs typeface="Nunito"/>
                <a:sym typeface="Nunito"/>
              </a:rPr>
              <a:t>1</a:t>
            </a:r>
            <a:r>
              <a:rPr lang="en" sz="1350">
                <a:solidFill>
                  <a:srgbClr val="273239"/>
                </a:solidFill>
                <a:highlight>
                  <a:srgbClr val="FFFFFF"/>
                </a:highlight>
                <a:latin typeface="Nunito"/>
                <a:ea typeface="Nunito"/>
                <a:cs typeface="Nunito"/>
                <a:sym typeface="Nunito"/>
              </a:rPr>
              <a:t> represents the number of look-ahead, which means how many symbols you will see when you want to make a decision.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2288100" cy="40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87" name="Google Shape;87;p18"/>
          <p:cNvSpPr txBox="1"/>
          <p:nvPr>
            <p:ph idx="1" type="body"/>
          </p:nvPr>
        </p:nvSpPr>
        <p:spPr>
          <a:xfrm>
            <a:off x="2661775" y="221475"/>
            <a:ext cx="6126600" cy="4497000"/>
          </a:xfrm>
          <a:prstGeom prst="rect">
            <a:avLst/>
          </a:prstGeom>
        </p:spPr>
        <p:txBody>
          <a:bodyPr anchorCtr="0" anchor="t" bIns="91425" lIns="91425" spcFirstLastPara="1" rIns="91425" wrap="square" tIns="91425">
            <a:normAutofit lnSpcReduction="20000"/>
          </a:bodyPr>
          <a:lstStyle/>
          <a:p>
            <a:pPr indent="-314325" lvl="0" marL="457200" rtl="0" algn="l">
              <a:lnSpc>
                <a:spcPct val="150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High-Level Language:</a:t>
            </a:r>
            <a:r>
              <a:rPr lang="en" sz="1350">
                <a:solidFill>
                  <a:srgbClr val="273239"/>
                </a:solidFill>
                <a:highlight>
                  <a:srgbClr val="FFFFFF"/>
                </a:highlight>
                <a:latin typeface="Nunito"/>
                <a:ea typeface="Nunito"/>
                <a:cs typeface="Nunito"/>
                <a:sym typeface="Nunito"/>
              </a:rPr>
              <a:t> If a program contains pre-processor directives such as #include or #define it is called HLL. They are closer to humans but far from machines. These (#) tags are called </a:t>
            </a:r>
            <a:r>
              <a:rPr lang="en" sz="135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preprocessor directives.</a:t>
            </a:r>
            <a:r>
              <a:rPr lang="en" sz="1350">
                <a:solidFill>
                  <a:srgbClr val="273239"/>
                </a:solidFill>
                <a:highlight>
                  <a:srgbClr val="FFFFFF"/>
                </a:highlight>
                <a:latin typeface="Nunito"/>
                <a:ea typeface="Nunito"/>
                <a:cs typeface="Nunito"/>
                <a:sym typeface="Nunito"/>
              </a:rPr>
              <a:t> They direct the pre-processor about what to do.</a:t>
            </a:r>
            <a:endParaRPr sz="1350">
              <a:solidFill>
                <a:srgbClr val="273239"/>
              </a:solidFill>
              <a:highlight>
                <a:srgbClr val="FFFFFF"/>
              </a:highlight>
              <a:latin typeface="Nunito"/>
              <a:ea typeface="Nunito"/>
              <a:cs typeface="Nunito"/>
              <a:sym typeface="Nunito"/>
            </a:endParaRPr>
          </a:p>
          <a:p>
            <a:pPr indent="-314325" lvl="0" marL="4572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Pre-Processor:</a:t>
            </a:r>
            <a:r>
              <a:rPr lang="en" sz="1350">
                <a:solidFill>
                  <a:srgbClr val="273239"/>
                </a:solidFill>
                <a:highlight>
                  <a:srgbClr val="FFFFFF"/>
                </a:highlight>
                <a:latin typeface="Nunito"/>
                <a:ea typeface="Nunito"/>
                <a:cs typeface="Nunito"/>
                <a:sym typeface="Nunito"/>
              </a:rPr>
              <a:t> The pre-processor removes all the #include directives by including the files called file inclusion and all the #define directives using macro expansion. It performs file inclusion, augmentation, macro-processing, etc. For example: Let in the source program, it is written #include “Stdio. h”. Pre-Processor replaces this file with its contents in the produced output.</a:t>
            </a:r>
            <a:endParaRPr sz="1350">
              <a:solidFill>
                <a:srgbClr val="273239"/>
              </a:solidFill>
              <a:highlight>
                <a:srgbClr val="FFFFFF"/>
              </a:highlight>
              <a:latin typeface="Nunito"/>
              <a:ea typeface="Nunito"/>
              <a:cs typeface="Nunito"/>
              <a:sym typeface="Nunito"/>
            </a:endParaRPr>
          </a:p>
          <a:p>
            <a:pPr indent="-314325" lvl="0" marL="4572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Assembly Language:</a:t>
            </a:r>
            <a:r>
              <a:rPr lang="en" sz="1350">
                <a:solidFill>
                  <a:srgbClr val="273239"/>
                </a:solidFill>
                <a:highlight>
                  <a:srgbClr val="FFFFFF"/>
                </a:highlight>
                <a:latin typeface="Nunito"/>
                <a:ea typeface="Nunito"/>
                <a:cs typeface="Nunito"/>
                <a:sym typeface="Nunito"/>
              </a:rPr>
              <a:t> It’s neither in binary form nor high level. It is an intermediate state that is a combination of machine instructions and some other useful data needed for execution.</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pic>
        <p:nvPicPr>
          <p:cNvPr id="88" name="Google Shape;88;p18"/>
          <p:cNvPicPr preferRelativeResize="0"/>
          <p:nvPr/>
        </p:nvPicPr>
        <p:blipFill>
          <a:blip r:embed="rId4">
            <a:alphaModFix/>
          </a:blip>
          <a:stretch>
            <a:fillRect/>
          </a:stretch>
        </p:blipFill>
        <p:spPr>
          <a:xfrm>
            <a:off x="101475" y="128325"/>
            <a:ext cx="2560300" cy="44968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273239"/>
                </a:solidFill>
                <a:highlight>
                  <a:srgbClr val="FFFFFF"/>
                </a:highlight>
                <a:latin typeface="Nunito"/>
                <a:ea typeface="Nunito"/>
                <a:cs typeface="Nunito"/>
                <a:sym typeface="Nunito"/>
              </a:rPr>
              <a:t>Conditions for an LL(1) Grammar</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438" name="Google Shape;438;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To construct a working LL(1) parsing table, a grammar must satisfy these conditions:</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80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No Left Recursion: Avoid recursive definitions like A -&gt; A + b.</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Unambiguous Grammar: Ensure each string can be derived in only one way.</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Left Factoring: Make the grammar deterministic, so the parser can proceed without guessing.</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273239"/>
                </a:solidFill>
                <a:highlight>
                  <a:srgbClr val="FFFFFF"/>
                </a:highlight>
                <a:latin typeface="Nunito"/>
                <a:ea typeface="Nunito"/>
                <a:cs typeface="Nunito"/>
                <a:sym typeface="Nunito"/>
              </a:rPr>
              <a:t>Algorithm to Construct LL(1) Parsing Table</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444" name="Google Shape;444;p7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just">
              <a:lnSpc>
                <a:spcPct val="105000"/>
              </a:lnSpc>
              <a:spcBef>
                <a:spcPts val="0"/>
              </a:spcBef>
              <a:spcAft>
                <a:spcPts val="0"/>
              </a:spcAft>
              <a:buClr>
                <a:schemeClr val="dk1"/>
              </a:buClr>
              <a:buSzPts val="770"/>
              <a:buFont typeface="Arial"/>
              <a:buNone/>
            </a:pPr>
            <a:r>
              <a:rPr b="1" lang="en" sz="1045">
                <a:solidFill>
                  <a:srgbClr val="273239"/>
                </a:solidFill>
                <a:highlight>
                  <a:srgbClr val="FFFFFF"/>
                </a:highlight>
                <a:latin typeface="Nunito"/>
                <a:ea typeface="Nunito"/>
                <a:cs typeface="Nunito"/>
                <a:sym typeface="Nunito"/>
              </a:rPr>
              <a:t>Step 1:  </a:t>
            </a:r>
            <a:r>
              <a:rPr lang="en" sz="1045">
                <a:solidFill>
                  <a:srgbClr val="273239"/>
                </a:solidFill>
                <a:highlight>
                  <a:srgbClr val="FFFFFF"/>
                </a:highlight>
                <a:latin typeface="Nunito"/>
                <a:ea typeface="Nunito"/>
                <a:cs typeface="Nunito"/>
                <a:sym typeface="Nunito"/>
              </a:rPr>
              <a:t>First check all the essential conditions mentioned above and go to step 2.</a:t>
            </a:r>
            <a:endParaRPr sz="1045">
              <a:solidFill>
                <a:srgbClr val="273239"/>
              </a:solidFill>
              <a:highlight>
                <a:srgbClr val="FFFFFF"/>
              </a:highlight>
              <a:latin typeface="Nunito"/>
              <a:ea typeface="Nunito"/>
              <a:cs typeface="Nunito"/>
              <a:sym typeface="Nunito"/>
            </a:endParaRPr>
          </a:p>
          <a:p>
            <a:pPr indent="0" lvl="0" marL="0" rtl="0" algn="just">
              <a:lnSpc>
                <a:spcPct val="105000"/>
              </a:lnSpc>
              <a:spcBef>
                <a:spcPts val="800"/>
              </a:spcBef>
              <a:spcAft>
                <a:spcPts val="0"/>
              </a:spcAft>
              <a:buClr>
                <a:schemeClr val="dk1"/>
              </a:buClr>
              <a:buSzPts val="770"/>
              <a:buFont typeface="Arial"/>
              <a:buNone/>
            </a:pPr>
            <a:r>
              <a:rPr b="1" lang="en" sz="1045">
                <a:solidFill>
                  <a:srgbClr val="273239"/>
                </a:solidFill>
                <a:highlight>
                  <a:srgbClr val="FFFFFF"/>
                </a:highlight>
                <a:latin typeface="Nunito"/>
                <a:ea typeface="Nunito"/>
                <a:cs typeface="Nunito"/>
                <a:sym typeface="Nunito"/>
              </a:rPr>
              <a:t>Step 2: </a:t>
            </a:r>
            <a:r>
              <a:rPr lang="en" sz="1045">
                <a:solidFill>
                  <a:srgbClr val="273239"/>
                </a:solidFill>
                <a:highlight>
                  <a:srgbClr val="FFFFFF"/>
                </a:highlight>
                <a:latin typeface="Nunito"/>
                <a:ea typeface="Nunito"/>
                <a:cs typeface="Nunito"/>
                <a:sym typeface="Nunito"/>
              </a:rPr>
              <a:t>Calculate </a:t>
            </a:r>
            <a:r>
              <a:rPr lang="en" sz="1045"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First() and Follow()</a:t>
            </a:r>
            <a:r>
              <a:rPr lang="en" sz="1045">
                <a:solidFill>
                  <a:srgbClr val="273239"/>
                </a:solidFill>
                <a:highlight>
                  <a:srgbClr val="FFFFFF"/>
                </a:highlight>
                <a:latin typeface="Nunito"/>
                <a:ea typeface="Nunito"/>
                <a:cs typeface="Nunito"/>
                <a:sym typeface="Nunito"/>
              </a:rPr>
              <a:t> for all non-terminals.</a:t>
            </a:r>
            <a:endParaRPr sz="1045">
              <a:solidFill>
                <a:srgbClr val="273239"/>
              </a:solidFill>
              <a:highlight>
                <a:srgbClr val="FFFFFF"/>
              </a:highlight>
              <a:latin typeface="Nunito"/>
              <a:ea typeface="Nunito"/>
              <a:cs typeface="Nunito"/>
              <a:sym typeface="Nunito"/>
            </a:endParaRPr>
          </a:p>
          <a:p>
            <a:pPr indent="-294957" lvl="0" marL="685800" rtl="0" algn="l">
              <a:lnSpc>
                <a:spcPct val="148000"/>
              </a:lnSpc>
              <a:spcBef>
                <a:spcPts val="800"/>
              </a:spcBef>
              <a:spcAft>
                <a:spcPts val="0"/>
              </a:spcAft>
              <a:buClr>
                <a:srgbClr val="273239"/>
              </a:buClr>
              <a:buSzPts val="1045"/>
              <a:buFont typeface="Nunito"/>
              <a:buAutoNum type="arabicPeriod"/>
            </a:pPr>
            <a:r>
              <a:rPr b="1" lang="en" sz="1045">
                <a:solidFill>
                  <a:srgbClr val="273239"/>
                </a:solidFill>
                <a:highlight>
                  <a:srgbClr val="FFFFFF"/>
                </a:highlight>
                <a:latin typeface="Nunito"/>
                <a:ea typeface="Nunito"/>
                <a:cs typeface="Nunito"/>
                <a:sym typeface="Nunito"/>
              </a:rPr>
              <a:t> First():</a:t>
            </a:r>
            <a:r>
              <a:rPr lang="en" sz="1045">
                <a:solidFill>
                  <a:srgbClr val="273239"/>
                </a:solidFill>
                <a:highlight>
                  <a:srgbClr val="FFFFFF"/>
                </a:highlight>
                <a:latin typeface="Nunito"/>
                <a:ea typeface="Nunito"/>
                <a:cs typeface="Nunito"/>
                <a:sym typeface="Nunito"/>
              </a:rPr>
              <a:t> If there is a variable, and from that variable, if we try to drive all the strings then the beginning Terminal Symbol is called the First. </a:t>
            </a:r>
            <a:endParaRPr sz="1045">
              <a:solidFill>
                <a:srgbClr val="273239"/>
              </a:solidFill>
              <a:highlight>
                <a:srgbClr val="FFFFFF"/>
              </a:highlight>
              <a:latin typeface="Nunito"/>
              <a:ea typeface="Nunito"/>
              <a:cs typeface="Nunito"/>
              <a:sym typeface="Nunito"/>
            </a:endParaRPr>
          </a:p>
          <a:p>
            <a:pPr indent="-294957" lvl="0" marL="685800" rtl="0" algn="l">
              <a:lnSpc>
                <a:spcPct val="148000"/>
              </a:lnSpc>
              <a:spcBef>
                <a:spcPts val="0"/>
              </a:spcBef>
              <a:spcAft>
                <a:spcPts val="0"/>
              </a:spcAft>
              <a:buClr>
                <a:srgbClr val="273239"/>
              </a:buClr>
              <a:buSzPts val="1045"/>
              <a:buFont typeface="Nunito"/>
              <a:buAutoNum type="arabicPeriod"/>
            </a:pPr>
            <a:r>
              <a:rPr lang="en" sz="1045">
                <a:solidFill>
                  <a:srgbClr val="273239"/>
                </a:solidFill>
                <a:highlight>
                  <a:srgbClr val="FFFFFF"/>
                </a:highlight>
                <a:latin typeface="Nunito"/>
                <a:ea typeface="Nunito"/>
                <a:cs typeface="Nunito"/>
                <a:sym typeface="Nunito"/>
              </a:rPr>
              <a:t>Follow(): What is the Terminal Symbol which follows a variable in the process of derivation. </a:t>
            </a:r>
            <a:endParaRPr sz="1045">
              <a:solidFill>
                <a:srgbClr val="273239"/>
              </a:solidFill>
              <a:highlight>
                <a:srgbClr val="FFFFFF"/>
              </a:highlight>
              <a:latin typeface="Nunito"/>
              <a:ea typeface="Nunito"/>
              <a:cs typeface="Nunito"/>
              <a:sym typeface="Nunito"/>
            </a:endParaRPr>
          </a:p>
          <a:p>
            <a:pPr indent="0" lvl="0" marL="0" rtl="0" algn="just">
              <a:lnSpc>
                <a:spcPct val="105000"/>
              </a:lnSpc>
              <a:spcBef>
                <a:spcPts val="1800"/>
              </a:spcBef>
              <a:spcAft>
                <a:spcPts val="0"/>
              </a:spcAft>
              <a:buClr>
                <a:schemeClr val="dk1"/>
              </a:buClr>
              <a:buSzPts val="770"/>
              <a:buFont typeface="Arial"/>
              <a:buNone/>
            </a:pPr>
            <a:r>
              <a:rPr b="1" lang="en" sz="1045">
                <a:solidFill>
                  <a:srgbClr val="273239"/>
                </a:solidFill>
                <a:highlight>
                  <a:srgbClr val="FFFFFF"/>
                </a:highlight>
                <a:latin typeface="Nunito"/>
                <a:ea typeface="Nunito"/>
                <a:cs typeface="Nunito"/>
                <a:sym typeface="Nunito"/>
              </a:rPr>
              <a:t>Step 3: </a:t>
            </a:r>
            <a:r>
              <a:rPr lang="en" sz="1045">
                <a:solidFill>
                  <a:srgbClr val="273239"/>
                </a:solidFill>
                <a:highlight>
                  <a:srgbClr val="FFFFFF"/>
                </a:highlight>
                <a:latin typeface="Nunito"/>
                <a:ea typeface="Nunito"/>
                <a:cs typeface="Nunito"/>
                <a:sym typeface="Nunito"/>
              </a:rPr>
              <a:t>For each production A –&gt; α. (A tends to alpha)</a:t>
            </a:r>
            <a:endParaRPr sz="1045">
              <a:solidFill>
                <a:srgbClr val="273239"/>
              </a:solidFill>
              <a:highlight>
                <a:srgbClr val="FFFFFF"/>
              </a:highlight>
              <a:latin typeface="Nunito"/>
              <a:ea typeface="Nunito"/>
              <a:cs typeface="Nunito"/>
              <a:sym typeface="Nunito"/>
            </a:endParaRPr>
          </a:p>
          <a:p>
            <a:pPr indent="-294957" lvl="0" marL="685800" rtl="0" algn="l">
              <a:lnSpc>
                <a:spcPct val="148000"/>
              </a:lnSpc>
              <a:spcBef>
                <a:spcPts val="800"/>
              </a:spcBef>
              <a:spcAft>
                <a:spcPts val="0"/>
              </a:spcAft>
              <a:buClr>
                <a:srgbClr val="273239"/>
              </a:buClr>
              <a:buSzPts val="1045"/>
              <a:buFont typeface="Nunito"/>
              <a:buAutoNum type="arabicPeriod"/>
            </a:pPr>
            <a:r>
              <a:rPr lang="en" sz="1045">
                <a:solidFill>
                  <a:srgbClr val="273239"/>
                </a:solidFill>
                <a:highlight>
                  <a:srgbClr val="FFFFFF"/>
                </a:highlight>
                <a:latin typeface="Nunito"/>
                <a:ea typeface="Nunito"/>
                <a:cs typeface="Nunito"/>
                <a:sym typeface="Nunito"/>
              </a:rPr>
              <a:t>Find First(α) and for each terminal in First(α), make entry A –&gt; α in the table.</a:t>
            </a:r>
            <a:endParaRPr sz="1045">
              <a:solidFill>
                <a:srgbClr val="273239"/>
              </a:solidFill>
              <a:highlight>
                <a:srgbClr val="FFFFFF"/>
              </a:highlight>
              <a:latin typeface="Nunito"/>
              <a:ea typeface="Nunito"/>
              <a:cs typeface="Nunito"/>
              <a:sym typeface="Nunito"/>
            </a:endParaRPr>
          </a:p>
          <a:p>
            <a:pPr indent="-294957" lvl="0" marL="685800" rtl="0" algn="l">
              <a:lnSpc>
                <a:spcPct val="148000"/>
              </a:lnSpc>
              <a:spcBef>
                <a:spcPts val="0"/>
              </a:spcBef>
              <a:spcAft>
                <a:spcPts val="0"/>
              </a:spcAft>
              <a:buClr>
                <a:srgbClr val="273239"/>
              </a:buClr>
              <a:buSzPts val="1045"/>
              <a:buFont typeface="Nunito"/>
              <a:buAutoNum type="arabicPeriod"/>
            </a:pPr>
            <a:r>
              <a:rPr lang="en" sz="1045">
                <a:solidFill>
                  <a:srgbClr val="273239"/>
                </a:solidFill>
                <a:highlight>
                  <a:srgbClr val="FFFFFF"/>
                </a:highlight>
                <a:latin typeface="Nunito"/>
                <a:ea typeface="Nunito"/>
                <a:cs typeface="Nunito"/>
                <a:sym typeface="Nunito"/>
              </a:rPr>
              <a:t>If First(α) contains ε (epsilon) as terminal, then find the Follow(A) and for each terminal in Follow(A), make entry A –&gt;  ε in the table.</a:t>
            </a:r>
            <a:endParaRPr sz="1045">
              <a:solidFill>
                <a:srgbClr val="273239"/>
              </a:solidFill>
              <a:highlight>
                <a:srgbClr val="FFFFFF"/>
              </a:highlight>
              <a:latin typeface="Nunito"/>
              <a:ea typeface="Nunito"/>
              <a:cs typeface="Nunito"/>
              <a:sym typeface="Nunito"/>
            </a:endParaRPr>
          </a:p>
          <a:p>
            <a:pPr indent="-294957" lvl="0" marL="685800" rtl="0" algn="l">
              <a:lnSpc>
                <a:spcPct val="148000"/>
              </a:lnSpc>
              <a:spcBef>
                <a:spcPts val="0"/>
              </a:spcBef>
              <a:spcAft>
                <a:spcPts val="0"/>
              </a:spcAft>
              <a:buClr>
                <a:srgbClr val="273239"/>
              </a:buClr>
              <a:buSzPts val="1045"/>
              <a:buFont typeface="Nunito"/>
              <a:buAutoNum type="arabicPeriod"/>
            </a:pPr>
            <a:r>
              <a:rPr lang="en" sz="1045">
                <a:solidFill>
                  <a:srgbClr val="273239"/>
                </a:solidFill>
                <a:highlight>
                  <a:srgbClr val="FFFFFF"/>
                </a:highlight>
                <a:latin typeface="Nunito"/>
                <a:ea typeface="Nunito"/>
                <a:cs typeface="Nunito"/>
                <a:sym typeface="Nunito"/>
              </a:rPr>
              <a:t>If the First(α) contains ε and Follow(A) contains $ as terminal, then make entry A –&gt;  ε in the table for the $.</a:t>
            </a:r>
            <a:endParaRPr sz="1045">
              <a:solidFill>
                <a:srgbClr val="273239"/>
              </a:solidFill>
              <a:highlight>
                <a:srgbClr val="FFFFFF"/>
              </a:highlight>
              <a:latin typeface="Nunito"/>
              <a:ea typeface="Nunito"/>
              <a:cs typeface="Nunito"/>
              <a:sym typeface="Nunito"/>
            </a:endParaRPr>
          </a:p>
          <a:p>
            <a:pPr indent="0" lvl="0" marL="0" rtl="0" algn="l">
              <a:lnSpc>
                <a:spcPct val="105000"/>
              </a:lnSpc>
              <a:spcBef>
                <a:spcPts val="1800"/>
              </a:spcBef>
              <a:spcAft>
                <a:spcPts val="0"/>
              </a:spcAft>
              <a:buClr>
                <a:schemeClr val="dk1"/>
              </a:buClr>
              <a:buSzPts val="770"/>
              <a:buFont typeface="Arial"/>
              <a:buNone/>
            </a:pPr>
            <a:r>
              <a:rPr lang="en" sz="1045">
                <a:solidFill>
                  <a:srgbClr val="273239"/>
                </a:solidFill>
                <a:highlight>
                  <a:srgbClr val="FFFFFF"/>
                </a:highlight>
                <a:latin typeface="Nunito"/>
                <a:ea typeface="Nunito"/>
                <a:cs typeface="Nunito"/>
                <a:sym typeface="Nunito"/>
              </a:rPr>
              <a:t>To construct the parsing table, we have two functions:  </a:t>
            </a:r>
            <a:endParaRPr sz="1045">
              <a:solidFill>
                <a:srgbClr val="273239"/>
              </a:solidFill>
              <a:highlight>
                <a:srgbClr val="FFFFFF"/>
              </a:highlight>
              <a:latin typeface="Nunito"/>
              <a:ea typeface="Nunito"/>
              <a:cs typeface="Nunito"/>
              <a:sym typeface="Nunito"/>
            </a:endParaRPr>
          </a:p>
          <a:p>
            <a:pPr indent="0" lvl="0" marL="0" rtl="0" algn="just">
              <a:lnSpc>
                <a:spcPct val="105000"/>
              </a:lnSpc>
              <a:spcBef>
                <a:spcPts val="800"/>
              </a:spcBef>
              <a:spcAft>
                <a:spcPts val="0"/>
              </a:spcAft>
              <a:buClr>
                <a:schemeClr val="dk1"/>
              </a:buClr>
              <a:buSzPts val="770"/>
              <a:buFont typeface="Arial"/>
              <a:buNone/>
            </a:pPr>
            <a:r>
              <a:rPr lang="en" sz="1045">
                <a:solidFill>
                  <a:srgbClr val="273239"/>
                </a:solidFill>
                <a:highlight>
                  <a:srgbClr val="FFFFFF"/>
                </a:highlight>
                <a:latin typeface="Nunito"/>
                <a:ea typeface="Nunito"/>
                <a:cs typeface="Nunito"/>
                <a:sym typeface="Nunito"/>
              </a:rPr>
              <a:t>In the table, rows will contain the Non-Terminals and the column will contain the Terminal Symbols. All the </a:t>
            </a:r>
            <a:r>
              <a:rPr b="1" lang="en" sz="1045">
                <a:solidFill>
                  <a:srgbClr val="273239"/>
                </a:solidFill>
                <a:highlight>
                  <a:srgbClr val="FFFFFF"/>
                </a:highlight>
                <a:latin typeface="Nunito"/>
                <a:ea typeface="Nunito"/>
                <a:cs typeface="Nunito"/>
                <a:sym typeface="Nunito"/>
              </a:rPr>
              <a:t>Null Productions</a:t>
            </a:r>
            <a:r>
              <a:rPr lang="en" sz="1045">
                <a:solidFill>
                  <a:srgbClr val="273239"/>
                </a:solidFill>
                <a:highlight>
                  <a:srgbClr val="FFFFFF"/>
                </a:highlight>
                <a:latin typeface="Nunito"/>
                <a:ea typeface="Nunito"/>
                <a:cs typeface="Nunito"/>
                <a:sym typeface="Nunito"/>
              </a:rPr>
              <a:t> of the Grammars will go under the Follow elements and the remaining productions will lie under the elements of the First set. </a:t>
            </a:r>
            <a:endParaRPr sz="1045">
              <a:solidFill>
                <a:srgbClr val="273239"/>
              </a:solidFill>
              <a:highlight>
                <a:srgbClr val="FFFFFF"/>
              </a:highlight>
              <a:latin typeface="Nunito"/>
              <a:ea typeface="Nunito"/>
              <a:cs typeface="Nunito"/>
              <a:sym typeface="Nunito"/>
            </a:endParaRPr>
          </a:p>
          <a:p>
            <a:pPr indent="0" lvl="0" marL="0" rtl="0" algn="l">
              <a:lnSpc>
                <a:spcPct val="105000"/>
              </a:lnSpc>
              <a:spcBef>
                <a:spcPts val="800"/>
              </a:spcBef>
              <a:spcAft>
                <a:spcPts val="1200"/>
              </a:spcAft>
              <a:buSzPts val="770"/>
              <a:buNone/>
            </a:pPr>
            <a:r>
              <a:t/>
            </a:r>
            <a:endParaRPr sz="136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0" name="Google Shape;450;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1" name="Google Shape;451;p74"/>
          <p:cNvPicPr preferRelativeResize="0"/>
          <p:nvPr/>
        </p:nvPicPr>
        <p:blipFill>
          <a:blip r:embed="rId3">
            <a:alphaModFix/>
          </a:blip>
          <a:stretch>
            <a:fillRect/>
          </a:stretch>
        </p:blipFill>
        <p:spPr>
          <a:xfrm>
            <a:off x="153638" y="138950"/>
            <a:ext cx="5572125" cy="3714750"/>
          </a:xfrm>
          <a:prstGeom prst="rect">
            <a:avLst/>
          </a:prstGeom>
          <a:noFill/>
          <a:ln>
            <a:noFill/>
          </a:ln>
        </p:spPr>
      </p:pic>
      <p:pic>
        <p:nvPicPr>
          <p:cNvPr id="452" name="Google Shape;452;p74"/>
          <p:cNvPicPr preferRelativeResize="0"/>
          <p:nvPr/>
        </p:nvPicPr>
        <p:blipFill>
          <a:blip r:embed="rId4">
            <a:alphaModFix/>
          </a:blip>
          <a:stretch>
            <a:fillRect/>
          </a:stretch>
        </p:blipFill>
        <p:spPr>
          <a:xfrm>
            <a:off x="4572000" y="138950"/>
            <a:ext cx="4260300" cy="42321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58" name="Google Shape;458;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59" name="Google Shape;459;p75"/>
          <p:cNvPicPr preferRelativeResize="0"/>
          <p:nvPr/>
        </p:nvPicPr>
        <p:blipFill rotWithShape="1">
          <a:blip r:embed="rId3">
            <a:alphaModFix/>
          </a:blip>
          <a:srcRect b="-2280" l="-1720" r="1719" t="2280"/>
          <a:stretch/>
        </p:blipFill>
        <p:spPr>
          <a:xfrm>
            <a:off x="311702" y="58750"/>
            <a:ext cx="6127546" cy="514350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0"/>
              </a:spcBef>
              <a:spcAft>
                <a:spcPts val="0"/>
              </a:spcAft>
              <a:buClr>
                <a:schemeClr val="dk1"/>
              </a:buClr>
              <a:buSzPct val="47826"/>
              <a:buFont typeface="Arial"/>
              <a:buNone/>
            </a:pPr>
            <a:r>
              <a:rPr b="1" lang="en" sz="2300"/>
              <a:t>Bottom-Up Parser</a:t>
            </a:r>
            <a:endParaRPr b="1" sz="2300"/>
          </a:p>
          <a:p>
            <a:pPr indent="0" lvl="0" marL="0" rtl="0" algn="l">
              <a:spcBef>
                <a:spcPts val="0"/>
              </a:spcBef>
              <a:spcAft>
                <a:spcPts val="0"/>
              </a:spcAft>
              <a:buNone/>
            </a:pPr>
            <a:r>
              <a:t/>
            </a:r>
            <a:endParaRPr/>
          </a:p>
        </p:txBody>
      </p:sp>
      <p:sp>
        <p:nvSpPr>
          <p:cNvPr id="465" name="Google Shape;465;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highlight>
                  <a:srgbClr val="FFFFFF"/>
                </a:highlight>
                <a:latin typeface="Verdana"/>
                <a:ea typeface="Verdana"/>
                <a:cs typeface="Verdana"/>
                <a:sym typeface="Verdana"/>
              </a:rPr>
              <a:t>Bottom-up parsing starts from the leaf nodes of a tree and works in upward direction till it reaches the root node. Here, we start from a sentence and then apply production rules in reverse manner in order to reach the start symbol.</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2352"/>
              </a:lnSpc>
              <a:spcBef>
                <a:spcPts val="1800"/>
              </a:spcBef>
              <a:spcAft>
                <a:spcPts val="0"/>
              </a:spcAft>
              <a:buClr>
                <a:schemeClr val="dk1"/>
              </a:buClr>
              <a:buSzPct val="64705"/>
              <a:buFont typeface="Arial"/>
              <a:buNone/>
            </a:pPr>
            <a:r>
              <a:rPr lang="en" sz="1700"/>
              <a:t>Shift-Reduce Parsing</a:t>
            </a:r>
            <a:endParaRPr sz="1700"/>
          </a:p>
          <a:p>
            <a:pPr indent="0" lvl="0" marL="0" rtl="0" algn="l">
              <a:spcBef>
                <a:spcPts val="400"/>
              </a:spcBef>
              <a:spcAft>
                <a:spcPts val="0"/>
              </a:spcAft>
              <a:buNone/>
            </a:pPr>
            <a:r>
              <a:t/>
            </a:r>
            <a:endParaRPr/>
          </a:p>
        </p:txBody>
      </p:sp>
      <p:sp>
        <p:nvSpPr>
          <p:cNvPr id="471" name="Google Shape;471;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Shift-reduce parsing uses two unique steps for bottom-up parsing. These steps are known as shift-step and reduce-step.</a:t>
            </a:r>
            <a:endParaRPr sz="1200">
              <a:solidFill>
                <a:schemeClr val="dk1"/>
              </a:solidFill>
              <a:latin typeface="Verdana"/>
              <a:ea typeface="Verdana"/>
              <a:cs typeface="Verdana"/>
              <a:sym typeface="Verdana"/>
            </a:endParaRPr>
          </a:p>
          <a:p>
            <a:pPr indent="-228600" lvl="0" marL="457200" rtl="0" algn="just">
              <a:spcBef>
                <a:spcPts val="1200"/>
              </a:spcBef>
              <a:spcAft>
                <a:spcPts val="0"/>
              </a:spcAft>
              <a:buClr>
                <a:schemeClr val="dk1"/>
              </a:buClr>
              <a:buSzPts val="1200"/>
              <a:buFont typeface="Verdana"/>
              <a:buNone/>
            </a:pPr>
            <a:r>
              <a:rPr b="1" lang="en" sz="1200">
                <a:solidFill>
                  <a:schemeClr val="dk1"/>
                </a:solidFill>
                <a:latin typeface="Verdana"/>
                <a:ea typeface="Verdana"/>
                <a:cs typeface="Verdana"/>
                <a:sym typeface="Verdana"/>
              </a:rPr>
              <a:t>Shift step</a:t>
            </a:r>
            <a:r>
              <a:rPr lang="en" sz="1200">
                <a:solidFill>
                  <a:schemeClr val="dk1"/>
                </a:solidFill>
                <a:latin typeface="Verdana"/>
                <a:ea typeface="Verdana"/>
                <a:cs typeface="Verdana"/>
                <a:sym typeface="Verdana"/>
              </a:rPr>
              <a:t>: The shift step refers to the advancement of the input pointer to the next input symbol, which is called the shifted symbol. This symbol is pushed onto the stack. The shifted symbol is treated as a single node of the parse tree.</a:t>
            </a:r>
            <a:endParaRPr sz="1200">
              <a:solidFill>
                <a:schemeClr val="dk1"/>
              </a:solidFill>
              <a:latin typeface="Verdana"/>
              <a:ea typeface="Verdana"/>
              <a:cs typeface="Verdana"/>
              <a:sym typeface="Verdana"/>
            </a:endParaRPr>
          </a:p>
          <a:p>
            <a:pPr indent="-228600" lvl="0" marL="457200" rtl="0" algn="just">
              <a:spcBef>
                <a:spcPts val="0"/>
              </a:spcBef>
              <a:spcAft>
                <a:spcPts val="0"/>
              </a:spcAft>
              <a:buClr>
                <a:schemeClr val="dk1"/>
              </a:buClr>
              <a:buSzPts val="1200"/>
              <a:buFont typeface="Verdana"/>
              <a:buNone/>
            </a:pPr>
            <a:r>
              <a:rPr b="1" lang="en" sz="1200">
                <a:solidFill>
                  <a:schemeClr val="dk1"/>
                </a:solidFill>
                <a:latin typeface="Verdana"/>
                <a:ea typeface="Verdana"/>
                <a:cs typeface="Verdana"/>
                <a:sym typeface="Verdana"/>
              </a:rPr>
              <a:t>Reduce step</a:t>
            </a:r>
            <a:r>
              <a:rPr lang="en" sz="1200">
                <a:solidFill>
                  <a:schemeClr val="dk1"/>
                </a:solidFill>
                <a:latin typeface="Verdana"/>
                <a:ea typeface="Verdana"/>
                <a:cs typeface="Verdana"/>
                <a:sym typeface="Verdana"/>
              </a:rPr>
              <a:t> : When the parser finds a complete grammar rule (RHS) and replaces it to (LHS), it is known as reduce-step. This occurs when the top of the stack contains a handle. To reduce, a POP function is performed on the stack which pops off the handle and replaces it with LHS non-terminal symbol.</a:t>
            </a:r>
            <a:endParaRPr sz="12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2352"/>
              </a:lnSpc>
              <a:spcBef>
                <a:spcPts val="1800"/>
              </a:spcBef>
              <a:spcAft>
                <a:spcPts val="0"/>
              </a:spcAft>
              <a:buClr>
                <a:schemeClr val="dk1"/>
              </a:buClr>
              <a:buSzPct val="64705"/>
              <a:buFont typeface="Arial"/>
              <a:buNone/>
            </a:pPr>
            <a:r>
              <a:rPr lang="en" sz="1700"/>
              <a:t>LR Parser</a:t>
            </a:r>
            <a:endParaRPr sz="1700"/>
          </a:p>
          <a:p>
            <a:pPr indent="0" lvl="0" marL="0" rtl="0" algn="l">
              <a:spcBef>
                <a:spcPts val="400"/>
              </a:spcBef>
              <a:spcAft>
                <a:spcPts val="0"/>
              </a:spcAft>
              <a:buNone/>
            </a:pPr>
            <a:r>
              <a:t/>
            </a:r>
            <a:endParaRPr/>
          </a:p>
        </p:txBody>
      </p:sp>
      <p:sp>
        <p:nvSpPr>
          <p:cNvPr id="477" name="Google Shape;477;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rgbClr val="FFFFFF"/>
                </a:highlight>
                <a:latin typeface="Verdana"/>
                <a:ea typeface="Verdana"/>
                <a:cs typeface="Verdana"/>
                <a:sym typeface="Verdana"/>
              </a:rPr>
              <a:t>The LR parser is a non-recursive, shift-reduce, bottom-up parser. It uses a wide class of context-free grammar which makes it the most efficient syntax analysis technique. LR parsers are also known as LR(k) parsers, where L stands for left-to-right scanning of the input stream; R stands for the construction of right-most derivation in reverse, and k denotes the number of lookahead symbols to make decisions.</a:t>
            </a:r>
            <a:endParaRPr sz="1200">
              <a:solidFill>
                <a:schemeClr val="dk1"/>
              </a:solidFill>
              <a:highlight>
                <a:srgbClr val="FFFFFF"/>
              </a:highlight>
              <a:latin typeface="Verdana"/>
              <a:ea typeface="Verdana"/>
              <a:cs typeface="Verdana"/>
              <a:sym typeface="Verdana"/>
            </a:endParaRPr>
          </a:p>
          <a:p>
            <a:pPr indent="-228600" lvl="0" marL="457200" rtl="0" algn="just">
              <a:spcBef>
                <a:spcPts val="1200"/>
              </a:spcBef>
              <a:spcAft>
                <a:spcPts val="0"/>
              </a:spcAft>
              <a:buClr>
                <a:schemeClr val="dk1"/>
              </a:buClr>
              <a:buSzPts val="1200"/>
              <a:buFont typeface="Verdana"/>
              <a:buNone/>
            </a:pPr>
            <a:r>
              <a:rPr lang="en" sz="1200">
                <a:solidFill>
                  <a:schemeClr val="dk1"/>
                </a:solidFill>
                <a:latin typeface="Verdana"/>
                <a:ea typeface="Verdana"/>
                <a:cs typeface="Verdana"/>
                <a:sym typeface="Verdana"/>
              </a:rPr>
              <a:t>LR(1) LR Parser:</a:t>
            </a:r>
            <a:endParaRPr sz="1200">
              <a:solidFill>
                <a:schemeClr val="dk1"/>
              </a:solidFill>
              <a:latin typeface="Verdana"/>
              <a:ea typeface="Verdana"/>
              <a:cs typeface="Verdana"/>
              <a:sym typeface="Verdana"/>
            </a:endParaRPr>
          </a:p>
          <a:p>
            <a:pPr indent="-304800" lvl="1" marL="914400" rtl="0" algn="just">
              <a:spcBef>
                <a:spcPts val="0"/>
              </a:spcBef>
              <a:spcAft>
                <a:spcPts val="0"/>
              </a:spcAft>
              <a:buClr>
                <a:schemeClr val="dk1"/>
              </a:buClr>
              <a:buSzPts val="1200"/>
              <a:buFont typeface="Verdana"/>
              <a:buAutoNum type="alphaLcPeriod"/>
            </a:pPr>
            <a:r>
              <a:rPr lang="en" sz="1200">
                <a:solidFill>
                  <a:schemeClr val="dk1"/>
                </a:solidFill>
                <a:latin typeface="Verdana"/>
                <a:ea typeface="Verdana"/>
                <a:cs typeface="Verdana"/>
                <a:sym typeface="Verdana"/>
              </a:rPr>
              <a:t>Works on complete set of LR(1) Grammar</a:t>
            </a:r>
            <a:endParaRPr sz="1200">
              <a:solidFill>
                <a:schemeClr val="dk1"/>
              </a:solidFill>
              <a:latin typeface="Verdana"/>
              <a:ea typeface="Verdana"/>
              <a:cs typeface="Verdana"/>
              <a:sym typeface="Verdana"/>
            </a:endParaRPr>
          </a:p>
          <a:p>
            <a:pPr indent="-304800" lvl="1" marL="914400" rtl="0" algn="just">
              <a:spcBef>
                <a:spcPts val="0"/>
              </a:spcBef>
              <a:spcAft>
                <a:spcPts val="0"/>
              </a:spcAft>
              <a:buClr>
                <a:schemeClr val="dk1"/>
              </a:buClr>
              <a:buSzPts val="1200"/>
              <a:buFont typeface="Verdana"/>
              <a:buAutoNum type="alphaLcPeriod"/>
            </a:pPr>
            <a:r>
              <a:rPr lang="en" sz="1200">
                <a:solidFill>
                  <a:schemeClr val="dk1"/>
                </a:solidFill>
                <a:latin typeface="Verdana"/>
                <a:ea typeface="Verdana"/>
                <a:cs typeface="Verdana"/>
                <a:sym typeface="Verdana"/>
              </a:rPr>
              <a:t>Generates large table and large number of states</a:t>
            </a:r>
            <a:endParaRPr sz="1200">
              <a:solidFill>
                <a:schemeClr val="dk1"/>
              </a:solidFill>
              <a:latin typeface="Verdana"/>
              <a:ea typeface="Verdana"/>
              <a:cs typeface="Verdana"/>
              <a:sym typeface="Verdana"/>
            </a:endParaRPr>
          </a:p>
          <a:p>
            <a:pPr indent="-304800" lvl="1" marL="914400" rtl="0" algn="just">
              <a:spcBef>
                <a:spcPts val="0"/>
              </a:spcBef>
              <a:spcAft>
                <a:spcPts val="0"/>
              </a:spcAft>
              <a:buClr>
                <a:schemeClr val="dk1"/>
              </a:buClr>
              <a:buSzPts val="1200"/>
              <a:buFont typeface="Verdana"/>
              <a:buAutoNum type="alphaLcPeriod"/>
            </a:pPr>
            <a:r>
              <a:rPr lang="en" sz="1200">
                <a:solidFill>
                  <a:schemeClr val="dk1"/>
                </a:solidFill>
                <a:latin typeface="Verdana"/>
                <a:ea typeface="Verdana"/>
                <a:cs typeface="Verdana"/>
                <a:sym typeface="Verdana"/>
              </a:rPr>
              <a:t>Slow construction</a:t>
            </a:r>
            <a:endParaRPr sz="1200">
              <a:solidFill>
                <a:schemeClr val="dk1"/>
              </a:solidFill>
              <a:latin typeface="Verdana"/>
              <a:ea typeface="Verdana"/>
              <a:cs typeface="Verdana"/>
              <a:sym typeface="Verdana"/>
            </a:endParaRPr>
          </a:p>
          <a:p>
            <a:pPr indent="0" lvl="0" marL="0" rtl="0" algn="l">
              <a:spcBef>
                <a:spcPts val="1200"/>
              </a:spcBef>
              <a:spcAft>
                <a:spcPts val="1200"/>
              </a:spcAft>
              <a:buNone/>
            </a:pPr>
            <a:r>
              <a:t/>
            </a:r>
            <a:endParaRPr sz="12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2352"/>
              </a:lnSpc>
              <a:spcBef>
                <a:spcPts val="1800"/>
              </a:spcBef>
              <a:spcAft>
                <a:spcPts val="0"/>
              </a:spcAft>
              <a:buClr>
                <a:schemeClr val="dk1"/>
              </a:buClr>
              <a:buSzPct val="64705"/>
              <a:buFont typeface="Arial"/>
              <a:buNone/>
            </a:pPr>
            <a:r>
              <a:rPr lang="en" sz="1700"/>
              <a:t>LR Parsing Algorithm</a:t>
            </a:r>
            <a:endParaRPr sz="1700"/>
          </a:p>
          <a:p>
            <a:pPr indent="0" lvl="0" marL="0" rtl="0" algn="l">
              <a:spcBef>
                <a:spcPts val="400"/>
              </a:spcBef>
              <a:spcAft>
                <a:spcPts val="0"/>
              </a:spcAft>
              <a:buNone/>
            </a:pPr>
            <a:r>
              <a:t/>
            </a:r>
            <a:endParaRPr/>
          </a:p>
        </p:txBody>
      </p:sp>
      <p:sp>
        <p:nvSpPr>
          <p:cNvPr id="483" name="Google Shape;483;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84" name="Google Shape;484;p79"/>
          <p:cNvPicPr preferRelativeResize="0"/>
          <p:nvPr/>
        </p:nvPicPr>
        <p:blipFill>
          <a:blip r:embed="rId3">
            <a:alphaModFix/>
          </a:blip>
          <a:stretch>
            <a:fillRect/>
          </a:stretch>
        </p:blipFill>
        <p:spPr>
          <a:xfrm>
            <a:off x="311700" y="1152475"/>
            <a:ext cx="7838575" cy="39910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5: </a:t>
            </a:r>
            <a:r>
              <a:rPr b="1" lang="en" sz="2100">
                <a:solidFill>
                  <a:srgbClr val="273239"/>
                </a:solidFill>
                <a:highlight>
                  <a:srgbClr val="FFFFFF"/>
                </a:highlight>
              </a:rPr>
              <a:t> Intermediate Representation(IR)</a:t>
            </a:r>
            <a:endParaRPr b="1" sz="2100">
              <a:solidFill>
                <a:srgbClr val="273239"/>
              </a:solidFill>
              <a:highlight>
                <a:srgbClr val="FFFFFF"/>
              </a:highlight>
            </a:endParaRPr>
          </a:p>
          <a:p>
            <a:pPr indent="0" lvl="0" marL="0" rtl="0" algn="l">
              <a:spcBef>
                <a:spcPts val="0"/>
              </a:spcBef>
              <a:spcAft>
                <a:spcPts val="0"/>
              </a:spcAft>
              <a:buNone/>
            </a:pPr>
            <a:r>
              <a:t/>
            </a:r>
            <a:endParaRPr/>
          </a:p>
        </p:txBody>
      </p:sp>
      <p:sp>
        <p:nvSpPr>
          <p:cNvPr id="490" name="Google Shape;490;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i="1" lang="en" sz="1350">
                <a:solidFill>
                  <a:srgbClr val="273239"/>
                </a:solidFill>
                <a:highlight>
                  <a:srgbClr val="FFFFFF"/>
                </a:highlight>
                <a:latin typeface="Nunito"/>
                <a:ea typeface="Nunito"/>
                <a:cs typeface="Nunito"/>
                <a:sym typeface="Nunito"/>
              </a:rPr>
              <a:t>Intermediate Representation(IR)</a:t>
            </a:r>
            <a:r>
              <a:rPr lang="en" sz="1350">
                <a:solidFill>
                  <a:srgbClr val="273239"/>
                </a:solidFill>
                <a:highlight>
                  <a:srgbClr val="FFFFFF"/>
                </a:highlight>
                <a:latin typeface="Nunito"/>
                <a:ea typeface="Nunito"/>
                <a:cs typeface="Nunito"/>
                <a:sym typeface="Nunito"/>
              </a:rPr>
              <a:t>, as the name suggests, is any representation of a program between the source and target languages. </a:t>
            </a:r>
            <a:endParaRPr sz="1350">
              <a:solidFill>
                <a:srgbClr val="273239"/>
              </a:solidFill>
              <a:highlight>
                <a:srgbClr val="FFFFFF"/>
              </a:highlight>
              <a:latin typeface="Nunito"/>
              <a:ea typeface="Nunito"/>
              <a:cs typeface="Nunito"/>
              <a:sym typeface="Nunito"/>
            </a:endParaRPr>
          </a:p>
          <a:p>
            <a:pPr indent="0" lvl="0" marL="0" rtl="0" algn="l">
              <a:spcBef>
                <a:spcPts val="1200"/>
              </a:spcBef>
              <a:spcAft>
                <a:spcPts val="0"/>
              </a:spcAft>
              <a:buNone/>
            </a:pPr>
            <a:r>
              <a:rPr lang="en" sz="1350">
                <a:solidFill>
                  <a:srgbClr val="273239"/>
                </a:solidFill>
                <a:highlight>
                  <a:srgbClr val="FFFFFF"/>
                </a:highlight>
                <a:latin typeface="Nunito"/>
                <a:ea typeface="Nunito"/>
                <a:cs typeface="Nunito"/>
                <a:sym typeface="Nunito"/>
              </a:rPr>
              <a:t>The intermediate form of the program that is being compiled is the </a:t>
            </a:r>
            <a:r>
              <a:rPr b="1" i="1" lang="en" sz="1350">
                <a:solidFill>
                  <a:srgbClr val="273239"/>
                </a:solidFill>
                <a:highlight>
                  <a:srgbClr val="FFFFFF"/>
                </a:highlight>
                <a:latin typeface="Nunito"/>
                <a:ea typeface="Nunito"/>
                <a:cs typeface="Nunito"/>
                <a:sym typeface="Nunito"/>
              </a:rPr>
              <a:t>central data structure</a:t>
            </a:r>
            <a:r>
              <a:rPr lang="en" sz="1350">
                <a:solidFill>
                  <a:srgbClr val="273239"/>
                </a:solidFill>
                <a:highlight>
                  <a:srgbClr val="FFFFFF"/>
                </a:highlight>
                <a:latin typeface="Nunito"/>
                <a:ea typeface="Nunito"/>
                <a:cs typeface="Nunito"/>
                <a:sym typeface="Nunito"/>
              </a:rPr>
              <a:t> in a compiler. A compiler may have a single IR or a series of IRs. The decisions that are made during the design of IR affect the efficiency and speed of the compiler.</a:t>
            </a:r>
            <a:endParaRPr sz="1350">
              <a:solidFill>
                <a:srgbClr val="273239"/>
              </a:solidFill>
              <a:highlight>
                <a:srgbClr val="FFFFFF"/>
              </a:highlight>
              <a:latin typeface="Nunito"/>
              <a:ea typeface="Nunito"/>
              <a:cs typeface="Nunito"/>
              <a:sym typeface="Nunito"/>
            </a:endParaRPr>
          </a:p>
          <a:p>
            <a:pPr indent="0" lvl="0" marL="0" rtl="0" algn="just">
              <a:spcBef>
                <a:spcPts val="1200"/>
              </a:spcBef>
              <a:spcAft>
                <a:spcPts val="0"/>
              </a:spcAft>
              <a:buClr>
                <a:schemeClr val="dk1"/>
              </a:buClr>
              <a:buSzPct val="81481"/>
              <a:buFont typeface="Arial"/>
              <a:buNone/>
            </a:pPr>
            <a:r>
              <a:rPr lang="en" sz="1350">
                <a:solidFill>
                  <a:srgbClr val="273239"/>
                </a:solidFill>
                <a:highlight>
                  <a:srgbClr val="FFFFFF"/>
                </a:highlight>
                <a:latin typeface="Nunito"/>
                <a:ea typeface="Nunito"/>
                <a:cs typeface="Nunito"/>
                <a:sym typeface="Nunito"/>
              </a:rPr>
              <a:t>The below five are the properties of IRs:</a:t>
            </a:r>
            <a:endParaRPr sz="1350">
              <a:solidFill>
                <a:srgbClr val="273239"/>
              </a:solidFill>
              <a:highlight>
                <a:srgbClr val="FFFFFF"/>
              </a:highlight>
              <a:latin typeface="Nunito"/>
              <a:ea typeface="Nunito"/>
              <a:cs typeface="Nunito"/>
              <a:sym typeface="Nunito"/>
            </a:endParaRPr>
          </a:p>
          <a:p>
            <a:pPr indent="-307895" lvl="0" marL="685800" rtl="0" algn="just">
              <a:lnSpc>
                <a:spcPct val="158000"/>
              </a:lnSpc>
              <a:spcBef>
                <a:spcPts val="800"/>
              </a:spcBef>
              <a:spcAft>
                <a:spcPts val="0"/>
              </a:spcAft>
              <a:buClr>
                <a:srgbClr val="273239"/>
              </a:buClr>
              <a:buSzPct val="100000"/>
              <a:buFont typeface="Nunito"/>
              <a:buAutoNum type="arabicPeriod"/>
            </a:pPr>
            <a:r>
              <a:rPr lang="en" sz="1350">
                <a:solidFill>
                  <a:srgbClr val="273239"/>
                </a:solidFill>
                <a:highlight>
                  <a:srgbClr val="FFFFFF"/>
                </a:highlight>
                <a:latin typeface="Nunito"/>
                <a:ea typeface="Nunito"/>
                <a:cs typeface="Nunito"/>
                <a:sym typeface="Nunito"/>
              </a:rPr>
              <a:t>Ease of generation</a:t>
            </a:r>
            <a:endParaRPr sz="1350">
              <a:solidFill>
                <a:srgbClr val="273239"/>
              </a:solidFill>
              <a:highlight>
                <a:srgbClr val="FFFFFF"/>
              </a:highlight>
              <a:latin typeface="Nunito"/>
              <a:ea typeface="Nunito"/>
              <a:cs typeface="Nunito"/>
              <a:sym typeface="Nunito"/>
            </a:endParaRPr>
          </a:p>
          <a:p>
            <a:pPr indent="-307895" lvl="0" marL="685800" rtl="0" algn="just">
              <a:lnSpc>
                <a:spcPct val="158000"/>
              </a:lnSpc>
              <a:spcBef>
                <a:spcPts val="0"/>
              </a:spcBef>
              <a:spcAft>
                <a:spcPts val="0"/>
              </a:spcAft>
              <a:buClr>
                <a:srgbClr val="273239"/>
              </a:buClr>
              <a:buSzPct val="100000"/>
              <a:buFont typeface="Nunito"/>
              <a:buAutoNum type="arabicPeriod"/>
            </a:pPr>
            <a:r>
              <a:rPr lang="en" sz="1350">
                <a:solidFill>
                  <a:srgbClr val="273239"/>
                </a:solidFill>
                <a:highlight>
                  <a:srgbClr val="FFFFFF"/>
                </a:highlight>
                <a:latin typeface="Nunito"/>
                <a:ea typeface="Nunito"/>
                <a:cs typeface="Nunito"/>
                <a:sym typeface="Nunito"/>
              </a:rPr>
              <a:t>Ease of manipulation</a:t>
            </a:r>
            <a:endParaRPr sz="1350">
              <a:solidFill>
                <a:srgbClr val="273239"/>
              </a:solidFill>
              <a:highlight>
                <a:srgbClr val="FFFFFF"/>
              </a:highlight>
              <a:latin typeface="Nunito"/>
              <a:ea typeface="Nunito"/>
              <a:cs typeface="Nunito"/>
              <a:sym typeface="Nunito"/>
            </a:endParaRPr>
          </a:p>
          <a:p>
            <a:pPr indent="-307895" lvl="0" marL="685800" rtl="0" algn="just">
              <a:lnSpc>
                <a:spcPct val="158000"/>
              </a:lnSpc>
              <a:spcBef>
                <a:spcPts val="0"/>
              </a:spcBef>
              <a:spcAft>
                <a:spcPts val="0"/>
              </a:spcAft>
              <a:buClr>
                <a:srgbClr val="273239"/>
              </a:buClr>
              <a:buSzPct val="100000"/>
              <a:buFont typeface="Nunito"/>
              <a:buAutoNum type="arabicPeriod"/>
            </a:pPr>
            <a:r>
              <a:rPr lang="en" sz="1350">
                <a:solidFill>
                  <a:srgbClr val="273239"/>
                </a:solidFill>
                <a:highlight>
                  <a:srgbClr val="FFFFFF"/>
                </a:highlight>
                <a:latin typeface="Nunito"/>
                <a:ea typeface="Nunito"/>
                <a:cs typeface="Nunito"/>
                <a:sym typeface="Nunito"/>
              </a:rPr>
              <a:t>Freedom of expression</a:t>
            </a:r>
            <a:endParaRPr sz="1350">
              <a:solidFill>
                <a:srgbClr val="273239"/>
              </a:solidFill>
              <a:highlight>
                <a:srgbClr val="FFFFFF"/>
              </a:highlight>
              <a:latin typeface="Nunito"/>
              <a:ea typeface="Nunito"/>
              <a:cs typeface="Nunito"/>
              <a:sym typeface="Nunito"/>
            </a:endParaRPr>
          </a:p>
          <a:p>
            <a:pPr indent="-307895" lvl="0" marL="685800" rtl="0" algn="just">
              <a:lnSpc>
                <a:spcPct val="158000"/>
              </a:lnSpc>
              <a:spcBef>
                <a:spcPts val="0"/>
              </a:spcBef>
              <a:spcAft>
                <a:spcPts val="0"/>
              </a:spcAft>
              <a:buClr>
                <a:srgbClr val="273239"/>
              </a:buClr>
              <a:buSzPct val="100000"/>
              <a:buFont typeface="Nunito"/>
              <a:buAutoNum type="arabicPeriod"/>
            </a:pPr>
            <a:r>
              <a:rPr lang="en" sz="1350">
                <a:solidFill>
                  <a:srgbClr val="273239"/>
                </a:solidFill>
                <a:highlight>
                  <a:srgbClr val="FFFFFF"/>
                </a:highlight>
                <a:latin typeface="Nunito"/>
                <a:ea typeface="Nunito"/>
                <a:cs typeface="Nunito"/>
                <a:sym typeface="Nunito"/>
              </a:rPr>
              <a:t>Size of the procedure</a:t>
            </a:r>
            <a:endParaRPr sz="1350">
              <a:solidFill>
                <a:srgbClr val="273239"/>
              </a:solidFill>
              <a:highlight>
                <a:srgbClr val="FFFFFF"/>
              </a:highlight>
              <a:latin typeface="Nunito"/>
              <a:ea typeface="Nunito"/>
              <a:cs typeface="Nunito"/>
              <a:sym typeface="Nunito"/>
            </a:endParaRPr>
          </a:p>
          <a:p>
            <a:pPr indent="-307895" lvl="0" marL="685800" rtl="0" algn="just">
              <a:lnSpc>
                <a:spcPct val="158000"/>
              </a:lnSpc>
              <a:spcBef>
                <a:spcPts val="0"/>
              </a:spcBef>
              <a:spcAft>
                <a:spcPts val="0"/>
              </a:spcAft>
              <a:buClr>
                <a:srgbClr val="273239"/>
              </a:buClr>
              <a:buSzPct val="100000"/>
              <a:buFont typeface="Nunito"/>
              <a:buAutoNum type="arabicPeriod"/>
            </a:pPr>
            <a:r>
              <a:rPr lang="en" sz="1350">
                <a:solidFill>
                  <a:srgbClr val="273239"/>
                </a:solidFill>
                <a:highlight>
                  <a:srgbClr val="FFFFFF"/>
                </a:highlight>
                <a:latin typeface="Nunito"/>
                <a:ea typeface="Nunito"/>
                <a:cs typeface="Nunito"/>
                <a:sym typeface="Nunito"/>
              </a:rPr>
              <a:t>Level of abstraction</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sz="1350">
              <a:solidFill>
                <a:srgbClr val="273239"/>
              </a:solidFill>
              <a:highlight>
                <a:srgbClr val="FFFFFF"/>
              </a:highlight>
              <a:latin typeface="Nunito"/>
              <a:ea typeface="Nunito"/>
              <a:cs typeface="Nunito"/>
              <a:sym typeface="Nunito"/>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96" name="Google Shape;496;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97" name="Google Shape;497;p81"/>
          <p:cNvPicPr preferRelativeResize="0"/>
          <p:nvPr/>
        </p:nvPicPr>
        <p:blipFill>
          <a:blip r:embed="rId3">
            <a:alphaModFix/>
          </a:blip>
          <a:stretch>
            <a:fillRect/>
          </a:stretch>
        </p:blipFill>
        <p:spPr>
          <a:xfrm>
            <a:off x="311700" y="1152475"/>
            <a:ext cx="8520600" cy="27759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2288100" cy="40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94" name="Google Shape;94;p19"/>
          <p:cNvSpPr txBox="1"/>
          <p:nvPr>
            <p:ph idx="1" type="body"/>
          </p:nvPr>
        </p:nvSpPr>
        <p:spPr>
          <a:xfrm>
            <a:off x="2661775" y="221475"/>
            <a:ext cx="6126600" cy="4497000"/>
          </a:xfrm>
          <a:prstGeom prst="rect">
            <a:avLst/>
          </a:prstGeom>
        </p:spPr>
        <p:txBody>
          <a:bodyPr anchorCtr="0" anchor="t" bIns="91425" lIns="91425" spcFirstLastPara="1" rIns="91425" wrap="square" tIns="91425">
            <a:noAutofit/>
          </a:bodyPr>
          <a:lstStyle/>
          <a:p>
            <a:pPr indent="-304800" lvl="0" marL="2286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Assembler:</a:t>
            </a:r>
            <a:r>
              <a:rPr lang="en" sz="1200">
                <a:solidFill>
                  <a:srgbClr val="273239"/>
                </a:solidFill>
                <a:highlight>
                  <a:srgbClr val="FFFFFF"/>
                </a:highlight>
                <a:latin typeface="Nunito"/>
                <a:ea typeface="Nunito"/>
                <a:cs typeface="Nunito"/>
                <a:sym typeface="Nunito"/>
              </a:rPr>
              <a:t> For every platform (Hardware + OS) we will have an assembler. They are not universal since for each platform we have one. The output of the assembler is called an object file. Its translates assembly language to machine code.</a:t>
            </a:r>
            <a:endParaRPr sz="1200">
              <a:solidFill>
                <a:srgbClr val="273239"/>
              </a:solidFill>
              <a:highlight>
                <a:srgbClr val="FFFFFF"/>
              </a:highlight>
              <a:latin typeface="Nunito"/>
              <a:ea typeface="Nunito"/>
              <a:cs typeface="Nunito"/>
              <a:sym typeface="Nunito"/>
            </a:endParaRPr>
          </a:p>
          <a:p>
            <a:pPr indent="-304800" lvl="0" marL="2286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Compiler:</a:t>
            </a:r>
            <a:r>
              <a:rPr lang="en" sz="1200">
                <a:solidFill>
                  <a:srgbClr val="273239"/>
                </a:solidFill>
                <a:highlight>
                  <a:srgbClr val="FFFFFF"/>
                </a:highlight>
                <a:latin typeface="Nunito"/>
                <a:ea typeface="Nunito"/>
                <a:cs typeface="Nunito"/>
                <a:sym typeface="Nunito"/>
              </a:rPr>
              <a:t> The compiler is an intelligent program as compared to an assembler. The compiler verifies all types of limits, ranges, errors, etc. Compiler program takes more time to run and it occupies a huge amount of memory space. The speed of the compiler is slower than other system software. It takes time because it enters through the program and then does the translation of the full program.</a:t>
            </a:r>
            <a:endParaRPr sz="1200">
              <a:solidFill>
                <a:srgbClr val="273239"/>
              </a:solidFill>
              <a:highlight>
                <a:srgbClr val="FFFFFF"/>
              </a:highlight>
              <a:latin typeface="Nunito"/>
              <a:ea typeface="Nunito"/>
              <a:cs typeface="Nunito"/>
              <a:sym typeface="Nunito"/>
            </a:endParaRPr>
          </a:p>
          <a:p>
            <a:pPr indent="-304800" lvl="0" marL="2286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Interpreter:</a:t>
            </a:r>
            <a:r>
              <a:rPr lang="en" sz="1200">
                <a:solidFill>
                  <a:srgbClr val="273239"/>
                </a:solidFill>
                <a:highlight>
                  <a:srgbClr val="FFFFFF"/>
                </a:highlight>
                <a:latin typeface="Nunito"/>
                <a:ea typeface="Nunito"/>
                <a:cs typeface="Nunito"/>
                <a:sym typeface="Nunito"/>
              </a:rPr>
              <a:t> An interpreter converts high-level language into low-level machine language, just like a compiler. But they are different in the way they read the input. The Compiler in one go reads the inputs, does the processing, and executes the source code whereas the interpreter does the same line by line. A compiler scans the entire program and translates it as a whole into machine code </a:t>
            </a:r>
            <a:r>
              <a:rPr lang="en" sz="120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whereas an interpreter</a:t>
            </a:r>
            <a:r>
              <a:rPr lang="en" sz="1200">
                <a:solidFill>
                  <a:srgbClr val="273239"/>
                </a:solidFill>
                <a:highlight>
                  <a:srgbClr val="FFFFFF"/>
                </a:highlight>
                <a:latin typeface="Nunito"/>
                <a:ea typeface="Nunito"/>
                <a:cs typeface="Nunito"/>
                <a:sym typeface="Nunito"/>
              </a:rPr>
              <a:t> translates the program one statement at a time. Interpreted programs are usually slower concerning compiled ones.</a:t>
            </a:r>
            <a:endParaRPr sz="12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b="1" sz="1200">
              <a:solidFill>
                <a:srgbClr val="273239"/>
              </a:solidFill>
              <a:highlight>
                <a:srgbClr val="FFFFFF"/>
              </a:highlight>
              <a:latin typeface="Nunito"/>
              <a:ea typeface="Nunito"/>
              <a:cs typeface="Nunito"/>
              <a:sym typeface="Nunito"/>
            </a:endParaRPr>
          </a:p>
        </p:txBody>
      </p:sp>
      <p:pic>
        <p:nvPicPr>
          <p:cNvPr id="95" name="Google Shape;95;p19"/>
          <p:cNvPicPr preferRelativeResize="0"/>
          <p:nvPr/>
        </p:nvPicPr>
        <p:blipFill>
          <a:blip r:embed="rId4">
            <a:alphaModFix/>
          </a:blip>
          <a:stretch>
            <a:fillRect/>
          </a:stretch>
        </p:blipFill>
        <p:spPr>
          <a:xfrm>
            <a:off x="101475" y="128325"/>
            <a:ext cx="2560300" cy="44968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3" name="Google Shape;503;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28600" lvl="0" marL="457200" rtl="0" algn="just">
              <a:spcBef>
                <a:spcPts val="0"/>
              </a:spcBef>
              <a:spcAft>
                <a:spcPts val="0"/>
              </a:spcAft>
              <a:buClr>
                <a:schemeClr val="dk1"/>
              </a:buClr>
              <a:buSzPts val="1200"/>
              <a:buFont typeface="Verdana"/>
              <a:buNone/>
            </a:pPr>
            <a:r>
              <a:rPr lang="en" sz="1200">
                <a:solidFill>
                  <a:schemeClr val="dk1"/>
                </a:solidFill>
                <a:latin typeface="Verdana"/>
                <a:ea typeface="Verdana"/>
                <a:cs typeface="Verdana"/>
                <a:sym typeface="Verdana"/>
              </a:rPr>
              <a:t>If a compiler translates the source language to its target machine language without having the option for generating intermediate code, then for each new machine, a full native compiler is required.</a:t>
            </a:r>
            <a:endParaRPr sz="1200">
              <a:solidFill>
                <a:schemeClr val="dk1"/>
              </a:solidFill>
              <a:latin typeface="Verdana"/>
              <a:ea typeface="Verdana"/>
              <a:cs typeface="Verdana"/>
              <a:sym typeface="Verdana"/>
            </a:endParaRPr>
          </a:p>
          <a:p>
            <a:pPr indent="-228600" lvl="0" marL="457200" rtl="0" algn="just">
              <a:spcBef>
                <a:spcPts val="0"/>
              </a:spcBef>
              <a:spcAft>
                <a:spcPts val="0"/>
              </a:spcAft>
              <a:buClr>
                <a:schemeClr val="dk1"/>
              </a:buClr>
              <a:buSzPts val="1200"/>
              <a:buFont typeface="Verdana"/>
              <a:buNone/>
            </a:pPr>
            <a:r>
              <a:t/>
            </a:r>
            <a:endParaRPr sz="1200">
              <a:solidFill>
                <a:schemeClr val="dk1"/>
              </a:solidFill>
              <a:latin typeface="Verdana"/>
              <a:ea typeface="Verdana"/>
              <a:cs typeface="Verdana"/>
              <a:sym typeface="Verdana"/>
            </a:endParaRPr>
          </a:p>
          <a:p>
            <a:pPr indent="-228600" lvl="0" marL="457200" rtl="0" algn="just">
              <a:spcBef>
                <a:spcPts val="0"/>
              </a:spcBef>
              <a:spcAft>
                <a:spcPts val="0"/>
              </a:spcAft>
              <a:buClr>
                <a:schemeClr val="dk1"/>
              </a:buClr>
              <a:buSzPts val="1200"/>
              <a:buFont typeface="Verdana"/>
              <a:buNone/>
            </a:pPr>
            <a:r>
              <a:rPr lang="en" sz="1200">
                <a:solidFill>
                  <a:schemeClr val="dk1"/>
                </a:solidFill>
                <a:latin typeface="Verdana"/>
                <a:ea typeface="Verdana"/>
                <a:cs typeface="Verdana"/>
                <a:sym typeface="Verdana"/>
              </a:rPr>
              <a:t>Intermediate code eliminates the need of a new full compiler for every unique machine by keeping the analysis portion same for all the compilers.</a:t>
            </a:r>
            <a:endParaRPr sz="1200">
              <a:solidFill>
                <a:schemeClr val="dk1"/>
              </a:solidFill>
              <a:latin typeface="Verdana"/>
              <a:ea typeface="Verdana"/>
              <a:cs typeface="Verdana"/>
              <a:sym typeface="Verdana"/>
            </a:endParaRPr>
          </a:p>
          <a:p>
            <a:pPr indent="-228600" lvl="0" marL="457200" rtl="0" algn="just">
              <a:spcBef>
                <a:spcPts val="0"/>
              </a:spcBef>
              <a:spcAft>
                <a:spcPts val="0"/>
              </a:spcAft>
              <a:buClr>
                <a:schemeClr val="dk1"/>
              </a:buClr>
              <a:buSzPts val="1200"/>
              <a:buFont typeface="Verdana"/>
              <a:buNone/>
            </a:pPr>
            <a:r>
              <a:t/>
            </a:r>
            <a:endParaRPr sz="1200">
              <a:solidFill>
                <a:schemeClr val="dk1"/>
              </a:solidFill>
              <a:latin typeface="Verdana"/>
              <a:ea typeface="Verdana"/>
              <a:cs typeface="Verdana"/>
              <a:sym typeface="Verdana"/>
            </a:endParaRPr>
          </a:p>
          <a:p>
            <a:pPr indent="-228600" lvl="0" marL="457200" rtl="0" algn="just">
              <a:spcBef>
                <a:spcPts val="0"/>
              </a:spcBef>
              <a:spcAft>
                <a:spcPts val="0"/>
              </a:spcAft>
              <a:buClr>
                <a:schemeClr val="dk1"/>
              </a:buClr>
              <a:buSzPts val="1200"/>
              <a:buFont typeface="Verdana"/>
              <a:buNone/>
            </a:pPr>
            <a:r>
              <a:rPr lang="en" sz="1200">
                <a:solidFill>
                  <a:schemeClr val="dk1"/>
                </a:solidFill>
                <a:latin typeface="Verdana"/>
                <a:ea typeface="Verdana"/>
                <a:cs typeface="Verdana"/>
                <a:sym typeface="Verdana"/>
              </a:rPr>
              <a:t>The second part of compiler, synthesis, is changed according to the target machine.</a:t>
            </a:r>
            <a:endParaRPr sz="1200">
              <a:solidFill>
                <a:schemeClr val="dk1"/>
              </a:solidFill>
              <a:latin typeface="Verdana"/>
              <a:ea typeface="Verdana"/>
              <a:cs typeface="Verdana"/>
              <a:sym typeface="Verdana"/>
            </a:endParaRPr>
          </a:p>
          <a:p>
            <a:pPr indent="-228600" lvl="0" marL="457200" rtl="0" algn="just">
              <a:spcBef>
                <a:spcPts val="0"/>
              </a:spcBef>
              <a:spcAft>
                <a:spcPts val="0"/>
              </a:spcAft>
              <a:buClr>
                <a:schemeClr val="dk1"/>
              </a:buClr>
              <a:buSzPts val="1200"/>
              <a:buFont typeface="Verdana"/>
              <a:buNone/>
            </a:pPr>
            <a:r>
              <a:t/>
            </a:r>
            <a:endParaRPr sz="1200">
              <a:solidFill>
                <a:schemeClr val="dk1"/>
              </a:solidFill>
              <a:latin typeface="Verdana"/>
              <a:ea typeface="Verdana"/>
              <a:cs typeface="Verdana"/>
              <a:sym typeface="Verdana"/>
            </a:endParaRPr>
          </a:p>
          <a:p>
            <a:pPr indent="-228600" lvl="0" marL="457200" rtl="0" algn="just">
              <a:spcBef>
                <a:spcPts val="0"/>
              </a:spcBef>
              <a:spcAft>
                <a:spcPts val="0"/>
              </a:spcAft>
              <a:buClr>
                <a:schemeClr val="dk1"/>
              </a:buClr>
              <a:buSzPts val="1200"/>
              <a:buFont typeface="Verdana"/>
              <a:buNone/>
            </a:pPr>
            <a:r>
              <a:rPr lang="en" sz="1200">
                <a:solidFill>
                  <a:schemeClr val="dk1"/>
                </a:solidFill>
                <a:latin typeface="Verdana"/>
                <a:ea typeface="Verdana"/>
                <a:cs typeface="Verdana"/>
                <a:sym typeface="Verdana"/>
              </a:rPr>
              <a:t>It becomes easier to apply the source code modifications to improve code performance by applying code optimization techniques on the intermediate code.</a:t>
            </a:r>
            <a:endParaRPr sz="12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09" name="Google Shape;509;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en" sz="1350">
                <a:solidFill>
                  <a:srgbClr val="273239"/>
                </a:solidFill>
                <a:highlight>
                  <a:srgbClr val="FFFFFF"/>
                </a:highlight>
                <a:latin typeface="Nunito"/>
                <a:ea typeface="Nunito"/>
                <a:cs typeface="Nunito"/>
                <a:sym typeface="Nunito"/>
              </a:rPr>
              <a:t>Reasons for using Intermediate Representations(IRs): </a:t>
            </a:r>
            <a:endParaRPr b="1" sz="1350">
              <a:solidFill>
                <a:srgbClr val="273239"/>
              </a:solidFill>
              <a:highlight>
                <a:srgbClr val="FFFFFF"/>
              </a:highlight>
              <a:latin typeface="Nunito"/>
              <a:ea typeface="Nunito"/>
              <a:cs typeface="Nunito"/>
              <a:sym typeface="Nunito"/>
            </a:endParaRPr>
          </a:p>
          <a:p>
            <a:pPr indent="-314325" lvl="0" marL="685800" rtl="0" algn="just">
              <a:lnSpc>
                <a:spcPct val="158000"/>
              </a:lnSpc>
              <a:spcBef>
                <a:spcPts val="80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Translating the given code from one form to another requires synthesis and analysis.</a:t>
            </a:r>
            <a:endParaRPr sz="1350">
              <a:solidFill>
                <a:srgbClr val="273239"/>
              </a:solidFill>
              <a:highlight>
                <a:srgbClr val="FFFFFF"/>
              </a:highlight>
              <a:latin typeface="Nunito"/>
              <a:ea typeface="Nunito"/>
              <a:cs typeface="Nunito"/>
              <a:sym typeface="Nunito"/>
            </a:endParaRPr>
          </a:p>
          <a:p>
            <a:pPr indent="-314325" lvl="0" marL="685800" rtl="0" algn="just">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To perform machine-independent optimizations.</a:t>
            </a:r>
            <a:endParaRPr sz="1350">
              <a:solidFill>
                <a:srgbClr val="273239"/>
              </a:solidFill>
              <a:highlight>
                <a:srgbClr val="FFFFFF"/>
              </a:highlight>
              <a:latin typeface="Nunito"/>
              <a:ea typeface="Nunito"/>
              <a:cs typeface="Nunito"/>
              <a:sym typeface="Nunito"/>
            </a:endParaRPr>
          </a:p>
          <a:p>
            <a:pPr indent="-314325" lvl="0" marL="685800" rtl="0" algn="just">
              <a:lnSpc>
                <a:spcPct val="158000"/>
              </a:lnSpc>
              <a:spcBef>
                <a:spcPts val="0"/>
              </a:spcBef>
              <a:spcAft>
                <a:spcPts val="0"/>
              </a:spcAft>
              <a:buClr>
                <a:srgbClr val="273239"/>
              </a:buClr>
              <a:buSzPts val="1350"/>
              <a:buFont typeface="Nunito"/>
              <a:buAutoNum type="arabicPeriod"/>
            </a:pPr>
            <a:r>
              <a:rPr lang="en" sz="1350">
                <a:solidFill>
                  <a:srgbClr val="273239"/>
                </a:solidFill>
                <a:highlight>
                  <a:srgbClr val="FFFFFF"/>
                </a:highlight>
                <a:latin typeface="Nunito"/>
                <a:ea typeface="Nunito"/>
                <a:cs typeface="Nunito"/>
                <a:sym typeface="Nunito"/>
              </a:rPr>
              <a:t>To make translation simpler.</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15" name="Google Shape;515;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4325" lvl="0" marL="6858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Translation: </a:t>
            </a:r>
            <a:r>
              <a:rPr lang="en" sz="1350">
                <a:solidFill>
                  <a:srgbClr val="273239"/>
                </a:solidFill>
                <a:highlight>
                  <a:srgbClr val="FFFFFF"/>
                </a:highlight>
                <a:latin typeface="Nunito"/>
                <a:ea typeface="Nunito"/>
                <a:cs typeface="Nunito"/>
                <a:sym typeface="Nunito"/>
              </a:rPr>
              <a:t>The compiler takes the high-level code (like C or</a:t>
            </a:r>
            <a:r>
              <a:rPr lang="en" sz="135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 Java</a:t>
            </a:r>
            <a:r>
              <a:rPr lang="en" sz="1350">
                <a:solidFill>
                  <a:srgbClr val="273239"/>
                </a:solidFill>
                <a:highlight>
                  <a:srgbClr val="FFFFFF"/>
                </a:highlight>
                <a:latin typeface="Nunito"/>
                <a:ea typeface="Nunito"/>
                <a:cs typeface="Nunito"/>
                <a:sym typeface="Nunito"/>
              </a:rPr>
              <a:t>) and converts it into an intermediate form, which can be easier to analyze and manipulate.</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Portability</a:t>
            </a:r>
            <a:r>
              <a:rPr lang="en" sz="1350">
                <a:solidFill>
                  <a:srgbClr val="273239"/>
                </a:solidFill>
                <a:highlight>
                  <a:srgbClr val="FFFFFF"/>
                </a:highlight>
                <a:latin typeface="Nunito"/>
                <a:ea typeface="Nunito"/>
                <a:cs typeface="Nunito"/>
                <a:sym typeface="Nunito"/>
              </a:rPr>
              <a:t>: This intermediate code can often run on different types of machines without needing major changes, making it more versatile.</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Optimization: </a:t>
            </a:r>
            <a:r>
              <a:rPr lang="en" sz="1350">
                <a:solidFill>
                  <a:srgbClr val="273239"/>
                </a:solidFill>
                <a:highlight>
                  <a:srgbClr val="FFFFFF"/>
                </a:highlight>
                <a:latin typeface="Nunito"/>
                <a:ea typeface="Nunito"/>
                <a:cs typeface="Nunito"/>
                <a:sym typeface="Nunito"/>
              </a:rPr>
              <a:t>Before turning it into machine code, the compiler can optimize this intermediate code to make the final program run faster or use less memory.</a:t>
            </a:r>
            <a:endParaRPr sz="1350">
              <a:solidFill>
                <a:srgbClr val="273239"/>
              </a:solidFill>
              <a:highlight>
                <a:srgbClr val="FFFFFF"/>
              </a:highlight>
              <a:latin typeface="Nunito"/>
              <a:ea typeface="Nunito"/>
              <a:cs typeface="Nunito"/>
              <a:sym typeface="Nunito"/>
            </a:endParaRPr>
          </a:p>
          <a:p>
            <a:pPr indent="0" lvl="0" marL="457200" rtl="0" algn="l">
              <a:lnSpc>
                <a:spcPct val="158000"/>
              </a:lnSpc>
              <a:spcBef>
                <a:spcPts val="1800"/>
              </a:spcBef>
              <a:spcAft>
                <a:spcPts val="0"/>
              </a:spcAft>
              <a:buNone/>
            </a:pPr>
            <a:r>
              <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21" name="Google Shape;521;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61111"/>
              <a:buFont typeface="Arial"/>
              <a:buNone/>
            </a:pPr>
            <a:r>
              <a:rPr b="1" lang="en">
                <a:solidFill>
                  <a:srgbClr val="273239"/>
                </a:solidFill>
                <a:highlight>
                  <a:srgbClr val="FFFFFF"/>
                </a:highlight>
                <a:latin typeface="Nunito"/>
                <a:ea typeface="Nunito"/>
                <a:cs typeface="Nunito"/>
                <a:sym typeface="Nunito"/>
              </a:rPr>
              <a:t>Advantages of Intermediate Code Generation</a:t>
            </a:r>
            <a:endParaRPr b="1">
              <a:solidFill>
                <a:srgbClr val="273239"/>
              </a:solidFill>
              <a:highlight>
                <a:srgbClr val="FFFFFF"/>
              </a:highlight>
              <a:latin typeface="Nunito"/>
              <a:ea typeface="Nunito"/>
              <a:cs typeface="Nunito"/>
              <a:sym typeface="Nunito"/>
            </a:endParaRPr>
          </a:p>
          <a:p>
            <a:pPr indent="-301466" lvl="0" marL="685800" rtl="0" algn="l">
              <a:lnSpc>
                <a:spcPct val="158000"/>
              </a:lnSpc>
              <a:spcBef>
                <a:spcPts val="0"/>
              </a:spcBef>
              <a:spcAft>
                <a:spcPts val="0"/>
              </a:spcAft>
              <a:buClr>
                <a:srgbClr val="273239"/>
              </a:buClr>
              <a:buSzPct val="100000"/>
              <a:buFont typeface="Nunito"/>
              <a:buChar char="●"/>
            </a:pPr>
            <a:r>
              <a:rPr b="1" lang="en" sz="1350">
                <a:solidFill>
                  <a:srgbClr val="273239"/>
                </a:solidFill>
                <a:highlight>
                  <a:srgbClr val="FFFFFF"/>
                </a:highlight>
                <a:latin typeface="Nunito"/>
                <a:ea typeface="Nunito"/>
                <a:cs typeface="Nunito"/>
                <a:sym typeface="Nunito"/>
              </a:rPr>
              <a:t>Easier to Implement:</a:t>
            </a:r>
            <a:r>
              <a:rPr lang="en" sz="1350">
                <a:solidFill>
                  <a:srgbClr val="273239"/>
                </a:solidFill>
                <a:highlight>
                  <a:srgbClr val="FFFFFF"/>
                </a:highlight>
                <a:latin typeface="Nunito"/>
                <a:ea typeface="Nunito"/>
                <a:cs typeface="Nunito"/>
                <a:sym typeface="Nunito"/>
              </a:rPr>
              <a:t> Intermediate code generation can simplify the code generation process by reducing the complexity of the input code, making it easier to implement.</a:t>
            </a:r>
            <a:endParaRPr sz="1350">
              <a:solidFill>
                <a:srgbClr val="273239"/>
              </a:solidFill>
              <a:highlight>
                <a:srgbClr val="FFFFFF"/>
              </a:highlight>
              <a:latin typeface="Nunito"/>
              <a:ea typeface="Nunito"/>
              <a:cs typeface="Nunito"/>
              <a:sym typeface="Nunito"/>
            </a:endParaRPr>
          </a:p>
          <a:p>
            <a:pPr indent="-301466" lvl="0" marL="685800" rtl="0" algn="l">
              <a:lnSpc>
                <a:spcPct val="158000"/>
              </a:lnSpc>
              <a:spcBef>
                <a:spcPts val="0"/>
              </a:spcBef>
              <a:spcAft>
                <a:spcPts val="0"/>
              </a:spcAft>
              <a:buClr>
                <a:srgbClr val="273239"/>
              </a:buClr>
              <a:buSzPct val="100000"/>
              <a:buFont typeface="Nunito"/>
              <a:buChar char="●"/>
            </a:pPr>
            <a:r>
              <a:rPr b="1" lang="en" sz="1350">
                <a:solidFill>
                  <a:srgbClr val="273239"/>
                </a:solidFill>
                <a:highlight>
                  <a:srgbClr val="FFFFFF"/>
                </a:highlight>
                <a:latin typeface="Nunito"/>
                <a:ea typeface="Nunito"/>
                <a:cs typeface="Nunito"/>
                <a:sym typeface="Nunito"/>
              </a:rPr>
              <a:t>Facilitates Code Optimization:</a:t>
            </a:r>
            <a:r>
              <a:rPr lang="en" sz="1350">
                <a:solidFill>
                  <a:srgbClr val="273239"/>
                </a:solidFill>
                <a:highlight>
                  <a:srgbClr val="FFFFFF"/>
                </a:highlight>
                <a:latin typeface="Nunito"/>
                <a:ea typeface="Nunito"/>
                <a:cs typeface="Nunito"/>
                <a:sym typeface="Nunito"/>
              </a:rPr>
              <a:t> Intermediate code generation can enable the use of various code optimization techniques, leading to improved performance and efficiency of the generated code.</a:t>
            </a:r>
            <a:endParaRPr sz="1350">
              <a:solidFill>
                <a:srgbClr val="273239"/>
              </a:solidFill>
              <a:highlight>
                <a:srgbClr val="FFFFFF"/>
              </a:highlight>
              <a:latin typeface="Nunito"/>
              <a:ea typeface="Nunito"/>
              <a:cs typeface="Nunito"/>
              <a:sym typeface="Nunito"/>
            </a:endParaRPr>
          </a:p>
          <a:p>
            <a:pPr indent="-301466" lvl="0" marL="685800" rtl="0" algn="l">
              <a:lnSpc>
                <a:spcPct val="158000"/>
              </a:lnSpc>
              <a:spcBef>
                <a:spcPts val="0"/>
              </a:spcBef>
              <a:spcAft>
                <a:spcPts val="0"/>
              </a:spcAft>
              <a:buClr>
                <a:srgbClr val="273239"/>
              </a:buClr>
              <a:buSzPct val="100000"/>
              <a:buFont typeface="Nunito"/>
              <a:buChar char="●"/>
            </a:pPr>
            <a:r>
              <a:rPr b="1" lang="en" sz="1350">
                <a:solidFill>
                  <a:srgbClr val="273239"/>
                </a:solidFill>
                <a:highlight>
                  <a:srgbClr val="FFFFFF"/>
                </a:highlight>
                <a:latin typeface="Nunito"/>
                <a:ea typeface="Nunito"/>
                <a:cs typeface="Nunito"/>
                <a:sym typeface="Nunito"/>
              </a:rPr>
              <a:t>Platform Independence:</a:t>
            </a:r>
            <a:r>
              <a:rPr lang="en" sz="1350">
                <a:solidFill>
                  <a:srgbClr val="273239"/>
                </a:solidFill>
                <a:highlight>
                  <a:srgbClr val="FFFFFF"/>
                </a:highlight>
                <a:latin typeface="Nunito"/>
                <a:ea typeface="Nunito"/>
                <a:cs typeface="Nunito"/>
                <a:sym typeface="Nunito"/>
              </a:rPr>
              <a:t> Intermediate code is platform-independent, meaning that it can be translated into machine code or bytecode for any platform.</a:t>
            </a:r>
            <a:endParaRPr sz="1350">
              <a:solidFill>
                <a:srgbClr val="273239"/>
              </a:solidFill>
              <a:highlight>
                <a:srgbClr val="FFFFFF"/>
              </a:highlight>
              <a:latin typeface="Nunito"/>
              <a:ea typeface="Nunito"/>
              <a:cs typeface="Nunito"/>
              <a:sym typeface="Nunito"/>
            </a:endParaRPr>
          </a:p>
          <a:p>
            <a:pPr indent="-301466" lvl="0" marL="685800" rtl="0" algn="l">
              <a:lnSpc>
                <a:spcPct val="158000"/>
              </a:lnSpc>
              <a:spcBef>
                <a:spcPts val="0"/>
              </a:spcBef>
              <a:spcAft>
                <a:spcPts val="0"/>
              </a:spcAft>
              <a:buClr>
                <a:srgbClr val="273239"/>
              </a:buClr>
              <a:buSzPct val="100000"/>
              <a:buFont typeface="Nunito"/>
              <a:buChar char="●"/>
            </a:pPr>
            <a:r>
              <a:rPr b="1" lang="en" sz="1350">
                <a:solidFill>
                  <a:srgbClr val="273239"/>
                </a:solidFill>
                <a:highlight>
                  <a:srgbClr val="FFFFFF"/>
                </a:highlight>
                <a:latin typeface="Nunito"/>
                <a:ea typeface="Nunito"/>
                <a:cs typeface="Nunito"/>
                <a:sym typeface="Nunito"/>
              </a:rPr>
              <a:t>Code Reuse:</a:t>
            </a:r>
            <a:r>
              <a:rPr lang="en" sz="1350">
                <a:solidFill>
                  <a:srgbClr val="273239"/>
                </a:solidFill>
                <a:highlight>
                  <a:srgbClr val="FFFFFF"/>
                </a:highlight>
                <a:latin typeface="Nunito"/>
                <a:ea typeface="Nunito"/>
                <a:cs typeface="Nunito"/>
                <a:sym typeface="Nunito"/>
              </a:rPr>
              <a:t> Intermediate code can be reused in the future to generate code for other platforms or languages.</a:t>
            </a:r>
            <a:endParaRPr sz="1350">
              <a:solidFill>
                <a:srgbClr val="273239"/>
              </a:solidFill>
              <a:highlight>
                <a:srgbClr val="FFFFFF"/>
              </a:highlight>
              <a:latin typeface="Nunito"/>
              <a:ea typeface="Nunito"/>
              <a:cs typeface="Nunito"/>
              <a:sym typeface="Nunito"/>
            </a:endParaRPr>
          </a:p>
          <a:p>
            <a:pPr indent="-301466" lvl="0" marL="685800" rtl="0" algn="l">
              <a:lnSpc>
                <a:spcPct val="158000"/>
              </a:lnSpc>
              <a:spcBef>
                <a:spcPts val="0"/>
              </a:spcBef>
              <a:spcAft>
                <a:spcPts val="0"/>
              </a:spcAft>
              <a:buClr>
                <a:srgbClr val="273239"/>
              </a:buClr>
              <a:buSzPct val="100000"/>
              <a:buFont typeface="Nunito"/>
              <a:buChar char="●"/>
            </a:pPr>
            <a:r>
              <a:rPr b="1" lang="en" sz="1350">
                <a:solidFill>
                  <a:srgbClr val="273239"/>
                </a:solidFill>
                <a:highlight>
                  <a:srgbClr val="FFFFFF"/>
                </a:highlight>
                <a:latin typeface="Nunito"/>
                <a:ea typeface="Nunito"/>
                <a:cs typeface="Nunito"/>
                <a:sym typeface="Nunito"/>
              </a:rPr>
              <a:t>Easier Debugging:</a:t>
            </a:r>
            <a:r>
              <a:rPr lang="en" sz="1350">
                <a:solidFill>
                  <a:srgbClr val="273239"/>
                </a:solidFill>
                <a:highlight>
                  <a:srgbClr val="FFFFFF"/>
                </a:highlight>
                <a:latin typeface="Nunito"/>
                <a:ea typeface="Nunito"/>
                <a:cs typeface="Nunito"/>
                <a:sym typeface="Nunito"/>
              </a:rPr>
              <a:t> Intermediate code can be easier to debug than machine code or bytecode, as it is closer to the original source code.</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Postfix Notation</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527" name="Google Shape;527;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Also known as reverse Polish notation or suffix notation.</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In the infix notation, the operator is placed between operands, e.g., </a:t>
            </a:r>
            <a:r>
              <a:rPr i="1" lang="en" sz="1350">
                <a:solidFill>
                  <a:srgbClr val="273239"/>
                </a:solidFill>
                <a:highlight>
                  <a:srgbClr val="FFFFFF"/>
                </a:highlight>
                <a:latin typeface="Nunito"/>
                <a:ea typeface="Nunito"/>
                <a:cs typeface="Nunito"/>
                <a:sym typeface="Nunito"/>
              </a:rPr>
              <a:t>a + b. </a:t>
            </a:r>
            <a:r>
              <a:rPr lang="en" sz="135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Postfix notation</a:t>
            </a:r>
            <a:r>
              <a:rPr lang="en" sz="1350">
                <a:solidFill>
                  <a:srgbClr val="273239"/>
                </a:solidFill>
                <a:highlight>
                  <a:srgbClr val="FFFFFF"/>
                </a:highlight>
                <a:latin typeface="Nunito"/>
                <a:ea typeface="Nunito"/>
                <a:cs typeface="Nunito"/>
                <a:sym typeface="Nunito"/>
              </a:rPr>
              <a:t> positions the operator at the right end, as in </a:t>
            </a:r>
            <a:r>
              <a:rPr i="1" lang="en" sz="1350">
                <a:solidFill>
                  <a:srgbClr val="273239"/>
                </a:solidFill>
                <a:highlight>
                  <a:srgbClr val="FFFFFF"/>
                </a:highlight>
                <a:latin typeface="Nunito"/>
                <a:ea typeface="Nunito"/>
                <a:cs typeface="Nunito"/>
                <a:sym typeface="Nunito"/>
              </a:rPr>
              <a:t>ab +</a:t>
            </a:r>
            <a:r>
              <a:rPr lang="en" sz="1350">
                <a:solidFill>
                  <a:srgbClr val="273239"/>
                </a:solidFill>
                <a:highlight>
                  <a:srgbClr val="FFFFFF"/>
                </a:highlight>
                <a:latin typeface="Nunito"/>
                <a:ea typeface="Nunito"/>
                <a:cs typeface="Nunito"/>
                <a:sym typeface="Nunito"/>
              </a:rPr>
              <a:t>.</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For any postfix expressions </a:t>
            </a:r>
            <a:r>
              <a:rPr i="1" lang="en" sz="1350">
                <a:solidFill>
                  <a:srgbClr val="273239"/>
                </a:solidFill>
                <a:highlight>
                  <a:srgbClr val="FFFFFF"/>
                </a:highlight>
                <a:latin typeface="Nunito"/>
                <a:ea typeface="Nunito"/>
                <a:cs typeface="Nunito"/>
                <a:sym typeface="Nunito"/>
              </a:rPr>
              <a:t>e1</a:t>
            </a:r>
            <a:r>
              <a:rPr lang="en" sz="1350">
                <a:solidFill>
                  <a:srgbClr val="273239"/>
                </a:solidFill>
                <a:highlight>
                  <a:srgbClr val="FFFFFF"/>
                </a:highlight>
                <a:latin typeface="Nunito"/>
                <a:ea typeface="Nunito"/>
                <a:cs typeface="Nunito"/>
                <a:sym typeface="Nunito"/>
              </a:rPr>
              <a:t> and </a:t>
            </a:r>
            <a:r>
              <a:rPr i="1" lang="en" sz="1350">
                <a:solidFill>
                  <a:srgbClr val="273239"/>
                </a:solidFill>
                <a:highlight>
                  <a:srgbClr val="FFFFFF"/>
                </a:highlight>
                <a:latin typeface="Nunito"/>
                <a:ea typeface="Nunito"/>
                <a:cs typeface="Nunito"/>
                <a:sym typeface="Nunito"/>
              </a:rPr>
              <a:t>e2 </a:t>
            </a:r>
            <a:r>
              <a:rPr lang="en" sz="1350">
                <a:solidFill>
                  <a:srgbClr val="273239"/>
                </a:solidFill>
                <a:highlight>
                  <a:srgbClr val="FFFFFF"/>
                </a:highlight>
                <a:latin typeface="Nunito"/>
                <a:ea typeface="Nunito"/>
                <a:cs typeface="Nunito"/>
                <a:sym typeface="Nunito"/>
              </a:rPr>
              <a:t>with a binary operator </a:t>
            </a:r>
            <a:r>
              <a:rPr i="1" lang="en" sz="1350">
                <a:solidFill>
                  <a:srgbClr val="273239"/>
                </a:solidFill>
                <a:highlight>
                  <a:srgbClr val="FFFFFF"/>
                </a:highlight>
                <a:latin typeface="Nunito"/>
                <a:ea typeface="Nunito"/>
                <a:cs typeface="Nunito"/>
                <a:sym typeface="Nunito"/>
              </a:rPr>
              <a:t>(+) , </a:t>
            </a:r>
            <a:r>
              <a:rPr lang="en" sz="1350">
                <a:solidFill>
                  <a:srgbClr val="273239"/>
                </a:solidFill>
                <a:highlight>
                  <a:srgbClr val="FFFFFF"/>
                </a:highlight>
                <a:latin typeface="Nunito"/>
                <a:ea typeface="Nunito"/>
                <a:cs typeface="Nunito"/>
                <a:sym typeface="Nunito"/>
              </a:rPr>
              <a:t>applying the operator yields </a:t>
            </a:r>
            <a:r>
              <a:rPr i="1" lang="en" sz="1350">
                <a:solidFill>
                  <a:srgbClr val="273239"/>
                </a:solidFill>
                <a:highlight>
                  <a:srgbClr val="FFFFFF"/>
                </a:highlight>
                <a:latin typeface="Nunito"/>
                <a:ea typeface="Nunito"/>
                <a:cs typeface="Nunito"/>
                <a:sym typeface="Nunito"/>
              </a:rPr>
              <a:t>e1e2+.</a:t>
            </a:r>
            <a:endParaRPr i="1"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Postfix notation eliminates the need for parentheses, as the operator's position and arity allow unambiguous expression decoding.</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lang="en" sz="1350">
                <a:solidFill>
                  <a:srgbClr val="273239"/>
                </a:solidFill>
                <a:highlight>
                  <a:srgbClr val="FFFFFF"/>
                </a:highlight>
                <a:latin typeface="Nunito"/>
                <a:ea typeface="Nunito"/>
                <a:cs typeface="Nunito"/>
                <a:sym typeface="Nunito"/>
              </a:rPr>
              <a:t>In postfix notation, the operator consistently follows the operand.</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ct val="81481"/>
              <a:buFont typeface="Arial"/>
              <a:buNone/>
            </a:pPr>
            <a:r>
              <a:rPr b="1" lang="en" sz="1350">
                <a:solidFill>
                  <a:srgbClr val="273239"/>
                </a:solidFill>
                <a:highlight>
                  <a:srgbClr val="FFFFFF"/>
                </a:highlight>
                <a:latin typeface="Nunito"/>
                <a:ea typeface="Nunito"/>
                <a:cs typeface="Nunito"/>
                <a:sym typeface="Nunito"/>
              </a:rPr>
              <a:t>Example 1:</a:t>
            </a:r>
            <a:r>
              <a:rPr lang="en" sz="1350">
                <a:solidFill>
                  <a:srgbClr val="273239"/>
                </a:solidFill>
                <a:highlight>
                  <a:srgbClr val="FFFFFF"/>
                </a:highlight>
                <a:latin typeface="Nunito"/>
                <a:ea typeface="Nunito"/>
                <a:cs typeface="Nunito"/>
                <a:sym typeface="Nunito"/>
              </a:rPr>
              <a:t> The postfix representation of the expression (a + b) * c is : ab + c *</a:t>
            </a:r>
            <a:br>
              <a:rPr lang="en" sz="1350">
                <a:solidFill>
                  <a:srgbClr val="273239"/>
                </a:solidFill>
                <a:highlight>
                  <a:srgbClr val="FFFFFF"/>
                </a:highlight>
                <a:latin typeface="Nunito"/>
                <a:ea typeface="Nunito"/>
                <a:cs typeface="Nunito"/>
                <a:sym typeface="Nunito"/>
              </a:rPr>
            </a:br>
            <a:r>
              <a:rPr b="1" lang="en" sz="1350">
                <a:solidFill>
                  <a:srgbClr val="273239"/>
                </a:solidFill>
                <a:highlight>
                  <a:srgbClr val="FFFFFF"/>
                </a:highlight>
                <a:latin typeface="Nunito"/>
                <a:ea typeface="Nunito"/>
                <a:cs typeface="Nunito"/>
                <a:sym typeface="Nunito"/>
              </a:rPr>
              <a:t>Example 2: </a:t>
            </a:r>
            <a:r>
              <a:rPr lang="en" sz="1350">
                <a:solidFill>
                  <a:srgbClr val="273239"/>
                </a:solidFill>
                <a:highlight>
                  <a:srgbClr val="FFFFFF"/>
                </a:highlight>
                <a:latin typeface="Nunito"/>
                <a:ea typeface="Nunito"/>
                <a:cs typeface="Nunito"/>
                <a:sym typeface="Nunito"/>
              </a:rPr>
              <a:t>The postfix representation of the expression (a - b) * (c + d) + (a - b) is :   ab - cd + *ab -+</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Three-Address Code</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533" name="Google Shape;533;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A three address statement involves a maximum of three references, consisting of two for operands and one for the result.</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A sequence of three address statements collectively forms a three address code.</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The typical form of a three address statement is expressed as </a:t>
            </a:r>
            <a:r>
              <a:rPr i="1" lang="en" sz="1350">
                <a:solidFill>
                  <a:srgbClr val="273239"/>
                </a:solidFill>
                <a:highlight>
                  <a:srgbClr val="FFFFFF"/>
                </a:highlight>
                <a:latin typeface="Nunito"/>
                <a:ea typeface="Nunito"/>
                <a:cs typeface="Nunito"/>
                <a:sym typeface="Nunito"/>
              </a:rPr>
              <a:t>x = y op z</a:t>
            </a:r>
            <a:r>
              <a:rPr lang="en" sz="1350">
                <a:solidFill>
                  <a:srgbClr val="273239"/>
                </a:solidFill>
                <a:highlight>
                  <a:srgbClr val="FFFFFF"/>
                </a:highlight>
                <a:latin typeface="Nunito"/>
                <a:ea typeface="Nunito"/>
                <a:cs typeface="Nunito"/>
                <a:sym typeface="Nunito"/>
              </a:rPr>
              <a:t>, where </a:t>
            </a:r>
            <a:r>
              <a:rPr i="1" lang="en" sz="1350">
                <a:solidFill>
                  <a:srgbClr val="273239"/>
                </a:solidFill>
                <a:highlight>
                  <a:srgbClr val="FFFFFF"/>
                </a:highlight>
                <a:latin typeface="Nunito"/>
                <a:ea typeface="Nunito"/>
                <a:cs typeface="Nunito"/>
                <a:sym typeface="Nunito"/>
              </a:rPr>
              <a:t>x, y</a:t>
            </a:r>
            <a:r>
              <a:rPr lang="en" sz="1350">
                <a:solidFill>
                  <a:srgbClr val="273239"/>
                </a:solidFill>
                <a:highlight>
                  <a:srgbClr val="FFFFFF"/>
                </a:highlight>
                <a:latin typeface="Nunito"/>
                <a:ea typeface="Nunito"/>
                <a:cs typeface="Nunito"/>
                <a:sym typeface="Nunito"/>
              </a:rPr>
              <a:t>, and </a:t>
            </a:r>
            <a:r>
              <a:rPr i="1" lang="en" sz="1350">
                <a:solidFill>
                  <a:srgbClr val="273239"/>
                </a:solidFill>
                <a:highlight>
                  <a:srgbClr val="FFFFFF"/>
                </a:highlight>
                <a:latin typeface="Nunito"/>
                <a:ea typeface="Nunito"/>
                <a:cs typeface="Nunito"/>
                <a:sym typeface="Nunito"/>
              </a:rPr>
              <a:t>z</a:t>
            </a:r>
            <a:r>
              <a:rPr lang="en" sz="1350">
                <a:solidFill>
                  <a:srgbClr val="273239"/>
                </a:solidFill>
                <a:highlight>
                  <a:srgbClr val="FFFFFF"/>
                </a:highlight>
                <a:latin typeface="Nunito"/>
                <a:ea typeface="Nunito"/>
                <a:cs typeface="Nunito"/>
                <a:sym typeface="Nunito"/>
              </a:rPr>
              <a:t> represent memory addresses.</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Each variable </a:t>
            </a:r>
            <a:r>
              <a:rPr i="1" lang="en" sz="1350">
                <a:solidFill>
                  <a:srgbClr val="273239"/>
                </a:solidFill>
                <a:highlight>
                  <a:srgbClr val="FFFFFF"/>
                </a:highlight>
                <a:latin typeface="Nunito"/>
                <a:ea typeface="Nunito"/>
                <a:cs typeface="Nunito"/>
                <a:sym typeface="Nunito"/>
              </a:rPr>
              <a:t>(x, y, z) </a:t>
            </a:r>
            <a:r>
              <a:rPr lang="en" sz="1350">
                <a:solidFill>
                  <a:srgbClr val="273239"/>
                </a:solidFill>
                <a:highlight>
                  <a:srgbClr val="FFFFFF"/>
                </a:highlight>
                <a:latin typeface="Nunito"/>
                <a:ea typeface="Nunito"/>
                <a:cs typeface="Nunito"/>
                <a:sym typeface="Nunito"/>
              </a:rPr>
              <a:t>in a three address statement is associated with a specific memory location.</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While a standard three address statement includes three references, there are instances where a statement may contain fewer than three references, yet it is still categorized as a three address statement.</a:t>
            </a:r>
            <a:br>
              <a:rPr lang="en" sz="1350">
                <a:solidFill>
                  <a:srgbClr val="273239"/>
                </a:solidFill>
                <a:highlight>
                  <a:srgbClr val="FFFFFF"/>
                </a:highlight>
                <a:latin typeface="Nunito"/>
                <a:ea typeface="Nunito"/>
                <a:cs typeface="Nunito"/>
                <a:sym typeface="Nunito"/>
              </a:rPr>
            </a:br>
            <a:r>
              <a:rPr b="1" lang="en" sz="1350">
                <a:solidFill>
                  <a:srgbClr val="273239"/>
                </a:solidFill>
                <a:highlight>
                  <a:srgbClr val="FFFFFF"/>
                </a:highlight>
                <a:latin typeface="Nunito"/>
                <a:ea typeface="Nunito"/>
                <a:cs typeface="Nunito"/>
                <a:sym typeface="Nunito"/>
              </a:rPr>
              <a:t>Example: </a:t>
            </a:r>
            <a:r>
              <a:rPr lang="en" sz="1350">
                <a:solidFill>
                  <a:srgbClr val="273239"/>
                </a:solidFill>
                <a:highlight>
                  <a:srgbClr val="FFFFFF"/>
                </a:highlight>
                <a:latin typeface="Nunito"/>
                <a:ea typeface="Nunito"/>
                <a:cs typeface="Nunito"/>
                <a:sym typeface="Nunito"/>
              </a:rPr>
              <a:t>The three address code for the expression a + b * c + d : T1 = b * c T2 = a + T1 T3 = T2 + d; T 1 , T2 , T3 are temporary variables.</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Syntax Tree</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None/>
            </a:pPr>
            <a:r>
              <a:t/>
            </a:r>
            <a:endParaRPr/>
          </a:p>
        </p:txBody>
      </p:sp>
      <p:sp>
        <p:nvSpPr>
          <p:cNvPr id="539" name="Google Shape;539;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A syntax tree serves as a condensed representation of a parse tree.</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The operator and keyword nodes present in the parse tree undergo a relocation process to become part of their respective parent nodes in the syntax tree. the internal nodes are operators and child nodes are operands.</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Creating a </a:t>
            </a:r>
            <a:r>
              <a:rPr lang="en" sz="135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syntax tree</a:t>
            </a:r>
            <a:r>
              <a:rPr lang="en" sz="1350">
                <a:solidFill>
                  <a:srgbClr val="273239"/>
                </a:solidFill>
                <a:highlight>
                  <a:srgbClr val="FFFFFF"/>
                </a:highlight>
                <a:latin typeface="Nunito"/>
                <a:ea typeface="Nunito"/>
                <a:cs typeface="Nunito"/>
                <a:sym typeface="Nunito"/>
              </a:rPr>
              <a:t> involves strategically placing parentheses within the expression. This technique contributes to a more intuitive representation, making it easier to discern the sequence in which operands should be processed.</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The syntax tree not only condenses the </a:t>
            </a:r>
            <a:r>
              <a:rPr lang="en" sz="1350" u="sng">
                <a:solidFill>
                  <a:srgbClr val="357960"/>
                </a:solidFill>
                <a:highlight>
                  <a:srgbClr val="FFFFFF"/>
                </a:highlight>
                <a:latin typeface="Nunito"/>
                <a:ea typeface="Nunito"/>
                <a:cs typeface="Nunito"/>
                <a:sym typeface="Nunito"/>
                <a:hlinkClick r:id="rId4">
                  <a:extLst>
                    <a:ext uri="{A12FA001-AC4F-418D-AE19-62706E023703}">
                      <ahyp:hlinkClr val="tx"/>
                    </a:ext>
                  </a:extLst>
                </a:hlinkClick>
              </a:rPr>
              <a:t>parse tree</a:t>
            </a:r>
            <a:r>
              <a:rPr lang="en" sz="1350">
                <a:solidFill>
                  <a:srgbClr val="273239"/>
                </a:solidFill>
                <a:highlight>
                  <a:srgbClr val="FFFFFF"/>
                </a:highlight>
                <a:latin typeface="Nunito"/>
                <a:ea typeface="Nunito"/>
                <a:cs typeface="Nunito"/>
                <a:sym typeface="Nunito"/>
              </a:rPr>
              <a:t> but also offers an improved visual representation of the program's syntactic structure,</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1200"/>
              </a:spcAft>
              <a:buNone/>
            </a:pPr>
            <a:r>
              <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45" name="Google Shape;545;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46" name="Google Shape;546;p89"/>
          <p:cNvPicPr preferRelativeResize="0"/>
          <p:nvPr/>
        </p:nvPicPr>
        <p:blipFill>
          <a:blip r:embed="rId3">
            <a:alphaModFix/>
          </a:blip>
          <a:stretch>
            <a:fillRect/>
          </a:stretch>
        </p:blipFill>
        <p:spPr>
          <a:xfrm>
            <a:off x="1717931" y="0"/>
            <a:ext cx="5708138" cy="51435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2352"/>
              </a:lnSpc>
              <a:spcBef>
                <a:spcPts val="1800"/>
              </a:spcBef>
              <a:spcAft>
                <a:spcPts val="0"/>
              </a:spcAft>
              <a:buClr>
                <a:schemeClr val="dk1"/>
              </a:buClr>
              <a:buSzPct val="64705"/>
              <a:buFont typeface="Arial"/>
              <a:buNone/>
            </a:pPr>
            <a:r>
              <a:rPr b="1" lang="en" sz="1700"/>
              <a:t>Control Flow Graph</a:t>
            </a:r>
            <a:endParaRPr b="1" sz="1700"/>
          </a:p>
          <a:p>
            <a:pPr indent="0" lvl="0" marL="0" rtl="0" algn="l">
              <a:spcBef>
                <a:spcPts val="400"/>
              </a:spcBef>
              <a:spcAft>
                <a:spcPts val="0"/>
              </a:spcAft>
              <a:buNone/>
            </a:pPr>
            <a:r>
              <a:t/>
            </a:r>
            <a:endParaRPr/>
          </a:p>
        </p:txBody>
      </p:sp>
      <p:sp>
        <p:nvSpPr>
          <p:cNvPr id="552" name="Google Shape;552;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solidFill>
                  <a:schemeClr val="dk1"/>
                </a:solidFill>
                <a:highlight>
                  <a:srgbClr val="FFFFFF"/>
                </a:highlight>
                <a:latin typeface="Verdana"/>
                <a:ea typeface="Verdana"/>
                <a:cs typeface="Verdana"/>
                <a:sym typeface="Verdana"/>
              </a:rPr>
              <a:t>A Control Flow Graph visually represents the control flow of a program, illustrating how the program moves through different statements and decision points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32352"/>
              </a:lnSpc>
              <a:spcBef>
                <a:spcPts val="1800"/>
              </a:spcBef>
              <a:spcAft>
                <a:spcPts val="0"/>
              </a:spcAft>
              <a:buClr>
                <a:schemeClr val="dk1"/>
              </a:buClr>
              <a:buSzPct val="64705"/>
              <a:buFont typeface="Arial"/>
              <a:buNone/>
            </a:pPr>
            <a:r>
              <a:rPr lang="en" sz="1700"/>
              <a:t>How to Draw a Control Flow Graph?</a:t>
            </a:r>
            <a:endParaRPr sz="1700"/>
          </a:p>
          <a:p>
            <a:pPr indent="0" lvl="0" marL="0" rtl="0" algn="l">
              <a:spcBef>
                <a:spcPts val="400"/>
              </a:spcBef>
              <a:spcAft>
                <a:spcPts val="0"/>
              </a:spcAft>
              <a:buNone/>
            </a:pPr>
            <a:r>
              <a:t/>
            </a:r>
            <a:endParaRPr/>
          </a:p>
        </p:txBody>
      </p:sp>
      <p:sp>
        <p:nvSpPr>
          <p:cNvPr id="558" name="Google Shape;558;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latin typeface="Verdana"/>
                <a:ea typeface="Verdana"/>
                <a:cs typeface="Verdana"/>
                <a:sym typeface="Verdana"/>
              </a:rPr>
              <a:t>Following are the simple rules that we can follow to draw a CFG.</a:t>
            </a:r>
            <a:endParaRPr sz="1200">
              <a:solidFill>
                <a:schemeClr val="dk1"/>
              </a:solidFill>
              <a:latin typeface="Verdana"/>
              <a:ea typeface="Verdana"/>
              <a:cs typeface="Verdana"/>
              <a:sym typeface="Verdana"/>
            </a:endParaRPr>
          </a:p>
          <a:p>
            <a:pPr indent="-304800" lvl="0" marL="457200" rtl="0" algn="just">
              <a:spcBef>
                <a:spcPts val="120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Each statement will be a node in the graph</a:t>
            </a:r>
            <a:endParaRPr sz="1200">
              <a:solidFill>
                <a:schemeClr val="dk1"/>
              </a:solidFill>
              <a:latin typeface="Verdana"/>
              <a:ea typeface="Verdana"/>
              <a:cs typeface="Verdana"/>
              <a:sym typeface="Verdana"/>
            </a:endParaRPr>
          </a:p>
          <a:p>
            <a:pPr indent="-304800" lvl="0" marL="457200" rtl="0" algn="just">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Every node will have a directed edge either going to it or coming from it, or both.</a:t>
            </a:r>
            <a:endParaRPr sz="1200">
              <a:solidFill>
                <a:schemeClr val="dk1"/>
              </a:solidFill>
              <a:latin typeface="Verdana"/>
              <a:ea typeface="Verdana"/>
              <a:cs typeface="Verdana"/>
              <a:sym typeface="Verdana"/>
            </a:endParaRPr>
          </a:p>
          <a:p>
            <a:pPr indent="-304800" lvl="0" marL="457200" rtl="0" algn="just">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The entry node (first statement) will only have outgoing edges, and the exit node will only have incoming edges.</a:t>
            </a:r>
            <a:endParaRPr sz="1200">
              <a:solidFill>
                <a:schemeClr val="dk1"/>
              </a:solidFill>
              <a:latin typeface="Verdana"/>
              <a:ea typeface="Verdana"/>
              <a:cs typeface="Verdana"/>
              <a:sym typeface="Verdana"/>
            </a:endParaRPr>
          </a:p>
          <a:p>
            <a:pPr indent="-304800" lvl="0" marL="457200" rtl="0" algn="just">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Only conditional statements like if/else if, switch, and loops will have more than one outgoing edge.</a:t>
            </a:r>
            <a:endParaRPr sz="1200">
              <a:solidFill>
                <a:schemeClr val="dk1"/>
              </a:solidFill>
              <a:latin typeface="Verdana"/>
              <a:ea typeface="Verdana"/>
              <a:cs typeface="Verdana"/>
              <a:sym typeface="Verdana"/>
            </a:endParaRPr>
          </a:p>
          <a:p>
            <a:pPr indent="-304800" lvl="0" marL="457200" rtl="0" algn="just">
              <a:spcBef>
                <a:spcPts val="0"/>
              </a:spcBef>
              <a:spcAft>
                <a:spcPts val="0"/>
              </a:spcAft>
              <a:buClr>
                <a:schemeClr val="dk1"/>
              </a:buClr>
              <a:buSzPts val="1200"/>
              <a:buFont typeface="Verdana"/>
              <a:buChar char="●"/>
            </a:pPr>
            <a:r>
              <a:rPr lang="en" sz="1200">
                <a:solidFill>
                  <a:schemeClr val="dk1"/>
                </a:solidFill>
                <a:latin typeface="Verdana"/>
                <a:ea typeface="Verdana"/>
                <a:cs typeface="Verdana"/>
                <a:sym typeface="Verdana"/>
              </a:rPr>
              <a:t>All paths from a node will converge at some point, with the worst case being convergence at the exit.</a:t>
            </a:r>
            <a:endParaRPr sz="1200">
              <a:solidFill>
                <a:schemeClr val="dk1"/>
              </a:solidFill>
              <a:latin typeface="Verdana"/>
              <a:ea typeface="Verdana"/>
              <a:cs typeface="Verdana"/>
              <a:sym typeface="Verdana"/>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2288100" cy="4071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01" name="Google Shape;101;p20"/>
          <p:cNvSpPr txBox="1"/>
          <p:nvPr>
            <p:ph idx="1" type="body"/>
          </p:nvPr>
        </p:nvSpPr>
        <p:spPr>
          <a:xfrm>
            <a:off x="2661775" y="221475"/>
            <a:ext cx="6126600" cy="4497000"/>
          </a:xfrm>
          <a:prstGeom prst="rect">
            <a:avLst/>
          </a:prstGeom>
        </p:spPr>
        <p:txBody>
          <a:bodyPr anchorCtr="0" anchor="t" bIns="91425" lIns="91425" spcFirstLastPara="1" rIns="91425" wrap="square" tIns="91425">
            <a:noAutofit/>
          </a:bodyPr>
          <a:lstStyle/>
          <a:p>
            <a:pPr indent="-304800" lvl="0" marL="2286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Relocatable Machine Code:</a:t>
            </a:r>
            <a:r>
              <a:rPr lang="en" sz="1200">
                <a:solidFill>
                  <a:srgbClr val="273239"/>
                </a:solidFill>
                <a:highlight>
                  <a:srgbClr val="FFFFFF"/>
                </a:highlight>
                <a:latin typeface="Nunito"/>
                <a:ea typeface="Nunito"/>
                <a:cs typeface="Nunito"/>
                <a:sym typeface="Nunito"/>
              </a:rPr>
              <a:t> It can be loaded at any point and can be run. The address within the program will be in such a way that it will cooperate with the program movement.</a:t>
            </a:r>
            <a:endParaRPr sz="1200">
              <a:solidFill>
                <a:srgbClr val="273239"/>
              </a:solidFill>
              <a:highlight>
                <a:srgbClr val="FFFFFF"/>
              </a:highlight>
              <a:latin typeface="Nunito"/>
              <a:ea typeface="Nunito"/>
              <a:cs typeface="Nunito"/>
              <a:sym typeface="Nunito"/>
            </a:endParaRPr>
          </a:p>
          <a:p>
            <a:pPr indent="-304800" lvl="0" marL="2286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Loader/Linker: </a:t>
            </a:r>
            <a:r>
              <a:rPr lang="en" sz="120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Loader/Linker</a:t>
            </a:r>
            <a:r>
              <a:rPr lang="en" sz="1200">
                <a:solidFill>
                  <a:srgbClr val="273239"/>
                </a:solidFill>
                <a:highlight>
                  <a:srgbClr val="FFFFFF"/>
                </a:highlight>
                <a:latin typeface="Nunito"/>
                <a:ea typeface="Nunito"/>
                <a:cs typeface="Nunito"/>
                <a:sym typeface="Nunito"/>
              </a:rPr>
              <a:t> converts the relocatable code into absolute code and tries to run the program resulting in a running program or an error message (or sometimes both can happen). Linker loads a variety of object files into a single file to make it executable. Then loader loads it in memory and executes it.</a:t>
            </a:r>
            <a:endParaRPr sz="1200">
              <a:solidFill>
                <a:srgbClr val="273239"/>
              </a:solidFill>
              <a:highlight>
                <a:srgbClr val="FFFFFF"/>
              </a:highlight>
              <a:latin typeface="Nunito"/>
              <a:ea typeface="Nunito"/>
              <a:cs typeface="Nunito"/>
              <a:sym typeface="Nunito"/>
            </a:endParaRPr>
          </a:p>
          <a:p>
            <a:pPr indent="-304800" lvl="0" marL="4572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Linker</a:t>
            </a:r>
            <a:r>
              <a:rPr b="1" lang="en" sz="1200">
                <a:solidFill>
                  <a:srgbClr val="273239"/>
                </a:solidFill>
                <a:highlight>
                  <a:srgbClr val="FFFFFF"/>
                </a:highlight>
                <a:latin typeface="Nunito"/>
                <a:ea typeface="Nunito"/>
                <a:cs typeface="Nunito"/>
                <a:sym typeface="Nunito"/>
              </a:rPr>
              <a:t>: </a:t>
            </a:r>
            <a:r>
              <a:rPr lang="en" sz="1200">
                <a:solidFill>
                  <a:srgbClr val="273239"/>
                </a:solidFill>
                <a:highlight>
                  <a:srgbClr val="FFFFFF"/>
                </a:highlight>
                <a:latin typeface="Nunito"/>
                <a:ea typeface="Nunito"/>
                <a:cs typeface="Nunito"/>
                <a:sym typeface="Nunito"/>
              </a:rPr>
              <a:t>The basic work of a linker is to merge object codes (that have not even been connected), produced by the compiler, assembler, standard library function, and operating system resources.</a:t>
            </a:r>
            <a:endParaRPr sz="1200">
              <a:solidFill>
                <a:srgbClr val="273239"/>
              </a:solidFill>
              <a:highlight>
                <a:srgbClr val="FFFFFF"/>
              </a:highlight>
              <a:latin typeface="Nunito"/>
              <a:ea typeface="Nunito"/>
              <a:cs typeface="Nunito"/>
              <a:sym typeface="Nunito"/>
            </a:endParaRPr>
          </a:p>
          <a:p>
            <a:pPr indent="-304800" lvl="0" marL="4572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Loader:</a:t>
            </a:r>
            <a:r>
              <a:rPr lang="en" sz="1200">
                <a:solidFill>
                  <a:srgbClr val="273239"/>
                </a:solidFill>
                <a:highlight>
                  <a:srgbClr val="FFFFFF"/>
                </a:highlight>
                <a:latin typeface="Nunito"/>
                <a:ea typeface="Nunito"/>
                <a:cs typeface="Nunito"/>
                <a:sym typeface="Nunito"/>
              </a:rPr>
              <a:t> The codes generated by the compiler, assembler, and linker are generally re-located by their nature, which means to say, the starting location of these codes is not determined, which means they can be anywhere in the computer memory. Thus the basic task of loaders to find/calculate the exact address of these memory locations.</a:t>
            </a:r>
            <a:endParaRPr sz="1200">
              <a:solidFill>
                <a:srgbClr val="273239"/>
              </a:solidFill>
              <a:highlight>
                <a:srgbClr val="FFFFFF"/>
              </a:highlight>
              <a:latin typeface="Nunito"/>
              <a:ea typeface="Nunito"/>
              <a:cs typeface="Nunito"/>
              <a:sym typeface="Nunito"/>
            </a:endParaRPr>
          </a:p>
          <a:p>
            <a:pPr indent="0" lvl="0" marL="0" rtl="0" algn="l">
              <a:spcBef>
                <a:spcPts val="2200"/>
              </a:spcBef>
              <a:spcAft>
                <a:spcPts val="1200"/>
              </a:spcAft>
              <a:buNone/>
            </a:pPr>
            <a:r>
              <a:t/>
            </a:r>
            <a:endParaRPr b="1" sz="1200">
              <a:solidFill>
                <a:srgbClr val="273239"/>
              </a:solidFill>
              <a:highlight>
                <a:srgbClr val="FFFFFF"/>
              </a:highlight>
              <a:latin typeface="Nunito"/>
              <a:ea typeface="Nunito"/>
              <a:cs typeface="Nunito"/>
              <a:sym typeface="Nunito"/>
            </a:endParaRPr>
          </a:p>
        </p:txBody>
      </p:sp>
      <p:pic>
        <p:nvPicPr>
          <p:cNvPr id="102" name="Google Shape;102;p20"/>
          <p:cNvPicPr preferRelativeResize="0"/>
          <p:nvPr/>
        </p:nvPicPr>
        <p:blipFill>
          <a:blip r:embed="rId4">
            <a:alphaModFix/>
          </a:blip>
          <a:stretch>
            <a:fillRect/>
          </a:stretch>
        </p:blipFill>
        <p:spPr>
          <a:xfrm>
            <a:off x="101475" y="128325"/>
            <a:ext cx="2560300" cy="449685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64" name="Google Shape;564;p9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1400"/>
              </a:spcBef>
              <a:spcAft>
                <a:spcPts val="0"/>
              </a:spcAft>
              <a:buClr>
                <a:schemeClr val="dk1"/>
              </a:buClr>
              <a:buSzPts val="1100"/>
              <a:buFont typeface="Arial"/>
              <a:buNone/>
            </a:pPr>
            <a:r>
              <a:rPr lang="en" sz="1500">
                <a:solidFill>
                  <a:schemeClr val="dk1"/>
                </a:solidFill>
                <a:latin typeface="Verdana"/>
                <a:ea typeface="Verdana"/>
                <a:cs typeface="Verdana"/>
                <a:sym typeface="Verdana"/>
              </a:rPr>
              <a:t>Example</a:t>
            </a:r>
            <a:endParaRPr sz="1500">
              <a:solidFill>
                <a:schemeClr val="dk1"/>
              </a:solidFill>
              <a:latin typeface="Verdana"/>
              <a:ea typeface="Verdana"/>
              <a:cs typeface="Verdana"/>
              <a:sym typeface="Verdana"/>
            </a:endParaRPr>
          </a:p>
          <a:p>
            <a:pPr indent="0" lvl="0" marL="0" rtl="0" algn="l">
              <a:spcBef>
                <a:spcPts val="400"/>
              </a:spcBef>
              <a:spcAft>
                <a:spcPts val="0"/>
              </a:spcAft>
              <a:buClr>
                <a:schemeClr val="dk1"/>
              </a:buClr>
              <a:buSzPts val="1100"/>
              <a:buFont typeface="Arial"/>
              <a:buNone/>
            </a:pPr>
            <a:r>
              <a:rPr lang="en" sz="1200">
                <a:solidFill>
                  <a:schemeClr val="dk1"/>
                </a:solidFill>
                <a:latin typeface="Verdana"/>
                <a:ea typeface="Verdana"/>
                <a:cs typeface="Verdana"/>
                <a:sym typeface="Verdana"/>
              </a:rPr>
              <a:t>The following are examples of control-flow graphs −</a:t>
            </a:r>
            <a:endParaRPr sz="12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rPr b="1" lang="en" sz="1200">
                <a:solidFill>
                  <a:schemeClr val="dk1"/>
                </a:solidFill>
                <a:latin typeface="Verdana"/>
                <a:ea typeface="Verdana"/>
                <a:cs typeface="Verdana"/>
                <a:sym typeface="Verdana"/>
              </a:rPr>
              <a:t>If then else</a:t>
            </a:r>
            <a:r>
              <a:rPr lang="en" sz="1200">
                <a:solidFill>
                  <a:schemeClr val="dk1"/>
                </a:solidFill>
                <a:latin typeface="Verdana"/>
                <a:ea typeface="Verdana"/>
                <a:cs typeface="Verdana"/>
                <a:sym typeface="Verdana"/>
              </a:rPr>
              <a:t> − One path is taken when the condition is true (the "then" part), and another path is taken when the condition is false (the "else" part).</a:t>
            </a:r>
            <a:endParaRPr sz="1200">
              <a:solidFill>
                <a:schemeClr val="dk1"/>
              </a:solidFill>
              <a:latin typeface="Verdana"/>
              <a:ea typeface="Verdana"/>
              <a:cs typeface="Verdana"/>
              <a:sym typeface="Verdana"/>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565" name="Google Shape;565;p92"/>
          <p:cNvPicPr preferRelativeResize="0"/>
          <p:nvPr/>
        </p:nvPicPr>
        <p:blipFill>
          <a:blip r:embed="rId3">
            <a:alphaModFix/>
          </a:blip>
          <a:stretch>
            <a:fillRect/>
          </a:stretch>
        </p:blipFill>
        <p:spPr>
          <a:xfrm>
            <a:off x="3648063" y="2658800"/>
            <a:ext cx="923925" cy="13525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71" name="Google Shape;571;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chemeClr val="dk1"/>
                </a:solidFill>
                <a:highlight>
                  <a:srgbClr val="FFFFFF"/>
                </a:highlight>
                <a:latin typeface="Verdana"/>
                <a:ea typeface="Verdana"/>
                <a:cs typeface="Verdana"/>
                <a:sym typeface="Verdana"/>
              </a:rPr>
              <a:t>while loop</a:t>
            </a:r>
            <a:r>
              <a:rPr lang="en" sz="1200">
                <a:solidFill>
                  <a:schemeClr val="dk1"/>
                </a:solidFill>
                <a:highlight>
                  <a:srgbClr val="FFFFFF"/>
                </a:highlight>
                <a:latin typeface="Verdana"/>
                <a:ea typeface="Verdana"/>
                <a:cs typeface="Verdana"/>
                <a:sym typeface="Verdana"/>
              </a:rPr>
              <a:t> − lets look at how a while loop is represented using a control flow graph. If it's true, it keeps doing the same set of actions (loop body). When the condition becomes false, the loop ends, and the next part of the program continues</a:t>
            </a:r>
            <a:endParaRPr/>
          </a:p>
        </p:txBody>
      </p:sp>
      <p:pic>
        <p:nvPicPr>
          <p:cNvPr id="572" name="Google Shape;572;p93"/>
          <p:cNvPicPr preferRelativeResize="0"/>
          <p:nvPr/>
        </p:nvPicPr>
        <p:blipFill>
          <a:blip r:embed="rId3">
            <a:alphaModFix/>
          </a:blip>
          <a:stretch>
            <a:fillRect/>
          </a:stretch>
        </p:blipFill>
        <p:spPr>
          <a:xfrm>
            <a:off x="3540500" y="1909782"/>
            <a:ext cx="1526800" cy="204062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78" name="Google Shape;578;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chemeClr val="dk1"/>
                </a:solidFill>
                <a:highlight>
                  <a:srgbClr val="FFFFFF"/>
                </a:highlight>
                <a:latin typeface="Verdana"/>
                <a:ea typeface="Verdana"/>
                <a:cs typeface="Verdana"/>
                <a:sym typeface="Verdana"/>
              </a:rPr>
              <a:t>natural loop with two exits</a:t>
            </a:r>
            <a:r>
              <a:rPr lang="en" sz="1200">
                <a:solidFill>
                  <a:schemeClr val="dk1"/>
                </a:solidFill>
                <a:highlight>
                  <a:srgbClr val="FFFFFF"/>
                </a:highlight>
                <a:latin typeface="Verdana"/>
                <a:ea typeface="Verdana"/>
                <a:cs typeface="Verdana"/>
                <a:sym typeface="Verdana"/>
              </a:rPr>
              <a:t> − while with an if...break in the middle; non-structured but reducible.</a:t>
            </a:r>
            <a:endParaRPr/>
          </a:p>
        </p:txBody>
      </p:sp>
      <p:pic>
        <p:nvPicPr>
          <p:cNvPr id="579" name="Google Shape;579;p94"/>
          <p:cNvPicPr preferRelativeResize="0"/>
          <p:nvPr/>
        </p:nvPicPr>
        <p:blipFill>
          <a:blip r:embed="rId3">
            <a:alphaModFix/>
          </a:blip>
          <a:stretch>
            <a:fillRect/>
          </a:stretch>
        </p:blipFill>
        <p:spPr>
          <a:xfrm>
            <a:off x="3630981" y="1647825"/>
            <a:ext cx="1422050" cy="273145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85" name="Google Shape;585;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sz="1200">
                <a:solidFill>
                  <a:schemeClr val="dk1"/>
                </a:solidFill>
                <a:highlight>
                  <a:srgbClr val="FFFFFF"/>
                </a:highlight>
                <a:latin typeface="Verdana"/>
                <a:ea typeface="Verdana"/>
                <a:cs typeface="Verdana"/>
                <a:sym typeface="Verdana"/>
              </a:rPr>
              <a:t>An irreducible CFG</a:t>
            </a:r>
            <a:r>
              <a:rPr lang="en" sz="1200">
                <a:solidFill>
                  <a:schemeClr val="dk1"/>
                </a:solidFill>
                <a:highlight>
                  <a:srgbClr val="FFFFFF"/>
                </a:highlight>
                <a:latin typeface="Verdana"/>
                <a:ea typeface="Verdana"/>
                <a:cs typeface="Verdana"/>
                <a:sym typeface="Verdana"/>
              </a:rPr>
              <a:t> − a loop with two entry points, e.g. goto into a while or for loop.</a:t>
            </a:r>
            <a:endParaRPr/>
          </a:p>
        </p:txBody>
      </p:sp>
      <p:pic>
        <p:nvPicPr>
          <p:cNvPr id="586" name="Google Shape;586;p95"/>
          <p:cNvPicPr preferRelativeResize="0"/>
          <p:nvPr/>
        </p:nvPicPr>
        <p:blipFill>
          <a:blip r:embed="rId3">
            <a:alphaModFix/>
          </a:blip>
          <a:stretch>
            <a:fillRect/>
          </a:stretch>
        </p:blipFill>
        <p:spPr>
          <a:xfrm>
            <a:off x="3416311" y="1633557"/>
            <a:ext cx="1698615" cy="2935325"/>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92" name="Google Shape;592;p9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93" name="Google Shape;593;p96"/>
          <p:cNvPicPr preferRelativeResize="0"/>
          <p:nvPr/>
        </p:nvPicPr>
        <p:blipFill>
          <a:blip r:embed="rId3">
            <a:alphaModFix/>
          </a:blip>
          <a:stretch>
            <a:fillRect/>
          </a:stretch>
        </p:blipFill>
        <p:spPr>
          <a:xfrm>
            <a:off x="454325" y="1732563"/>
            <a:ext cx="3162300" cy="1819275"/>
          </a:xfrm>
          <a:prstGeom prst="rect">
            <a:avLst/>
          </a:prstGeom>
          <a:noFill/>
          <a:ln>
            <a:noFill/>
          </a:ln>
        </p:spPr>
      </p:pic>
      <p:pic>
        <p:nvPicPr>
          <p:cNvPr id="594" name="Google Shape;594;p96"/>
          <p:cNvPicPr preferRelativeResize="0"/>
          <p:nvPr/>
        </p:nvPicPr>
        <p:blipFill>
          <a:blip r:embed="rId4">
            <a:alphaModFix/>
          </a:blip>
          <a:stretch>
            <a:fillRect/>
          </a:stretch>
        </p:blipFill>
        <p:spPr>
          <a:xfrm>
            <a:off x="4323823" y="1436050"/>
            <a:ext cx="4137450" cy="2552700"/>
          </a:xfrm>
          <a:prstGeom prst="rect">
            <a:avLst/>
          </a:prstGeom>
          <a:noFill/>
          <a:ln>
            <a:noFill/>
          </a:ln>
        </p:spPr>
      </p:pic>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9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0" name="Google Shape;600;p9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01" name="Google Shape;601;p97"/>
          <p:cNvPicPr preferRelativeResize="0"/>
          <p:nvPr/>
        </p:nvPicPr>
        <p:blipFill>
          <a:blip r:embed="rId3">
            <a:alphaModFix/>
          </a:blip>
          <a:stretch>
            <a:fillRect/>
          </a:stretch>
        </p:blipFill>
        <p:spPr>
          <a:xfrm>
            <a:off x="2900363" y="1152525"/>
            <a:ext cx="3343275" cy="28384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9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7" name="Google Shape;607;p9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08" name="Google Shape;608;p98"/>
          <p:cNvPicPr preferRelativeResize="0"/>
          <p:nvPr/>
        </p:nvPicPr>
        <p:blipFill>
          <a:blip r:embed="rId3">
            <a:alphaModFix/>
          </a:blip>
          <a:stretch>
            <a:fillRect/>
          </a:stretch>
        </p:blipFill>
        <p:spPr>
          <a:xfrm>
            <a:off x="378988" y="1112825"/>
            <a:ext cx="3876675" cy="3495675"/>
          </a:xfrm>
          <a:prstGeom prst="rect">
            <a:avLst/>
          </a:prstGeom>
          <a:noFill/>
          <a:ln>
            <a:noFill/>
          </a:ln>
        </p:spPr>
      </p:pic>
      <p:pic>
        <p:nvPicPr>
          <p:cNvPr id="609" name="Google Shape;609;p98"/>
          <p:cNvPicPr preferRelativeResize="0"/>
          <p:nvPr/>
        </p:nvPicPr>
        <p:blipFill>
          <a:blip r:embed="rId4">
            <a:alphaModFix/>
          </a:blip>
          <a:stretch>
            <a:fillRect/>
          </a:stretch>
        </p:blipFill>
        <p:spPr>
          <a:xfrm>
            <a:off x="4404663" y="1152463"/>
            <a:ext cx="4162425" cy="359092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5" name="Google Shape;615;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a:solidFill>
                  <a:srgbClr val="273239"/>
                </a:solidFill>
                <a:highlight>
                  <a:srgbClr val="FFFFFF"/>
                </a:highlight>
                <a:latin typeface="Nunito"/>
                <a:ea typeface="Nunito"/>
                <a:cs typeface="Nunito"/>
                <a:sym typeface="Nunito"/>
              </a:rPr>
              <a:t>Advantage of CFG</a:t>
            </a:r>
            <a:endParaRPr b="1">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Visualizes program flow:</a:t>
            </a:r>
            <a:r>
              <a:rPr lang="en" sz="1350">
                <a:solidFill>
                  <a:srgbClr val="273239"/>
                </a:solidFill>
                <a:highlight>
                  <a:srgbClr val="FFFFFF"/>
                </a:highlight>
                <a:latin typeface="Nunito"/>
                <a:ea typeface="Nunito"/>
                <a:cs typeface="Nunito"/>
                <a:sym typeface="Nunito"/>
              </a:rPr>
              <a:t> Easy to see how a program runs.</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Helps find errors:</a:t>
            </a:r>
            <a:r>
              <a:rPr lang="en" sz="1350">
                <a:solidFill>
                  <a:srgbClr val="273239"/>
                </a:solidFill>
                <a:highlight>
                  <a:srgbClr val="FFFFFF"/>
                </a:highlight>
                <a:latin typeface="Nunito"/>
                <a:ea typeface="Nunito"/>
                <a:cs typeface="Nunito"/>
                <a:sym typeface="Nunito"/>
              </a:rPr>
              <a:t> Detects </a:t>
            </a:r>
            <a:r>
              <a:rPr lang="en" sz="135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unreachable code</a:t>
            </a:r>
            <a:r>
              <a:rPr lang="en" sz="1350">
                <a:solidFill>
                  <a:srgbClr val="273239"/>
                </a:solidFill>
                <a:highlight>
                  <a:srgbClr val="FFFFFF"/>
                </a:highlight>
                <a:latin typeface="Nunito"/>
                <a:ea typeface="Nunito"/>
                <a:cs typeface="Nunito"/>
                <a:sym typeface="Nunito"/>
              </a:rPr>
              <a:t> or infinite loops.</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Useful for optimization:</a:t>
            </a:r>
            <a:r>
              <a:rPr lang="en" sz="1350">
                <a:solidFill>
                  <a:srgbClr val="273239"/>
                </a:solidFill>
                <a:highlight>
                  <a:srgbClr val="FFFFFF"/>
                </a:highlight>
                <a:latin typeface="Nunito"/>
                <a:ea typeface="Nunito"/>
                <a:cs typeface="Nunito"/>
                <a:sym typeface="Nunito"/>
              </a:rPr>
              <a:t> Improves program performance.</a:t>
            </a:r>
            <a:endParaRPr sz="1350">
              <a:solidFill>
                <a:srgbClr val="273239"/>
              </a:solidFill>
              <a:highlight>
                <a:srgbClr val="FFFFFF"/>
              </a:highlight>
              <a:latin typeface="Nunito"/>
              <a:ea typeface="Nunito"/>
              <a:cs typeface="Nunito"/>
              <a:sym typeface="Nunito"/>
            </a:endParaRPr>
          </a:p>
          <a:p>
            <a:pPr indent="-314325" lvl="0" marL="685800" rtl="0" algn="l">
              <a:lnSpc>
                <a:spcPct val="158000"/>
              </a:lnSpc>
              <a:spcBef>
                <a:spcPts val="0"/>
              </a:spcBef>
              <a:spcAft>
                <a:spcPts val="0"/>
              </a:spcAft>
              <a:buClr>
                <a:srgbClr val="273239"/>
              </a:buClr>
              <a:buSzPts val="1350"/>
              <a:buFont typeface="Nunito"/>
              <a:buChar char="●"/>
            </a:pPr>
            <a:r>
              <a:rPr b="1" lang="en" sz="1350">
                <a:solidFill>
                  <a:srgbClr val="273239"/>
                </a:solidFill>
                <a:highlight>
                  <a:srgbClr val="FFFFFF"/>
                </a:highlight>
                <a:latin typeface="Nunito"/>
                <a:ea typeface="Nunito"/>
                <a:cs typeface="Nunito"/>
                <a:sym typeface="Nunito"/>
              </a:rPr>
              <a:t>Aids testing: </a:t>
            </a:r>
            <a:r>
              <a:rPr lang="en" sz="1350">
                <a:solidFill>
                  <a:srgbClr val="273239"/>
                </a:solidFill>
                <a:highlight>
                  <a:srgbClr val="FFFFFF"/>
                </a:highlight>
                <a:latin typeface="Nunito"/>
                <a:ea typeface="Nunito"/>
                <a:cs typeface="Nunito"/>
                <a:sym typeface="Nunito"/>
              </a:rPr>
              <a:t>Ensures all parts of the code are tested.</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9" name="Shape 619"/>
        <p:cNvGrpSpPr/>
        <p:nvPr/>
      </p:nvGrpSpPr>
      <p:grpSpPr>
        <a:xfrm>
          <a:off x="0" y="0"/>
          <a:ext cx="0" cy="0"/>
          <a:chOff x="0" y="0"/>
          <a:chExt cx="0" cy="0"/>
        </a:xfrm>
      </p:grpSpPr>
      <p:sp>
        <p:nvSpPr>
          <p:cNvPr id="620" name="Google Shape;620;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1" name="Google Shape;621;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2" name="Google Shape;622;p100"/>
          <p:cNvPicPr preferRelativeResize="0"/>
          <p:nvPr/>
        </p:nvPicPr>
        <p:blipFill>
          <a:blip r:embed="rId3">
            <a:alphaModFix/>
          </a:blip>
          <a:stretch>
            <a:fillRect/>
          </a:stretch>
        </p:blipFill>
        <p:spPr>
          <a:xfrm>
            <a:off x="2596525" y="1000125"/>
            <a:ext cx="2095500" cy="3143250"/>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28" name="Google Shape;628;p10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29" name="Google Shape;629;p101"/>
          <p:cNvPicPr preferRelativeResize="0"/>
          <p:nvPr/>
        </p:nvPicPr>
        <p:blipFill>
          <a:blip r:embed="rId3">
            <a:alphaModFix/>
          </a:blip>
          <a:stretch>
            <a:fillRect/>
          </a:stretch>
        </p:blipFill>
        <p:spPr>
          <a:xfrm>
            <a:off x="2800350" y="776288"/>
            <a:ext cx="3543300" cy="359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69100"/>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273239"/>
                </a:solidFill>
                <a:highlight>
                  <a:srgbClr val="FFFFFF"/>
                </a:highlight>
                <a:latin typeface="Nunito"/>
                <a:ea typeface="Nunito"/>
                <a:cs typeface="Nunito"/>
                <a:sym typeface="Nunito"/>
              </a:rPr>
              <a:t>Types of Compiler</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108" name="Google Shape;108;p21"/>
          <p:cNvSpPr txBox="1"/>
          <p:nvPr>
            <p:ph idx="1" type="body"/>
          </p:nvPr>
        </p:nvSpPr>
        <p:spPr>
          <a:xfrm>
            <a:off x="229750" y="841800"/>
            <a:ext cx="8602500" cy="372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200">
                <a:solidFill>
                  <a:schemeClr val="dk1"/>
                </a:solidFill>
                <a:latin typeface="Nunito"/>
                <a:ea typeface="Nunito"/>
                <a:cs typeface="Nunito"/>
                <a:sym typeface="Nunito"/>
              </a:rPr>
              <a:t>The four main types of compilers are as follows −</a:t>
            </a:r>
            <a:endParaRPr b="1" sz="1200">
              <a:solidFill>
                <a:schemeClr val="dk1"/>
              </a:solidFill>
              <a:latin typeface="Nunito"/>
              <a:ea typeface="Nunito"/>
              <a:cs typeface="Nunito"/>
              <a:sym typeface="Nunito"/>
            </a:endParaRPr>
          </a:p>
          <a:p>
            <a:pPr indent="-228600" lvl="0" marL="457200" rtl="0" algn="just">
              <a:spcBef>
                <a:spcPts val="1200"/>
              </a:spcBef>
              <a:spcAft>
                <a:spcPts val="0"/>
              </a:spcAft>
              <a:buClr>
                <a:schemeClr val="dk1"/>
              </a:buClr>
              <a:buSzPts val="1200"/>
              <a:buFont typeface="Verdana"/>
              <a:buNone/>
            </a:pPr>
            <a:r>
              <a:rPr b="1" lang="en" sz="1200">
                <a:solidFill>
                  <a:schemeClr val="dk1"/>
                </a:solidFill>
                <a:latin typeface="Nunito"/>
                <a:ea typeface="Nunito"/>
                <a:cs typeface="Nunito"/>
                <a:sym typeface="Nunito"/>
              </a:rPr>
              <a:t>1. Single-Pass Compiler </a:t>
            </a:r>
            <a:r>
              <a:rPr lang="en" sz="1200">
                <a:solidFill>
                  <a:schemeClr val="dk1"/>
                </a:solidFill>
                <a:latin typeface="Nunito"/>
                <a:ea typeface="Nunito"/>
                <a:cs typeface="Nunito"/>
                <a:sym typeface="Nunito"/>
              </a:rPr>
              <a:t>− A single-pass compiler processes the source code in a single pass, from start to finish, generating machine code as it goes. It is efficient but may not catch all errors or perform extensive optimization.</a:t>
            </a:r>
            <a:endParaRPr sz="1200">
              <a:solidFill>
                <a:schemeClr val="dk1"/>
              </a:solidFill>
              <a:latin typeface="Nunito"/>
              <a:ea typeface="Nunito"/>
              <a:cs typeface="Nunito"/>
              <a:sym typeface="Nunito"/>
            </a:endParaRPr>
          </a:p>
          <a:p>
            <a:pPr indent="-228600" lvl="0" marL="457200" rtl="0" algn="just">
              <a:spcBef>
                <a:spcPts val="0"/>
              </a:spcBef>
              <a:spcAft>
                <a:spcPts val="0"/>
              </a:spcAft>
              <a:buClr>
                <a:schemeClr val="dk1"/>
              </a:buClr>
              <a:buSzPts val="1200"/>
              <a:buFont typeface="Nunito"/>
              <a:buNone/>
            </a:pPr>
            <a:r>
              <a:t/>
            </a:r>
            <a:endParaRPr sz="1200">
              <a:solidFill>
                <a:schemeClr val="dk1"/>
              </a:solidFill>
              <a:latin typeface="Nunito"/>
              <a:ea typeface="Nunito"/>
              <a:cs typeface="Nunito"/>
              <a:sym typeface="Nunito"/>
            </a:endParaRPr>
          </a:p>
          <a:p>
            <a:pPr indent="-228600" lvl="0" marL="457200" rtl="0" algn="just">
              <a:spcBef>
                <a:spcPts val="0"/>
              </a:spcBef>
              <a:spcAft>
                <a:spcPts val="0"/>
              </a:spcAft>
              <a:buClr>
                <a:schemeClr val="dk1"/>
              </a:buClr>
              <a:buSzPts val="1200"/>
              <a:buFont typeface="Verdana"/>
              <a:buNone/>
            </a:pPr>
            <a:r>
              <a:rPr b="1" lang="en" sz="1200">
                <a:solidFill>
                  <a:schemeClr val="dk1"/>
                </a:solidFill>
                <a:latin typeface="Nunito"/>
                <a:ea typeface="Nunito"/>
                <a:cs typeface="Nunito"/>
                <a:sym typeface="Nunito"/>
              </a:rPr>
              <a:t>2. Multi-Pass Compiler </a:t>
            </a:r>
            <a:r>
              <a:rPr lang="en" sz="1200">
                <a:solidFill>
                  <a:schemeClr val="dk1"/>
                </a:solidFill>
                <a:latin typeface="Nunito"/>
                <a:ea typeface="Nunito"/>
                <a:cs typeface="Nunito"/>
                <a:sym typeface="Nunito"/>
              </a:rPr>
              <a:t>− A multi-pass compiler makes multiple passes over the source code, analyzing it in different stages. This allows for more thorough error checking and optimization but can be slower than a single-pass compiler.</a:t>
            </a:r>
            <a:endParaRPr sz="1200">
              <a:solidFill>
                <a:schemeClr val="dk1"/>
              </a:solidFill>
              <a:latin typeface="Nunito"/>
              <a:ea typeface="Nunito"/>
              <a:cs typeface="Nunito"/>
              <a:sym typeface="Nunito"/>
            </a:endParaRPr>
          </a:p>
          <a:p>
            <a:pPr indent="-228600" lvl="0" marL="457200" rtl="0" algn="just">
              <a:spcBef>
                <a:spcPts val="0"/>
              </a:spcBef>
              <a:spcAft>
                <a:spcPts val="0"/>
              </a:spcAft>
              <a:buClr>
                <a:schemeClr val="dk1"/>
              </a:buClr>
              <a:buSzPts val="1200"/>
              <a:buFont typeface="Nunito"/>
              <a:buNone/>
            </a:pPr>
            <a:r>
              <a:t/>
            </a:r>
            <a:endParaRPr sz="1200">
              <a:solidFill>
                <a:schemeClr val="dk1"/>
              </a:solidFill>
              <a:latin typeface="Nunito"/>
              <a:ea typeface="Nunito"/>
              <a:cs typeface="Nunito"/>
              <a:sym typeface="Nunito"/>
            </a:endParaRPr>
          </a:p>
          <a:p>
            <a:pPr indent="-228600" lvl="0" marL="457200" rtl="0" algn="just">
              <a:spcBef>
                <a:spcPts val="0"/>
              </a:spcBef>
              <a:spcAft>
                <a:spcPts val="0"/>
              </a:spcAft>
              <a:buClr>
                <a:schemeClr val="dk1"/>
              </a:buClr>
              <a:buSzPts val="1200"/>
              <a:buFont typeface="Verdana"/>
              <a:buNone/>
            </a:pPr>
            <a:r>
              <a:rPr b="1" lang="en" sz="1200">
                <a:solidFill>
                  <a:schemeClr val="dk1"/>
                </a:solidFill>
                <a:latin typeface="Nunito"/>
                <a:ea typeface="Nunito"/>
                <a:cs typeface="Nunito"/>
                <a:sym typeface="Nunito"/>
              </a:rPr>
              <a:t>3. </a:t>
            </a:r>
            <a:r>
              <a:rPr b="1" lang="en" sz="1200">
                <a:solidFill>
                  <a:schemeClr val="dk1"/>
                </a:solidFill>
                <a:uFill>
                  <a:noFill/>
                </a:uFill>
                <a:latin typeface="Nunito"/>
                <a:ea typeface="Nunito"/>
                <a:cs typeface="Nunito"/>
                <a:sym typeface="Nunito"/>
                <a:hlinkClick r:id="rId3">
                  <a:extLst>
                    <a:ext uri="{A12FA001-AC4F-418D-AE19-62706E023703}">
                      <ahyp:hlinkClr val="tx"/>
                    </a:ext>
                  </a:extLst>
                </a:hlinkClick>
              </a:rPr>
              <a:t>Just-In-Time (JIT) Compiler</a:t>
            </a:r>
            <a:r>
              <a:rPr b="1" lang="en" sz="1200">
                <a:solidFill>
                  <a:schemeClr val="dk1"/>
                </a:solidFill>
                <a:latin typeface="Nunito"/>
                <a:ea typeface="Nunito"/>
                <a:cs typeface="Nunito"/>
                <a:sym typeface="Nunito"/>
              </a:rPr>
              <a:t> </a:t>
            </a:r>
            <a:r>
              <a:rPr lang="en" sz="1200">
                <a:solidFill>
                  <a:schemeClr val="dk1"/>
                </a:solidFill>
                <a:latin typeface="Nunito"/>
                <a:ea typeface="Nunito"/>
                <a:cs typeface="Nunito"/>
                <a:sym typeface="Nunito"/>
              </a:rPr>
              <a:t>− A JIT compiler translates code into machine language while the program is running, on-the-fly. It is used in languages like Java and JavaScript to improve performance by converting code as needed during execution.</a:t>
            </a:r>
            <a:endParaRPr sz="1200">
              <a:solidFill>
                <a:schemeClr val="dk1"/>
              </a:solidFill>
              <a:latin typeface="Nunito"/>
              <a:ea typeface="Nunito"/>
              <a:cs typeface="Nunito"/>
              <a:sym typeface="Nunito"/>
            </a:endParaRPr>
          </a:p>
          <a:p>
            <a:pPr indent="-228600" lvl="0" marL="457200" rtl="0" algn="just">
              <a:spcBef>
                <a:spcPts val="0"/>
              </a:spcBef>
              <a:spcAft>
                <a:spcPts val="0"/>
              </a:spcAft>
              <a:buClr>
                <a:schemeClr val="dk1"/>
              </a:buClr>
              <a:buSzPts val="1200"/>
              <a:buFont typeface="Nunito"/>
              <a:buNone/>
            </a:pPr>
            <a:r>
              <a:t/>
            </a:r>
            <a:endParaRPr sz="1200">
              <a:solidFill>
                <a:schemeClr val="dk1"/>
              </a:solidFill>
              <a:latin typeface="Nunito"/>
              <a:ea typeface="Nunito"/>
              <a:cs typeface="Nunito"/>
              <a:sym typeface="Nunito"/>
            </a:endParaRPr>
          </a:p>
          <a:p>
            <a:pPr indent="-228600" lvl="0" marL="457200" rtl="0" algn="l">
              <a:spcBef>
                <a:spcPts val="0"/>
              </a:spcBef>
              <a:spcAft>
                <a:spcPts val="0"/>
              </a:spcAft>
              <a:buClr>
                <a:schemeClr val="dk1"/>
              </a:buClr>
              <a:buSzPts val="1200"/>
              <a:buFont typeface="Verdana"/>
              <a:buNone/>
            </a:pPr>
            <a:r>
              <a:rPr b="1" lang="en" sz="1200">
                <a:solidFill>
                  <a:schemeClr val="dk1"/>
                </a:solidFill>
                <a:latin typeface="Nunito"/>
                <a:ea typeface="Nunito"/>
                <a:cs typeface="Nunito"/>
                <a:sym typeface="Nunito"/>
              </a:rPr>
              <a:t>4. Ahead-of-Time (AOT) Compiler</a:t>
            </a:r>
            <a:r>
              <a:rPr lang="en" sz="1200">
                <a:solidFill>
                  <a:schemeClr val="dk1"/>
                </a:solidFill>
                <a:latin typeface="Nunito"/>
                <a:ea typeface="Nunito"/>
                <a:cs typeface="Nunito"/>
                <a:sym typeface="Nunito"/>
              </a:rPr>
              <a:t> − An AOT compiler translates code into machine language before the program is run, producing an executable file. This approach is common in languages like </a:t>
            </a:r>
            <a:r>
              <a:rPr lang="en" sz="1200">
                <a:solidFill>
                  <a:srgbClr val="40A944"/>
                </a:solidFill>
                <a:uFill>
                  <a:noFill/>
                </a:uFill>
                <a:latin typeface="Nunito"/>
                <a:ea typeface="Nunito"/>
                <a:cs typeface="Nunito"/>
                <a:sym typeface="Nunito"/>
                <a:hlinkClick r:id="rId4">
                  <a:extLst>
                    <a:ext uri="{A12FA001-AC4F-418D-AE19-62706E023703}">
                      <ahyp:hlinkClr val="tx"/>
                    </a:ext>
                  </a:extLst>
                </a:hlinkClick>
              </a:rPr>
              <a:t>C</a:t>
            </a:r>
            <a:r>
              <a:rPr lang="en" sz="1200">
                <a:solidFill>
                  <a:schemeClr val="dk1"/>
                </a:solidFill>
                <a:latin typeface="Nunito"/>
                <a:ea typeface="Nunito"/>
                <a:cs typeface="Nunito"/>
                <a:sym typeface="Nunito"/>
              </a:rPr>
              <a:t> and C++, providing fast execution but requiring compilation before running the program.</a:t>
            </a:r>
            <a:endParaRPr sz="1200">
              <a:solidFill>
                <a:schemeClr val="dk1"/>
              </a:solidFill>
              <a:latin typeface="Nunito"/>
              <a:ea typeface="Nunito"/>
              <a:cs typeface="Nunito"/>
              <a:sym typeface="Nunito"/>
            </a:endParaRPr>
          </a:p>
          <a:p>
            <a:pPr indent="0" lvl="0" marL="0" rtl="0" algn="l">
              <a:spcBef>
                <a:spcPts val="1200"/>
              </a:spcBef>
              <a:spcAft>
                <a:spcPts val="1200"/>
              </a:spcAft>
              <a:buNone/>
            </a:pPr>
            <a:r>
              <a:t/>
            </a:r>
            <a:endParaRPr sz="1200">
              <a:solidFill>
                <a:srgbClr val="273239"/>
              </a:solidFill>
              <a:highlight>
                <a:srgbClr val="FFFFFF"/>
              </a:highlight>
              <a:latin typeface="Nunito"/>
              <a:ea typeface="Nunito"/>
              <a:cs typeface="Nunito"/>
              <a:sym typeface="Nuni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10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2380"/>
              <a:buFont typeface="Arial"/>
              <a:buNone/>
            </a:pPr>
            <a:r>
              <a:rPr b="1" lang="en" sz="2100">
                <a:solidFill>
                  <a:srgbClr val="273239"/>
                </a:solidFill>
                <a:highlight>
                  <a:srgbClr val="FFFFFF"/>
                </a:highlight>
              </a:rPr>
              <a:t>Symbol Table in Compiler</a:t>
            </a:r>
            <a:endParaRPr b="1" sz="2100">
              <a:solidFill>
                <a:srgbClr val="273239"/>
              </a:solidFill>
              <a:highlight>
                <a:srgbClr val="FFFFFF"/>
              </a:highlight>
            </a:endParaRPr>
          </a:p>
          <a:p>
            <a:pPr indent="0" lvl="0" marL="0" rtl="0" algn="l">
              <a:spcBef>
                <a:spcPts val="0"/>
              </a:spcBef>
              <a:spcAft>
                <a:spcPts val="0"/>
              </a:spcAft>
              <a:buNone/>
            </a:pPr>
            <a:r>
              <a:t/>
            </a:r>
            <a:endParaRPr/>
          </a:p>
        </p:txBody>
      </p:sp>
      <p:sp>
        <p:nvSpPr>
          <p:cNvPr id="635" name="Google Shape;635;p10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350">
                <a:solidFill>
                  <a:srgbClr val="273239"/>
                </a:solidFill>
                <a:highlight>
                  <a:srgbClr val="FFFFFF"/>
                </a:highlight>
                <a:latin typeface="Nunito"/>
                <a:ea typeface="Nunito"/>
                <a:cs typeface="Nunito"/>
                <a:sym typeface="Nunito"/>
              </a:rPr>
              <a:t>Every compiler uses a symbol table to track all variables, functions, and identifiers in a program.</a:t>
            </a:r>
            <a:endParaRPr sz="1350">
              <a:solidFill>
                <a:srgbClr val="273239"/>
              </a:solidFill>
              <a:highlight>
                <a:srgbClr val="FFFFFF"/>
              </a:highlight>
              <a:latin typeface="Nunito"/>
              <a:ea typeface="Nunito"/>
              <a:cs typeface="Nunito"/>
              <a:sym typeface="Nunito"/>
            </a:endParaRPr>
          </a:p>
          <a:p>
            <a:pPr indent="-314325" lvl="0" marL="457200" rtl="0" algn="l">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It stores information such as the name, type, scope, and memory location of each identifier.\</a:t>
            </a:r>
            <a:endParaRPr sz="1350">
              <a:solidFill>
                <a:srgbClr val="273239"/>
              </a:solidFill>
              <a:highlight>
                <a:srgbClr val="FFFFFF"/>
              </a:highlight>
              <a:latin typeface="Nunito"/>
              <a:ea typeface="Nunito"/>
              <a:cs typeface="Nunito"/>
              <a:sym typeface="Nunito"/>
            </a:endParaRPr>
          </a:p>
          <a:p>
            <a:pPr indent="-314325" lvl="0" marL="457200" rtl="0" algn="l">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the symbol table supports error checking, scope management, and code optimization for runtime efficiency.</a:t>
            </a:r>
            <a:endParaRPr sz="1350">
              <a:solidFill>
                <a:srgbClr val="273239"/>
              </a:solidFill>
              <a:highlight>
                <a:srgbClr val="FFFFFF"/>
              </a:highlight>
              <a:latin typeface="Nunito"/>
              <a:ea typeface="Nunito"/>
              <a:cs typeface="Nunito"/>
              <a:sym typeface="Nunito"/>
            </a:endParaRPr>
          </a:p>
          <a:p>
            <a:pPr indent="-314325" lvl="0" marL="457200" rtl="0" algn="l">
              <a:spcBef>
                <a:spcPts val="0"/>
              </a:spcBef>
              <a:spcAft>
                <a:spcPts val="0"/>
              </a:spcAft>
              <a:buClr>
                <a:srgbClr val="273239"/>
              </a:buClr>
              <a:buSzPts val="1350"/>
              <a:buFont typeface="Nunito"/>
              <a:buChar char="●"/>
            </a:pPr>
            <a:r>
              <a:rPr lang="en" sz="1350">
                <a:solidFill>
                  <a:srgbClr val="273239"/>
                </a:solidFill>
                <a:highlight>
                  <a:srgbClr val="FFFFFF"/>
                </a:highlight>
                <a:latin typeface="Nunito"/>
                <a:ea typeface="Nunito"/>
                <a:cs typeface="Nunito"/>
                <a:sym typeface="Nunito"/>
              </a:rPr>
              <a:t>It plays a crucial role in ensuring the correct usage of identifiers according to language rules.</a:t>
            </a:r>
            <a:endParaRPr sz="1350">
              <a:solidFill>
                <a:srgbClr val="273239"/>
              </a:solidFill>
              <a:highlight>
                <a:srgbClr val="FFFFFF"/>
              </a:highlight>
              <a:latin typeface="Nunito"/>
              <a:ea typeface="Nunito"/>
              <a:cs typeface="Nunito"/>
              <a:sym typeface="Nunito"/>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3"/>
          <p:cNvSpPr txBox="1"/>
          <p:nvPr>
            <p:ph type="title"/>
          </p:nvPr>
        </p:nvSpPr>
        <p:spPr>
          <a:xfrm>
            <a:off x="237200" y="1044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273239"/>
                </a:solidFill>
                <a:highlight>
                  <a:srgbClr val="FFFFFF"/>
                </a:highlight>
                <a:latin typeface="Nunito"/>
                <a:ea typeface="Nunito"/>
                <a:cs typeface="Nunito"/>
                <a:sym typeface="Nunito"/>
              </a:rPr>
              <a:t>Role of Symbol Table</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641" name="Google Shape;641;p103"/>
          <p:cNvSpPr txBox="1"/>
          <p:nvPr>
            <p:ph idx="1" type="body"/>
          </p:nvPr>
        </p:nvSpPr>
        <p:spPr>
          <a:xfrm>
            <a:off x="237200" y="580100"/>
            <a:ext cx="8595000" cy="432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273239"/>
                </a:solidFill>
                <a:highlight>
                  <a:srgbClr val="FFFFFF"/>
                </a:highlight>
                <a:latin typeface="Nunito"/>
                <a:ea typeface="Nunito"/>
                <a:cs typeface="Nunito"/>
                <a:sym typeface="Nunito"/>
              </a:rPr>
              <a:t>The symbol table acts as a bridge between the analysis and synthesis phases of the compiler. It collects information during the analysis phases and utilizes it during the synthesis phases to generate efficient code, ultimately enhancing compile-time performance.</a:t>
            </a:r>
            <a:endParaRPr sz="120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rPr b="1" lang="en" sz="1200">
                <a:solidFill>
                  <a:srgbClr val="273239"/>
                </a:solidFill>
                <a:highlight>
                  <a:srgbClr val="FFFFFF"/>
                </a:highlight>
                <a:latin typeface="Nunito"/>
                <a:ea typeface="Nunito"/>
                <a:cs typeface="Nunito"/>
                <a:sym typeface="Nunito"/>
              </a:rPr>
              <a:t>It is used by various </a:t>
            </a:r>
            <a:r>
              <a:rPr b="1" lang="en" sz="120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phases of the compiler</a:t>
            </a:r>
            <a:r>
              <a:rPr b="1" lang="en" sz="1200">
                <a:solidFill>
                  <a:srgbClr val="273239"/>
                </a:solidFill>
                <a:highlight>
                  <a:srgbClr val="FFFFFF"/>
                </a:highlight>
                <a:latin typeface="Nunito"/>
                <a:ea typeface="Nunito"/>
                <a:cs typeface="Nunito"/>
                <a:sym typeface="Nunito"/>
              </a:rPr>
              <a:t> as follows:-</a:t>
            </a:r>
            <a:endParaRPr b="1"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80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Lexical Analysis:</a:t>
            </a:r>
            <a:r>
              <a:rPr lang="en" sz="1200">
                <a:solidFill>
                  <a:srgbClr val="273239"/>
                </a:solidFill>
                <a:highlight>
                  <a:srgbClr val="FFFFFF"/>
                </a:highlight>
                <a:latin typeface="Nunito"/>
                <a:ea typeface="Nunito"/>
                <a:cs typeface="Nunito"/>
                <a:sym typeface="Nunito"/>
              </a:rPr>
              <a:t> Creates new table entries in the table, for example, entries about tokens.</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Syntax Analysis:</a:t>
            </a:r>
            <a:r>
              <a:rPr lang="en" sz="1200">
                <a:solidFill>
                  <a:srgbClr val="273239"/>
                </a:solidFill>
                <a:highlight>
                  <a:srgbClr val="FFFFFF"/>
                </a:highlight>
                <a:latin typeface="Nunito"/>
                <a:ea typeface="Nunito"/>
                <a:cs typeface="Nunito"/>
                <a:sym typeface="Nunito"/>
              </a:rPr>
              <a:t> Adds information regarding attribute type, scope, dimension, line of reference, use, etc in the table.</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Semantic Analysis:</a:t>
            </a:r>
            <a:r>
              <a:rPr lang="en" sz="1200">
                <a:solidFill>
                  <a:srgbClr val="273239"/>
                </a:solidFill>
                <a:highlight>
                  <a:srgbClr val="FFFFFF"/>
                </a:highlight>
                <a:latin typeface="Nunito"/>
                <a:ea typeface="Nunito"/>
                <a:cs typeface="Nunito"/>
                <a:sym typeface="Nunito"/>
              </a:rPr>
              <a:t> Uses available information in the table to check for semantics i.e. to verify that expressions and assignments are semantically correct(type checking) and update it accordingly.</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Intermediate Code Generation:</a:t>
            </a:r>
            <a:r>
              <a:rPr lang="en" sz="1200">
                <a:solidFill>
                  <a:srgbClr val="273239"/>
                </a:solidFill>
                <a:highlight>
                  <a:srgbClr val="FFFFFF"/>
                </a:highlight>
                <a:latin typeface="Nunito"/>
                <a:ea typeface="Nunito"/>
                <a:cs typeface="Nunito"/>
                <a:sym typeface="Nunito"/>
              </a:rPr>
              <a:t> Refers to symbol table for knowing how much and what type of run-time is allocated and table helps in adding temporary variable information.</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Code Optimization:</a:t>
            </a:r>
            <a:r>
              <a:rPr lang="en" sz="1200">
                <a:solidFill>
                  <a:srgbClr val="273239"/>
                </a:solidFill>
                <a:highlight>
                  <a:srgbClr val="FFFFFF"/>
                </a:highlight>
                <a:latin typeface="Nunito"/>
                <a:ea typeface="Nunito"/>
                <a:cs typeface="Nunito"/>
                <a:sym typeface="Nunito"/>
              </a:rPr>
              <a:t> Uses information present in the symbol table for machine-dependent optimization.</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Target Code generation:</a:t>
            </a:r>
            <a:r>
              <a:rPr lang="en" sz="1200">
                <a:solidFill>
                  <a:srgbClr val="273239"/>
                </a:solidFill>
                <a:highlight>
                  <a:srgbClr val="FFFFFF"/>
                </a:highlight>
                <a:latin typeface="Nunito"/>
                <a:ea typeface="Nunito"/>
                <a:cs typeface="Nunito"/>
                <a:sym typeface="Nunito"/>
              </a:rPr>
              <a:t> Generates code by using the address information of the identifier present in the table.</a:t>
            </a:r>
            <a:endParaRPr sz="1200">
              <a:solidFill>
                <a:srgbClr val="273239"/>
              </a:solidFill>
              <a:highlight>
                <a:srgbClr val="FFFFFF"/>
              </a:highlight>
              <a:latin typeface="Nunito"/>
              <a:ea typeface="Nunito"/>
              <a:cs typeface="Nunito"/>
              <a:sym typeface="Nunito"/>
            </a:endParaRPr>
          </a:p>
          <a:p>
            <a:pPr indent="-304800" lvl="0" marL="685800" rtl="0" algn="l">
              <a:lnSpc>
                <a:spcPct val="158000"/>
              </a:lnSpc>
              <a:spcBef>
                <a:spcPts val="0"/>
              </a:spcBef>
              <a:spcAft>
                <a:spcPts val="0"/>
              </a:spcAft>
              <a:buClr>
                <a:srgbClr val="273239"/>
              </a:buClr>
              <a:buSzPts val="1200"/>
              <a:buFont typeface="Nunito"/>
              <a:buChar char="●"/>
            </a:pPr>
            <a:r>
              <a:rPr b="1" lang="en" sz="1200">
                <a:solidFill>
                  <a:srgbClr val="273239"/>
                </a:solidFill>
                <a:highlight>
                  <a:srgbClr val="FFFFFF"/>
                </a:highlight>
                <a:latin typeface="Nunito"/>
                <a:ea typeface="Nunito"/>
                <a:cs typeface="Nunito"/>
                <a:sym typeface="Nunito"/>
              </a:rPr>
              <a:t>Symbol Table entries -</a:t>
            </a:r>
            <a:r>
              <a:rPr lang="en" sz="1200">
                <a:solidFill>
                  <a:srgbClr val="273239"/>
                </a:solidFill>
                <a:highlight>
                  <a:srgbClr val="FFFFFF"/>
                </a:highlight>
                <a:latin typeface="Nunito"/>
                <a:ea typeface="Nunito"/>
                <a:cs typeface="Nunito"/>
                <a:sym typeface="Nunito"/>
              </a:rPr>
              <a:t> Each entry in the symbol table is associated with attributes that support the compiler in different phases. </a:t>
            </a:r>
            <a:endParaRPr sz="12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sz="12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47" name="Google Shape;647;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8" name="Google Shape;648;p104"/>
          <p:cNvPicPr preferRelativeResize="0"/>
          <p:nvPr/>
        </p:nvPicPr>
        <p:blipFill>
          <a:blip r:embed="rId3">
            <a:alphaModFix/>
          </a:blip>
          <a:stretch>
            <a:fillRect/>
          </a:stretch>
        </p:blipFill>
        <p:spPr>
          <a:xfrm>
            <a:off x="319088" y="366713"/>
            <a:ext cx="8505825" cy="441007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10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61111"/>
              <a:buFont typeface="Arial"/>
              <a:buNone/>
            </a:pPr>
            <a:r>
              <a:rPr b="1" lang="en" sz="1800">
                <a:solidFill>
                  <a:srgbClr val="273239"/>
                </a:solidFill>
                <a:highlight>
                  <a:srgbClr val="FFFFFF"/>
                </a:highlight>
                <a:latin typeface="Nunito"/>
                <a:ea typeface="Nunito"/>
                <a:cs typeface="Nunito"/>
                <a:sym typeface="Nunito"/>
              </a:rPr>
              <a:t>What is Hash Table?</a:t>
            </a:r>
            <a:endParaRPr b="1" sz="1800">
              <a:solidFill>
                <a:srgbClr val="273239"/>
              </a:solidFill>
              <a:highlight>
                <a:srgbClr val="FFFFFF"/>
              </a:highlight>
              <a:latin typeface="Nunito"/>
              <a:ea typeface="Nunito"/>
              <a:cs typeface="Nunito"/>
              <a:sym typeface="Nunito"/>
            </a:endParaRPr>
          </a:p>
          <a:p>
            <a:pPr indent="0" lvl="0" marL="0" rtl="0" algn="l">
              <a:spcBef>
                <a:spcPts val="0"/>
              </a:spcBef>
              <a:spcAft>
                <a:spcPts val="0"/>
              </a:spcAft>
              <a:buNone/>
            </a:pPr>
            <a:r>
              <a:t/>
            </a:r>
            <a:endParaRPr/>
          </a:p>
        </p:txBody>
      </p:sp>
      <p:sp>
        <p:nvSpPr>
          <p:cNvPr id="654" name="Google Shape;654;p10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350">
                <a:solidFill>
                  <a:srgbClr val="273239"/>
                </a:solidFill>
                <a:highlight>
                  <a:srgbClr val="FFFFFF"/>
                </a:highlight>
                <a:latin typeface="Nunito"/>
                <a:ea typeface="Nunito"/>
                <a:cs typeface="Nunito"/>
                <a:sym typeface="Nunito"/>
              </a:rPr>
              <a:t>A Hash table is defined as a data structure used to insert, look up, and remove key-value pairs quickly. It operates on the </a:t>
            </a:r>
            <a:r>
              <a:rPr lang="en" sz="1350" u="sng">
                <a:solidFill>
                  <a:srgbClr val="357960"/>
                </a:solidFill>
                <a:highlight>
                  <a:srgbClr val="FFFFFF"/>
                </a:highlight>
                <a:latin typeface="Nunito"/>
                <a:ea typeface="Nunito"/>
                <a:cs typeface="Nunito"/>
                <a:sym typeface="Nunito"/>
                <a:hlinkClick r:id="rId3">
                  <a:extLst>
                    <a:ext uri="{A12FA001-AC4F-418D-AE19-62706E023703}">
                      <ahyp:hlinkClr val="tx"/>
                    </a:ext>
                  </a:extLst>
                </a:hlinkClick>
              </a:rPr>
              <a:t>hashing concept</a:t>
            </a:r>
            <a:r>
              <a:rPr lang="en" sz="1350">
                <a:solidFill>
                  <a:srgbClr val="273239"/>
                </a:solidFill>
                <a:highlight>
                  <a:srgbClr val="FFFFFF"/>
                </a:highlight>
                <a:latin typeface="Nunito"/>
                <a:ea typeface="Nunito"/>
                <a:cs typeface="Nunito"/>
                <a:sym typeface="Nunito"/>
              </a:rPr>
              <a:t>, where each key is translated by a hash function into a distinct index in an array. The index functions as a storage location for the matching value. In simple words, it maps the keys with the value.</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pic>
        <p:nvPicPr>
          <p:cNvPr id="655" name="Google Shape;655;p105"/>
          <p:cNvPicPr preferRelativeResize="0"/>
          <p:nvPr/>
        </p:nvPicPr>
        <p:blipFill>
          <a:blip r:embed="rId4">
            <a:alphaModFix/>
          </a:blip>
          <a:stretch>
            <a:fillRect/>
          </a:stretch>
        </p:blipFill>
        <p:spPr>
          <a:xfrm>
            <a:off x="976375" y="2318100"/>
            <a:ext cx="7191250" cy="2825400"/>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0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1" name="Google Shape;661;p10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62" name="Google Shape;662;p106"/>
          <p:cNvPicPr preferRelativeResize="0"/>
          <p:nvPr/>
        </p:nvPicPr>
        <p:blipFill>
          <a:blip r:embed="rId3">
            <a:alphaModFix/>
          </a:blip>
          <a:stretch>
            <a:fillRect/>
          </a:stretch>
        </p:blipFill>
        <p:spPr>
          <a:xfrm>
            <a:off x="-195150" y="2002311"/>
            <a:ext cx="9143999" cy="1027328"/>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0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Unit 5: Code Generation</a:t>
            </a:r>
            <a:endParaRPr/>
          </a:p>
        </p:txBody>
      </p:sp>
      <p:sp>
        <p:nvSpPr>
          <p:cNvPr id="668" name="Google Shape;668;p10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200">
                <a:solidFill>
                  <a:schemeClr val="dk1"/>
                </a:solidFill>
                <a:highlight>
                  <a:srgbClr val="FFFFFF"/>
                </a:highlight>
                <a:latin typeface="Verdana"/>
                <a:ea typeface="Verdana"/>
                <a:cs typeface="Verdana"/>
                <a:sym typeface="Verdana"/>
              </a:rPr>
              <a:t>Code generation can be considered as the final phase of compilation. </a:t>
            </a:r>
            <a:endParaRPr sz="120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200">
                <a:solidFill>
                  <a:schemeClr val="dk1"/>
                </a:solidFill>
                <a:highlight>
                  <a:srgbClr val="FFFFFF"/>
                </a:highlight>
                <a:latin typeface="Verdana"/>
                <a:ea typeface="Verdana"/>
                <a:cs typeface="Verdana"/>
                <a:sym typeface="Verdana"/>
              </a:rPr>
              <a:t>The code generated by the compiler is an object code of some lower-level programming language, for example, assembly language.</a:t>
            </a:r>
            <a:endParaRPr sz="1200">
              <a:solidFill>
                <a:schemeClr val="dk1"/>
              </a:solidFill>
              <a:highlight>
                <a:srgbClr val="FFFFFF"/>
              </a:highlight>
              <a:latin typeface="Verdana"/>
              <a:ea typeface="Verdana"/>
              <a:cs typeface="Verdana"/>
              <a:sym typeface="Verdana"/>
            </a:endParaRPr>
          </a:p>
          <a:p>
            <a:pPr indent="0" lvl="0" marL="0" rtl="0" algn="l">
              <a:spcBef>
                <a:spcPts val="1200"/>
              </a:spcBef>
              <a:spcAft>
                <a:spcPts val="0"/>
              </a:spcAft>
              <a:buNone/>
            </a:pPr>
            <a:r>
              <a:rPr lang="en" sz="1200">
                <a:solidFill>
                  <a:schemeClr val="dk1"/>
                </a:solidFill>
                <a:highlight>
                  <a:srgbClr val="FFFFFF"/>
                </a:highlight>
                <a:latin typeface="Verdana"/>
                <a:ea typeface="Verdana"/>
                <a:cs typeface="Verdana"/>
                <a:sym typeface="Verdana"/>
              </a:rPr>
              <a:t>minimum properties:</a:t>
            </a:r>
            <a:endParaRPr sz="1200">
              <a:solidFill>
                <a:schemeClr val="dk1"/>
              </a:solidFill>
              <a:highlight>
                <a:srgbClr val="FFFFFF"/>
              </a:highlight>
              <a:latin typeface="Verdana"/>
              <a:ea typeface="Verdana"/>
              <a:cs typeface="Verdana"/>
              <a:sym typeface="Verdana"/>
            </a:endParaRPr>
          </a:p>
          <a:p>
            <a:pPr indent="-228600" lvl="0" marL="457200" rtl="0" algn="just">
              <a:spcBef>
                <a:spcPts val="1200"/>
              </a:spcBef>
              <a:spcAft>
                <a:spcPts val="0"/>
              </a:spcAft>
              <a:buClr>
                <a:schemeClr val="dk1"/>
              </a:buClr>
              <a:buSzPts val="1200"/>
              <a:buFont typeface="Verdana"/>
              <a:buNone/>
            </a:pPr>
            <a:r>
              <a:rPr lang="en" sz="1200">
                <a:solidFill>
                  <a:schemeClr val="dk1"/>
                </a:solidFill>
                <a:latin typeface="Verdana"/>
                <a:ea typeface="Verdana"/>
                <a:cs typeface="Verdana"/>
                <a:sym typeface="Verdana"/>
              </a:rPr>
              <a:t>It should carry the exact meaning of the source code.</a:t>
            </a:r>
            <a:endParaRPr sz="1200">
              <a:solidFill>
                <a:schemeClr val="dk1"/>
              </a:solidFill>
              <a:latin typeface="Verdana"/>
              <a:ea typeface="Verdana"/>
              <a:cs typeface="Verdana"/>
              <a:sym typeface="Verdana"/>
            </a:endParaRPr>
          </a:p>
          <a:p>
            <a:pPr indent="-228600" lvl="0" marL="457200" rtl="0" algn="just">
              <a:spcBef>
                <a:spcPts val="0"/>
              </a:spcBef>
              <a:spcAft>
                <a:spcPts val="0"/>
              </a:spcAft>
              <a:buClr>
                <a:schemeClr val="dk1"/>
              </a:buClr>
              <a:buSzPts val="1200"/>
              <a:buFont typeface="Verdana"/>
              <a:buNone/>
            </a:pPr>
            <a:r>
              <a:rPr lang="en" sz="1200">
                <a:solidFill>
                  <a:schemeClr val="dk1"/>
                </a:solidFill>
                <a:latin typeface="Verdana"/>
                <a:ea typeface="Verdana"/>
                <a:cs typeface="Verdana"/>
                <a:sym typeface="Verdana"/>
              </a:rPr>
              <a:t>It should be efficient in terms of CPU usage and memory management.</a:t>
            </a:r>
            <a:endParaRPr sz="1200">
              <a:solidFill>
                <a:schemeClr val="dk1"/>
              </a:solidFill>
              <a:latin typeface="Verdana"/>
              <a:ea typeface="Verdana"/>
              <a:cs typeface="Verdana"/>
              <a:sym typeface="Verdana"/>
            </a:endParaRPr>
          </a:p>
          <a:p>
            <a:pPr indent="0" lvl="0" marL="0" rtl="0" algn="l">
              <a:spcBef>
                <a:spcPts val="1200"/>
              </a:spcBef>
              <a:spcAft>
                <a:spcPts val="1200"/>
              </a:spcAft>
              <a:buNone/>
            </a:pPr>
            <a:r>
              <a:rPr b="1" lang="en" sz="1100">
                <a:solidFill>
                  <a:schemeClr val="dk1"/>
                </a:solidFill>
              </a:rPr>
              <a:t>Code generation</a:t>
            </a:r>
            <a:r>
              <a:rPr lang="en" sz="1100">
                <a:solidFill>
                  <a:schemeClr val="dk1"/>
                </a:solidFill>
              </a:rPr>
              <a:t> in compiler design is the </a:t>
            </a:r>
            <a:r>
              <a:rPr b="1" lang="en" sz="1100">
                <a:solidFill>
                  <a:schemeClr val="dk1"/>
                </a:solidFill>
              </a:rPr>
              <a:t>final phase</a:t>
            </a:r>
            <a:r>
              <a:rPr lang="en" sz="1100">
                <a:solidFill>
                  <a:schemeClr val="dk1"/>
                </a:solidFill>
              </a:rPr>
              <a:t> of a compiler where the </a:t>
            </a:r>
            <a:r>
              <a:rPr b="1" lang="en" sz="1100">
                <a:solidFill>
                  <a:schemeClr val="dk1"/>
                </a:solidFill>
              </a:rPr>
              <a:t>intermediate representation (IR)</a:t>
            </a:r>
            <a:r>
              <a:rPr lang="en" sz="1100">
                <a:solidFill>
                  <a:schemeClr val="dk1"/>
                </a:solidFill>
              </a:rPr>
              <a:t> of source code is translated into </a:t>
            </a:r>
            <a:r>
              <a:rPr b="1" lang="en" sz="1100">
                <a:solidFill>
                  <a:schemeClr val="dk1"/>
                </a:solidFill>
              </a:rPr>
              <a:t>target machine code</a:t>
            </a:r>
            <a:r>
              <a:rPr lang="en" sz="1100">
                <a:solidFill>
                  <a:schemeClr val="dk1"/>
                </a:solidFill>
              </a:rPr>
              <a:t> (also called object code or assembly code), which can be executed by a computer.</a:t>
            </a:r>
            <a:endParaRPr sz="1200">
              <a:solidFill>
                <a:schemeClr val="dk1"/>
              </a:solidFill>
              <a:highlight>
                <a:srgbClr val="FFFFFF"/>
              </a:highlight>
              <a:latin typeface="Verdana"/>
              <a:ea typeface="Verdana"/>
              <a:cs typeface="Verdana"/>
              <a:sym typeface="Verdana"/>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10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74" name="Google Shape;674;p10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400"/>
              </a:spcBef>
              <a:spcAft>
                <a:spcPts val="0"/>
              </a:spcAft>
              <a:buClr>
                <a:schemeClr val="dk1"/>
              </a:buClr>
              <a:buSzPts val="1100"/>
              <a:buFont typeface="Arial"/>
              <a:buNone/>
            </a:pPr>
            <a:r>
              <a:rPr b="1" lang="en" sz="1300">
                <a:solidFill>
                  <a:schemeClr val="dk1"/>
                </a:solidFill>
              </a:rPr>
              <a:t>Purpose of Code Generation</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goal is to produce </a:t>
            </a:r>
            <a:r>
              <a:rPr b="1" lang="en" sz="1100">
                <a:solidFill>
                  <a:schemeClr val="dk1"/>
                </a:solidFill>
              </a:rPr>
              <a:t>efficient and correct machine code</a:t>
            </a:r>
            <a:r>
              <a:rPr lang="en" sz="1100">
                <a:solidFill>
                  <a:schemeClr val="dk1"/>
                </a:solidFill>
              </a:rPr>
              <a:t> that faithfully performs the operations described in the original high-level program.</a:t>
            </a:r>
            <a:endParaRPr sz="1100">
              <a:solidFill>
                <a:schemeClr val="dk1"/>
              </a:solidFill>
            </a:endParaRPr>
          </a:p>
          <a:p>
            <a:pPr indent="0" lvl="0" marL="0" rtl="0" algn="l">
              <a:spcBef>
                <a:spcPts val="1400"/>
              </a:spcBef>
              <a:spcAft>
                <a:spcPts val="0"/>
              </a:spcAft>
              <a:buClr>
                <a:schemeClr val="dk1"/>
              </a:buClr>
              <a:buSzPts val="1100"/>
              <a:buFont typeface="Arial"/>
              <a:buNone/>
            </a:pPr>
            <a:r>
              <a:rPr b="1" lang="en" sz="1300">
                <a:solidFill>
                  <a:schemeClr val="dk1"/>
                </a:solidFill>
              </a:rPr>
              <a:t>Steps Involved in Code Generation</a:t>
            </a:r>
            <a:endParaRPr b="1" sz="13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Input</a:t>
            </a:r>
            <a:r>
              <a:rPr lang="en" sz="1100">
                <a:solidFill>
                  <a:schemeClr val="dk1"/>
                </a:solidFill>
              </a:rPr>
              <a:t>: Intermediate code (such as three-address code, abstract syntax tree, or control flow graph).</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Register Allocation</a:t>
            </a:r>
            <a:r>
              <a:rPr lang="en" sz="1100">
                <a:solidFill>
                  <a:schemeClr val="dk1"/>
                </a:solidFill>
              </a:rPr>
              <a:t>: Assigning program variables to a limited number of CPU registers.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Instruction Selection</a:t>
            </a:r>
            <a:r>
              <a:rPr lang="en" sz="1100">
                <a:solidFill>
                  <a:schemeClr val="dk1"/>
                </a:solidFill>
              </a:rPr>
              <a:t>: Choosing appropriate machine instructions for each intermediate operation.</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Instruction Scheduling</a:t>
            </a:r>
            <a:r>
              <a:rPr lang="en" sz="1100">
                <a:solidFill>
                  <a:schemeClr val="dk1"/>
                </a:solidFill>
              </a:rPr>
              <a:t>: Ordering instructions to improve performance and avoid pipeline stalls.</a:t>
            </a:r>
            <a:br>
              <a:rPr lang="en" sz="1100">
                <a:solidFill>
                  <a:schemeClr val="dk1"/>
                </a:solidFill>
              </a:rPr>
            </a:b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Target Code Emission</a:t>
            </a:r>
            <a:r>
              <a:rPr lang="en" sz="1100">
                <a:solidFill>
                  <a:schemeClr val="dk1"/>
                </a:solidFill>
              </a:rPr>
              <a:t>: Emitting actual machine or assembly instructions.</a:t>
            </a:r>
            <a:br>
              <a:rPr lang="en" sz="1100">
                <a:solidFill>
                  <a:schemeClr val="dk1"/>
                </a:solidFill>
              </a:rPr>
            </a:b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10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80" name="Google Shape;680;p10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81" name="Google Shape;681;p109"/>
          <p:cNvPicPr preferRelativeResize="0"/>
          <p:nvPr/>
        </p:nvPicPr>
        <p:blipFill>
          <a:blip r:embed="rId3">
            <a:alphaModFix/>
          </a:blip>
          <a:stretch>
            <a:fillRect/>
          </a:stretch>
        </p:blipFill>
        <p:spPr>
          <a:xfrm>
            <a:off x="777400" y="603600"/>
            <a:ext cx="6042674" cy="4539901"/>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11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0"/>
              </a:spcAft>
              <a:buClr>
                <a:schemeClr val="dk1"/>
              </a:buClr>
              <a:buSzPct val="52380"/>
              <a:buFont typeface="Arial"/>
              <a:buNone/>
            </a:pPr>
            <a:r>
              <a:rPr b="1" lang="en" sz="2100">
                <a:solidFill>
                  <a:srgbClr val="273239"/>
                </a:solidFill>
                <a:highlight>
                  <a:srgbClr val="FFFFFF"/>
                </a:highlight>
              </a:rPr>
              <a:t>Issues in the design of a code generator</a:t>
            </a:r>
            <a:endParaRPr b="1" sz="2100">
              <a:solidFill>
                <a:srgbClr val="273239"/>
              </a:solidFill>
              <a:highlight>
                <a:srgbClr val="FFFFFF"/>
              </a:highlight>
            </a:endParaRPr>
          </a:p>
          <a:p>
            <a:pPr indent="0" lvl="0" marL="0" rtl="0" algn="l">
              <a:spcBef>
                <a:spcPts val="0"/>
              </a:spcBef>
              <a:spcAft>
                <a:spcPts val="0"/>
              </a:spcAft>
              <a:buNone/>
            </a:pPr>
            <a:r>
              <a:t/>
            </a:r>
            <a:endParaRPr/>
          </a:p>
        </p:txBody>
      </p:sp>
      <p:sp>
        <p:nvSpPr>
          <p:cNvPr id="687" name="Google Shape;687;p11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b="1" lang="en" sz="1500">
                <a:solidFill>
                  <a:srgbClr val="273239"/>
                </a:solidFill>
                <a:highlight>
                  <a:srgbClr val="FFFFFF"/>
                </a:highlight>
                <a:latin typeface="Nunito"/>
                <a:ea typeface="Nunito"/>
                <a:cs typeface="Nunito"/>
                <a:sym typeface="Nunito"/>
              </a:rPr>
              <a:t>Input to Code Generator</a:t>
            </a:r>
            <a:endParaRPr b="1" sz="150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rPr lang="en" sz="1350">
                <a:solidFill>
                  <a:srgbClr val="273239"/>
                </a:solidFill>
                <a:highlight>
                  <a:srgbClr val="FFFFFF"/>
                </a:highlight>
                <a:latin typeface="Nunito"/>
                <a:ea typeface="Nunito"/>
                <a:cs typeface="Nunito"/>
                <a:sym typeface="Nunito"/>
              </a:rPr>
              <a:t>The input to the code generator comes from the intermediate code generated by the compiler's front-end. This intermediate code is usually a higher-level representation of the program, like triples, quadruples, or abstract syntax trees. Along with this intermediate code, the code generator also uses information from the symbol table, which holds the addresses of variables and other data objects. One key challenge here is that the input must be free from syntactic and semantic errors, as the code generator assumes that proper type-checking and other error checks have already been handled by the front-end. Handling the input correctly is crucial for generating the correct target code.</a:t>
            </a:r>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1" name="Shape 691"/>
        <p:cNvGrpSpPr/>
        <p:nvPr/>
      </p:nvGrpSpPr>
      <p:grpSpPr>
        <a:xfrm>
          <a:off x="0" y="0"/>
          <a:ext cx="0" cy="0"/>
          <a:chOff x="0" y="0"/>
          <a:chExt cx="0" cy="0"/>
        </a:xfrm>
      </p:grpSpPr>
      <p:sp>
        <p:nvSpPr>
          <p:cNvPr id="692" name="Google Shape;692;p11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93" name="Google Shape;693;p11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1800"/>
              </a:spcBef>
              <a:spcAft>
                <a:spcPts val="0"/>
              </a:spcAft>
              <a:buClr>
                <a:schemeClr val="dk1"/>
              </a:buClr>
              <a:buSzPct val="73333"/>
              <a:buFont typeface="Arial"/>
              <a:buNone/>
            </a:pPr>
            <a:r>
              <a:rPr b="1" lang="en" sz="1500">
                <a:solidFill>
                  <a:srgbClr val="273239"/>
                </a:solidFill>
                <a:highlight>
                  <a:srgbClr val="FFFFFF"/>
                </a:highlight>
                <a:latin typeface="Nunito"/>
                <a:ea typeface="Nunito"/>
                <a:cs typeface="Nunito"/>
                <a:sym typeface="Nunito"/>
              </a:rPr>
              <a:t>Target Program</a:t>
            </a:r>
            <a:endParaRPr b="1" sz="1500">
              <a:solidFill>
                <a:srgbClr val="273239"/>
              </a:solidFill>
              <a:highlight>
                <a:srgbClr val="FFFFFF"/>
              </a:highlight>
              <a:latin typeface="Nunito"/>
              <a:ea typeface="Nunito"/>
              <a:cs typeface="Nunito"/>
              <a:sym typeface="Nunito"/>
            </a:endParaRPr>
          </a:p>
          <a:p>
            <a:pPr indent="0" lvl="0" marL="0" rtl="0" algn="just">
              <a:spcBef>
                <a:spcPts val="1800"/>
              </a:spcBef>
              <a:spcAft>
                <a:spcPts val="0"/>
              </a:spcAft>
              <a:buClr>
                <a:schemeClr val="dk1"/>
              </a:buClr>
              <a:buSzPct val="81481"/>
              <a:buFont typeface="Arial"/>
              <a:buNone/>
            </a:pPr>
            <a:r>
              <a:rPr lang="en" sz="1350">
                <a:solidFill>
                  <a:srgbClr val="273239"/>
                </a:solidFill>
                <a:highlight>
                  <a:srgbClr val="FFFFFF"/>
                </a:highlight>
                <a:latin typeface="Nunito"/>
                <a:ea typeface="Nunito"/>
                <a:cs typeface="Nunito"/>
                <a:sym typeface="Nunito"/>
              </a:rPr>
              <a:t>The target program is the final output of the code generator, which can be in the form of absolute machine language, relocatable machine language, or assembly language. Each type of output has its own set of challenges:</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800"/>
              </a:spcBef>
              <a:spcAft>
                <a:spcPts val="0"/>
              </a:spcAft>
              <a:buClr>
                <a:srgbClr val="273239"/>
              </a:buClr>
              <a:buSzPct val="100000"/>
              <a:buFont typeface="Nunito"/>
              <a:buChar char="●"/>
            </a:pPr>
            <a:r>
              <a:rPr b="1" lang="en" sz="1350">
                <a:solidFill>
                  <a:srgbClr val="273239"/>
                </a:solidFill>
                <a:highlight>
                  <a:srgbClr val="FFFFFF"/>
                </a:highlight>
                <a:latin typeface="Nunito"/>
                <a:ea typeface="Nunito"/>
                <a:cs typeface="Nunito"/>
                <a:sym typeface="Nunito"/>
              </a:rPr>
              <a:t>Absolute Machine Language</a:t>
            </a:r>
            <a:r>
              <a:rPr lang="en" sz="1350">
                <a:solidFill>
                  <a:srgbClr val="273239"/>
                </a:solidFill>
                <a:highlight>
                  <a:srgbClr val="FFFFFF"/>
                </a:highlight>
                <a:latin typeface="Nunito"/>
                <a:ea typeface="Nunito"/>
                <a:cs typeface="Nunito"/>
                <a:sym typeface="Nunito"/>
              </a:rPr>
              <a:t> is easy to execute but lacks flexibility because it is bound to specific memory locations.</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b="1" lang="en" sz="1350">
                <a:solidFill>
                  <a:srgbClr val="273239"/>
                </a:solidFill>
                <a:highlight>
                  <a:srgbClr val="FFFFFF"/>
                </a:highlight>
                <a:latin typeface="Nunito"/>
                <a:ea typeface="Nunito"/>
                <a:cs typeface="Nunito"/>
                <a:sym typeface="Nunito"/>
              </a:rPr>
              <a:t>Relocatable Machine Language </a:t>
            </a:r>
            <a:r>
              <a:rPr lang="en" sz="1350">
                <a:solidFill>
                  <a:srgbClr val="273239"/>
                </a:solidFill>
                <a:highlight>
                  <a:srgbClr val="FFFFFF"/>
                </a:highlight>
                <a:latin typeface="Nunito"/>
                <a:ea typeface="Nunito"/>
                <a:cs typeface="Nunito"/>
                <a:sym typeface="Nunito"/>
              </a:rPr>
              <a:t>allows parts of the program to be moved around in memory, making it suitable for linking multiple modules, but it requires a linking loader and has some overhead.</a:t>
            </a:r>
            <a:endParaRPr sz="1350">
              <a:solidFill>
                <a:srgbClr val="273239"/>
              </a:solidFill>
              <a:highlight>
                <a:srgbClr val="FFFFFF"/>
              </a:highlight>
              <a:latin typeface="Nunito"/>
              <a:ea typeface="Nunito"/>
              <a:cs typeface="Nunito"/>
              <a:sym typeface="Nunito"/>
            </a:endParaRPr>
          </a:p>
          <a:p>
            <a:pPr indent="-307895" lvl="0" marL="685800" rtl="0" algn="l">
              <a:lnSpc>
                <a:spcPct val="158000"/>
              </a:lnSpc>
              <a:spcBef>
                <a:spcPts val="0"/>
              </a:spcBef>
              <a:spcAft>
                <a:spcPts val="0"/>
              </a:spcAft>
              <a:buClr>
                <a:srgbClr val="273239"/>
              </a:buClr>
              <a:buSzPct val="100000"/>
              <a:buFont typeface="Nunito"/>
              <a:buChar char="●"/>
            </a:pPr>
            <a:r>
              <a:rPr b="1" lang="en" sz="1350">
                <a:solidFill>
                  <a:srgbClr val="273239"/>
                </a:solidFill>
                <a:highlight>
                  <a:srgbClr val="FFFFFF"/>
                </a:highlight>
                <a:latin typeface="Nunito"/>
                <a:ea typeface="Nunito"/>
                <a:cs typeface="Nunito"/>
                <a:sym typeface="Nunito"/>
              </a:rPr>
              <a:t>Assembly Language </a:t>
            </a:r>
            <a:r>
              <a:rPr lang="en" sz="1350">
                <a:solidFill>
                  <a:srgbClr val="273239"/>
                </a:solidFill>
                <a:highlight>
                  <a:srgbClr val="FFFFFF"/>
                </a:highlight>
                <a:latin typeface="Nunito"/>
                <a:ea typeface="Nunito"/>
                <a:cs typeface="Nunito"/>
                <a:sym typeface="Nunito"/>
              </a:rPr>
              <a:t>is symbolic and needs an additional step (an assembler) to convert it into machine code, but it makes the code generation process easier.</a:t>
            </a:r>
            <a:endParaRPr sz="1350">
              <a:solidFill>
                <a:srgbClr val="273239"/>
              </a:solidFill>
              <a:highlight>
                <a:srgbClr val="FFFFFF"/>
              </a:highlight>
              <a:latin typeface="Nunito"/>
              <a:ea typeface="Nunito"/>
              <a:cs typeface="Nunito"/>
              <a:sym typeface="Nunito"/>
            </a:endParaRPr>
          </a:p>
          <a:p>
            <a:pPr indent="0" lvl="0" marL="0" rtl="0" algn="l">
              <a:spcBef>
                <a:spcPts val="18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