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5"/>
  </p:notesMasterIdLst>
  <p:sldIdLst>
    <p:sldId id="257" r:id="rId2"/>
    <p:sldId id="262" r:id="rId3"/>
    <p:sldId id="278" r:id="rId4"/>
    <p:sldId id="279" r:id="rId5"/>
    <p:sldId id="280" r:id="rId6"/>
    <p:sldId id="281" r:id="rId7"/>
    <p:sldId id="284" r:id="rId8"/>
    <p:sldId id="287" r:id="rId9"/>
    <p:sldId id="282"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p:restoredTop sz="94628"/>
  </p:normalViewPr>
  <p:slideViewPr>
    <p:cSldViewPr snapToGrid="0">
      <p:cViewPr varScale="1">
        <p:scale>
          <a:sx n="90" d="100"/>
          <a:sy n="90" d="100"/>
        </p:scale>
        <p:origin x="24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26F97-4016-D743-9918-7E0412D178F6}" type="datetimeFigureOut">
              <a:rPr lang="en-NP" smtClean="0"/>
              <a:t>16/01/2024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5F849-6544-B143-A79C-7839DF1B3994}" type="slidenum">
              <a:rPr lang="en-NP" smtClean="0"/>
              <a:t>‹#›</a:t>
            </a:fld>
            <a:endParaRPr lang="en-NP"/>
          </a:p>
        </p:txBody>
      </p:sp>
    </p:spTree>
    <p:extLst>
      <p:ext uri="{BB962C8B-B14F-4D97-AF65-F5344CB8AC3E}">
        <p14:creationId xmlns:p14="http://schemas.microsoft.com/office/powerpoint/2010/main" val="77361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D065F849-6544-B143-A79C-7839DF1B3994}" type="slidenum">
              <a:rPr lang="en-NP" smtClean="0"/>
              <a:t>1</a:t>
            </a:fld>
            <a:endParaRPr lang="en-NP"/>
          </a:p>
        </p:txBody>
      </p:sp>
    </p:spTree>
    <p:extLst>
      <p:ext uri="{BB962C8B-B14F-4D97-AF65-F5344CB8AC3E}">
        <p14:creationId xmlns:p14="http://schemas.microsoft.com/office/powerpoint/2010/main" val="3548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414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897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78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94456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6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45223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8249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0381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144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16/01/2024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1620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229CA-B131-8143-9C86-B52FD2B8C3A6}" type="datetimeFigureOut">
              <a:rPr lang="en-NP" smtClean="0"/>
              <a:t>16/01/2024</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05726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229CA-B131-8143-9C86-B52FD2B8C3A6}" type="datetimeFigureOut">
              <a:rPr lang="en-NP" smtClean="0"/>
              <a:t>16/01/2024</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001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229CA-B131-8143-9C86-B52FD2B8C3A6}" type="datetimeFigureOut">
              <a:rPr lang="en-NP" smtClean="0"/>
              <a:t>16/01/2024</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70462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229CA-B131-8143-9C86-B52FD2B8C3A6}" type="datetimeFigureOut">
              <a:rPr lang="en-NP" smtClean="0"/>
              <a:t>16/01/2024</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0717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16/01/2024</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901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16/01/2024</a:t>
            </a:fld>
            <a:endParaRPr lang="en-NP"/>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325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6229CA-B131-8143-9C86-B52FD2B8C3A6}" type="datetimeFigureOut">
              <a:rPr lang="en-NP" smtClean="0"/>
              <a:t>16/01/2024</a:t>
            </a:fld>
            <a:endParaRPr lang="en-NP"/>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P"/>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5D6FE4-B5F1-3A44-B058-55FFE642D74D}" type="slidenum">
              <a:rPr lang="en-NP" smtClean="0"/>
              <a:t>‹#›</a:t>
            </a:fld>
            <a:endParaRPr lang="en-NP"/>
          </a:p>
        </p:txBody>
      </p:sp>
      <p:pic>
        <p:nvPicPr>
          <p:cNvPr id="1028" name="Picture 4" descr="Java Icon Png #245863 - Free Icons Library">
            <a:extLst>
              <a:ext uri="{FF2B5EF4-FFF2-40B4-BE49-F238E27FC236}">
                <a16:creationId xmlns:a16="http://schemas.microsoft.com/office/drawing/2014/main" id="{1B153F72-AA09-794A-A2D4-CD640D17DFA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371666" y="30582"/>
            <a:ext cx="1830990" cy="183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446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95730-16D3-A38E-CF84-A09E5B5F1E61}"/>
              </a:ext>
            </a:extLst>
          </p:cNvPr>
          <p:cNvSpPr>
            <a:spLocks noGrp="1"/>
          </p:cNvSpPr>
          <p:nvPr>
            <p:ph type="ctrTitle"/>
          </p:nvPr>
        </p:nvSpPr>
        <p:spPr/>
        <p:txBody>
          <a:bodyPr/>
          <a:lstStyle/>
          <a:p>
            <a:r>
              <a:rPr lang="en-US" dirty="0"/>
              <a:t>Servlets and JSP</a:t>
            </a:r>
            <a:endParaRPr lang="en-NP" dirty="0"/>
          </a:p>
        </p:txBody>
      </p:sp>
      <p:sp>
        <p:nvSpPr>
          <p:cNvPr id="5" name="Subtitle 4">
            <a:extLst>
              <a:ext uri="{FF2B5EF4-FFF2-40B4-BE49-F238E27FC236}">
                <a16:creationId xmlns:a16="http://schemas.microsoft.com/office/drawing/2014/main" id="{D239DF0B-6520-2513-309F-1AAE5D7FBE13}"/>
              </a:ext>
            </a:extLst>
          </p:cNvPr>
          <p:cNvSpPr>
            <a:spLocks noGrp="1"/>
          </p:cNvSpPr>
          <p:nvPr>
            <p:ph type="subTitle" idx="1"/>
          </p:nvPr>
        </p:nvSpPr>
        <p:spPr/>
        <p:txBody>
          <a:bodyPr/>
          <a:lstStyle/>
          <a:p>
            <a:endParaRPr lang="en-NP" dirty="0"/>
          </a:p>
        </p:txBody>
      </p:sp>
    </p:spTree>
    <p:extLst>
      <p:ext uri="{BB962C8B-B14F-4D97-AF65-F5344CB8AC3E}">
        <p14:creationId xmlns:p14="http://schemas.microsoft.com/office/powerpoint/2010/main" val="24111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D7BC-6875-394B-E672-9C479CD947DD}"/>
              </a:ext>
            </a:extLst>
          </p:cNvPr>
          <p:cNvSpPr>
            <a:spLocks noGrp="1"/>
          </p:cNvSpPr>
          <p:nvPr>
            <p:ph type="title"/>
          </p:nvPr>
        </p:nvSpPr>
        <p:spPr/>
        <p:txBody>
          <a:bodyPr/>
          <a:lstStyle/>
          <a:p>
            <a:r>
              <a:rPr lang="en-US" dirty="0"/>
              <a:t>Introduction to Servlets</a:t>
            </a:r>
            <a:endParaRPr lang="en-NP" dirty="0"/>
          </a:p>
        </p:txBody>
      </p:sp>
      <p:sp>
        <p:nvSpPr>
          <p:cNvPr id="3" name="Content Placeholder 2">
            <a:extLst>
              <a:ext uri="{FF2B5EF4-FFF2-40B4-BE49-F238E27FC236}">
                <a16:creationId xmlns:a16="http://schemas.microsoft.com/office/drawing/2014/main" id="{C39BEF7D-32AF-CCDD-9F91-D80627FBFECD}"/>
              </a:ext>
            </a:extLst>
          </p:cNvPr>
          <p:cNvSpPr>
            <a:spLocks noGrp="1"/>
          </p:cNvSpPr>
          <p:nvPr>
            <p:ph idx="1"/>
          </p:nvPr>
        </p:nvSpPr>
        <p:spPr/>
        <p:txBody>
          <a:bodyPr/>
          <a:lstStyle/>
          <a:p>
            <a:r>
              <a:rPr lang="en-US" dirty="0">
                <a:solidFill>
                  <a:srgbClr val="FF0000"/>
                </a:solidFill>
              </a:rPr>
              <a:t>Servlets are Java-based web components </a:t>
            </a:r>
            <a:r>
              <a:rPr lang="en-US" dirty="0"/>
              <a:t>that extend the capabilities of servers to generate dynamic content and handle client requests.</a:t>
            </a:r>
          </a:p>
          <a:p>
            <a:r>
              <a:rPr lang="en-US" dirty="0"/>
              <a:t>They follow the Java Servlet API specification and are a key part of Java EE (Enterprise Edition).</a:t>
            </a:r>
          </a:p>
        </p:txBody>
      </p:sp>
    </p:spTree>
    <p:extLst>
      <p:ext uri="{BB962C8B-B14F-4D97-AF65-F5344CB8AC3E}">
        <p14:creationId xmlns:p14="http://schemas.microsoft.com/office/powerpoint/2010/main" val="116189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6470-B277-E23F-2C98-6E390ACE1193}"/>
              </a:ext>
            </a:extLst>
          </p:cNvPr>
          <p:cNvSpPr>
            <a:spLocks noGrp="1"/>
          </p:cNvSpPr>
          <p:nvPr>
            <p:ph type="title"/>
          </p:nvPr>
        </p:nvSpPr>
        <p:spPr/>
        <p:txBody>
          <a:bodyPr/>
          <a:lstStyle/>
          <a:p>
            <a:r>
              <a:rPr lang="en-US" dirty="0"/>
              <a:t>Life Cycle Overview</a:t>
            </a:r>
            <a:endParaRPr lang="en-NP" dirty="0"/>
          </a:p>
        </p:txBody>
      </p:sp>
      <p:sp>
        <p:nvSpPr>
          <p:cNvPr id="3" name="Content Placeholder 2">
            <a:extLst>
              <a:ext uri="{FF2B5EF4-FFF2-40B4-BE49-F238E27FC236}">
                <a16:creationId xmlns:a16="http://schemas.microsoft.com/office/drawing/2014/main" id="{AFDF8305-DDE0-CEA0-293E-80A8F79AD1EF}"/>
              </a:ext>
            </a:extLst>
          </p:cNvPr>
          <p:cNvSpPr>
            <a:spLocks noGrp="1"/>
          </p:cNvSpPr>
          <p:nvPr>
            <p:ph idx="1"/>
          </p:nvPr>
        </p:nvSpPr>
        <p:spPr/>
        <p:txBody>
          <a:bodyPr>
            <a:normAutofit fontScale="85000" lnSpcReduction="20000"/>
          </a:bodyPr>
          <a:lstStyle/>
          <a:p>
            <a:r>
              <a:rPr lang="en-US" dirty="0">
                <a:solidFill>
                  <a:srgbClr val="FF0000"/>
                </a:solidFill>
              </a:rPr>
              <a:t>Initialization</a:t>
            </a:r>
            <a:r>
              <a:rPr lang="en-US" dirty="0"/>
              <a:t>:</a:t>
            </a:r>
          </a:p>
          <a:p>
            <a:pPr lvl="1"/>
            <a:r>
              <a:rPr lang="en-US" dirty="0"/>
              <a:t>Servlet container loads and initializes the servlet when the first request is received.</a:t>
            </a:r>
          </a:p>
          <a:p>
            <a:pPr lvl="1"/>
            <a:r>
              <a:rPr lang="en-US" dirty="0" err="1">
                <a:solidFill>
                  <a:srgbClr val="FF0000"/>
                </a:solidFill>
              </a:rPr>
              <a:t>init</a:t>
            </a:r>
            <a:r>
              <a:rPr lang="en-US" dirty="0">
                <a:solidFill>
                  <a:srgbClr val="FF0000"/>
                </a:solidFill>
              </a:rPr>
              <a:t>() </a:t>
            </a:r>
            <a:r>
              <a:rPr lang="en-US" dirty="0"/>
              <a:t>method is called during initialization.</a:t>
            </a:r>
          </a:p>
          <a:p>
            <a:r>
              <a:rPr lang="en-US" dirty="0"/>
              <a:t>Handling Requests:</a:t>
            </a:r>
          </a:p>
          <a:p>
            <a:pPr lvl="1"/>
            <a:r>
              <a:rPr lang="en-US" dirty="0"/>
              <a:t>Servlet </a:t>
            </a:r>
            <a:r>
              <a:rPr lang="en-US" dirty="0">
                <a:solidFill>
                  <a:srgbClr val="FF0000"/>
                </a:solidFill>
              </a:rPr>
              <a:t>handles multiple requests concurrently through multithreading.</a:t>
            </a:r>
          </a:p>
          <a:p>
            <a:pPr lvl="1"/>
            <a:r>
              <a:rPr lang="en-US" dirty="0"/>
              <a:t>service() method is invoked for each request, delegating to </a:t>
            </a:r>
            <a:r>
              <a:rPr lang="en-US" dirty="0" err="1"/>
              <a:t>doGet</a:t>
            </a:r>
            <a:r>
              <a:rPr lang="en-US" dirty="0"/>
              <a:t>() or </a:t>
            </a:r>
            <a:r>
              <a:rPr lang="en-US" dirty="0" err="1"/>
              <a:t>doPost</a:t>
            </a:r>
            <a:r>
              <a:rPr lang="en-US" dirty="0"/>
              <a:t>() based on the request type.</a:t>
            </a:r>
          </a:p>
          <a:p>
            <a:r>
              <a:rPr lang="en-US" dirty="0"/>
              <a:t>Termination:</a:t>
            </a:r>
          </a:p>
          <a:p>
            <a:pPr lvl="1"/>
            <a:r>
              <a:rPr lang="en-US" dirty="0">
                <a:solidFill>
                  <a:srgbClr val="FF0000"/>
                </a:solidFill>
              </a:rPr>
              <a:t>Servlet container calls destroy() method when shutting down </a:t>
            </a:r>
            <a:r>
              <a:rPr lang="en-US" dirty="0"/>
              <a:t>or reloading the web application.</a:t>
            </a:r>
          </a:p>
          <a:p>
            <a:pPr lvl="1"/>
            <a:r>
              <a:rPr lang="en-US" dirty="0"/>
              <a:t>Cleanup operations are performed in the destroy() method.</a:t>
            </a:r>
          </a:p>
          <a:p>
            <a:endParaRPr lang="en-NP" dirty="0"/>
          </a:p>
        </p:txBody>
      </p:sp>
    </p:spTree>
    <p:extLst>
      <p:ext uri="{BB962C8B-B14F-4D97-AF65-F5344CB8AC3E}">
        <p14:creationId xmlns:p14="http://schemas.microsoft.com/office/powerpoint/2010/main" val="3704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208C-EE3D-38CF-3B5B-E5C2C034128F}"/>
              </a:ext>
            </a:extLst>
          </p:cNvPr>
          <p:cNvSpPr>
            <a:spLocks noGrp="1"/>
          </p:cNvSpPr>
          <p:nvPr>
            <p:ph type="title"/>
          </p:nvPr>
        </p:nvSpPr>
        <p:spPr/>
        <p:txBody>
          <a:bodyPr/>
          <a:lstStyle/>
          <a:p>
            <a:r>
              <a:rPr lang="en-US" dirty="0"/>
              <a:t>Methods in Servlet Life Cycle</a:t>
            </a:r>
            <a:endParaRPr lang="en-NP" dirty="0"/>
          </a:p>
        </p:txBody>
      </p:sp>
      <p:sp>
        <p:nvSpPr>
          <p:cNvPr id="3" name="Content Placeholder 2">
            <a:extLst>
              <a:ext uri="{FF2B5EF4-FFF2-40B4-BE49-F238E27FC236}">
                <a16:creationId xmlns:a16="http://schemas.microsoft.com/office/drawing/2014/main" id="{9AFAAAA6-AB03-DD7A-CC98-59F7DA92DD39}"/>
              </a:ext>
            </a:extLst>
          </p:cNvPr>
          <p:cNvSpPr>
            <a:spLocks noGrp="1"/>
          </p:cNvSpPr>
          <p:nvPr>
            <p:ph idx="1"/>
          </p:nvPr>
        </p:nvSpPr>
        <p:spPr/>
        <p:txBody>
          <a:bodyPr>
            <a:normAutofit fontScale="92500" lnSpcReduction="10000"/>
          </a:bodyPr>
          <a:lstStyle/>
          <a:p>
            <a:r>
              <a:rPr lang="en-US" dirty="0" err="1"/>
              <a:t>init</a:t>
            </a:r>
            <a:r>
              <a:rPr lang="en-US" dirty="0"/>
              <a:t>(</a:t>
            </a:r>
            <a:r>
              <a:rPr lang="en-US" dirty="0" err="1"/>
              <a:t>ServletConfig</a:t>
            </a:r>
            <a:r>
              <a:rPr lang="en-US" dirty="0"/>
              <a:t> config) Method:</a:t>
            </a:r>
          </a:p>
          <a:p>
            <a:pPr lvl="1"/>
            <a:r>
              <a:rPr lang="en-US" dirty="0">
                <a:solidFill>
                  <a:srgbClr val="FF0000"/>
                </a:solidFill>
              </a:rPr>
              <a:t>Initializes the servlet with the configuration data</a:t>
            </a:r>
            <a:r>
              <a:rPr lang="en-US" dirty="0"/>
              <a:t>.</a:t>
            </a:r>
          </a:p>
          <a:p>
            <a:pPr lvl="1"/>
            <a:r>
              <a:rPr lang="en-US" dirty="0"/>
              <a:t>Called once during the servlet's life cycle.</a:t>
            </a:r>
          </a:p>
          <a:p>
            <a:r>
              <a:rPr lang="en-US" dirty="0"/>
              <a:t>service(</a:t>
            </a:r>
            <a:r>
              <a:rPr lang="en-US" dirty="0" err="1"/>
              <a:t>ServletRequest</a:t>
            </a:r>
            <a:r>
              <a:rPr lang="en-US" dirty="0"/>
              <a:t> req, </a:t>
            </a:r>
            <a:r>
              <a:rPr lang="en-US" dirty="0" err="1"/>
              <a:t>ServletResponse</a:t>
            </a:r>
            <a:r>
              <a:rPr lang="en-US" dirty="0"/>
              <a:t> res) Method:</a:t>
            </a:r>
          </a:p>
          <a:p>
            <a:pPr lvl="1"/>
            <a:r>
              <a:rPr lang="en-US" dirty="0">
                <a:solidFill>
                  <a:srgbClr val="FF0000"/>
                </a:solidFill>
              </a:rPr>
              <a:t>Invoked for each request</a:t>
            </a:r>
            <a:r>
              <a:rPr lang="en-US" dirty="0"/>
              <a:t>.</a:t>
            </a:r>
          </a:p>
          <a:p>
            <a:pPr lvl="1"/>
            <a:r>
              <a:rPr lang="en-US" dirty="0"/>
              <a:t>Determines the type of request (GET, POST, etc.) and delegates to the appropriate method (</a:t>
            </a:r>
            <a:r>
              <a:rPr lang="en-US" dirty="0" err="1"/>
              <a:t>doGet</a:t>
            </a:r>
            <a:r>
              <a:rPr lang="en-US" dirty="0"/>
              <a:t>(), </a:t>
            </a:r>
            <a:r>
              <a:rPr lang="en-US" dirty="0" err="1"/>
              <a:t>doPost</a:t>
            </a:r>
            <a:r>
              <a:rPr lang="en-US" dirty="0"/>
              <a:t>()).</a:t>
            </a:r>
          </a:p>
          <a:p>
            <a:r>
              <a:rPr lang="en-US" dirty="0"/>
              <a:t>destroy() Method:</a:t>
            </a:r>
          </a:p>
          <a:p>
            <a:pPr lvl="1"/>
            <a:r>
              <a:rPr lang="en-US" dirty="0">
                <a:solidFill>
                  <a:srgbClr val="FF0000"/>
                </a:solidFill>
              </a:rPr>
              <a:t>Called once during the servlet's life cycle.</a:t>
            </a:r>
          </a:p>
          <a:p>
            <a:pPr lvl="1"/>
            <a:r>
              <a:rPr lang="en-US" dirty="0"/>
              <a:t>Performs cleanup operations before the servlet is unloaded.</a:t>
            </a:r>
          </a:p>
          <a:p>
            <a:endParaRPr lang="en-NP" dirty="0"/>
          </a:p>
        </p:txBody>
      </p:sp>
    </p:spTree>
    <p:extLst>
      <p:ext uri="{BB962C8B-B14F-4D97-AF65-F5344CB8AC3E}">
        <p14:creationId xmlns:p14="http://schemas.microsoft.com/office/powerpoint/2010/main" val="7812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DE65-71ED-F1B3-58C6-F8004F0604CA}"/>
              </a:ext>
            </a:extLst>
          </p:cNvPr>
          <p:cNvSpPr>
            <a:spLocks noGrp="1"/>
          </p:cNvSpPr>
          <p:nvPr>
            <p:ph type="title"/>
          </p:nvPr>
        </p:nvSpPr>
        <p:spPr/>
        <p:txBody>
          <a:bodyPr/>
          <a:lstStyle/>
          <a:p>
            <a:r>
              <a:rPr lang="en-US" dirty="0"/>
              <a:t>Writing Servlet Programs with Servlet APIs</a:t>
            </a:r>
            <a:endParaRPr lang="en-NP" dirty="0"/>
          </a:p>
        </p:txBody>
      </p:sp>
      <p:sp>
        <p:nvSpPr>
          <p:cNvPr id="3" name="Content Placeholder 2">
            <a:extLst>
              <a:ext uri="{FF2B5EF4-FFF2-40B4-BE49-F238E27FC236}">
                <a16:creationId xmlns:a16="http://schemas.microsoft.com/office/drawing/2014/main" id="{B9A4834A-D9B5-BA7F-F176-F77ACAE5ED87}"/>
              </a:ext>
            </a:extLst>
          </p:cNvPr>
          <p:cNvSpPr>
            <a:spLocks noGrp="1"/>
          </p:cNvSpPr>
          <p:nvPr>
            <p:ph idx="1"/>
          </p:nvPr>
        </p:nvSpPr>
        <p:spPr/>
        <p:txBody>
          <a:bodyPr>
            <a:normAutofit/>
          </a:bodyPr>
          <a:lstStyle/>
          <a:p>
            <a:r>
              <a:rPr lang="en-US" dirty="0"/>
              <a:t>Import Statements:</a:t>
            </a:r>
          </a:p>
          <a:p>
            <a:pPr lvl="1"/>
            <a:r>
              <a:rPr lang="en-US" dirty="0"/>
              <a:t>Import necessary classes </a:t>
            </a:r>
            <a:r>
              <a:rPr lang="en-US" dirty="0">
                <a:solidFill>
                  <a:srgbClr val="FF0000"/>
                </a:solidFill>
              </a:rPr>
              <a:t>from the </a:t>
            </a:r>
            <a:r>
              <a:rPr lang="en-US" dirty="0" err="1">
                <a:solidFill>
                  <a:srgbClr val="FF0000"/>
                </a:solidFill>
              </a:rPr>
              <a:t>javax.servlet</a:t>
            </a:r>
            <a:r>
              <a:rPr lang="en-US" dirty="0">
                <a:solidFill>
                  <a:srgbClr val="FF0000"/>
                </a:solidFill>
              </a:rPr>
              <a:t> package</a:t>
            </a:r>
            <a:r>
              <a:rPr lang="en-US" dirty="0"/>
              <a:t>.</a:t>
            </a:r>
          </a:p>
          <a:p>
            <a:r>
              <a:rPr lang="en-US" dirty="0"/>
              <a:t>Extending </a:t>
            </a:r>
            <a:r>
              <a:rPr lang="en-US" dirty="0" err="1"/>
              <a:t>HttpServlet</a:t>
            </a:r>
            <a:r>
              <a:rPr lang="en-US" dirty="0"/>
              <a:t>:</a:t>
            </a:r>
          </a:p>
          <a:p>
            <a:pPr lvl="1"/>
            <a:r>
              <a:rPr lang="en-US" dirty="0">
                <a:solidFill>
                  <a:srgbClr val="FF0000"/>
                </a:solidFill>
              </a:rPr>
              <a:t>Servlet classes extend </a:t>
            </a:r>
            <a:r>
              <a:rPr lang="en-US" dirty="0" err="1">
                <a:solidFill>
                  <a:srgbClr val="FF0000"/>
                </a:solidFill>
              </a:rPr>
              <a:t>HttpServlet</a:t>
            </a:r>
            <a:r>
              <a:rPr lang="en-US" dirty="0">
                <a:solidFill>
                  <a:srgbClr val="FF0000"/>
                </a:solidFill>
              </a:rPr>
              <a:t> </a:t>
            </a:r>
            <a:r>
              <a:rPr lang="en-US" dirty="0"/>
              <a:t>to handle HTTP requests.</a:t>
            </a:r>
          </a:p>
          <a:p>
            <a:r>
              <a:rPr lang="en-US" dirty="0"/>
              <a:t>Overriding Methods:</a:t>
            </a:r>
          </a:p>
          <a:p>
            <a:pPr lvl="1"/>
            <a:r>
              <a:rPr lang="en-US" dirty="0">
                <a:solidFill>
                  <a:srgbClr val="FF0000"/>
                </a:solidFill>
              </a:rPr>
              <a:t>Override </a:t>
            </a:r>
            <a:r>
              <a:rPr lang="en-US" dirty="0" err="1">
                <a:solidFill>
                  <a:srgbClr val="FF0000"/>
                </a:solidFill>
              </a:rPr>
              <a:t>doGet</a:t>
            </a:r>
            <a:r>
              <a:rPr lang="en-US" dirty="0">
                <a:solidFill>
                  <a:srgbClr val="FF0000"/>
                </a:solidFill>
              </a:rPr>
              <a:t>() or </a:t>
            </a:r>
            <a:r>
              <a:rPr lang="en-US" dirty="0" err="1">
                <a:solidFill>
                  <a:srgbClr val="FF0000"/>
                </a:solidFill>
              </a:rPr>
              <a:t>doPost</a:t>
            </a:r>
            <a:r>
              <a:rPr lang="en-US" dirty="0">
                <a:solidFill>
                  <a:srgbClr val="FF0000"/>
                </a:solidFill>
              </a:rPr>
              <a:t>() methods </a:t>
            </a:r>
            <a:r>
              <a:rPr lang="en-US" dirty="0"/>
              <a:t>to handle specific request types</a:t>
            </a:r>
            <a:endParaRPr lang="en-NP" dirty="0"/>
          </a:p>
        </p:txBody>
      </p:sp>
    </p:spTree>
    <p:extLst>
      <p:ext uri="{BB962C8B-B14F-4D97-AF65-F5344CB8AC3E}">
        <p14:creationId xmlns:p14="http://schemas.microsoft.com/office/powerpoint/2010/main" val="394840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F087-F6BC-76EB-6C4A-BF3FFADF659A}"/>
              </a:ext>
            </a:extLst>
          </p:cNvPr>
          <p:cNvSpPr>
            <a:spLocks noGrp="1"/>
          </p:cNvSpPr>
          <p:nvPr>
            <p:ph type="title"/>
          </p:nvPr>
        </p:nvSpPr>
        <p:spPr/>
        <p:txBody>
          <a:bodyPr>
            <a:normAutofit/>
          </a:bodyPr>
          <a:lstStyle/>
          <a:p>
            <a:r>
              <a:rPr lang="en-US" dirty="0"/>
              <a:t>Handling Requests and Sending Responses</a:t>
            </a:r>
            <a:endParaRPr lang="en-NP" dirty="0"/>
          </a:p>
        </p:txBody>
      </p:sp>
      <p:sp>
        <p:nvSpPr>
          <p:cNvPr id="3" name="Content Placeholder 2">
            <a:extLst>
              <a:ext uri="{FF2B5EF4-FFF2-40B4-BE49-F238E27FC236}">
                <a16:creationId xmlns:a16="http://schemas.microsoft.com/office/drawing/2014/main" id="{C78F0AC5-7B7B-96F4-C9F8-8EE0A8B6C23D}"/>
              </a:ext>
            </a:extLst>
          </p:cNvPr>
          <p:cNvSpPr>
            <a:spLocks noGrp="1"/>
          </p:cNvSpPr>
          <p:nvPr>
            <p:ph idx="1"/>
          </p:nvPr>
        </p:nvSpPr>
        <p:spPr/>
        <p:txBody>
          <a:bodyPr/>
          <a:lstStyle/>
          <a:p>
            <a:r>
              <a:rPr lang="en-US" dirty="0"/>
              <a:t>Request and Response Objects:</a:t>
            </a:r>
          </a:p>
          <a:p>
            <a:pPr lvl="1"/>
            <a:r>
              <a:rPr lang="en-US" dirty="0"/>
              <a:t>Use </a:t>
            </a:r>
            <a:r>
              <a:rPr lang="en-US" dirty="0" err="1">
                <a:solidFill>
                  <a:srgbClr val="FF0000"/>
                </a:solidFill>
              </a:rPr>
              <a:t>HttpServletRequest</a:t>
            </a:r>
            <a:r>
              <a:rPr lang="en-US" dirty="0"/>
              <a:t> to retrieve client data.</a:t>
            </a:r>
          </a:p>
          <a:p>
            <a:pPr lvl="1"/>
            <a:r>
              <a:rPr lang="en-US" dirty="0"/>
              <a:t>Use </a:t>
            </a:r>
            <a:r>
              <a:rPr lang="en-US" dirty="0" err="1">
                <a:solidFill>
                  <a:srgbClr val="FF0000"/>
                </a:solidFill>
              </a:rPr>
              <a:t>HttpServletResponse</a:t>
            </a:r>
            <a:r>
              <a:rPr lang="en-US" dirty="0"/>
              <a:t> to send data back to the client.</a:t>
            </a:r>
          </a:p>
        </p:txBody>
      </p:sp>
    </p:spTree>
    <p:extLst>
      <p:ext uri="{BB962C8B-B14F-4D97-AF65-F5344CB8AC3E}">
        <p14:creationId xmlns:p14="http://schemas.microsoft.com/office/powerpoint/2010/main" val="358827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FC41-7E5C-96F6-3CD4-7C59AC336E0B}"/>
              </a:ext>
            </a:extLst>
          </p:cNvPr>
          <p:cNvSpPr>
            <a:spLocks noGrp="1"/>
          </p:cNvSpPr>
          <p:nvPr>
            <p:ph type="title"/>
          </p:nvPr>
        </p:nvSpPr>
        <p:spPr/>
        <p:txBody>
          <a:bodyPr/>
          <a:lstStyle/>
          <a:p>
            <a:r>
              <a:rPr lang="en-US" dirty="0"/>
              <a:t>Reading and Processing Forms</a:t>
            </a:r>
            <a:endParaRPr lang="en-NP" dirty="0"/>
          </a:p>
        </p:txBody>
      </p:sp>
      <p:sp>
        <p:nvSpPr>
          <p:cNvPr id="3" name="Content Placeholder 2">
            <a:extLst>
              <a:ext uri="{FF2B5EF4-FFF2-40B4-BE49-F238E27FC236}">
                <a16:creationId xmlns:a16="http://schemas.microsoft.com/office/drawing/2014/main" id="{9121D414-F513-2BB7-BDB1-E2EE8711E51E}"/>
              </a:ext>
            </a:extLst>
          </p:cNvPr>
          <p:cNvSpPr>
            <a:spLocks noGrp="1"/>
          </p:cNvSpPr>
          <p:nvPr>
            <p:ph idx="1"/>
          </p:nvPr>
        </p:nvSpPr>
        <p:spPr/>
        <p:txBody>
          <a:bodyPr>
            <a:normAutofit fontScale="92500"/>
          </a:bodyPr>
          <a:lstStyle/>
          <a:p>
            <a:r>
              <a:rPr lang="en-US" dirty="0"/>
              <a:t>HTML Forms:</a:t>
            </a:r>
          </a:p>
          <a:p>
            <a:pPr lvl="1"/>
            <a:r>
              <a:rPr lang="en-US" dirty="0">
                <a:solidFill>
                  <a:srgbClr val="FF0000"/>
                </a:solidFill>
              </a:rPr>
              <a:t>HTML forms allow users to submit data to a server</a:t>
            </a:r>
            <a:r>
              <a:rPr lang="en-US" dirty="0"/>
              <a:t>.</a:t>
            </a:r>
          </a:p>
          <a:p>
            <a:pPr lvl="1"/>
            <a:r>
              <a:rPr lang="en-US" dirty="0"/>
              <a:t>Elements like text fields, checkboxes, radio buttons, and buttons are used in forms.</a:t>
            </a:r>
          </a:p>
          <a:p>
            <a:r>
              <a:rPr lang="en-US" dirty="0"/>
              <a:t>Servlet Form Handling:</a:t>
            </a:r>
          </a:p>
          <a:p>
            <a:pPr lvl="1"/>
            <a:r>
              <a:rPr lang="en-US" dirty="0">
                <a:solidFill>
                  <a:srgbClr val="FF0000"/>
                </a:solidFill>
              </a:rPr>
              <a:t>Form Submission</a:t>
            </a:r>
            <a:r>
              <a:rPr lang="en-US" dirty="0"/>
              <a:t>: Forms are submitted to the server using the POST or GET method.</a:t>
            </a:r>
          </a:p>
          <a:p>
            <a:pPr lvl="1"/>
            <a:r>
              <a:rPr lang="en-US" dirty="0">
                <a:solidFill>
                  <a:srgbClr val="FF0000"/>
                </a:solidFill>
              </a:rPr>
              <a:t>Processing Form Data in Servlets</a:t>
            </a:r>
            <a:r>
              <a:rPr lang="en-US" dirty="0"/>
              <a:t>: Retrieve form data using </a:t>
            </a:r>
            <a:r>
              <a:rPr lang="en-US" dirty="0" err="1"/>
              <a:t>request.getParameter</a:t>
            </a:r>
            <a:r>
              <a:rPr lang="en-US" dirty="0"/>
              <a:t>() method.</a:t>
            </a:r>
          </a:p>
          <a:p>
            <a:pPr lvl="1"/>
            <a:r>
              <a:rPr lang="en-US" dirty="0">
                <a:solidFill>
                  <a:srgbClr val="FF0000"/>
                </a:solidFill>
              </a:rPr>
              <a:t>Example</a:t>
            </a:r>
            <a:r>
              <a:rPr lang="en-US" dirty="0"/>
              <a:t>: Demonstrate a servlet that reads and processes form data.</a:t>
            </a:r>
          </a:p>
          <a:p>
            <a:endParaRPr lang="en-NP" dirty="0"/>
          </a:p>
        </p:txBody>
      </p:sp>
    </p:spTree>
    <p:extLst>
      <p:ext uri="{BB962C8B-B14F-4D97-AF65-F5344CB8AC3E}">
        <p14:creationId xmlns:p14="http://schemas.microsoft.com/office/powerpoint/2010/main" val="112457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752B-D8E2-C48F-D2A9-13B562E9BC82}"/>
              </a:ext>
            </a:extLst>
          </p:cNvPr>
          <p:cNvSpPr>
            <a:spLocks noGrp="1"/>
          </p:cNvSpPr>
          <p:nvPr>
            <p:ph type="title"/>
          </p:nvPr>
        </p:nvSpPr>
        <p:spPr/>
        <p:txBody>
          <a:bodyPr/>
          <a:lstStyle/>
          <a:p>
            <a:r>
              <a:rPr lang="en-US" dirty="0"/>
              <a:t>Handling GET/POST Requests</a:t>
            </a:r>
            <a:endParaRPr lang="en-NP" dirty="0"/>
          </a:p>
        </p:txBody>
      </p:sp>
      <p:sp>
        <p:nvSpPr>
          <p:cNvPr id="3" name="Content Placeholder 2">
            <a:extLst>
              <a:ext uri="{FF2B5EF4-FFF2-40B4-BE49-F238E27FC236}">
                <a16:creationId xmlns:a16="http://schemas.microsoft.com/office/drawing/2014/main" id="{44EBCB09-52F7-DA5D-6209-6D68F67939D9}"/>
              </a:ext>
            </a:extLst>
          </p:cNvPr>
          <p:cNvSpPr>
            <a:spLocks noGrp="1"/>
          </p:cNvSpPr>
          <p:nvPr>
            <p:ph idx="1"/>
          </p:nvPr>
        </p:nvSpPr>
        <p:spPr/>
        <p:txBody>
          <a:bodyPr>
            <a:normAutofit fontScale="92500" lnSpcReduction="10000"/>
          </a:bodyPr>
          <a:lstStyle/>
          <a:p>
            <a:r>
              <a:rPr lang="en-US" dirty="0">
                <a:solidFill>
                  <a:srgbClr val="FF0000"/>
                </a:solidFill>
              </a:rPr>
              <a:t>GET vs POST</a:t>
            </a:r>
            <a:r>
              <a:rPr lang="en-US" dirty="0"/>
              <a:t>:</a:t>
            </a:r>
          </a:p>
          <a:p>
            <a:pPr lvl="1"/>
            <a:r>
              <a:rPr lang="en-US" dirty="0"/>
              <a:t>GET requests append data to the URL.</a:t>
            </a:r>
          </a:p>
          <a:p>
            <a:pPr lvl="1"/>
            <a:r>
              <a:rPr lang="en-US" dirty="0"/>
              <a:t>POST requests send data in the request body.</a:t>
            </a:r>
          </a:p>
          <a:p>
            <a:r>
              <a:rPr lang="en-US" dirty="0" err="1"/>
              <a:t>HttpServlet</a:t>
            </a:r>
            <a:r>
              <a:rPr lang="en-US" dirty="0"/>
              <a:t> Methods:</a:t>
            </a:r>
          </a:p>
          <a:p>
            <a:pPr lvl="1"/>
            <a:r>
              <a:rPr lang="en-US" dirty="0" err="1">
                <a:solidFill>
                  <a:srgbClr val="FF0000"/>
                </a:solidFill>
              </a:rPr>
              <a:t>doGet</a:t>
            </a:r>
            <a:r>
              <a:rPr lang="en-US" dirty="0">
                <a:solidFill>
                  <a:srgbClr val="FF0000"/>
                </a:solidFill>
              </a:rPr>
              <a:t>() Method</a:t>
            </a:r>
            <a:r>
              <a:rPr lang="en-US" dirty="0"/>
              <a:t>:</a:t>
            </a:r>
          </a:p>
          <a:p>
            <a:pPr lvl="2"/>
            <a:r>
              <a:rPr lang="en-US" dirty="0"/>
              <a:t>Invoked for HTTP GET requests.</a:t>
            </a:r>
          </a:p>
          <a:p>
            <a:pPr lvl="2"/>
            <a:r>
              <a:rPr lang="en-US" dirty="0"/>
              <a:t>Used to retrieve data from the server.</a:t>
            </a:r>
          </a:p>
          <a:p>
            <a:pPr lvl="1"/>
            <a:r>
              <a:rPr lang="en-US" dirty="0" err="1">
                <a:solidFill>
                  <a:srgbClr val="FF0000"/>
                </a:solidFill>
              </a:rPr>
              <a:t>doPost</a:t>
            </a:r>
            <a:r>
              <a:rPr lang="en-US" dirty="0">
                <a:solidFill>
                  <a:srgbClr val="FF0000"/>
                </a:solidFill>
              </a:rPr>
              <a:t>() Method</a:t>
            </a:r>
            <a:r>
              <a:rPr lang="en-US" dirty="0"/>
              <a:t>:</a:t>
            </a:r>
          </a:p>
          <a:p>
            <a:pPr lvl="2"/>
            <a:r>
              <a:rPr lang="en-US" dirty="0"/>
              <a:t>Invoked for HTTP POST requests.</a:t>
            </a:r>
          </a:p>
          <a:p>
            <a:pPr lvl="2"/>
            <a:r>
              <a:rPr lang="en-US" dirty="0"/>
              <a:t>Used to submit data to the server.</a:t>
            </a:r>
            <a:endParaRPr lang="en-NP" dirty="0"/>
          </a:p>
        </p:txBody>
      </p:sp>
    </p:spTree>
    <p:extLst>
      <p:ext uri="{BB962C8B-B14F-4D97-AF65-F5344CB8AC3E}">
        <p14:creationId xmlns:p14="http://schemas.microsoft.com/office/powerpoint/2010/main" val="22899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178C-3B3E-655F-DA49-77E99708A7EA}"/>
              </a:ext>
            </a:extLst>
          </p:cNvPr>
          <p:cNvSpPr>
            <a:spLocks noGrp="1"/>
          </p:cNvSpPr>
          <p:nvPr>
            <p:ph type="title"/>
          </p:nvPr>
        </p:nvSpPr>
        <p:spPr/>
        <p:txBody>
          <a:bodyPr/>
          <a:lstStyle/>
          <a:p>
            <a:r>
              <a:rPr lang="en-US" dirty="0"/>
              <a:t>Database Connectivity Through Servlets</a:t>
            </a:r>
            <a:endParaRPr lang="en-NP" dirty="0"/>
          </a:p>
        </p:txBody>
      </p:sp>
      <p:sp>
        <p:nvSpPr>
          <p:cNvPr id="3" name="Content Placeholder 2">
            <a:extLst>
              <a:ext uri="{FF2B5EF4-FFF2-40B4-BE49-F238E27FC236}">
                <a16:creationId xmlns:a16="http://schemas.microsoft.com/office/drawing/2014/main" id="{D74A7200-0BEC-37B2-B8BD-E5C8A479B3A2}"/>
              </a:ext>
            </a:extLst>
          </p:cNvPr>
          <p:cNvSpPr>
            <a:spLocks noGrp="1"/>
          </p:cNvSpPr>
          <p:nvPr>
            <p:ph idx="1"/>
          </p:nvPr>
        </p:nvSpPr>
        <p:spPr/>
        <p:txBody>
          <a:bodyPr/>
          <a:lstStyle/>
          <a:p>
            <a:r>
              <a:rPr lang="en-US" dirty="0">
                <a:solidFill>
                  <a:srgbClr val="FF0000"/>
                </a:solidFill>
              </a:rPr>
              <a:t>Use JDBC to establish a connection </a:t>
            </a:r>
            <a:r>
              <a:rPr lang="en-US" dirty="0"/>
              <a:t>to the database.</a:t>
            </a:r>
          </a:p>
          <a:p>
            <a:r>
              <a:rPr lang="en-US" dirty="0">
                <a:solidFill>
                  <a:srgbClr val="FF0000"/>
                </a:solidFill>
              </a:rPr>
              <a:t>Load JDBC driver</a:t>
            </a:r>
            <a:r>
              <a:rPr lang="en-US" dirty="0"/>
              <a:t>, create a connection, and obtain a statement.</a:t>
            </a:r>
          </a:p>
          <a:p>
            <a:r>
              <a:rPr lang="en-US" dirty="0">
                <a:solidFill>
                  <a:srgbClr val="FF0000"/>
                </a:solidFill>
              </a:rPr>
              <a:t>Use </a:t>
            </a:r>
            <a:r>
              <a:rPr lang="en-US" dirty="0" err="1">
                <a:solidFill>
                  <a:srgbClr val="FF0000"/>
                </a:solidFill>
              </a:rPr>
              <a:t>PreparedStatement</a:t>
            </a:r>
            <a:r>
              <a:rPr lang="en-US" dirty="0">
                <a:solidFill>
                  <a:srgbClr val="FF0000"/>
                </a:solidFill>
              </a:rPr>
              <a:t> </a:t>
            </a:r>
            <a:r>
              <a:rPr lang="en-US" dirty="0"/>
              <a:t>to execute SQL queries.</a:t>
            </a:r>
          </a:p>
          <a:p>
            <a:r>
              <a:rPr lang="en-US" dirty="0">
                <a:solidFill>
                  <a:srgbClr val="FF0000"/>
                </a:solidFill>
              </a:rPr>
              <a:t>Secure way to handle parameters </a:t>
            </a:r>
            <a:r>
              <a:rPr lang="en-US" dirty="0"/>
              <a:t>in queries.</a:t>
            </a:r>
          </a:p>
        </p:txBody>
      </p:sp>
    </p:spTree>
    <p:extLst>
      <p:ext uri="{BB962C8B-B14F-4D97-AF65-F5344CB8AC3E}">
        <p14:creationId xmlns:p14="http://schemas.microsoft.com/office/powerpoint/2010/main" val="397683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64A4-CD62-75FA-3F15-11760217C833}"/>
              </a:ext>
            </a:extLst>
          </p:cNvPr>
          <p:cNvSpPr>
            <a:spLocks noGrp="1"/>
          </p:cNvSpPr>
          <p:nvPr>
            <p:ph type="title"/>
          </p:nvPr>
        </p:nvSpPr>
        <p:spPr/>
        <p:txBody>
          <a:bodyPr/>
          <a:lstStyle/>
          <a:p>
            <a:r>
              <a:rPr lang="en-US" dirty="0"/>
              <a:t>Cookies and Sessions</a:t>
            </a:r>
            <a:endParaRPr lang="en-NP" dirty="0"/>
          </a:p>
        </p:txBody>
      </p:sp>
      <p:sp>
        <p:nvSpPr>
          <p:cNvPr id="3" name="Content Placeholder 2">
            <a:extLst>
              <a:ext uri="{FF2B5EF4-FFF2-40B4-BE49-F238E27FC236}">
                <a16:creationId xmlns:a16="http://schemas.microsoft.com/office/drawing/2014/main" id="{DA92B87F-3529-3119-CF5F-9CAB0748F4EF}"/>
              </a:ext>
            </a:extLst>
          </p:cNvPr>
          <p:cNvSpPr>
            <a:spLocks noGrp="1"/>
          </p:cNvSpPr>
          <p:nvPr>
            <p:ph idx="1"/>
          </p:nvPr>
        </p:nvSpPr>
        <p:spPr/>
        <p:txBody>
          <a:bodyPr/>
          <a:lstStyle/>
          <a:p>
            <a:r>
              <a:rPr lang="en-US" dirty="0"/>
              <a:t>Cookies</a:t>
            </a:r>
          </a:p>
          <a:p>
            <a:pPr lvl="1"/>
            <a:r>
              <a:rPr lang="en-US" dirty="0">
                <a:solidFill>
                  <a:srgbClr val="FF0000"/>
                </a:solidFill>
              </a:rPr>
              <a:t>Small pieces of data stored on the client's browser</a:t>
            </a:r>
            <a:r>
              <a:rPr lang="en-US" dirty="0"/>
              <a:t>.</a:t>
            </a:r>
          </a:p>
          <a:p>
            <a:pPr lvl="1"/>
            <a:r>
              <a:rPr lang="en-US" dirty="0"/>
              <a:t>Retaining user-specific information between requests</a:t>
            </a:r>
          </a:p>
          <a:p>
            <a:r>
              <a:rPr lang="en-US" dirty="0"/>
              <a:t>Session</a:t>
            </a:r>
          </a:p>
          <a:p>
            <a:pPr lvl="1"/>
            <a:r>
              <a:rPr lang="en-US" dirty="0" err="1">
                <a:solidFill>
                  <a:srgbClr val="FF0000"/>
                </a:solidFill>
              </a:rPr>
              <a:t>HttpSession</a:t>
            </a:r>
            <a:r>
              <a:rPr lang="en-US" dirty="0">
                <a:solidFill>
                  <a:srgbClr val="FF0000"/>
                </a:solidFill>
              </a:rPr>
              <a:t> interface is used for session management</a:t>
            </a:r>
            <a:r>
              <a:rPr lang="en-US" dirty="0"/>
              <a:t>.</a:t>
            </a:r>
          </a:p>
          <a:p>
            <a:pPr lvl="1"/>
            <a:r>
              <a:rPr lang="en-US" dirty="0"/>
              <a:t>Allows the server to store and retrieve user-specific information</a:t>
            </a:r>
            <a:endParaRPr lang="en-NP" dirty="0"/>
          </a:p>
        </p:txBody>
      </p:sp>
    </p:spTree>
    <p:extLst>
      <p:ext uri="{BB962C8B-B14F-4D97-AF65-F5344CB8AC3E}">
        <p14:creationId xmlns:p14="http://schemas.microsoft.com/office/powerpoint/2010/main" val="17443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B8A5-8255-BAAD-69A4-FBAB4DE82526}"/>
              </a:ext>
            </a:extLst>
          </p:cNvPr>
          <p:cNvSpPr>
            <a:spLocks noGrp="1"/>
          </p:cNvSpPr>
          <p:nvPr>
            <p:ph type="title"/>
          </p:nvPr>
        </p:nvSpPr>
        <p:spPr/>
        <p:txBody>
          <a:bodyPr/>
          <a:lstStyle/>
          <a:p>
            <a:r>
              <a:rPr lang="en-US" dirty="0"/>
              <a:t>Handling Cookies and Sessions in Servlets</a:t>
            </a:r>
            <a:endParaRPr lang="en-NP" dirty="0"/>
          </a:p>
        </p:txBody>
      </p:sp>
      <p:sp>
        <p:nvSpPr>
          <p:cNvPr id="3" name="Content Placeholder 2">
            <a:extLst>
              <a:ext uri="{FF2B5EF4-FFF2-40B4-BE49-F238E27FC236}">
                <a16:creationId xmlns:a16="http://schemas.microsoft.com/office/drawing/2014/main" id="{79A24768-92B6-CA2D-2946-8F22E773D9CD}"/>
              </a:ext>
            </a:extLst>
          </p:cNvPr>
          <p:cNvSpPr>
            <a:spLocks noGrp="1"/>
          </p:cNvSpPr>
          <p:nvPr>
            <p:ph idx="1"/>
          </p:nvPr>
        </p:nvSpPr>
        <p:spPr/>
        <p:txBody>
          <a:bodyPr/>
          <a:lstStyle/>
          <a:p>
            <a:r>
              <a:rPr lang="en-US" dirty="0"/>
              <a:t>Creating Cookies:</a:t>
            </a:r>
          </a:p>
          <a:p>
            <a:pPr lvl="1"/>
            <a:r>
              <a:rPr lang="en-US" dirty="0">
                <a:solidFill>
                  <a:srgbClr val="FF0000"/>
                </a:solidFill>
              </a:rPr>
              <a:t>Use Cookie class to create cookies </a:t>
            </a:r>
            <a:r>
              <a:rPr lang="en-US" dirty="0"/>
              <a:t>and add them to the response.</a:t>
            </a:r>
          </a:p>
          <a:p>
            <a:r>
              <a:rPr lang="en-US" dirty="0"/>
              <a:t>Managing Sessions:</a:t>
            </a:r>
          </a:p>
          <a:p>
            <a:pPr lvl="1"/>
            <a:r>
              <a:rPr lang="en-US" dirty="0"/>
              <a:t>Use </a:t>
            </a:r>
            <a:r>
              <a:rPr lang="en-US" dirty="0" err="1">
                <a:solidFill>
                  <a:srgbClr val="FF0000"/>
                </a:solidFill>
              </a:rPr>
              <a:t>HttpSession</a:t>
            </a:r>
            <a:r>
              <a:rPr lang="en-US" dirty="0">
                <a:solidFill>
                  <a:srgbClr val="FF0000"/>
                </a:solidFill>
              </a:rPr>
              <a:t> to store and retrieve session data</a:t>
            </a:r>
            <a:r>
              <a:rPr lang="en-US" dirty="0"/>
              <a:t>.</a:t>
            </a:r>
          </a:p>
          <a:p>
            <a:endParaRPr lang="en-NP" dirty="0"/>
          </a:p>
        </p:txBody>
      </p:sp>
    </p:spTree>
    <p:extLst>
      <p:ext uri="{BB962C8B-B14F-4D97-AF65-F5344CB8AC3E}">
        <p14:creationId xmlns:p14="http://schemas.microsoft.com/office/powerpoint/2010/main" val="31158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DAFF-3229-706B-FD23-6906AD34D9B0}"/>
              </a:ext>
            </a:extLst>
          </p:cNvPr>
          <p:cNvSpPr>
            <a:spLocks noGrp="1"/>
          </p:cNvSpPr>
          <p:nvPr>
            <p:ph type="title"/>
          </p:nvPr>
        </p:nvSpPr>
        <p:spPr>
          <a:xfrm>
            <a:off x="677334" y="761075"/>
            <a:ext cx="8596668" cy="1320800"/>
          </a:xfrm>
        </p:spPr>
        <p:txBody>
          <a:bodyPr>
            <a:normAutofit/>
          </a:bodyPr>
          <a:lstStyle/>
          <a:p>
            <a:r>
              <a:rPr lang="en-NP" sz="4800" dirty="0"/>
              <a:t>Outline</a:t>
            </a:r>
          </a:p>
        </p:txBody>
      </p:sp>
      <p:sp>
        <p:nvSpPr>
          <p:cNvPr id="3" name="Content Placeholder 2">
            <a:extLst>
              <a:ext uri="{FF2B5EF4-FFF2-40B4-BE49-F238E27FC236}">
                <a16:creationId xmlns:a16="http://schemas.microsoft.com/office/drawing/2014/main" id="{8EF3DF25-DE58-B23D-C97B-A025BF2E99C6}"/>
              </a:ext>
            </a:extLst>
          </p:cNvPr>
          <p:cNvSpPr>
            <a:spLocks noGrp="1"/>
          </p:cNvSpPr>
          <p:nvPr>
            <p:ph idx="1"/>
          </p:nvPr>
        </p:nvSpPr>
        <p:spPr/>
        <p:txBody>
          <a:bodyPr>
            <a:normAutofit fontScale="70000" lnSpcReduction="20000"/>
          </a:bodyPr>
          <a:lstStyle/>
          <a:p>
            <a:pPr>
              <a:lnSpc>
                <a:spcPct val="160000"/>
              </a:lnSpc>
            </a:pPr>
            <a:r>
              <a:rPr lang="en-US" dirty="0"/>
              <a:t>Overview of Web Application</a:t>
            </a:r>
          </a:p>
          <a:p>
            <a:pPr>
              <a:lnSpc>
                <a:spcPct val="160000"/>
              </a:lnSpc>
            </a:pPr>
            <a:r>
              <a:rPr lang="en-US" dirty="0"/>
              <a:t>HTTP Methods and Responses</a:t>
            </a:r>
          </a:p>
          <a:p>
            <a:pPr>
              <a:lnSpc>
                <a:spcPct val="160000"/>
              </a:lnSpc>
            </a:pPr>
            <a:r>
              <a:rPr lang="en-US" dirty="0"/>
              <a:t>Life Cycle of Web Servlets</a:t>
            </a:r>
          </a:p>
          <a:p>
            <a:pPr>
              <a:lnSpc>
                <a:spcPct val="160000"/>
              </a:lnSpc>
            </a:pPr>
            <a:r>
              <a:rPr lang="en-US" dirty="0"/>
              <a:t>Writing Servlet programs with Servlet APIs</a:t>
            </a:r>
          </a:p>
          <a:p>
            <a:pPr>
              <a:lnSpc>
                <a:spcPct val="160000"/>
              </a:lnSpc>
            </a:pPr>
            <a:r>
              <a:rPr lang="en-US" dirty="0"/>
              <a:t>Reading and Processing Forms</a:t>
            </a:r>
          </a:p>
          <a:p>
            <a:pPr>
              <a:lnSpc>
                <a:spcPct val="160000"/>
              </a:lnSpc>
            </a:pPr>
            <a:r>
              <a:rPr lang="en-US" dirty="0"/>
              <a:t>Handling GET/POST Requests</a:t>
            </a:r>
          </a:p>
          <a:p>
            <a:pPr>
              <a:lnSpc>
                <a:spcPct val="160000"/>
              </a:lnSpc>
            </a:pPr>
            <a:r>
              <a:rPr lang="en-US" dirty="0"/>
              <a:t>Database connectivity through servlets</a:t>
            </a:r>
          </a:p>
          <a:p>
            <a:pPr>
              <a:lnSpc>
                <a:spcPct val="160000"/>
              </a:lnSpc>
            </a:pPr>
            <a:r>
              <a:rPr lang="en-US" dirty="0"/>
              <a:t>Cookies and Sessions</a:t>
            </a:r>
          </a:p>
        </p:txBody>
      </p:sp>
    </p:spTree>
    <p:extLst>
      <p:ext uri="{BB962C8B-B14F-4D97-AF65-F5344CB8AC3E}">
        <p14:creationId xmlns:p14="http://schemas.microsoft.com/office/powerpoint/2010/main" val="12558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C62E-38DF-D5C4-079F-30226F7FC690}"/>
              </a:ext>
            </a:extLst>
          </p:cNvPr>
          <p:cNvSpPr>
            <a:spLocks noGrp="1"/>
          </p:cNvSpPr>
          <p:nvPr>
            <p:ph type="title"/>
          </p:nvPr>
        </p:nvSpPr>
        <p:spPr/>
        <p:txBody>
          <a:bodyPr/>
          <a:lstStyle/>
          <a:p>
            <a:r>
              <a:rPr lang="en-NP" dirty="0"/>
              <a:t>Servlet: Example</a:t>
            </a:r>
          </a:p>
        </p:txBody>
      </p:sp>
      <p:pic>
        <p:nvPicPr>
          <p:cNvPr id="5" name="Picture 4">
            <a:extLst>
              <a:ext uri="{FF2B5EF4-FFF2-40B4-BE49-F238E27FC236}">
                <a16:creationId xmlns:a16="http://schemas.microsoft.com/office/drawing/2014/main" id="{60684C61-AFC1-FC68-7B3A-A5110C686D97}"/>
              </a:ext>
            </a:extLst>
          </p:cNvPr>
          <p:cNvPicPr>
            <a:picLocks noChangeAspect="1"/>
          </p:cNvPicPr>
          <p:nvPr/>
        </p:nvPicPr>
        <p:blipFill>
          <a:blip r:embed="rId2"/>
          <a:stretch>
            <a:fillRect/>
          </a:stretch>
        </p:blipFill>
        <p:spPr>
          <a:xfrm>
            <a:off x="795224" y="1506071"/>
            <a:ext cx="9253329" cy="4418166"/>
          </a:xfrm>
          <a:prstGeom prst="rect">
            <a:avLst/>
          </a:prstGeom>
        </p:spPr>
      </p:pic>
    </p:spTree>
    <p:extLst>
      <p:ext uri="{BB962C8B-B14F-4D97-AF65-F5344CB8AC3E}">
        <p14:creationId xmlns:p14="http://schemas.microsoft.com/office/powerpoint/2010/main" val="3923698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DDF7-B352-FA9E-B9C4-8823C6C9AA3C}"/>
              </a:ext>
            </a:extLst>
          </p:cNvPr>
          <p:cNvSpPr>
            <a:spLocks noGrp="1"/>
          </p:cNvSpPr>
          <p:nvPr>
            <p:ph type="title"/>
          </p:nvPr>
        </p:nvSpPr>
        <p:spPr/>
        <p:txBody>
          <a:bodyPr/>
          <a:lstStyle/>
          <a:p>
            <a:r>
              <a:rPr lang="en-NP" dirty="0"/>
              <a:t>doGet()</a:t>
            </a:r>
          </a:p>
        </p:txBody>
      </p:sp>
      <p:pic>
        <p:nvPicPr>
          <p:cNvPr id="9" name="Content Placeholder 8">
            <a:extLst>
              <a:ext uri="{FF2B5EF4-FFF2-40B4-BE49-F238E27FC236}">
                <a16:creationId xmlns:a16="http://schemas.microsoft.com/office/drawing/2014/main" id="{0B02810E-8304-965F-8926-80E3C211F832}"/>
              </a:ext>
            </a:extLst>
          </p:cNvPr>
          <p:cNvPicPr>
            <a:picLocks noGrp="1" noChangeAspect="1"/>
          </p:cNvPicPr>
          <p:nvPr>
            <p:ph idx="1"/>
          </p:nvPr>
        </p:nvPicPr>
        <p:blipFill>
          <a:blip r:embed="rId2"/>
          <a:stretch>
            <a:fillRect/>
          </a:stretch>
        </p:blipFill>
        <p:spPr>
          <a:xfrm>
            <a:off x="677334" y="1516824"/>
            <a:ext cx="9519306" cy="4996844"/>
          </a:xfrm>
        </p:spPr>
      </p:pic>
    </p:spTree>
    <p:extLst>
      <p:ext uri="{BB962C8B-B14F-4D97-AF65-F5344CB8AC3E}">
        <p14:creationId xmlns:p14="http://schemas.microsoft.com/office/powerpoint/2010/main" val="356127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7537-CBDB-3352-CBD3-A7BFFF95F709}"/>
              </a:ext>
            </a:extLst>
          </p:cNvPr>
          <p:cNvSpPr>
            <a:spLocks noGrp="1"/>
          </p:cNvSpPr>
          <p:nvPr>
            <p:ph type="title"/>
          </p:nvPr>
        </p:nvSpPr>
        <p:spPr/>
        <p:txBody>
          <a:bodyPr/>
          <a:lstStyle/>
          <a:p>
            <a:r>
              <a:rPr lang="en-NP" dirty="0"/>
              <a:t>doPost()</a:t>
            </a:r>
          </a:p>
        </p:txBody>
      </p:sp>
      <p:pic>
        <p:nvPicPr>
          <p:cNvPr id="5" name="Content Placeholder 4">
            <a:extLst>
              <a:ext uri="{FF2B5EF4-FFF2-40B4-BE49-F238E27FC236}">
                <a16:creationId xmlns:a16="http://schemas.microsoft.com/office/drawing/2014/main" id="{9D0D557B-03A0-2749-C3BB-2C2853EDAE26}"/>
              </a:ext>
            </a:extLst>
          </p:cNvPr>
          <p:cNvPicPr>
            <a:picLocks noGrp="1" noChangeAspect="1"/>
          </p:cNvPicPr>
          <p:nvPr>
            <p:ph idx="1"/>
          </p:nvPr>
        </p:nvPicPr>
        <p:blipFill>
          <a:blip r:embed="rId2"/>
          <a:stretch>
            <a:fillRect/>
          </a:stretch>
        </p:blipFill>
        <p:spPr>
          <a:xfrm>
            <a:off x="570947" y="1839559"/>
            <a:ext cx="9778332" cy="4545012"/>
          </a:xfrm>
        </p:spPr>
      </p:pic>
    </p:spTree>
    <p:extLst>
      <p:ext uri="{BB962C8B-B14F-4D97-AF65-F5344CB8AC3E}">
        <p14:creationId xmlns:p14="http://schemas.microsoft.com/office/powerpoint/2010/main" val="341714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635E3-10DD-E558-4393-9EBAE0E09D8E}"/>
              </a:ext>
            </a:extLst>
          </p:cNvPr>
          <p:cNvSpPr>
            <a:spLocks noGrp="1"/>
          </p:cNvSpPr>
          <p:nvPr>
            <p:ph type="title"/>
          </p:nvPr>
        </p:nvSpPr>
        <p:spPr/>
        <p:txBody>
          <a:bodyPr/>
          <a:lstStyle/>
          <a:p>
            <a:r>
              <a:rPr lang="en-NP" dirty="0"/>
              <a:t>Thank You</a:t>
            </a:r>
          </a:p>
        </p:txBody>
      </p:sp>
      <p:sp>
        <p:nvSpPr>
          <p:cNvPr id="5" name="Text Placeholder 4">
            <a:extLst>
              <a:ext uri="{FF2B5EF4-FFF2-40B4-BE49-F238E27FC236}">
                <a16:creationId xmlns:a16="http://schemas.microsoft.com/office/drawing/2014/main" id="{9170D5CC-BED7-DE9D-4B28-15F7EBF70ED3}"/>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276284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07B3-CC6F-60A1-C3E4-8E17C17A57C1}"/>
              </a:ext>
            </a:extLst>
          </p:cNvPr>
          <p:cNvSpPr>
            <a:spLocks noGrp="1"/>
          </p:cNvSpPr>
          <p:nvPr>
            <p:ph type="title"/>
          </p:nvPr>
        </p:nvSpPr>
        <p:spPr/>
        <p:txBody>
          <a:bodyPr/>
          <a:lstStyle/>
          <a:p>
            <a:r>
              <a:rPr lang="en-NP" dirty="0"/>
              <a:t>Web Application</a:t>
            </a:r>
          </a:p>
        </p:txBody>
      </p:sp>
      <p:sp>
        <p:nvSpPr>
          <p:cNvPr id="3" name="Content Placeholder 2">
            <a:extLst>
              <a:ext uri="{FF2B5EF4-FFF2-40B4-BE49-F238E27FC236}">
                <a16:creationId xmlns:a16="http://schemas.microsoft.com/office/drawing/2014/main" id="{A50D0BEA-08CC-C93B-A8EE-2D1C581B0B89}"/>
              </a:ext>
            </a:extLst>
          </p:cNvPr>
          <p:cNvSpPr>
            <a:spLocks noGrp="1"/>
          </p:cNvSpPr>
          <p:nvPr>
            <p:ph idx="1"/>
          </p:nvPr>
        </p:nvSpPr>
        <p:spPr/>
        <p:txBody>
          <a:bodyPr>
            <a:normAutofit lnSpcReduction="10000"/>
          </a:bodyPr>
          <a:lstStyle/>
          <a:p>
            <a:r>
              <a:rPr lang="en-US" dirty="0"/>
              <a:t>A web application is </a:t>
            </a:r>
            <a:r>
              <a:rPr lang="en-US" dirty="0">
                <a:solidFill>
                  <a:srgbClr val="FF0000"/>
                </a:solidFill>
              </a:rPr>
              <a:t>a computer program that utilizes web browsers and web technology </a:t>
            </a:r>
            <a:r>
              <a:rPr lang="en-US" dirty="0"/>
              <a:t>to perform tasks over the Internet.</a:t>
            </a:r>
          </a:p>
          <a:p>
            <a:r>
              <a:rPr lang="en-US" dirty="0"/>
              <a:t>Web applications are </a:t>
            </a:r>
            <a:r>
              <a:rPr lang="en-US" dirty="0">
                <a:solidFill>
                  <a:srgbClr val="FF0000"/>
                </a:solidFill>
              </a:rPr>
              <a:t>usually coded in browser-supported language </a:t>
            </a:r>
            <a:r>
              <a:rPr lang="en-US" dirty="0"/>
              <a:t>such as JavaScript and HTML as these languages rely on the browser to render the program executable</a:t>
            </a:r>
          </a:p>
          <a:p>
            <a:r>
              <a:rPr lang="en-US" dirty="0"/>
              <a:t>The web application </a:t>
            </a:r>
            <a:r>
              <a:rPr lang="en-US" dirty="0">
                <a:solidFill>
                  <a:srgbClr val="FF0000"/>
                </a:solidFill>
              </a:rPr>
              <a:t>requires a web server to manage requests from the client, an application server to perform the tasks requested</a:t>
            </a:r>
            <a:r>
              <a:rPr lang="en-US" dirty="0"/>
              <a:t>, and, sometimes, a database to store the information</a:t>
            </a:r>
          </a:p>
        </p:txBody>
      </p:sp>
    </p:spTree>
    <p:extLst>
      <p:ext uri="{BB962C8B-B14F-4D97-AF65-F5344CB8AC3E}">
        <p14:creationId xmlns:p14="http://schemas.microsoft.com/office/powerpoint/2010/main" val="6539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8687-AA07-A89A-9272-836A2918FC4A}"/>
              </a:ext>
            </a:extLst>
          </p:cNvPr>
          <p:cNvSpPr>
            <a:spLocks noGrp="1"/>
          </p:cNvSpPr>
          <p:nvPr>
            <p:ph type="title"/>
          </p:nvPr>
        </p:nvSpPr>
        <p:spPr/>
        <p:txBody>
          <a:bodyPr/>
          <a:lstStyle/>
          <a:p>
            <a:r>
              <a:rPr lang="en-US" dirty="0"/>
              <a:t>Benefits of a web application</a:t>
            </a:r>
            <a:endParaRPr lang="en-NP" dirty="0"/>
          </a:p>
        </p:txBody>
      </p:sp>
      <p:sp>
        <p:nvSpPr>
          <p:cNvPr id="3" name="Content Placeholder 2">
            <a:extLst>
              <a:ext uri="{FF2B5EF4-FFF2-40B4-BE49-F238E27FC236}">
                <a16:creationId xmlns:a16="http://schemas.microsoft.com/office/drawing/2014/main" id="{236F20D9-3CE6-6761-1072-4DEEC5C85373}"/>
              </a:ext>
            </a:extLst>
          </p:cNvPr>
          <p:cNvSpPr>
            <a:spLocks noGrp="1"/>
          </p:cNvSpPr>
          <p:nvPr>
            <p:ph idx="1"/>
          </p:nvPr>
        </p:nvSpPr>
        <p:spPr/>
        <p:txBody>
          <a:bodyPr>
            <a:normAutofit fontScale="92500" lnSpcReduction="20000"/>
          </a:bodyPr>
          <a:lstStyle/>
          <a:p>
            <a:r>
              <a:rPr lang="en-US" dirty="0"/>
              <a:t>Web applications </a:t>
            </a:r>
            <a:r>
              <a:rPr lang="en-US" dirty="0">
                <a:solidFill>
                  <a:srgbClr val="FF0000"/>
                </a:solidFill>
              </a:rPr>
              <a:t>run on multiple platforms regardless of OS </a:t>
            </a:r>
            <a:r>
              <a:rPr lang="en-US" dirty="0"/>
              <a:t>or device as long as the browser is compatible</a:t>
            </a:r>
          </a:p>
          <a:p>
            <a:r>
              <a:rPr lang="en-US" dirty="0"/>
              <a:t>All users access the same version, </a:t>
            </a:r>
            <a:r>
              <a:rPr lang="en-US" dirty="0">
                <a:solidFill>
                  <a:srgbClr val="FF0000"/>
                </a:solidFill>
              </a:rPr>
              <a:t>eliminating any compatibility issues</a:t>
            </a:r>
          </a:p>
          <a:p>
            <a:r>
              <a:rPr lang="en-US" dirty="0"/>
              <a:t>They are not installed on the hard drive, thus </a:t>
            </a:r>
            <a:r>
              <a:rPr lang="en-US" dirty="0">
                <a:solidFill>
                  <a:srgbClr val="FF0000"/>
                </a:solidFill>
              </a:rPr>
              <a:t>eliminating space limitations</a:t>
            </a:r>
          </a:p>
          <a:p>
            <a:r>
              <a:rPr lang="en-US" dirty="0"/>
              <a:t>They </a:t>
            </a:r>
            <a:r>
              <a:rPr lang="en-US" dirty="0">
                <a:solidFill>
                  <a:srgbClr val="FF0000"/>
                </a:solidFill>
              </a:rPr>
              <a:t>reduce software piracy </a:t>
            </a:r>
            <a:r>
              <a:rPr lang="en-US" dirty="0"/>
              <a:t>in subscription-based web applications (i.e. SaaS)</a:t>
            </a:r>
          </a:p>
          <a:p>
            <a:r>
              <a:rPr lang="en-US" dirty="0"/>
              <a:t>They </a:t>
            </a:r>
            <a:r>
              <a:rPr lang="en-US" dirty="0">
                <a:solidFill>
                  <a:srgbClr val="FF0000"/>
                </a:solidFill>
              </a:rPr>
              <a:t>reduce costs for both the business and end user </a:t>
            </a:r>
            <a:r>
              <a:rPr lang="en-US" dirty="0"/>
              <a:t>as there is less support and maintenance required by the business and lower requirements for the end user’s computer</a:t>
            </a:r>
          </a:p>
        </p:txBody>
      </p:sp>
    </p:spTree>
    <p:extLst>
      <p:ext uri="{BB962C8B-B14F-4D97-AF65-F5344CB8AC3E}">
        <p14:creationId xmlns:p14="http://schemas.microsoft.com/office/powerpoint/2010/main" val="11639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4DA9-D1F3-F71E-D4EE-3D6E96E74AAC}"/>
              </a:ext>
            </a:extLst>
          </p:cNvPr>
          <p:cNvSpPr>
            <a:spLocks noGrp="1"/>
          </p:cNvSpPr>
          <p:nvPr>
            <p:ph type="title"/>
          </p:nvPr>
        </p:nvSpPr>
        <p:spPr/>
        <p:txBody>
          <a:bodyPr/>
          <a:lstStyle/>
          <a:p>
            <a:r>
              <a:rPr lang="en-NP" dirty="0"/>
              <a:t>HTTP Methods</a:t>
            </a:r>
          </a:p>
        </p:txBody>
      </p:sp>
      <p:sp>
        <p:nvSpPr>
          <p:cNvPr id="3" name="Content Placeholder 2">
            <a:extLst>
              <a:ext uri="{FF2B5EF4-FFF2-40B4-BE49-F238E27FC236}">
                <a16:creationId xmlns:a16="http://schemas.microsoft.com/office/drawing/2014/main" id="{0E876696-D8B5-42BF-87C3-512E43AE8479}"/>
              </a:ext>
            </a:extLst>
          </p:cNvPr>
          <p:cNvSpPr>
            <a:spLocks noGrp="1"/>
          </p:cNvSpPr>
          <p:nvPr>
            <p:ph idx="1"/>
          </p:nvPr>
        </p:nvSpPr>
        <p:spPr/>
        <p:txBody>
          <a:bodyPr/>
          <a:lstStyle/>
          <a:p>
            <a:r>
              <a:rPr lang="en-US" dirty="0"/>
              <a:t>The primary or most commonly-used </a:t>
            </a:r>
            <a:r>
              <a:rPr lang="en-US" dirty="0">
                <a:solidFill>
                  <a:srgbClr val="FF0000"/>
                </a:solidFill>
              </a:rPr>
              <a:t>HTTP methods are POST, GET, PUT, and DELETE</a:t>
            </a:r>
          </a:p>
          <a:p>
            <a:r>
              <a:rPr lang="en-US" dirty="0"/>
              <a:t>These methods correspond to </a:t>
            </a:r>
            <a:r>
              <a:rPr lang="en-US" dirty="0">
                <a:solidFill>
                  <a:srgbClr val="FF0000"/>
                </a:solidFill>
              </a:rPr>
              <a:t>create, read, update, and delete (or CRUD) operations</a:t>
            </a:r>
            <a:r>
              <a:rPr lang="en-US" dirty="0"/>
              <a:t>, respectively</a:t>
            </a:r>
          </a:p>
          <a:p>
            <a:r>
              <a:rPr lang="en-US" dirty="0"/>
              <a:t>There are a number of other methods, too, but they are utilized less frequently.</a:t>
            </a:r>
          </a:p>
        </p:txBody>
      </p:sp>
    </p:spTree>
    <p:extLst>
      <p:ext uri="{BB962C8B-B14F-4D97-AF65-F5344CB8AC3E}">
        <p14:creationId xmlns:p14="http://schemas.microsoft.com/office/powerpoint/2010/main" val="18911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2231-BB33-0B2E-78D7-DDE827F66829}"/>
              </a:ext>
            </a:extLst>
          </p:cNvPr>
          <p:cNvSpPr>
            <a:spLocks noGrp="1"/>
          </p:cNvSpPr>
          <p:nvPr>
            <p:ph type="title"/>
          </p:nvPr>
        </p:nvSpPr>
        <p:spPr/>
        <p:txBody>
          <a:bodyPr/>
          <a:lstStyle/>
          <a:p>
            <a:r>
              <a:rPr lang="en-NP" dirty="0"/>
              <a:t>GET</a:t>
            </a:r>
          </a:p>
        </p:txBody>
      </p:sp>
      <p:sp>
        <p:nvSpPr>
          <p:cNvPr id="6" name="Content Placeholder 5">
            <a:extLst>
              <a:ext uri="{FF2B5EF4-FFF2-40B4-BE49-F238E27FC236}">
                <a16:creationId xmlns:a16="http://schemas.microsoft.com/office/drawing/2014/main" id="{38E4F530-A216-64BF-155E-9267E44763E8}"/>
              </a:ext>
            </a:extLst>
          </p:cNvPr>
          <p:cNvSpPr>
            <a:spLocks noGrp="1"/>
          </p:cNvSpPr>
          <p:nvPr>
            <p:ph idx="1"/>
          </p:nvPr>
        </p:nvSpPr>
        <p:spPr/>
        <p:txBody>
          <a:bodyPr/>
          <a:lstStyle/>
          <a:p>
            <a:r>
              <a:rPr lang="en-US" dirty="0"/>
              <a:t>The HTTP GET method is used to read (or retrieve) a representation of a resource</a:t>
            </a:r>
          </a:p>
          <a:p>
            <a:r>
              <a:rPr lang="en-US" dirty="0"/>
              <a:t>GET requests are used only to read data and not change it. So, they are considered safe</a:t>
            </a:r>
          </a:p>
          <a:p>
            <a:r>
              <a:rPr lang="en-US" dirty="0"/>
              <a:t>Example:</a:t>
            </a:r>
            <a:br>
              <a:rPr lang="en-US" dirty="0"/>
            </a:br>
            <a:r>
              <a:rPr lang="en-US" sz="2000" dirty="0" err="1">
                <a:latin typeface="Courier New" panose="02070309020205020404" pitchFamily="49" charset="0"/>
                <a:cs typeface="Courier New" panose="02070309020205020404" pitchFamily="49" charset="0"/>
              </a:rPr>
              <a:t>jsonplaceholder.typicode.com</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comments?postId</a:t>
            </a:r>
            <a:r>
              <a:rPr lang="en-US" sz="2000" dirty="0">
                <a:latin typeface="Courier New" panose="02070309020205020404" pitchFamily="49" charset="0"/>
                <a:cs typeface="Courier New" panose="02070309020205020404" pitchFamily="49" charset="0"/>
              </a:rPr>
              <a:t>=1</a:t>
            </a:r>
          </a:p>
          <a:p>
            <a:r>
              <a:rPr lang="en-US" dirty="0"/>
              <a:t>Browsers in default make GET request</a:t>
            </a:r>
          </a:p>
          <a:p>
            <a:r>
              <a:rPr lang="en-US" dirty="0"/>
              <a:t>You can easily test GET request using browser</a:t>
            </a:r>
          </a:p>
        </p:txBody>
      </p:sp>
    </p:spTree>
    <p:extLst>
      <p:ext uri="{BB962C8B-B14F-4D97-AF65-F5344CB8AC3E}">
        <p14:creationId xmlns:p14="http://schemas.microsoft.com/office/powerpoint/2010/main" val="373414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2231-BB33-0B2E-78D7-DDE827F66829}"/>
              </a:ext>
            </a:extLst>
          </p:cNvPr>
          <p:cNvSpPr>
            <a:spLocks noGrp="1"/>
          </p:cNvSpPr>
          <p:nvPr>
            <p:ph type="title"/>
          </p:nvPr>
        </p:nvSpPr>
        <p:spPr/>
        <p:txBody>
          <a:bodyPr/>
          <a:lstStyle/>
          <a:p>
            <a:r>
              <a:rPr lang="en-NP" dirty="0"/>
              <a:t>POST</a:t>
            </a:r>
          </a:p>
        </p:txBody>
      </p:sp>
      <p:sp>
        <p:nvSpPr>
          <p:cNvPr id="6" name="Content Placeholder 5">
            <a:extLst>
              <a:ext uri="{FF2B5EF4-FFF2-40B4-BE49-F238E27FC236}">
                <a16:creationId xmlns:a16="http://schemas.microsoft.com/office/drawing/2014/main" id="{38E4F530-A216-64BF-155E-9267E44763E8}"/>
              </a:ext>
            </a:extLst>
          </p:cNvPr>
          <p:cNvSpPr>
            <a:spLocks noGrp="1"/>
          </p:cNvSpPr>
          <p:nvPr>
            <p:ph idx="1"/>
          </p:nvPr>
        </p:nvSpPr>
        <p:spPr>
          <a:xfrm>
            <a:off x="677334" y="2160589"/>
            <a:ext cx="8596668" cy="1268411"/>
          </a:xfrm>
        </p:spPr>
        <p:txBody>
          <a:bodyPr/>
          <a:lstStyle/>
          <a:p>
            <a:r>
              <a:rPr lang="en-US" dirty="0"/>
              <a:t>The POST method submits an entity to the specified resource, often causing a change in state or side effects on the server</a:t>
            </a:r>
          </a:p>
        </p:txBody>
      </p:sp>
      <p:sp>
        <p:nvSpPr>
          <p:cNvPr id="3" name="Title 1">
            <a:extLst>
              <a:ext uri="{FF2B5EF4-FFF2-40B4-BE49-F238E27FC236}">
                <a16:creationId xmlns:a16="http://schemas.microsoft.com/office/drawing/2014/main" id="{B2B000BE-F0B5-BB5F-034B-0BD75D6737EE}"/>
              </a:ext>
            </a:extLst>
          </p:cNvPr>
          <p:cNvSpPr txBox="1">
            <a:spLocks/>
          </p:cNvSpPr>
          <p:nvPr/>
        </p:nvSpPr>
        <p:spPr>
          <a:xfrm>
            <a:off x="677334" y="366636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P"/>
              <a:t>DELETE</a:t>
            </a:r>
            <a:endParaRPr lang="en-NP" dirty="0"/>
          </a:p>
        </p:txBody>
      </p:sp>
      <p:sp>
        <p:nvSpPr>
          <p:cNvPr id="4" name="Content Placeholder 5">
            <a:extLst>
              <a:ext uri="{FF2B5EF4-FFF2-40B4-BE49-F238E27FC236}">
                <a16:creationId xmlns:a16="http://schemas.microsoft.com/office/drawing/2014/main" id="{739C3D5C-D642-AE56-185F-85D394A1BB81}"/>
              </a:ext>
            </a:extLst>
          </p:cNvPr>
          <p:cNvSpPr txBox="1">
            <a:spLocks/>
          </p:cNvSpPr>
          <p:nvPr/>
        </p:nvSpPr>
        <p:spPr>
          <a:xfrm>
            <a:off x="677334" y="5217351"/>
            <a:ext cx="8596668" cy="9160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If a DELETE method is successfully applied, there are several response status codes possible:</a:t>
            </a:r>
            <a:endParaRPr lang="en-US" dirty="0"/>
          </a:p>
        </p:txBody>
      </p:sp>
    </p:spTree>
    <p:extLst>
      <p:ext uri="{BB962C8B-B14F-4D97-AF65-F5344CB8AC3E}">
        <p14:creationId xmlns:p14="http://schemas.microsoft.com/office/powerpoint/2010/main" val="232816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89C6-AA86-3DC1-A25F-075D636BD83C}"/>
              </a:ext>
            </a:extLst>
          </p:cNvPr>
          <p:cNvSpPr>
            <a:spLocks noGrp="1"/>
          </p:cNvSpPr>
          <p:nvPr>
            <p:ph type="title"/>
          </p:nvPr>
        </p:nvSpPr>
        <p:spPr/>
        <p:txBody>
          <a:bodyPr/>
          <a:lstStyle/>
          <a:p>
            <a:r>
              <a:rPr lang="en-NP" dirty="0"/>
              <a:t>PUT</a:t>
            </a:r>
          </a:p>
        </p:txBody>
      </p:sp>
      <p:sp>
        <p:nvSpPr>
          <p:cNvPr id="3" name="Content Placeholder 2">
            <a:extLst>
              <a:ext uri="{FF2B5EF4-FFF2-40B4-BE49-F238E27FC236}">
                <a16:creationId xmlns:a16="http://schemas.microsoft.com/office/drawing/2014/main" id="{832E8677-4AE5-BE85-D19A-E6AF1F21B0C7}"/>
              </a:ext>
            </a:extLst>
          </p:cNvPr>
          <p:cNvSpPr>
            <a:spLocks noGrp="1"/>
          </p:cNvSpPr>
          <p:nvPr>
            <p:ph idx="1"/>
          </p:nvPr>
        </p:nvSpPr>
        <p:spPr/>
        <p:txBody>
          <a:bodyPr/>
          <a:lstStyle/>
          <a:p>
            <a:r>
              <a:rPr lang="en-US" dirty="0"/>
              <a:t>The HTTP PUT request method creates a new resource or replaces a representation of the target resource with the request payload.</a:t>
            </a:r>
          </a:p>
          <a:p>
            <a:r>
              <a:rPr lang="en-US" dirty="0"/>
              <a:t>The difference between PUT and POST is that PUT is idempotent: calling it once or several times successively has the same effect (that is no side effect), whereas successive identical POST requests may have additional effects, akin to placing an order several times.</a:t>
            </a:r>
          </a:p>
          <a:p>
            <a:endParaRPr lang="en-US" dirty="0"/>
          </a:p>
        </p:txBody>
      </p:sp>
    </p:spTree>
    <p:extLst>
      <p:ext uri="{BB962C8B-B14F-4D97-AF65-F5344CB8AC3E}">
        <p14:creationId xmlns:p14="http://schemas.microsoft.com/office/powerpoint/2010/main" val="289714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2231-BB33-0B2E-78D7-DDE827F66829}"/>
              </a:ext>
            </a:extLst>
          </p:cNvPr>
          <p:cNvSpPr>
            <a:spLocks noGrp="1"/>
          </p:cNvSpPr>
          <p:nvPr>
            <p:ph type="title"/>
          </p:nvPr>
        </p:nvSpPr>
        <p:spPr/>
        <p:txBody>
          <a:bodyPr/>
          <a:lstStyle/>
          <a:p>
            <a:r>
              <a:rPr lang="en-NP" dirty="0"/>
              <a:t>HTTP Methods (contd...)</a:t>
            </a:r>
          </a:p>
        </p:txBody>
      </p:sp>
      <p:graphicFrame>
        <p:nvGraphicFramePr>
          <p:cNvPr id="4" name="Content Placeholder 3">
            <a:extLst>
              <a:ext uri="{FF2B5EF4-FFF2-40B4-BE49-F238E27FC236}">
                <a16:creationId xmlns:a16="http://schemas.microsoft.com/office/drawing/2014/main" id="{02A7E912-5401-291C-EA62-D12757665D33}"/>
              </a:ext>
            </a:extLst>
          </p:cNvPr>
          <p:cNvGraphicFramePr>
            <a:graphicFrameLocks noGrp="1"/>
          </p:cNvGraphicFramePr>
          <p:nvPr>
            <p:ph idx="1"/>
            <p:extLst>
              <p:ext uri="{D42A27DB-BD31-4B8C-83A1-F6EECF244321}">
                <p14:modId xmlns:p14="http://schemas.microsoft.com/office/powerpoint/2010/main" val="2733691422"/>
              </p:ext>
            </p:extLst>
          </p:nvPr>
        </p:nvGraphicFramePr>
        <p:xfrm>
          <a:off x="677334" y="1515129"/>
          <a:ext cx="9595690" cy="4874875"/>
        </p:xfrm>
        <a:graphic>
          <a:graphicData uri="http://schemas.openxmlformats.org/drawingml/2006/table">
            <a:tbl>
              <a:tblPr firstRow="1" bandRow="1">
                <a:tableStyleId>{5C22544A-7EE6-4342-B048-85BDC9FD1C3A}</a:tableStyleId>
              </a:tblPr>
              <a:tblGrid>
                <a:gridCol w="1107906">
                  <a:extLst>
                    <a:ext uri="{9D8B030D-6E8A-4147-A177-3AD203B41FA5}">
                      <a16:colId xmlns:a16="http://schemas.microsoft.com/office/drawing/2014/main" val="2380590757"/>
                    </a:ext>
                  </a:extLst>
                </a:gridCol>
                <a:gridCol w="8487784">
                  <a:extLst>
                    <a:ext uri="{9D8B030D-6E8A-4147-A177-3AD203B41FA5}">
                      <a16:colId xmlns:a16="http://schemas.microsoft.com/office/drawing/2014/main" val="187639992"/>
                    </a:ext>
                  </a:extLst>
                </a:gridCol>
              </a:tblGrid>
              <a:tr h="779969">
                <a:tc>
                  <a:txBody>
                    <a:bodyPr/>
                    <a:lstStyle/>
                    <a:p>
                      <a:r>
                        <a:rPr lang="en-NP" dirty="0"/>
                        <a:t>Method</a:t>
                      </a:r>
                    </a:p>
                  </a:txBody>
                  <a:tcPr/>
                </a:tc>
                <a:tc>
                  <a:txBody>
                    <a:bodyPr/>
                    <a:lstStyle/>
                    <a:p>
                      <a:r>
                        <a:rPr lang="en-NP" dirty="0"/>
                        <a:t>Description</a:t>
                      </a:r>
                    </a:p>
                  </a:txBody>
                  <a:tcPr/>
                </a:tc>
                <a:extLst>
                  <a:ext uri="{0D108BD9-81ED-4DB2-BD59-A6C34878D82A}">
                    <a16:rowId xmlns:a16="http://schemas.microsoft.com/office/drawing/2014/main" val="3677036630"/>
                  </a:ext>
                </a:extLst>
              </a:tr>
              <a:tr h="1346248">
                <a:tc>
                  <a:txBody>
                    <a:bodyPr/>
                    <a:lstStyle/>
                    <a:p>
                      <a:r>
                        <a:rPr lang="en-NP" dirty="0"/>
                        <a:t>GET</a:t>
                      </a:r>
                    </a:p>
                  </a:txBody>
                  <a:tcPr/>
                </a:tc>
                <a:tc>
                  <a:txBody>
                    <a:bodyPr/>
                    <a:lstStyle/>
                    <a:p>
                      <a:pPr marL="285750" indent="-285750">
                        <a:buFont typeface="Arial" panose="020B0604020202020204" pitchFamily="34" charset="0"/>
                        <a:buChar char="•"/>
                      </a:pPr>
                      <a:r>
                        <a:rPr lang="en-US" dirty="0"/>
                        <a:t>The HTTP GET method is used to read (or retrieve) a representation of a resource</a:t>
                      </a:r>
                    </a:p>
                    <a:p>
                      <a:pPr marL="285750" indent="-285750">
                        <a:buFont typeface="Arial" panose="020B0604020202020204" pitchFamily="34" charset="0"/>
                        <a:buChar char="•"/>
                      </a:pPr>
                      <a:r>
                        <a:rPr lang="en-US" dirty="0"/>
                        <a:t>GET requests are used only to read data and not change it. So, they are considered safe</a:t>
                      </a:r>
                    </a:p>
                  </a:txBody>
                  <a:tcPr/>
                </a:tc>
                <a:extLst>
                  <a:ext uri="{0D108BD9-81ED-4DB2-BD59-A6C34878D82A}">
                    <a16:rowId xmlns:a16="http://schemas.microsoft.com/office/drawing/2014/main" val="4105511401"/>
                  </a:ext>
                </a:extLst>
              </a:tr>
              <a:tr h="779969">
                <a:tc>
                  <a:txBody>
                    <a:bodyPr/>
                    <a:lstStyle/>
                    <a:p>
                      <a:r>
                        <a:rPr lang="en-NP" dirty="0"/>
                        <a:t>POST</a:t>
                      </a:r>
                    </a:p>
                  </a:txBody>
                  <a:tcPr/>
                </a:tc>
                <a:tc>
                  <a:txBody>
                    <a:bodyPr/>
                    <a:lstStyle/>
                    <a:p>
                      <a:pPr marL="285750" indent="-285750">
                        <a:buFont typeface="Arial" panose="020B0604020202020204" pitchFamily="34" charset="0"/>
                        <a:buChar char="•"/>
                      </a:pPr>
                      <a:r>
                        <a:rPr lang="en-US" dirty="0"/>
                        <a:t>The POST method is most often utilized to create new resources</a:t>
                      </a:r>
                    </a:p>
                    <a:p>
                      <a:pPr marL="285750" indent="-285750">
                        <a:buFont typeface="Arial" panose="020B0604020202020204" pitchFamily="34" charset="0"/>
                        <a:buChar char="•"/>
                      </a:pPr>
                      <a:r>
                        <a:rPr lang="en-US" dirty="0"/>
                        <a:t>POST is not a safe operation. Making two identical POST requests will most likely result in two resources containing the same information but with different identifiers</a:t>
                      </a:r>
                      <a:endParaRPr lang="en-NP" dirty="0"/>
                    </a:p>
                  </a:txBody>
                  <a:tcPr/>
                </a:tc>
                <a:extLst>
                  <a:ext uri="{0D108BD9-81ED-4DB2-BD59-A6C34878D82A}">
                    <a16:rowId xmlns:a16="http://schemas.microsoft.com/office/drawing/2014/main" val="769507499"/>
                  </a:ext>
                </a:extLst>
              </a:tr>
              <a:tr h="779969">
                <a:tc>
                  <a:txBody>
                    <a:bodyPr/>
                    <a:lstStyle/>
                    <a:p>
                      <a:r>
                        <a:rPr lang="en-NP" dirty="0"/>
                        <a:t>PUT</a:t>
                      </a:r>
                    </a:p>
                  </a:txBody>
                  <a:tcPr/>
                </a:tc>
                <a:tc>
                  <a:txBody>
                    <a:bodyPr/>
                    <a:lstStyle/>
                    <a:p>
                      <a:pPr marL="285750" indent="-285750">
                        <a:buFont typeface="Arial" panose="020B0604020202020204" pitchFamily="34" charset="0"/>
                        <a:buChar char="•"/>
                      </a:pPr>
                      <a:r>
                        <a:rPr lang="en-US" dirty="0"/>
                        <a:t>PUT is used to modify resources</a:t>
                      </a:r>
                      <a:endParaRPr lang="en-NP" dirty="0"/>
                    </a:p>
                  </a:txBody>
                  <a:tcPr/>
                </a:tc>
                <a:extLst>
                  <a:ext uri="{0D108BD9-81ED-4DB2-BD59-A6C34878D82A}">
                    <a16:rowId xmlns:a16="http://schemas.microsoft.com/office/drawing/2014/main" val="905268865"/>
                  </a:ext>
                </a:extLst>
              </a:tr>
              <a:tr h="779969">
                <a:tc>
                  <a:txBody>
                    <a:bodyPr/>
                    <a:lstStyle/>
                    <a:p>
                      <a:r>
                        <a:rPr lang="en-NP" dirty="0"/>
                        <a:t>DELETE</a:t>
                      </a:r>
                    </a:p>
                  </a:txBody>
                  <a:tcPr/>
                </a:tc>
                <a:tc>
                  <a:txBody>
                    <a:bodyPr/>
                    <a:lstStyle/>
                    <a:p>
                      <a:pPr marL="285750" indent="-285750">
                        <a:buFont typeface="Arial" panose="020B0604020202020204" pitchFamily="34" charset="0"/>
                        <a:buChar char="•"/>
                      </a:pPr>
                      <a:r>
                        <a:rPr lang="en-NP" dirty="0"/>
                        <a:t>DELETE is </a:t>
                      </a:r>
                      <a:r>
                        <a:rPr lang="en-US" sz="1800" b="0" i="0" kern="1200" dirty="0">
                          <a:solidFill>
                            <a:schemeClr val="dk1"/>
                          </a:solidFill>
                          <a:effectLst/>
                          <a:latin typeface="+mn-lt"/>
                          <a:ea typeface="+mn-ea"/>
                          <a:cs typeface="+mn-cs"/>
                        </a:rPr>
                        <a:t>used to </a:t>
                      </a:r>
                      <a:r>
                        <a:rPr lang="en-US" sz="1800" b="0" i="1" kern="1200" dirty="0">
                          <a:solidFill>
                            <a:schemeClr val="dk1"/>
                          </a:solidFill>
                          <a:effectLst/>
                          <a:latin typeface="+mn-lt"/>
                          <a:ea typeface="+mn-ea"/>
                          <a:cs typeface="+mn-cs"/>
                        </a:rPr>
                        <a:t>delete</a:t>
                      </a:r>
                      <a:r>
                        <a:rPr lang="en-US" sz="1800" b="0" i="0" kern="1200" dirty="0">
                          <a:solidFill>
                            <a:schemeClr val="dk1"/>
                          </a:solidFill>
                          <a:effectLst/>
                          <a:latin typeface="+mn-lt"/>
                          <a:ea typeface="+mn-ea"/>
                          <a:cs typeface="+mn-cs"/>
                        </a:rPr>
                        <a:t> a resource identified by filters or ID</a:t>
                      </a:r>
                      <a:endParaRPr lang="en-NP" dirty="0"/>
                    </a:p>
                  </a:txBody>
                  <a:tcPr/>
                </a:tc>
                <a:extLst>
                  <a:ext uri="{0D108BD9-81ED-4DB2-BD59-A6C34878D82A}">
                    <a16:rowId xmlns:a16="http://schemas.microsoft.com/office/drawing/2014/main" val="3469716490"/>
                  </a:ext>
                </a:extLst>
              </a:tr>
            </a:tbl>
          </a:graphicData>
        </a:graphic>
      </p:graphicFrame>
    </p:spTree>
    <p:extLst>
      <p:ext uri="{BB962C8B-B14F-4D97-AF65-F5344CB8AC3E}">
        <p14:creationId xmlns:p14="http://schemas.microsoft.com/office/powerpoint/2010/main" val="1205038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{D8B0C8E9-2179-C440-A559-39579201C1FE}tf10001060</Template>
  <TotalTime>3962</TotalTime>
  <Words>1105</Words>
  <Application>Microsoft Macintosh PowerPoint</Application>
  <PresentationFormat>Widescreen</PresentationFormat>
  <Paragraphs>125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Trebuchet MS</vt:lpstr>
      <vt:lpstr>Wingdings 3</vt:lpstr>
      <vt:lpstr>Facet</vt:lpstr>
      <vt:lpstr>Servlets and JSP</vt:lpstr>
      <vt:lpstr>Outline</vt:lpstr>
      <vt:lpstr>Web Application</vt:lpstr>
      <vt:lpstr>Benefits of a web application</vt:lpstr>
      <vt:lpstr>HTTP Methods</vt:lpstr>
      <vt:lpstr>GET</vt:lpstr>
      <vt:lpstr>POST</vt:lpstr>
      <vt:lpstr>PUT</vt:lpstr>
      <vt:lpstr>HTTP Methods (contd...)</vt:lpstr>
      <vt:lpstr>Introduction to Servlets</vt:lpstr>
      <vt:lpstr>Life Cycle Overview</vt:lpstr>
      <vt:lpstr>Methods in Servlet Life Cycle</vt:lpstr>
      <vt:lpstr>Writing Servlet Programs with Servlet APIs</vt:lpstr>
      <vt:lpstr>Handling Requests and Sending Responses</vt:lpstr>
      <vt:lpstr>Reading and Processing Forms</vt:lpstr>
      <vt:lpstr>Handling GET/POST Requests</vt:lpstr>
      <vt:lpstr>Database Connectivity Through Servlets</vt:lpstr>
      <vt:lpstr>Cookies and Sessions</vt:lpstr>
      <vt:lpstr>Handling Cookies and Sessions in Servlets</vt:lpstr>
      <vt:lpstr>Servlet: Example</vt:lpstr>
      <vt:lpstr>doGet()</vt:lpstr>
      <vt:lpstr>doPost()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167</cp:revision>
  <dcterms:created xsi:type="dcterms:W3CDTF">2023-04-27T01:38:21Z</dcterms:created>
  <dcterms:modified xsi:type="dcterms:W3CDTF">2024-01-16T10:12:42Z</dcterms:modified>
</cp:coreProperties>
</file>