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06" r:id="rId5"/>
    <p:sldId id="299" r:id="rId6"/>
    <p:sldId id="310" r:id="rId7"/>
    <p:sldId id="257" r:id="rId8"/>
    <p:sldId id="286" r:id="rId9"/>
    <p:sldId id="288" r:id="rId10"/>
    <p:sldId id="300" r:id="rId11"/>
    <p:sldId id="297" r:id="rId12"/>
    <p:sldId id="309" r:id="rId13"/>
    <p:sldId id="308" r:id="rId14"/>
    <p:sldId id="307" r:id="rId15"/>
    <p:sldId id="302" r:id="rId16"/>
    <p:sldId id="305" r:id="rId17"/>
    <p:sldId id="304" r:id="rId18"/>
    <p:sldId id="312" r:id="rId19"/>
    <p:sldId id="313" r:id="rId20"/>
    <p:sldId id="311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C5CEAF-2FC8-478D-83D3-096009C38DB8}">
          <p14:sldIdLst>
            <p14:sldId id="306"/>
            <p14:sldId id="299"/>
            <p14:sldId id="310"/>
            <p14:sldId id="257"/>
            <p14:sldId id="286"/>
            <p14:sldId id="288"/>
            <p14:sldId id="300"/>
            <p14:sldId id="297"/>
            <p14:sldId id="309"/>
            <p14:sldId id="308"/>
            <p14:sldId id="307"/>
            <p14:sldId id="302"/>
            <p14:sldId id="305"/>
            <p14:sldId id="304"/>
            <p14:sldId id="312"/>
            <p14:sldId id="313"/>
            <p14:sldId id="311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4D55C-0286-2243-BD13-EC9C1F1ED43E}" v="82" dt="2024-06-19T01:36:23.949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.Shrestha" userId="0dc007ee-afc0-4c5d-995c-d392b09643e1" providerId="ADAL" clId="{6F24D55C-0286-2243-BD13-EC9C1F1ED43E}"/>
    <pc:docChg chg="undo custSel addSld delSld modSld sldOrd modSection">
      <pc:chgData name="Manish.Shrestha" userId="0dc007ee-afc0-4c5d-995c-d392b09643e1" providerId="ADAL" clId="{6F24D55C-0286-2243-BD13-EC9C1F1ED43E}" dt="2024-06-23T01:11:38.734" v="93"/>
      <pc:docMkLst>
        <pc:docMk/>
      </pc:docMkLst>
      <pc:sldChg chg="modSp mod">
        <pc:chgData name="Manish.Shrestha" userId="0dc007ee-afc0-4c5d-995c-d392b09643e1" providerId="ADAL" clId="{6F24D55C-0286-2243-BD13-EC9C1F1ED43E}" dt="2024-06-18T16:51:36.376" v="82" actId="20577"/>
        <pc:sldMkLst>
          <pc:docMk/>
          <pc:sldMk cId="3662677160" sldId="286"/>
        </pc:sldMkLst>
        <pc:spChg chg="mod">
          <ac:chgData name="Manish.Shrestha" userId="0dc007ee-afc0-4c5d-995c-d392b09643e1" providerId="ADAL" clId="{6F24D55C-0286-2243-BD13-EC9C1F1ED43E}" dt="2024-06-18T16:51:36.376" v="82" actId="20577"/>
          <ac:spMkLst>
            <pc:docMk/>
            <pc:sldMk cId="3662677160" sldId="286"/>
            <ac:spMk id="9" creationId="{01419C3B-781A-0690-8D03-AFD5D47F9023}"/>
          </ac:spMkLst>
        </pc:spChg>
      </pc:sldChg>
      <pc:sldChg chg="modTransition">
        <pc:chgData name="Manish.Shrestha" userId="0dc007ee-afc0-4c5d-995c-d392b09643e1" providerId="ADAL" clId="{6F24D55C-0286-2243-BD13-EC9C1F1ED43E}" dt="2024-06-23T01:11:38.734" v="93"/>
        <pc:sldMkLst>
          <pc:docMk/>
          <pc:sldMk cId="1609673525" sldId="296"/>
        </pc:sldMkLst>
      </pc:sldChg>
      <pc:sldChg chg="modAnim">
        <pc:chgData name="Manish.Shrestha" userId="0dc007ee-afc0-4c5d-995c-d392b09643e1" providerId="ADAL" clId="{6F24D55C-0286-2243-BD13-EC9C1F1ED43E}" dt="2024-06-18T14:20:15.828" v="47"/>
        <pc:sldMkLst>
          <pc:docMk/>
          <pc:sldMk cId="4117153350" sldId="297"/>
        </pc:sldMkLst>
      </pc:sldChg>
      <pc:sldChg chg="modSp mod">
        <pc:chgData name="Manish.Shrestha" userId="0dc007ee-afc0-4c5d-995c-d392b09643e1" providerId="ADAL" clId="{6F24D55C-0286-2243-BD13-EC9C1F1ED43E}" dt="2024-06-19T01:36:21.992" v="89" actId="20578"/>
        <pc:sldMkLst>
          <pc:docMk/>
          <pc:sldMk cId="1866383701" sldId="300"/>
        </pc:sldMkLst>
        <pc:spChg chg="mod">
          <ac:chgData name="Manish.Shrestha" userId="0dc007ee-afc0-4c5d-995c-d392b09643e1" providerId="ADAL" clId="{6F24D55C-0286-2243-BD13-EC9C1F1ED43E}" dt="2024-06-18T13:14:03.094" v="3" actId="1076"/>
          <ac:spMkLst>
            <pc:docMk/>
            <pc:sldMk cId="1866383701" sldId="300"/>
            <ac:spMk id="2" creationId="{41C5C79D-9C6D-8311-3DA6-E844F4274C4A}"/>
          </ac:spMkLst>
        </pc:spChg>
        <pc:spChg chg="mod">
          <ac:chgData name="Manish.Shrestha" userId="0dc007ee-afc0-4c5d-995c-d392b09643e1" providerId="ADAL" clId="{6F24D55C-0286-2243-BD13-EC9C1F1ED43E}" dt="2024-06-19T01:36:21.992" v="89" actId="20578"/>
          <ac:spMkLst>
            <pc:docMk/>
            <pc:sldMk cId="1866383701" sldId="300"/>
            <ac:spMk id="5" creationId="{F75E05B7-8009-C23E-8190-6EE034AFE6DD}"/>
          </ac:spMkLst>
        </pc:spChg>
      </pc:sldChg>
      <pc:sldChg chg="addSp delSp modSp mod">
        <pc:chgData name="Manish.Shrestha" userId="0dc007ee-afc0-4c5d-995c-d392b09643e1" providerId="ADAL" clId="{6F24D55C-0286-2243-BD13-EC9C1F1ED43E}" dt="2024-06-18T16:56:29.543" v="84" actId="478"/>
        <pc:sldMkLst>
          <pc:docMk/>
          <pc:sldMk cId="1871975000" sldId="306"/>
        </pc:sldMkLst>
        <pc:spChg chg="add del mod">
          <ac:chgData name="Manish.Shrestha" userId="0dc007ee-afc0-4c5d-995c-d392b09643e1" providerId="ADAL" clId="{6F24D55C-0286-2243-BD13-EC9C1F1ED43E}" dt="2024-06-18T16:56:29.543" v="84" actId="478"/>
          <ac:spMkLst>
            <pc:docMk/>
            <pc:sldMk cId="1871975000" sldId="306"/>
            <ac:spMk id="2" creationId="{9F0F4124-0B0C-B612-3280-59D184812926}"/>
          </ac:spMkLst>
        </pc:spChg>
      </pc:sldChg>
      <pc:sldChg chg="modAnim">
        <pc:chgData name="Manish.Shrestha" userId="0dc007ee-afc0-4c5d-995c-d392b09643e1" providerId="ADAL" clId="{6F24D55C-0286-2243-BD13-EC9C1F1ED43E}" dt="2024-06-18T14:20:05.118" v="46"/>
        <pc:sldMkLst>
          <pc:docMk/>
          <pc:sldMk cId="3230335969" sldId="307"/>
        </pc:sldMkLst>
      </pc:sldChg>
      <pc:sldChg chg="modSp add del mod">
        <pc:chgData name="Manish.Shrestha" userId="0dc007ee-afc0-4c5d-995c-d392b09643e1" providerId="ADAL" clId="{6F24D55C-0286-2243-BD13-EC9C1F1ED43E}" dt="2024-06-18T16:50:54.319" v="80" actId="20577"/>
        <pc:sldMkLst>
          <pc:docMk/>
          <pc:sldMk cId="2600892836" sldId="308"/>
        </pc:sldMkLst>
        <pc:spChg chg="mod">
          <ac:chgData name="Manish.Shrestha" userId="0dc007ee-afc0-4c5d-995c-d392b09643e1" providerId="ADAL" clId="{6F24D55C-0286-2243-BD13-EC9C1F1ED43E}" dt="2024-06-18T16:50:54.319" v="80" actId="20577"/>
          <ac:spMkLst>
            <pc:docMk/>
            <pc:sldMk cId="2600892836" sldId="308"/>
            <ac:spMk id="3" creationId="{9B1CEC0C-2997-6451-9FE3-142A293F8CC8}"/>
          </ac:spMkLst>
        </pc:spChg>
      </pc:sldChg>
      <pc:sldChg chg="modSp mod">
        <pc:chgData name="Manish.Shrestha" userId="0dc007ee-afc0-4c5d-995c-d392b09643e1" providerId="ADAL" clId="{6F24D55C-0286-2243-BD13-EC9C1F1ED43E}" dt="2024-06-19T01:36:02.661" v="88" actId="20577"/>
        <pc:sldMkLst>
          <pc:docMk/>
          <pc:sldMk cId="1692240922" sldId="310"/>
        </pc:sldMkLst>
        <pc:spChg chg="mod">
          <ac:chgData name="Manish.Shrestha" userId="0dc007ee-afc0-4c5d-995c-d392b09643e1" providerId="ADAL" clId="{6F24D55C-0286-2243-BD13-EC9C1F1ED43E}" dt="2024-06-19T01:36:02.661" v="88" actId="20577"/>
          <ac:spMkLst>
            <pc:docMk/>
            <pc:sldMk cId="1692240922" sldId="310"/>
            <ac:spMk id="5" creationId="{F75E05B7-8009-C23E-8190-6EE034AFE6DD}"/>
          </ac:spMkLst>
        </pc:spChg>
      </pc:sldChg>
      <pc:sldChg chg="addSp delSp modSp mod modClrScheme chgLayout">
        <pc:chgData name="Manish.Shrestha" userId="0dc007ee-afc0-4c5d-995c-d392b09643e1" providerId="ADAL" clId="{6F24D55C-0286-2243-BD13-EC9C1F1ED43E}" dt="2024-06-18T14:19:04.048" v="39" actId="2711"/>
        <pc:sldMkLst>
          <pc:docMk/>
          <pc:sldMk cId="3647142839" sldId="311"/>
        </pc:sldMkLst>
        <pc:spChg chg="add del mod">
          <ac:chgData name="Manish.Shrestha" userId="0dc007ee-afc0-4c5d-995c-d392b09643e1" providerId="ADAL" clId="{6F24D55C-0286-2243-BD13-EC9C1F1ED43E}" dt="2024-06-18T14:18:49.517" v="37" actId="478"/>
          <ac:spMkLst>
            <pc:docMk/>
            <pc:sldMk cId="3647142839" sldId="311"/>
            <ac:spMk id="3" creationId="{550BBF7D-0E1B-913A-890E-63E0EAE02F3F}"/>
          </ac:spMkLst>
        </pc:spChg>
        <pc:spChg chg="mod">
          <ac:chgData name="Manish.Shrestha" userId="0dc007ee-afc0-4c5d-995c-d392b09643e1" providerId="ADAL" clId="{6F24D55C-0286-2243-BD13-EC9C1F1ED43E}" dt="2024-06-18T14:19:04.048" v="39" actId="2711"/>
          <ac:spMkLst>
            <pc:docMk/>
            <pc:sldMk cId="3647142839" sldId="311"/>
            <ac:spMk id="6" creationId="{D5106EA2-4964-F05B-97A0-A5309DD80557}"/>
          </ac:spMkLst>
        </pc:spChg>
        <pc:spChg chg="add del mod">
          <ac:chgData name="Manish.Shrestha" userId="0dc007ee-afc0-4c5d-995c-d392b09643e1" providerId="ADAL" clId="{6F24D55C-0286-2243-BD13-EC9C1F1ED43E}" dt="2024-06-18T14:18:49.517" v="37" actId="478"/>
          <ac:spMkLst>
            <pc:docMk/>
            <pc:sldMk cId="3647142839" sldId="311"/>
            <ac:spMk id="7" creationId="{4F1C2A6A-1B6D-92D8-3B5A-2815FEDF562F}"/>
          </ac:spMkLst>
        </pc:spChg>
        <pc:spChg chg="add del mod">
          <ac:chgData name="Manish.Shrestha" userId="0dc007ee-afc0-4c5d-995c-d392b09643e1" providerId="ADAL" clId="{6F24D55C-0286-2243-BD13-EC9C1F1ED43E}" dt="2024-06-18T14:18:25.096" v="16" actId="26606"/>
          <ac:spMkLst>
            <pc:docMk/>
            <pc:sldMk cId="3647142839" sldId="311"/>
            <ac:spMk id="11" creationId="{DCF99046-8002-70D4-5921-D9121DCFCAAA}"/>
          </ac:spMkLst>
        </pc:spChg>
        <pc:spChg chg="add del mod">
          <ac:chgData name="Manish.Shrestha" userId="0dc007ee-afc0-4c5d-995c-d392b09643e1" providerId="ADAL" clId="{6F24D55C-0286-2243-BD13-EC9C1F1ED43E}" dt="2024-06-18T14:18:47.668" v="35" actId="26606"/>
          <ac:spMkLst>
            <pc:docMk/>
            <pc:sldMk cId="3647142839" sldId="311"/>
            <ac:spMk id="13" creationId="{4CC9CE65-253E-EAD7-2BB3-1FB672428B13}"/>
          </ac:spMkLst>
        </pc:spChg>
      </pc:sldChg>
      <pc:sldChg chg="modSp mod">
        <pc:chgData name="Manish.Shrestha" userId="0dc007ee-afc0-4c5d-995c-d392b09643e1" providerId="ADAL" clId="{6F24D55C-0286-2243-BD13-EC9C1F1ED43E}" dt="2024-06-18T14:23:46.232" v="59" actId="2711"/>
        <pc:sldMkLst>
          <pc:docMk/>
          <pc:sldMk cId="4044844638" sldId="312"/>
        </pc:sldMkLst>
        <pc:spChg chg="mod">
          <ac:chgData name="Manish.Shrestha" userId="0dc007ee-afc0-4c5d-995c-d392b09643e1" providerId="ADAL" clId="{6F24D55C-0286-2243-BD13-EC9C1F1ED43E}" dt="2024-06-18T14:22:41.294" v="55" actId="255"/>
          <ac:spMkLst>
            <pc:docMk/>
            <pc:sldMk cId="4044844638" sldId="312"/>
            <ac:spMk id="5" creationId="{C60A2952-105A-2075-5104-D3449B4E4D82}"/>
          </ac:spMkLst>
        </pc:spChg>
        <pc:spChg chg="mod">
          <ac:chgData name="Manish.Shrestha" userId="0dc007ee-afc0-4c5d-995c-d392b09643e1" providerId="ADAL" clId="{6F24D55C-0286-2243-BD13-EC9C1F1ED43E}" dt="2024-06-18T14:23:46.232" v="59" actId="2711"/>
          <ac:spMkLst>
            <pc:docMk/>
            <pc:sldMk cId="4044844638" sldId="312"/>
            <ac:spMk id="6" creationId="{B61EC06E-59EF-A0B3-3B77-D00D5DC21911}"/>
          </ac:spMkLst>
        </pc:spChg>
      </pc:sldChg>
      <pc:sldChg chg="modSp mod">
        <pc:chgData name="Manish.Shrestha" userId="0dc007ee-afc0-4c5d-995c-d392b09643e1" providerId="ADAL" clId="{6F24D55C-0286-2243-BD13-EC9C1F1ED43E}" dt="2024-06-18T14:22:55.498" v="58" actId="255"/>
        <pc:sldMkLst>
          <pc:docMk/>
          <pc:sldMk cId="3916006666" sldId="313"/>
        </pc:sldMkLst>
        <pc:spChg chg="mod">
          <ac:chgData name="Manish.Shrestha" userId="0dc007ee-afc0-4c5d-995c-d392b09643e1" providerId="ADAL" clId="{6F24D55C-0286-2243-BD13-EC9C1F1ED43E}" dt="2024-06-18T14:22:55.498" v="58" actId="255"/>
          <ac:spMkLst>
            <pc:docMk/>
            <pc:sldMk cId="3916006666" sldId="313"/>
            <ac:spMk id="5" creationId="{1A595FCC-4E15-5840-65FB-4A4D7E80C469}"/>
          </ac:spMkLst>
        </pc:spChg>
      </pc:sldChg>
      <pc:sldChg chg="addSp delSp modSp new del mod">
        <pc:chgData name="Manish.Shrestha" userId="0dc007ee-afc0-4c5d-995c-d392b09643e1" providerId="ADAL" clId="{6F24D55C-0286-2243-BD13-EC9C1F1ED43E}" dt="2024-06-18T16:49:36.810" v="64" actId="2696"/>
        <pc:sldMkLst>
          <pc:docMk/>
          <pc:sldMk cId="69739451" sldId="314"/>
        </pc:sldMkLst>
        <pc:picChg chg="add del mod">
          <ac:chgData name="Manish.Shrestha" userId="0dc007ee-afc0-4c5d-995c-d392b09643e1" providerId="ADAL" clId="{6F24D55C-0286-2243-BD13-EC9C1F1ED43E}" dt="2024-06-18T16:49:21.194" v="63" actId="478"/>
          <ac:picMkLst>
            <pc:docMk/>
            <pc:sldMk cId="69739451" sldId="314"/>
            <ac:picMk id="4" creationId="{B2372F38-65F5-482B-B3E1-021DBB79D8DF}"/>
          </ac:picMkLst>
        </pc:picChg>
      </pc:sldChg>
      <pc:sldChg chg="add del">
        <pc:chgData name="Manish.Shrestha" userId="0dc007ee-afc0-4c5d-995c-d392b09643e1" providerId="ADAL" clId="{6F24D55C-0286-2243-BD13-EC9C1F1ED43E}" dt="2024-06-18T14:20:51.444" v="49" actId="2696"/>
        <pc:sldMkLst>
          <pc:docMk/>
          <pc:sldMk cId="1233442278" sldId="314"/>
        </pc:sldMkLst>
      </pc:sldChg>
      <pc:sldChg chg="modSp add del mod ord">
        <pc:chgData name="Manish.Shrestha" userId="0dc007ee-afc0-4c5d-995c-d392b09643e1" providerId="ADAL" clId="{6F24D55C-0286-2243-BD13-EC9C1F1ED43E}" dt="2024-06-18T16:50:39.665" v="77" actId="2696"/>
        <pc:sldMkLst>
          <pc:docMk/>
          <pc:sldMk cId="1687864790" sldId="314"/>
        </pc:sldMkLst>
        <pc:spChg chg="mod">
          <ac:chgData name="Manish.Shrestha" userId="0dc007ee-afc0-4c5d-995c-d392b09643e1" providerId="ADAL" clId="{6F24D55C-0286-2243-BD13-EC9C1F1ED43E}" dt="2024-06-18T16:49:53.616" v="75" actId="20577"/>
          <ac:spMkLst>
            <pc:docMk/>
            <pc:sldMk cId="1687864790" sldId="314"/>
            <ac:spMk id="2" creationId="{41C5C79D-9C6D-8311-3DA6-E844F4274C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61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96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2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34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ac.uk/download/pdf/162136359.pdf" TargetMode="External"/><Relationship Id="rId2" Type="http://schemas.openxmlformats.org/officeDocument/2006/relationships/hyperlink" Target="https://docs.stripe.com/api/errors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31133F-5D82-7589-CE46-BD0BE344B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4832"/>
            <a:ext cx="9779182" cy="4773168"/>
          </a:xfrm>
        </p:spPr>
        <p:txBody>
          <a:bodyPr/>
          <a:lstStyle/>
          <a:p>
            <a:pPr algn="ctr"/>
            <a:r>
              <a:rPr kumimoji="0" lang="en-US" altLang="en-NP" sz="3600" b="1" i="0" u="none" strike="noStrike" cap="none" normalizeH="0" baseline="0">
                <a:ln>
                  <a:noFill/>
                </a:ln>
                <a:solidFill>
                  <a:srgbClr val="0068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A Proposal on</a:t>
            </a:r>
          </a:p>
          <a:p>
            <a:pPr algn="ctr"/>
            <a:r>
              <a:rPr kumimoji="0" lang="en-US" altLang="en-NP" sz="3600" b="1" i="0" u="none" strike="noStrike" cap="none" normalizeH="0" baseline="0">
                <a:ln>
                  <a:noFill/>
                </a:ln>
                <a:solidFill>
                  <a:srgbClr val="0068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Satisfaction of User on Payment Gateway</a:t>
            </a:r>
          </a:p>
          <a:p>
            <a:pPr algn="ctr"/>
            <a:r>
              <a:rPr kumimoji="0" lang="en-US" altLang="en-NP" sz="28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By</a:t>
            </a:r>
          </a:p>
          <a:p>
            <a:pPr algn="ctr"/>
            <a:r>
              <a:rPr kumimoji="0" lang="en-US" altLang="en-NP" sz="28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Manish Shrestha</a:t>
            </a:r>
          </a:p>
          <a:p>
            <a:pPr algn="ctr"/>
            <a:r>
              <a:rPr kumimoji="0" lang="en-US" altLang="en-NP" sz="28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Britant Shrestha</a:t>
            </a:r>
          </a:p>
          <a:p>
            <a:pPr algn="ctr"/>
            <a:r>
              <a:rPr kumimoji="0" lang="en-US" altLang="en-NP" sz="2800" b="1" i="0" u="none" strike="noStrike" cap="none" normalizeH="0" baseline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Rijan</a:t>
            </a:r>
            <a:r>
              <a:rPr kumimoji="0" lang="en-US" altLang="en-NP" sz="28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Shrestha</a:t>
            </a:r>
          </a:p>
          <a:p>
            <a:pPr algn="ctr"/>
            <a:r>
              <a:rPr kumimoji="0" lang="en-US" altLang="en-NP" sz="28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Pokhara Engineering College</a:t>
            </a:r>
          </a:p>
          <a:p>
            <a:pPr algn="ctr"/>
            <a:r>
              <a:rPr kumimoji="0" lang="en-US" altLang="en-NP" sz="28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B.E. Computer</a:t>
            </a:r>
          </a:p>
          <a:p>
            <a:pPr algn="ctr"/>
            <a:r>
              <a:rPr lang="en-US" altLang="en-NP" b="1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June, 2024</a:t>
            </a:r>
            <a:endParaRPr kumimoji="0" lang="en-US" altLang="en-NP" sz="2800" b="1" i="0" u="none" strike="noStrike" cap="none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ctr"/>
            <a:endParaRPr kumimoji="0" lang="en-US" altLang="en-NP" sz="2800" b="1" i="0" u="none" strike="noStrike" cap="none" normalizeH="0" baseline="0">
              <a:ln>
                <a:noFill/>
              </a:ln>
              <a:solidFill>
                <a:srgbClr val="0068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ctr"/>
            <a:endParaRPr lang="en-US" b="1">
              <a:solidFill>
                <a:srgbClr val="0068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A8CEE-194A-17FF-31D1-D5E73BEE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21" y="0"/>
            <a:ext cx="2143125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7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06" y="623316"/>
            <a:ext cx="9779183" cy="800211"/>
          </a:xfrm>
        </p:spPr>
        <p:txBody>
          <a:bodyPr anchor="b">
            <a:normAutofit/>
          </a:bodyPr>
          <a:lstStyle/>
          <a:p>
            <a:r>
              <a:rPr lang="en-US"/>
              <a:t>Research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CEC0C-2997-6451-9FE3-142A293F8CC8}"/>
              </a:ext>
            </a:extLst>
          </p:cNvPr>
          <p:cNvSpPr txBox="1"/>
          <p:nvPr/>
        </p:nvSpPr>
        <p:spPr>
          <a:xfrm>
            <a:off x="732106" y="1623060"/>
            <a:ext cx="10316308" cy="277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kern="100">
                <a:solidFill>
                  <a:schemeClr val="bg1"/>
                </a:solidFill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What are the primary factors influencing user satisfaction with payment gateways?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kern="100">
                <a:solidFill>
                  <a:schemeClr val="bg1"/>
                </a:solidFill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How do different payment gateways compare in terms of user satisfaction?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kern="100">
                <a:solidFill>
                  <a:schemeClr val="bg1"/>
                </a:solidFill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What is the relative importance of security, ease of use, transaction speed, reliability, and support in determining user satisfaction?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9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408" y="612648"/>
            <a:ext cx="6245912" cy="2816352"/>
          </a:xfrm>
        </p:spPr>
        <p:txBody>
          <a:bodyPr/>
          <a:lstStyle/>
          <a:p>
            <a:r>
              <a:rPr lang="en-US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2303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C79D-9C6D-8311-3DA6-E844F427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75304"/>
            <a:ext cx="4033773" cy="1032813"/>
          </a:xfrm>
        </p:spPr>
        <p:txBody>
          <a:bodyPr/>
          <a:lstStyle/>
          <a:p>
            <a:r>
              <a:rPr lang="en-US"/>
              <a:t>Data Collection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75E05B7-8009-C23E-8190-6EE034AFE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62584"/>
            <a:ext cx="9618494" cy="3332832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Quantitative Data</a:t>
            </a:r>
            <a:r>
              <a:rPr lang="en-US" sz="2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Online surveys targeting users of various payment gateways. The survey will include Likert scale questions to measure satisfaction levels across different factors.</a:t>
            </a:r>
            <a:endParaRPr lang="en-US" sz="2800" kern="100"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Qualitative Data</a:t>
            </a:r>
            <a:r>
              <a:rPr lang="en-US" sz="2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In-depth interviews with a subset of survey respondents to gain deeper insights into their experiences and suggestions for improvement.</a:t>
            </a:r>
            <a:endParaRPr lang="en-US" sz="2800" kern="100">
              <a:effectLst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US" sz="2800"/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320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484" y="206645"/>
            <a:ext cx="5486400" cy="1438656"/>
          </a:xfrm>
        </p:spPr>
        <p:txBody>
          <a:bodyPr/>
          <a:lstStyle/>
          <a:p>
            <a:r>
              <a:rPr lang="en-US" sz="4400"/>
              <a:t>Data Sampling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613183-D2E9-95EC-1355-8B3B38445EAF}"/>
              </a:ext>
            </a:extLst>
          </p:cNvPr>
          <p:cNvSpPr txBox="1">
            <a:spLocks/>
          </p:cNvSpPr>
          <p:nvPr/>
        </p:nvSpPr>
        <p:spPr>
          <a:xfrm>
            <a:off x="1206409" y="1645302"/>
            <a:ext cx="9779182" cy="4491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5B2F9-D06C-B748-6FC0-A0D7FB4CC2C5}"/>
              </a:ext>
            </a:extLst>
          </p:cNvPr>
          <p:cNvSpPr txBox="1"/>
          <p:nvPr/>
        </p:nvSpPr>
        <p:spPr>
          <a:xfrm>
            <a:off x="2194560" y="2535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419C3B-781A-0690-8D03-AFD5D47F9023}"/>
              </a:ext>
            </a:extLst>
          </p:cNvPr>
          <p:cNvSpPr txBox="1">
            <a:spLocks/>
          </p:cNvSpPr>
          <p:nvPr/>
        </p:nvSpPr>
        <p:spPr>
          <a:xfrm>
            <a:off x="928334" y="1645301"/>
            <a:ext cx="9779182" cy="4491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A diverse sample of online consumers who have used payment gateways for transactions in the past six months.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A target of 500 survey responses and 20 in-depth interviews.</a:t>
            </a:r>
          </a:p>
          <a:p>
            <a:pPr marL="0" indent="0">
              <a:buNone/>
            </a:pPr>
            <a:endParaRPr lang="en-US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948F-68B8-C21A-4D83-5DCA2B92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E46B033-1C17-9C93-C2FA-B44162780F7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9424987" cy="3332162"/>
          </a:xfrm>
        </p:spPr>
        <p:txBody>
          <a:bodyPr>
            <a:normAutofit/>
          </a:bodyPr>
          <a:lstStyle/>
          <a:p>
            <a:pPr marL="457200" marR="0" lvl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0">
                <a:effectLst/>
                <a:latin typeface="Tenorite (Body)"/>
                <a:ea typeface="Times New Roman" panose="02020603050405020304" pitchFamily="18" charset="0"/>
                <a:cs typeface="Times New Roman" panose="02020603050405020304" pitchFamily="18" charset="0"/>
              </a:rPr>
              <a:t>Quantitative Data</a:t>
            </a:r>
            <a:r>
              <a:rPr lang="en-US" sz="2800" kern="0">
                <a:effectLst/>
                <a:latin typeface="Tenorite (Body)"/>
                <a:ea typeface="Times New Roman" panose="02020603050405020304" pitchFamily="18" charset="0"/>
                <a:cs typeface="Times New Roman" panose="02020603050405020304" pitchFamily="18" charset="0"/>
              </a:rPr>
              <a:t>: Statistical analysis using software such as SPSS or R to identify trends and correlations.</a:t>
            </a:r>
            <a:endParaRPr lang="en-US" sz="2800" kern="100">
              <a:latin typeface="Tenorite (Body)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 marR="0" lvl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0">
                <a:effectLst/>
                <a:latin typeface="Tenorite (Body)"/>
                <a:ea typeface="Times New Roman" panose="02020603050405020304" pitchFamily="18" charset="0"/>
                <a:cs typeface="Times New Roman" panose="02020603050405020304" pitchFamily="18" charset="0"/>
              </a:rPr>
              <a:t>Qualitative Data</a:t>
            </a:r>
            <a:r>
              <a:rPr lang="en-US" sz="2800" kern="0">
                <a:effectLst/>
                <a:latin typeface="Tenorite (Body)"/>
                <a:ea typeface="Times New Roman" panose="02020603050405020304" pitchFamily="18" charset="0"/>
                <a:cs typeface="Times New Roman" panose="02020603050405020304" pitchFamily="18" charset="0"/>
              </a:rPr>
              <a:t>: Thematic analysis to extract common themes and insights from interview transcripts.</a:t>
            </a:r>
            <a:endParaRPr lang="en-US" sz="2800" kern="100">
              <a:effectLst/>
              <a:latin typeface="Tenorite (Body)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6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0A2952-105A-2075-5104-D3449B4E4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261" y="511277"/>
            <a:ext cx="7720867" cy="1008600"/>
          </a:xfrm>
        </p:spPr>
        <p:txBody>
          <a:bodyPr/>
          <a:lstStyle/>
          <a:p>
            <a:r>
              <a:rPr lang="en-US" sz="4400"/>
              <a:t>Expected Outcome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61EC06E-59EF-A0B3-3B77-D00D5DC21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589" y="2037403"/>
            <a:ext cx="7642210" cy="3844413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>
                <a:effectLst/>
                <a:latin typeface="Tenorite" pitchFamily="2" charset="0"/>
                <a:ea typeface="Aptos" panose="020B0004020202020204" pitchFamily="34" charset="0"/>
                <a:cs typeface="Mangal" panose="02040503050203030202" pitchFamily="18" charset="0"/>
              </a:rPr>
              <a:t>Identification of the key factors that drive user satisfaction in payment gateways.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>
                <a:effectLst/>
                <a:latin typeface="Tenorite" pitchFamily="2" charset="0"/>
                <a:ea typeface="Aptos" panose="020B0004020202020204" pitchFamily="34" charset="0"/>
                <a:cs typeface="Mangal" panose="02040503050203030202" pitchFamily="18" charset="0"/>
              </a:rPr>
              <a:t>Comparative analysis of user satisfaction across different payment gateways.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>
                <a:effectLst/>
                <a:latin typeface="Tenorite" pitchFamily="2" charset="0"/>
                <a:ea typeface="Aptos" panose="020B0004020202020204" pitchFamily="34" charset="0"/>
                <a:cs typeface="Mangal" panose="02040503050203030202" pitchFamily="18" charset="0"/>
              </a:rPr>
              <a:t>Practical recommendations for payment gateway providers to enhance user satisfaction.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>
                <a:effectLst/>
                <a:latin typeface="Tenorite" pitchFamily="2" charset="0"/>
                <a:ea typeface="Aptos" panose="020B0004020202020204" pitchFamily="34" charset="0"/>
                <a:cs typeface="Mangal" panose="02040503050203030202" pitchFamily="18" charset="0"/>
              </a:rPr>
              <a:t>Insights into the importance of various aspects (security, ease of use, speed, reliability, support) in influencing user satisfaction.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44844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5C062E-CAF5-A158-A200-21ED639D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595FCC-4E15-5840-65FB-4A4D7E80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ptos" panose="020B0004020202020204" pitchFamily="34" charset="0"/>
              <a:buChar char="•"/>
            </a:pPr>
            <a:r>
              <a:rPr lang="en-US">
                <a:effectLst/>
                <a:latin typeface="Tenorite" pitchFamily="2" charset="0"/>
                <a:ea typeface="Aptos" panose="020B0004020202020204" pitchFamily="34" charset="0"/>
                <a:cs typeface="Mangal" panose="02040503050203030202" pitchFamily="18" charset="0"/>
              </a:rPr>
              <a:t>This research aims to enhance the understanding of user satisfaction with payment gateways by identifying key influencing factors and providing actionable recommendations.</a:t>
            </a:r>
          </a:p>
          <a:p>
            <a:pPr marL="457200" indent="-457200">
              <a:buFont typeface="Aptos" panose="020B0004020202020204" pitchFamily="34" charset="0"/>
              <a:buChar char="•"/>
            </a:pPr>
            <a:r>
              <a:rPr lang="en-US">
                <a:effectLst/>
                <a:latin typeface="Tenorite" pitchFamily="2" charset="0"/>
                <a:ea typeface="Aptos" panose="020B0004020202020204" pitchFamily="34" charset="0"/>
                <a:cs typeface="Mangal" panose="02040503050203030202" pitchFamily="18" charset="0"/>
              </a:rPr>
              <a:t>By improving user satisfaction, payment gateway providers can increase trust and loyalty.</a:t>
            </a:r>
          </a:p>
          <a:p>
            <a:pPr marL="457200" indent="-457200">
              <a:buFont typeface="Aptos" panose="020B0004020202020204" pitchFamily="34" charset="0"/>
              <a:buChar char="•"/>
            </a:pPr>
            <a:r>
              <a:rPr lang="en-US">
                <a:latin typeface="Tenorite" pitchFamily="2" charset="0"/>
                <a:ea typeface="Aptos" panose="020B0004020202020204" pitchFamily="34" charset="0"/>
                <a:cs typeface="Mangal" panose="02040503050203030202" pitchFamily="18" charset="0"/>
              </a:rPr>
              <a:t>It will</a:t>
            </a:r>
            <a:r>
              <a:rPr lang="en-US">
                <a:effectLst/>
                <a:latin typeface="Tenorite" pitchFamily="2" charset="0"/>
                <a:ea typeface="Aptos" panose="020B0004020202020204" pitchFamily="34" charset="0"/>
                <a:cs typeface="Mangal" panose="02040503050203030202" pitchFamily="18" charset="0"/>
              </a:rPr>
              <a:t> contribute to the growth of e-commerce.</a:t>
            </a:r>
            <a:endParaRPr lang="en-US">
              <a:latin typeface="Tenori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0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5106EA2-4964-F05B-97A0-A5309DD80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2210324"/>
            <a:ext cx="10556896" cy="4473678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Chandra, S., Srivastava, S. C., &amp; </a:t>
            </a:r>
            <a:r>
              <a:rPr lang="en-US" sz="18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Theng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, Y. L. (2010). Evaluating the Role of Trust in Consumer Adoption of Mobile Payment Systems: An Empirical Analysis. Communications of the Association for Information Systems, 27(1), 561-588.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Davis, F. D. (1989). Perceived usefulness, perceived ease of use, and user acceptance of information technology. MIS Quarterly, 13(3), 319-340.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Gefen, D., &amp; Straub, D. W. (2000). The relative importance of perceived ease of use in IS adoption: A study of e-commerce adoption. Journal of the Association for Information Systems, 1(1), 1-30.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Wolfinbarger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, M., &amp; Gilly, M. C. (2003). </a:t>
            </a:r>
            <a:r>
              <a:rPr lang="en-US" sz="18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eTailQ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: </a:t>
            </a:r>
            <a:r>
              <a:rPr lang="en-US" sz="18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Dimensionalizing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, measuring and predicting </a:t>
            </a:r>
            <a:r>
              <a:rPr lang="en-US" sz="18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etail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quality. Journal of Retailing, 79(3), 183-198.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Creswell, J. W., &amp; Creswell, J. D. (2017). </a:t>
            </a:r>
            <a:r>
              <a:rPr lang="en-US" sz="1800" i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Research Design: Qualitative, Quantitative, and Mixed Methods Approaches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 Sage Publications.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Saunders, M., Lewis, P., &amp; Thornhill, A. (2019). </a:t>
            </a:r>
            <a:r>
              <a:rPr lang="en-US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Research Methods for Business Students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 Pearson.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kern="10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  <a:hlinkClick r:id="rId2"/>
              </a:rPr>
              <a:t>https://docs.stripe.com/api/errors</a:t>
            </a:r>
            <a:endParaRPr lang="en-US" sz="1800" kern="100"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kern="10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  <a:hlinkClick r:id="rId3"/>
              </a:rPr>
              <a:t>https://core.ac.uk/download/pdf/162136359.pdf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C2A6A-1B6D-92D8-3B5A-2815FEDF56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3168" y="173998"/>
            <a:ext cx="5120640" cy="1828800"/>
          </a:xfrm>
        </p:spPr>
        <p:txBody>
          <a:bodyPr/>
          <a:lstStyle/>
          <a:p>
            <a:endParaRPr lang="en-US" sz="2400" b="1"/>
          </a:p>
          <a:p>
            <a:r>
              <a:rPr lang="en-US" sz="4400" b="1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47142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325701"/>
            <a:ext cx="6220278" cy="3262811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8" y="1255777"/>
            <a:ext cx="6245912" cy="3715224"/>
          </a:xfrm>
        </p:spPr>
        <p:txBody>
          <a:bodyPr/>
          <a:lstStyle/>
          <a:p>
            <a:r>
              <a:rPr lang="en-US"/>
              <a:t>A Research Presentation on Satisfaction of User on 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16912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C79D-9C6D-8311-3DA6-E844F427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-547742"/>
            <a:ext cx="9779183" cy="1706563"/>
          </a:xfrm>
        </p:spPr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75E05B7-8009-C23E-8190-6EE034AFE6D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1473456"/>
            <a:ext cx="10041961" cy="4568998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This proposal aims to investigate on the satisfaction of user on payment gateway.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To identify the key factors influencing user satisfaction with payment gateways.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To evaluate the current level of user satisfaction with popular payment gateways.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To analyze the impact of security, ease of use, transaction speed, reliability, and support on user satisfaction.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kern="10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To provide recommendations for improving user satisfaction with payment gateways.</a:t>
            </a:r>
          </a:p>
          <a:p>
            <a:endParaRPr lang="en-US" sz="280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922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-801279"/>
            <a:ext cx="9779183" cy="1918857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207" y="1363421"/>
            <a:ext cx="9779182" cy="4491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/>
              <a:t>A </a:t>
            </a:r>
            <a:r>
              <a:rPr lang="en-US" b="1"/>
              <a:t>Payment Gateway </a:t>
            </a:r>
            <a:r>
              <a:rPr lang="en-US"/>
              <a:t>is a technology used by merchants to accept debit or credit card purchases from customers.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/>
              <a:t>It acts as an intermediate between the merchant and the financial institutions to process the transaction.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/>
              <a:t>It checks whether there are sufficient funds available, and check details of users that are correct or not.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/>
              <a:t>In order to check these details, the </a:t>
            </a:r>
            <a:r>
              <a:rPr lang="en-US" b="1"/>
              <a:t>payment gateway </a:t>
            </a:r>
            <a:r>
              <a:rPr lang="en-US"/>
              <a:t>will communicate with the Card Schemas and Issuing Banks.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/>
              <a:t>And then report back with its findings and relevant transaction response.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484" y="373794"/>
            <a:ext cx="5486400" cy="1438656"/>
          </a:xfrm>
        </p:spPr>
        <p:txBody>
          <a:bodyPr/>
          <a:lstStyle/>
          <a:p>
            <a:r>
              <a:rPr lang="en-US" sz="4400"/>
              <a:t>Introduction (Cont’d)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613183-D2E9-95EC-1355-8B3B38445EAF}"/>
              </a:ext>
            </a:extLst>
          </p:cNvPr>
          <p:cNvSpPr txBox="1">
            <a:spLocks/>
          </p:cNvSpPr>
          <p:nvPr/>
        </p:nvSpPr>
        <p:spPr>
          <a:xfrm>
            <a:off x="1206409" y="1645302"/>
            <a:ext cx="9779182" cy="4491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5B2F9-D06C-B748-6FC0-A0D7FB4CC2C5}"/>
              </a:ext>
            </a:extLst>
          </p:cNvPr>
          <p:cNvSpPr txBox="1"/>
          <p:nvPr/>
        </p:nvSpPr>
        <p:spPr>
          <a:xfrm>
            <a:off x="2194560" y="2535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419C3B-781A-0690-8D03-AFD5D47F9023}"/>
              </a:ext>
            </a:extLst>
          </p:cNvPr>
          <p:cNvSpPr txBox="1">
            <a:spLocks/>
          </p:cNvSpPr>
          <p:nvPr/>
        </p:nvSpPr>
        <p:spPr>
          <a:xfrm>
            <a:off x="928334" y="1782955"/>
            <a:ext cx="9779182" cy="4491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/>
              <a:t>Customers can pay for purchases across the Internet through Credit Cards within seconds, after the gateway obtains authorization from the Credit Card.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56" y="97536"/>
            <a:ext cx="9779183" cy="800211"/>
          </a:xfrm>
        </p:spPr>
        <p:txBody>
          <a:bodyPr anchor="b">
            <a:normAutofit/>
          </a:bodyPr>
          <a:lstStyle/>
          <a:p>
            <a:r>
              <a:rPr lang="en-US"/>
              <a:t>Payment Gateway </a:t>
            </a:r>
          </a:p>
        </p:txBody>
      </p:sp>
      <p:pic>
        <p:nvPicPr>
          <p:cNvPr id="1028" name="Picture 4" descr="What Is A Payment Gateway? How Does It Work? Explained With Examples -  ELEXtensions">
            <a:extLst>
              <a:ext uri="{FF2B5EF4-FFF2-40B4-BE49-F238E27FC236}">
                <a16:creationId xmlns:a16="http://schemas.microsoft.com/office/drawing/2014/main" id="{3E0FB472-1B97-443F-F284-10BFD5D0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896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97747"/>
            <a:ext cx="12192000" cy="596025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C79D-9C6D-8311-3DA6-E844F427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035" y="160637"/>
            <a:ext cx="9779183" cy="874885"/>
          </a:xfrm>
        </p:spPr>
        <p:txBody>
          <a:bodyPr/>
          <a:lstStyle/>
          <a:p>
            <a:r>
              <a:rPr lang="en-US"/>
              <a:t>Research Objective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75E05B7-8009-C23E-8190-6EE034AFE6D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04035" y="1468009"/>
            <a:ext cx="10041961" cy="4123519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To evaluate the current level of user satisfaction with popular payment gateways.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A mixed-method approach will be employed, combining quantitative data from online surveys with qualitative insights from in-depth interviews.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This research will contribute valuable knowledge to the field of digital payments, aiding providers in improving their services and fostering greater consumer trust and loyalty.</a:t>
            </a:r>
            <a:endParaRPr lang="en-US" sz="2800">
              <a:latin typeface="Tenorite (Body)"/>
            </a:endParaRPr>
          </a:p>
          <a:p>
            <a:pPr marL="0" indent="0">
              <a:buNone/>
            </a:pPr>
            <a:endParaRPr lang="en-US" sz="280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663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12" y="0"/>
            <a:ext cx="6245912" cy="2816352"/>
          </a:xfrm>
        </p:spPr>
        <p:txBody>
          <a:bodyPr/>
          <a:lstStyle/>
          <a:p>
            <a:r>
              <a:rPr lang="en-US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34" y="1398331"/>
            <a:ext cx="10225735" cy="1438656"/>
          </a:xfrm>
        </p:spPr>
        <p:txBody>
          <a:bodyPr/>
          <a:lstStyle/>
          <a:p>
            <a:r>
              <a:rPr lang="en-US" sz="2000" b="0"/>
              <a:t>This section will synthesize findings from academic research, industry analyses, and case studies to build a theoretical foundation for the current study.</a:t>
            </a:r>
            <a:endParaRPr lang="en-US" sz="2800" b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613183-D2E9-95EC-1355-8B3B38445EAF}"/>
              </a:ext>
            </a:extLst>
          </p:cNvPr>
          <p:cNvSpPr txBox="1">
            <a:spLocks/>
          </p:cNvSpPr>
          <p:nvPr/>
        </p:nvSpPr>
        <p:spPr>
          <a:xfrm>
            <a:off x="950956" y="2699660"/>
            <a:ext cx="10130185" cy="4491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/>
              <a:t>Security and Trust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/>
              <a:t>Ease of use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/>
              <a:t>Transaction Speed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/>
              <a:t>Reliability and Uptime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/>
              <a:t>Support Service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/>
              <a:t>Payment Options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/>
              <a:t>Fees and Cost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/>
              <a:t>Integrity and Compatibility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5B2F9-D06C-B748-6FC0-A0D7FB4CC2C5}"/>
              </a:ext>
            </a:extLst>
          </p:cNvPr>
          <p:cNvSpPr txBox="1"/>
          <p:nvPr/>
        </p:nvSpPr>
        <p:spPr>
          <a:xfrm>
            <a:off x="2194560" y="2535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419C3B-781A-0690-8D03-AFD5D47F9023}"/>
              </a:ext>
            </a:extLst>
          </p:cNvPr>
          <p:cNvSpPr txBox="1">
            <a:spLocks/>
          </p:cNvSpPr>
          <p:nvPr/>
        </p:nvSpPr>
        <p:spPr>
          <a:xfrm>
            <a:off x="855406" y="1301172"/>
            <a:ext cx="9779182" cy="4491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D1B8A9-3D19-14BE-EB08-EC8CE091FF4D}"/>
              </a:ext>
            </a:extLst>
          </p:cNvPr>
          <p:cNvSpPr txBox="1">
            <a:spLocks/>
          </p:cNvSpPr>
          <p:nvPr/>
        </p:nvSpPr>
        <p:spPr>
          <a:xfrm>
            <a:off x="923986" y="597408"/>
            <a:ext cx="10225735" cy="143865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Literature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B4E51-2A22-79F9-E9FA-D878B9EFAC12}"/>
              </a:ext>
            </a:extLst>
          </p:cNvPr>
          <p:cNvSpPr txBox="1">
            <a:spLocks/>
          </p:cNvSpPr>
          <p:nvPr/>
        </p:nvSpPr>
        <p:spPr>
          <a:xfrm>
            <a:off x="928334" y="2100173"/>
            <a:ext cx="10041961" cy="33321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16c05727-aa75-4e4a-9b5f-8a80a1165891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869</Words>
  <Application>Microsoft Macintosh PowerPoint</Application>
  <PresentationFormat>Widescreen</PresentationFormat>
  <Paragraphs>86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Arial</vt:lpstr>
      <vt:lpstr>Calibri</vt:lpstr>
      <vt:lpstr>Courier New</vt:lpstr>
      <vt:lpstr>Symbol</vt:lpstr>
      <vt:lpstr>Tenorite</vt:lpstr>
      <vt:lpstr>Tenorite (Body)</vt:lpstr>
      <vt:lpstr>Times New Roman</vt:lpstr>
      <vt:lpstr>Custom</vt:lpstr>
      <vt:lpstr>PowerPoint Presentation</vt:lpstr>
      <vt:lpstr>A Research Presentation on Satisfaction of User on Payment Gateway</vt:lpstr>
      <vt:lpstr>Abstract</vt:lpstr>
      <vt:lpstr>Introduction</vt:lpstr>
      <vt:lpstr>Introduction (Cont’d)</vt:lpstr>
      <vt:lpstr>Payment Gateway </vt:lpstr>
      <vt:lpstr>Research Objective</vt:lpstr>
      <vt:lpstr>Literature Review</vt:lpstr>
      <vt:lpstr>This section will synthesize findings from academic research, industry analyses, and case studies to build a theoretical foundation for the current study.</vt:lpstr>
      <vt:lpstr>Research Questions</vt:lpstr>
      <vt:lpstr>Methodology</vt:lpstr>
      <vt:lpstr>Data Collection</vt:lpstr>
      <vt:lpstr>Data Sampling</vt:lpstr>
      <vt:lpstr>Data Analysis</vt:lpstr>
      <vt:lpstr>Expected Outcome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research report on satisfaction of user on Payment Gateway  By Manish Shrestha Britant Shrestha Rijan Shrestha</dc:title>
  <dc:creator>Manish.Shrestha</dc:creator>
  <cp:lastModifiedBy>Manish.Shrestha</cp:lastModifiedBy>
  <cp:revision>1</cp:revision>
  <dcterms:created xsi:type="dcterms:W3CDTF">2024-06-08T11:36:05Z</dcterms:created>
  <dcterms:modified xsi:type="dcterms:W3CDTF">2024-06-23T01:11:43Z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