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7" r:id="rId2"/>
    <p:sldId id="262" r:id="rId3"/>
    <p:sldId id="264" r:id="rId4"/>
    <p:sldId id="265" r:id="rId5"/>
    <p:sldId id="266" r:id="rId6"/>
    <p:sldId id="272" r:id="rId7"/>
    <p:sldId id="268" r:id="rId8"/>
    <p:sldId id="271" r:id="rId9"/>
    <p:sldId id="278" r:id="rId10"/>
    <p:sldId id="279" r:id="rId11"/>
    <p:sldId id="280" r:id="rId12"/>
    <p:sldId id="281" r:id="rId13"/>
    <p:sldId id="282" r:id="rId14"/>
    <p:sldId id="283" r:id="rId15"/>
    <p:sldId id="284" r:id="rId16"/>
    <p:sldId id="285" r:id="rId17"/>
    <p:sldId id="286" r:id="rId18"/>
    <p:sldId id="288" r:id="rId19"/>
    <p:sldId id="289" r:id="rId20"/>
    <p:sldId id="287" r:id="rId21"/>
    <p:sldId id="290" r:id="rId22"/>
    <p:sldId id="292" r:id="rId23"/>
    <p:sldId id="293" r:id="rId24"/>
    <p:sldId id="291" r:id="rId25"/>
    <p:sldId id="295" r:id="rId26"/>
    <p:sldId id="294" r:id="rId27"/>
    <p:sldId id="296" r:id="rId28"/>
    <p:sldId id="297" r:id="rId29"/>
    <p:sldId id="275" r:id="rId30"/>
    <p:sldId id="273" r:id="rId31"/>
    <p:sldId id="274" r:id="rId32"/>
    <p:sldId id="276" r:id="rId33"/>
    <p:sldId id="27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p:cViewPr varScale="1">
        <p:scale>
          <a:sx n="90" d="100"/>
          <a:sy n="90" d="100"/>
        </p:scale>
        <p:origin x="232"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57414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58976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278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944565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969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452235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78249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90381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51447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05/12/2023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21620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229CA-B131-8143-9C86-B52FD2B8C3A6}" type="datetimeFigureOut">
              <a:rPr lang="en-NP" smtClean="0"/>
              <a:t>05/12/2023</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05726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229CA-B131-8143-9C86-B52FD2B8C3A6}" type="datetimeFigureOut">
              <a:rPr lang="en-NP" smtClean="0"/>
              <a:t>05/12/2023</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2001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229CA-B131-8143-9C86-B52FD2B8C3A6}" type="datetimeFigureOut">
              <a:rPr lang="en-NP" smtClean="0"/>
              <a:t>05/12/2023</a:t>
            </a:fld>
            <a:endParaRPr lang="en-NP"/>
          </a:p>
        </p:txBody>
      </p:sp>
      <p:sp>
        <p:nvSpPr>
          <p:cNvPr id="4" name="Footer Placeholder 3"/>
          <p:cNvSpPr>
            <a:spLocks noGrp="1"/>
          </p:cNvSpPr>
          <p:nvPr>
            <p:ph type="ftr" sz="quarter" idx="11"/>
          </p:nvPr>
        </p:nvSpPr>
        <p:spPr/>
        <p:txBody>
          <a:bodyPr/>
          <a:lstStyle/>
          <a:p>
            <a:endParaRPr lang="en-NP"/>
          </a:p>
        </p:txBody>
      </p:sp>
      <p:sp>
        <p:nvSpPr>
          <p:cNvPr id="5" name="Slide Number Placeholder 4"/>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70462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229CA-B131-8143-9C86-B52FD2B8C3A6}" type="datetimeFigureOut">
              <a:rPr lang="en-NP" smtClean="0"/>
              <a:t>05/12/2023</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70717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229CA-B131-8143-9C86-B52FD2B8C3A6}" type="datetimeFigureOut">
              <a:rPr lang="en-NP" smtClean="0"/>
              <a:t>05/12/2023</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9901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229CA-B131-8143-9C86-B52FD2B8C3A6}" type="datetimeFigureOut">
              <a:rPr lang="en-NP" smtClean="0"/>
              <a:t>05/12/2023</a:t>
            </a:fld>
            <a:endParaRPr lang="en-NP"/>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57325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6229CA-B131-8143-9C86-B52FD2B8C3A6}" type="datetimeFigureOut">
              <a:rPr lang="en-NP" smtClean="0"/>
              <a:t>05/12/2023</a:t>
            </a:fld>
            <a:endParaRPr lang="en-NP"/>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P"/>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5D6FE4-B5F1-3A44-B058-55FFE642D74D}" type="slidenum">
              <a:rPr lang="en-NP" smtClean="0"/>
              <a:t>‹#›</a:t>
            </a:fld>
            <a:endParaRPr lang="en-NP"/>
          </a:p>
        </p:txBody>
      </p:sp>
      <p:pic>
        <p:nvPicPr>
          <p:cNvPr id="1028" name="Picture 4" descr="Java Icon Png #245863 - Free Icons Library">
            <a:extLst>
              <a:ext uri="{FF2B5EF4-FFF2-40B4-BE49-F238E27FC236}">
                <a16:creationId xmlns:a16="http://schemas.microsoft.com/office/drawing/2014/main" id="{1B153F72-AA09-794A-A2D4-CD640D17DFA5}"/>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371666" y="30582"/>
            <a:ext cx="1830990" cy="183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24466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95730-16D3-A38E-CF84-A09E5B5F1E61}"/>
              </a:ext>
            </a:extLst>
          </p:cNvPr>
          <p:cNvSpPr>
            <a:spLocks noGrp="1"/>
          </p:cNvSpPr>
          <p:nvPr>
            <p:ph type="ctrTitle"/>
          </p:nvPr>
        </p:nvSpPr>
        <p:spPr/>
        <p:txBody>
          <a:bodyPr/>
          <a:lstStyle/>
          <a:p>
            <a:r>
              <a:rPr lang="en-US" dirty="0"/>
              <a:t>Basics of Programming in Java</a:t>
            </a:r>
            <a:endParaRPr lang="en-NP" dirty="0"/>
          </a:p>
        </p:txBody>
      </p:sp>
      <p:sp>
        <p:nvSpPr>
          <p:cNvPr id="5" name="Subtitle 4">
            <a:extLst>
              <a:ext uri="{FF2B5EF4-FFF2-40B4-BE49-F238E27FC236}">
                <a16:creationId xmlns:a16="http://schemas.microsoft.com/office/drawing/2014/main" id="{D239DF0B-6520-2513-309F-1AAE5D7FBE13}"/>
              </a:ext>
            </a:extLst>
          </p:cNvPr>
          <p:cNvSpPr>
            <a:spLocks noGrp="1"/>
          </p:cNvSpPr>
          <p:nvPr>
            <p:ph type="subTitle" idx="1"/>
          </p:nvPr>
        </p:nvSpPr>
        <p:spPr/>
        <p:txBody>
          <a:bodyPr/>
          <a:lstStyle/>
          <a:p>
            <a:endParaRPr lang="en-NP"/>
          </a:p>
        </p:txBody>
      </p:sp>
    </p:spTree>
    <p:extLst>
      <p:ext uri="{BB962C8B-B14F-4D97-AF65-F5344CB8AC3E}">
        <p14:creationId xmlns:p14="http://schemas.microsoft.com/office/powerpoint/2010/main" val="24111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A4AB-6B11-3A41-4249-8337F1DDDE1C}"/>
              </a:ext>
            </a:extLst>
          </p:cNvPr>
          <p:cNvSpPr>
            <a:spLocks noGrp="1"/>
          </p:cNvSpPr>
          <p:nvPr>
            <p:ph type="title"/>
          </p:nvPr>
        </p:nvSpPr>
        <p:spPr/>
        <p:txBody>
          <a:bodyPr/>
          <a:lstStyle/>
          <a:p>
            <a:r>
              <a:rPr lang="en-NP" dirty="0"/>
              <a:t>Java Architecture (contd...)</a:t>
            </a:r>
          </a:p>
        </p:txBody>
      </p:sp>
      <p:pic>
        <p:nvPicPr>
          <p:cNvPr id="1026" name="Picture 2" descr="Java Architecture">
            <a:extLst>
              <a:ext uri="{FF2B5EF4-FFF2-40B4-BE49-F238E27FC236}">
                <a16:creationId xmlns:a16="http://schemas.microsoft.com/office/drawing/2014/main" id="{5B455724-DCF0-9073-FFD7-6E2EEFA9C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758" y="1533413"/>
            <a:ext cx="69215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47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367E-315A-D643-89FC-E796B267FACC}"/>
              </a:ext>
            </a:extLst>
          </p:cNvPr>
          <p:cNvSpPr>
            <a:spLocks noGrp="1"/>
          </p:cNvSpPr>
          <p:nvPr>
            <p:ph type="title"/>
          </p:nvPr>
        </p:nvSpPr>
        <p:spPr/>
        <p:txBody>
          <a:bodyPr/>
          <a:lstStyle/>
          <a:p>
            <a:r>
              <a:rPr lang="en-US" dirty="0"/>
              <a:t>Java Virtual Machine</a:t>
            </a:r>
            <a:endParaRPr lang="en-NP" dirty="0"/>
          </a:p>
        </p:txBody>
      </p:sp>
      <p:sp>
        <p:nvSpPr>
          <p:cNvPr id="3" name="Content Placeholder 2">
            <a:extLst>
              <a:ext uri="{FF2B5EF4-FFF2-40B4-BE49-F238E27FC236}">
                <a16:creationId xmlns:a16="http://schemas.microsoft.com/office/drawing/2014/main" id="{EE2B662A-2DE1-0727-DABE-7FB38369D3AD}"/>
              </a:ext>
            </a:extLst>
          </p:cNvPr>
          <p:cNvSpPr>
            <a:spLocks noGrp="1"/>
          </p:cNvSpPr>
          <p:nvPr>
            <p:ph idx="1"/>
          </p:nvPr>
        </p:nvSpPr>
        <p:spPr/>
        <p:txBody>
          <a:bodyPr/>
          <a:lstStyle/>
          <a:p>
            <a:r>
              <a:rPr lang="en-US" dirty="0"/>
              <a:t>JVM is an abstract machine that provides the environment in which Java bytecode is executed.</a:t>
            </a:r>
            <a:endParaRPr lang="en-NP" dirty="0"/>
          </a:p>
        </p:txBody>
      </p:sp>
      <p:pic>
        <p:nvPicPr>
          <p:cNvPr id="2050" name="Picture 2" descr="Java Architecture">
            <a:extLst>
              <a:ext uri="{FF2B5EF4-FFF2-40B4-BE49-F238E27FC236}">
                <a16:creationId xmlns:a16="http://schemas.microsoft.com/office/drawing/2014/main" id="{61755979-210D-213E-226F-B71B0261E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007" y="3202014"/>
            <a:ext cx="5825565" cy="354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75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5129-0E8C-3EBA-8C3F-9F318809F0C3}"/>
              </a:ext>
            </a:extLst>
          </p:cNvPr>
          <p:cNvSpPr>
            <a:spLocks noGrp="1"/>
          </p:cNvSpPr>
          <p:nvPr>
            <p:ph type="title"/>
          </p:nvPr>
        </p:nvSpPr>
        <p:spPr/>
        <p:txBody>
          <a:bodyPr/>
          <a:lstStyle/>
          <a:p>
            <a:r>
              <a:rPr lang="en-US" dirty="0"/>
              <a:t>Java Runtime Environment</a:t>
            </a:r>
            <a:endParaRPr lang="en-NP" dirty="0"/>
          </a:p>
        </p:txBody>
      </p:sp>
      <p:sp>
        <p:nvSpPr>
          <p:cNvPr id="3" name="Content Placeholder 2">
            <a:extLst>
              <a:ext uri="{FF2B5EF4-FFF2-40B4-BE49-F238E27FC236}">
                <a16:creationId xmlns:a16="http://schemas.microsoft.com/office/drawing/2014/main" id="{F4706D40-10B5-6EA4-111E-753024D13396}"/>
              </a:ext>
            </a:extLst>
          </p:cNvPr>
          <p:cNvSpPr>
            <a:spLocks noGrp="1"/>
          </p:cNvSpPr>
          <p:nvPr>
            <p:ph idx="1"/>
          </p:nvPr>
        </p:nvSpPr>
        <p:spPr/>
        <p:txBody>
          <a:bodyPr/>
          <a:lstStyle/>
          <a:p>
            <a:r>
              <a:rPr lang="en-US" dirty="0"/>
              <a:t>It provides an environment in which Java programs are executed</a:t>
            </a:r>
          </a:p>
          <a:p>
            <a:r>
              <a:rPr lang="en-US" dirty="0"/>
              <a:t>JRE takes our Java code, integrates it with the required libraries, and then starts the JVM to execute it</a:t>
            </a:r>
            <a:endParaRPr lang="en-NP" dirty="0"/>
          </a:p>
        </p:txBody>
      </p:sp>
    </p:spTree>
    <p:extLst>
      <p:ext uri="{BB962C8B-B14F-4D97-AF65-F5344CB8AC3E}">
        <p14:creationId xmlns:p14="http://schemas.microsoft.com/office/powerpoint/2010/main" val="206959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CB14-C03D-1E2A-D24E-261D1D6A4276}"/>
              </a:ext>
            </a:extLst>
          </p:cNvPr>
          <p:cNvSpPr>
            <a:spLocks noGrp="1"/>
          </p:cNvSpPr>
          <p:nvPr>
            <p:ph type="title"/>
          </p:nvPr>
        </p:nvSpPr>
        <p:spPr/>
        <p:txBody>
          <a:bodyPr/>
          <a:lstStyle/>
          <a:p>
            <a:r>
              <a:rPr lang="en-US" dirty="0"/>
              <a:t>Java Development Kit</a:t>
            </a:r>
            <a:endParaRPr lang="en-NP" dirty="0"/>
          </a:p>
        </p:txBody>
      </p:sp>
      <p:sp>
        <p:nvSpPr>
          <p:cNvPr id="3" name="Content Placeholder 2">
            <a:extLst>
              <a:ext uri="{FF2B5EF4-FFF2-40B4-BE49-F238E27FC236}">
                <a16:creationId xmlns:a16="http://schemas.microsoft.com/office/drawing/2014/main" id="{AB093513-FE88-BF60-571B-0F8F91DB3E2C}"/>
              </a:ext>
            </a:extLst>
          </p:cNvPr>
          <p:cNvSpPr>
            <a:spLocks noGrp="1"/>
          </p:cNvSpPr>
          <p:nvPr>
            <p:ph idx="1"/>
          </p:nvPr>
        </p:nvSpPr>
        <p:spPr/>
        <p:txBody>
          <a:bodyPr/>
          <a:lstStyle/>
          <a:p>
            <a:r>
              <a:rPr lang="en-US" dirty="0"/>
              <a:t>It is a software development environment used in the development of Java applications</a:t>
            </a:r>
          </a:p>
          <a:p>
            <a:r>
              <a:rPr lang="en-US" dirty="0"/>
              <a:t>Java Development Kit holds JRE, a compiler, an interpreter or loader, and several development tools in it</a:t>
            </a:r>
          </a:p>
        </p:txBody>
      </p:sp>
    </p:spTree>
    <p:extLst>
      <p:ext uri="{BB962C8B-B14F-4D97-AF65-F5344CB8AC3E}">
        <p14:creationId xmlns:p14="http://schemas.microsoft.com/office/powerpoint/2010/main" val="51191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D155-5481-3A74-42EC-185D73F052DB}"/>
              </a:ext>
            </a:extLst>
          </p:cNvPr>
          <p:cNvSpPr>
            <a:spLocks noGrp="1"/>
          </p:cNvSpPr>
          <p:nvPr>
            <p:ph type="title"/>
          </p:nvPr>
        </p:nvSpPr>
        <p:spPr/>
        <p:txBody>
          <a:bodyPr/>
          <a:lstStyle/>
          <a:p>
            <a:r>
              <a:rPr lang="en-NP" dirty="0"/>
              <a:t>Class and Objects</a:t>
            </a:r>
          </a:p>
        </p:txBody>
      </p:sp>
      <p:sp>
        <p:nvSpPr>
          <p:cNvPr id="3" name="Content Placeholder 2">
            <a:extLst>
              <a:ext uri="{FF2B5EF4-FFF2-40B4-BE49-F238E27FC236}">
                <a16:creationId xmlns:a16="http://schemas.microsoft.com/office/drawing/2014/main" id="{E630F477-C858-F230-CA7A-A63F41ED29BC}"/>
              </a:ext>
            </a:extLst>
          </p:cNvPr>
          <p:cNvSpPr>
            <a:spLocks noGrp="1"/>
          </p:cNvSpPr>
          <p:nvPr>
            <p:ph sz="half" idx="1"/>
          </p:nvPr>
        </p:nvSpPr>
        <p:spPr>
          <a:xfrm>
            <a:off x="647254" y="1930400"/>
            <a:ext cx="4184035" cy="3880772"/>
          </a:xfrm>
        </p:spPr>
        <p:txBody>
          <a:bodyPr>
            <a:normAutofit/>
          </a:bodyPr>
          <a:lstStyle/>
          <a:p>
            <a:r>
              <a:rPr lang="en-US" dirty="0"/>
              <a:t>Java is an object-oriented programming language.</a:t>
            </a:r>
          </a:p>
          <a:p>
            <a:r>
              <a:rPr lang="en-US" dirty="0"/>
              <a:t>To create a class, use the keyword class:</a:t>
            </a:r>
          </a:p>
          <a:p>
            <a:endParaRPr lang="en-US" dirty="0"/>
          </a:p>
          <a:p>
            <a:endParaRPr lang="en-US" dirty="0"/>
          </a:p>
          <a:p>
            <a:pPr lvl="1"/>
            <a:endParaRPr lang="en-US" dirty="0"/>
          </a:p>
        </p:txBody>
      </p:sp>
      <p:sp>
        <p:nvSpPr>
          <p:cNvPr id="9" name="Content Placeholder 8">
            <a:extLst>
              <a:ext uri="{FF2B5EF4-FFF2-40B4-BE49-F238E27FC236}">
                <a16:creationId xmlns:a16="http://schemas.microsoft.com/office/drawing/2014/main" id="{300F265E-FA04-5D38-F91E-D77D575E8033}"/>
              </a:ext>
            </a:extLst>
          </p:cNvPr>
          <p:cNvSpPr>
            <a:spLocks noGrp="1"/>
          </p:cNvSpPr>
          <p:nvPr>
            <p:ph sz="half" idx="2"/>
          </p:nvPr>
        </p:nvSpPr>
        <p:spPr>
          <a:xfrm>
            <a:off x="5089968" y="1930400"/>
            <a:ext cx="4184034" cy="3880773"/>
          </a:xfrm>
        </p:spPr>
        <p:txBody>
          <a:bodyPr/>
          <a:lstStyle/>
          <a:p>
            <a:r>
              <a:rPr lang="en-US" dirty="0"/>
              <a:t>In Java, an object is created from a class. We have already created the class named Main, so now we can use this to create objects.</a:t>
            </a:r>
          </a:p>
          <a:p>
            <a:endParaRPr lang="en-US" dirty="0"/>
          </a:p>
          <a:p>
            <a:endParaRPr lang="en-NP" dirty="0"/>
          </a:p>
        </p:txBody>
      </p:sp>
      <p:pic>
        <p:nvPicPr>
          <p:cNvPr id="5" name="Picture 4">
            <a:extLst>
              <a:ext uri="{FF2B5EF4-FFF2-40B4-BE49-F238E27FC236}">
                <a16:creationId xmlns:a16="http://schemas.microsoft.com/office/drawing/2014/main" id="{19D45B41-DF6D-4431-239F-E48E0587917C}"/>
              </a:ext>
            </a:extLst>
          </p:cNvPr>
          <p:cNvPicPr>
            <a:picLocks noChangeAspect="1"/>
          </p:cNvPicPr>
          <p:nvPr/>
        </p:nvPicPr>
        <p:blipFill>
          <a:blip r:embed="rId2"/>
          <a:stretch>
            <a:fillRect/>
          </a:stretch>
        </p:blipFill>
        <p:spPr>
          <a:xfrm>
            <a:off x="1131052" y="3683316"/>
            <a:ext cx="2749463" cy="1304031"/>
          </a:xfrm>
          <a:prstGeom prst="rect">
            <a:avLst/>
          </a:prstGeom>
        </p:spPr>
      </p:pic>
      <p:pic>
        <p:nvPicPr>
          <p:cNvPr id="7" name="Picture 6">
            <a:extLst>
              <a:ext uri="{FF2B5EF4-FFF2-40B4-BE49-F238E27FC236}">
                <a16:creationId xmlns:a16="http://schemas.microsoft.com/office/drawing/2014/main" id="{C065446F-751E-B9FE-BCE3-6DA9DA6D7944}"/>
              </a:ext>
            </a:extLst>
          </p:cNvPr>
          <p:cNvPicPr>
            <a:picLocks noChangeAspect="1"/>
          </p:cNvPicPr>
          <p:nvPr/>
        </p:nvPicPr>
        <p:blipFill>
          <a:blip r:embed="rId3"/>
          <a:stretch>
            <a:fillRect/>
          </a:stretch>
        </p:blipFill>
        <p:spPr>
          <a:xfrm>
            <a:off x="5420524" y="4335332"/>
            <a:ext cx="3880377" cy="1995912"/>
          </a:xfrm>
          <a:prstGeom prst="rect">
            <a:avLst/>
          </a:prstGeom>
        </p:spPr>
      </p:pic>
    </p:spTree>
    <p:extLst>
      <p:ext uri="{BB962C8B-B14F-4D97-AF65-F5344CB8AC3E}">
        <p14:creationId xmlns:p14="http://schemas.microsoft.com/office/powerpoint/2010/main" val="168163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5A0B-107B-3853-C8CC-F8C3907FA6FF}"/>
              </a:ext>
            </a:extLst>
          </p:cNvPr>
          <p:cNvSpPr>
            <a:spLocks noGrp="1"/>
          </p:cNvSpPr>
          <p:nvPr>
            <p:ph type="title"/>
          </p:nvPr>
        </p:nvSpPr>
        <p:spPr/>
        <p:txBody>
          <a:bodyPr/>
          <a:lstStyle/>
          <a:p>
            <a:r>
              <a:rPr lang="en-NP" dirty="0"/>
              <a:t>Constructor</a:t>
            </a:r>
          </a:p>
        </p:txBody>
      </p:sp>
      <p:sp>
        <p:nvSpPr>
          <p:cNvPr id="5" name="Content Placeholder 4">
            <a:extLst>
              <a:ext uri="{FF2B5EF4-FFF2-40B4-BE49-F238E27FC236}">
                <a16:creationId xmlns:a16="http://schemas.microsoft.com/office/drawing/2014/main" id="{11451234-EA20-65B5-7558-BD069EF0FAF5}"/>
              </a:ext>
            </a:extLst>
          </p:cNvPr>
          <p:cNvSpPr>
            <a:spLocks noGrp="1"/>
          </p:cNvSpPr>
          <p:nvPr>
            <p:ph idx="1"/>
          </p:nvPr>
        </p:nvSpPr>
        <p:spPr/>
        <p:txBody>
          <a:bodyPr/>
          <a:lstStyle/>
          <a:p>
            <a:r>
              <a:rPr lang="en-US" dirty="0"/>
              <a:t>A constructor in Java is a special method that is used to initialize objects</a:t>
            </a:r>
          </a:p>
          <a:p>
            <a:r>
              <a:rPr lang="en-US" dirty="0"/>
              <a:t>The constructor is called when an object of a class is created</a:t>
            </a:r>
          </a:p>
          <a:p>
            <a:r>
              <a:rPr lang="en-US" dirty="0"/>
              <a:t>Constructors can also take parameters, which is used to initialize attributes</a:t>
            </a:r>
            <a:endParaRPr lang="en-NP" dirty="0"/>
          </a:p>
        </p:txBody>
      </p:sp>
    </p:spTree>
    <p:extLst>
      <p:ext uri="{BB962C8B-B14F-4D97-AF65-F5344CB8AC3E}">
        <p14:creationId xmlns:p14="http://schemas.microsoft.com/office/powerpoint/2010/main" val="174414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941D-BE4F-BBAB-0C46-54D00AE02999}"/>
              </a:ext>
            </a:extLst>
          </p:cNvPr>
          <p:cNvSpPr>
            <a:spLocks noGrp="1"/>
          </p:cNvSpPr>
          <p:nvPr>
            <p:ph type="title"/>
          </p:nvPr>
        </p:nvSpPr>
        <p:spPr/>
        <p:txBody>
          <a:bodyPr/>
          <a:lstStyle/>
          <a:p>
            <a:r>
              <a:rPr lang="en-NP" dirty="0"/>
              <a:t>Constructor (contd...)</a:t>
            </a:r>
          </a:p>
        </p:txBody>
      </p:sp>
      <p:pic>
        <p:nvPicPr>
          <p:cNvPr id="5" name="Picture 4">
            <a:extLst>
              <a:ext uri="{FF2B5EF4-FFF2-40B4-BE49-F238E27FC236}">
                <a16:creationId xmlns:a16="http://schemas.microsoft.com/office/drawing/2014/main" id="{3C4D4045-E34E-836A-28AD-50C85B198DF8}"/>
              </a:ext>
            </a:extLst>
          </p:cNvPr>
          <p:cNvPicPr>
            <a:picLocks noChangeAspect="1"/>
          </p:cNvPicPr>
          <p:nvPr/>
        </p:nvPicPr>
        <p:blipFill>
          <a:blip r:embed="rId2"/>
          <a:stretch>
            <a:fillRect/>
          </a:stretch>
        </p:blipFill>
        <p:spPr>
          <a:xfrm>
            <a:off x="494852" y="1729171"/>
            <a:ext cx="11202296" cy="4653896"/>
          </a:xfrm>
          <a:prstGeom prst="rect">
            <a:avLst/>
          </a:prstGeom>
        </p:spPr>
      </p:pic>
    </p:spTree>
    <p:extLst>
      <p:ext uri="{BB962C8B-B14F-4D97-AF65-F5344CB8AC3E}">
        <p14:creationId xmlns:p14="http://schemas.microsoft.com/office/powerpoint/2010/main" val="25072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832D-C34B-8D8B-E81B-8F3258C82075}"/>
              </a:ext>
            </a:extLst>
          </p:cNvPr>
          <p:cNvSpPr>
            <a:spLocks noGrp="1"/>
          </p:cNvSpPr>
          <p:nvPr>
            <p:ph type="title"/>
          </p:nvPr>
        </p:nvSpPr>
        <p:spPr/>
        <p:txBody>
          <a:bodyPr/>
          <a:lstStyle/>
          <a:p>
            <a:r>
              <a:rPr lang="en-NP" dirty="0"/>
              <a:t>Packages</a:t>
            </a:r>
          </a:p>
        </p:txBody>
      </p:sp>
      <p:sp>
        <p:nvSpPr>
          <p:cNvPr id="3" name="Content Placeholder 2">
            <a:extLst>
              <a:ext uri="{FF2B5EF4-FFF2-40B4-BE49-F238E27FC236}">
                <a16:creationId xmlns:a16="http://schemas.microsoft.com/office/drawing/2014/main" id="{E2DF6F89-2F5B-A536-0E01-CAD50AE8FBED}"/>
              </a:ext>
            </a:extLst>
          </p:cNvPr>
          <p:cNvSpPr>
            <a:spLocks noGrp="1"/>
          </p:cNvSpPr>
          <p:nvPr>
            <p:ph idx="1"/>
          </p:nvPr>
        </p:nvSpPr>
        <p:spPr/>
        <p:txBody>
          <a:bodyPr/>
          <a:lstStyle/>
          <a:p>
            <a:r>
              <a:rPr lang="en-US" dirty="0"/>
              <a:t>Packages help in organizing and managing large codebases, providing a way to create a modular and hierarchical structure for classes and preventing naming conflicts.</a:t>
            </a:r>
          </a:p>
          <a:p>
            <a:r>
              <a:rPr lang="en-US" dirty="0"/>
              <a:t>A package is a way to organize related classes, interfaces, and sub-packages into a hierarchical structure.</a:t>
            </a:r>
          </a:p>
          <a:p>
            <a:r>
              <a:rPr lang="en-US" dirty="0"/>
              <a:t>It provides a means of grouping and managing classes, avoiding naming conflicts, and promoting code modularity and reusability.</a:t>
            </a:r>
            <a:endParaRPr lang="en-NP" dirty="0"/>
          </a:p>
        </p:txBody>
      </p:sp>
    </p:spTree>
    <p:extLst>
      <p:ext uri="{BB962C8B-B14F-4D97-AF65-F5344CB8AC3E}">
        <p14:creationId xmlns:p14="http://schemas.microsoft.com/office/powerpoint/2010/main" val="214889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E56A-7522-3F59-66F4-92BC1ADF13EF}"/>
              </a:ext>
            </a:extLst>
          </p:cNvPr>
          <p:cNvSpPr>
            <a:spLocks noGrp="1"/>
          </p:cNvSpPr>
          <p:nvPr>
            <p:ph type="title"/>
          </p:nvPr>
        </p:nvSpPr>
        <p:spPr/>
        <p:txBody>
          <a:bodyPr/>
          <a:lstStyle/>
          <a:p>
            <a:r>
              <a:rPr lang="en-NP" dirty="0"/>
              <a:t>Data Types in Java</a:t>
            </a:r>
          </a:p>
        </p:txBody>
      </p:sp>
      <p:sp>
        <p:nvSpPr>
          <p:cNvPr id="3" name="Content Placeholder 2">
            <a:extLst>
              <a:ext uri="{FF2B5EF4-FFF2-40B4-BE49-F238E27FC236}">
                <a16:creationId xmlns:a16="http://schemas.microsoft.com/office/drawing/2014/main" id="{584119FA-E25C-3E5D-5DEF-ADAC0B19985D}"/>
              </a:ext>
            </a:extLst>
          </p:cNvPr>
          <p:cNvSpPr>
            <a:spLocks noGrp="1"/>
          </p:cNvSpPr>
          <p:nvPr>
            <p:ph idx="1"/>
          </p:nvPr>
        </p:nvSpPr>
        <p:spPr/>
        <p:txBody>
          <a:bodyPr>
            <a:normAutofit/>
          </a:bodyPr>
          <a:lstStyle/>
          <a:p>
            <a:r>
              <a:rPr lang="en-US" dirty="0"/>
              <a:t>Data types are divided into two groups</a:t>
            </a:r>
          </a:p>
          <a:p>
            <a:pPr lvl="1"/>
            <a:r>
              <a:rPr lang="en-US" dirty="0"/>
              <a:t>Primitive data types - includes byte, short, int, long, float, double, </a:t>
            </a:r>
            <a:r>
              <a:rPr lang="en-US" dirty="0" err="1"/>
              <a:t>boolean</a:t>
            </a:r>
            <a:r>
              <a:rPr lang="en-US" dirty="0"/>
              <a:t> and char</a:t>
            </a:r>
          </a:p>
          <a:p>
            <a:pPr lvl="1"/>
            <a:r>
              <a:rPr lang="en-US" dirty="0"/>
              <a:t>Non-primitive data types - such as String, Arrays and Classes</a:t>
            </a:r>
          </a:p>
          <a:p>
            <a:r>
              <a:rPr lang="en-NP" dirty="0"/>
              <a:t>User defined class can also be used as a data type in java.</a:t>
            </a:r>
          </a:p>
          <a:p>
            <a:pPr marL="0" indent="0">
              <a:buNone/>
            </a:pPr>
            <a:endParaRPr lang="en-NP" dirty="0"/>
          </a:p>
          <a:p>
            <a:r>
              <a:rPr lang="en-NP" dirty="0"/>
              <a:t>eg: </a:t>
            </a:r>
            <a:r>
              <a:rPr lang="en-NP" dirty="0">
                <a:latin typeface="Source Code Pro" panose="020B0509030403020204" pitchFamily="49" charset="0"/>
                <a:ea typeface="Source Code Pro" panose="020B0509030403020204" pitchFamily="49" charset="0"/>
              </a:rPr>
              <a:t>int numberOfTokens = 100;</a:t>
            </a:r>
          </a:p>
          <a:p>
            <a:r>
              <a:rPr lang="en-NP" dirty="0"/>
              <a:t>eg: </a:t>
            </a:r>
            <a:r>
              <a:rPr lang="en-NP" dirty="0">
                <a:latin typeface="Source Code Pro" panose="020B0509030403020204" pitchFamily="49" charset="0"/>
                <a:ea typeface="Source Code Pro" panose="020B0509030403020204" pitchFamily="49" charset="0"/>
              </a:rPr>
              <a:t>String myString = “my_input_string”;</a:t>
            </a:r>
            <a:endParaRPr lang="en-NP" dirty="0"/>
          </a:p>
        </p:txBody>
      </p:sp>
    </p:spTree>
    <p:extLst>
      <p:ext uri="{BB962C8B-B14F-4D97-AF65-F5344CB8AC3E}">
        <p14:creationId xmlns:p14="http://schemas.microsoft.com/office/powerpoint/2010/main" val="3170720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652E-35F5-3E95-6D17-DFA6FC557FE4}"/>
              </a:ext>
            </a:extLst>
          </p:cNvPr>
          <p:cNvSpPr>
            <a:spLocks noGrp="1"/>
          </p:cNvSpPr>
          <p:nvPr>
            <p:ph type="title"/>
          </p:nvPr>
        </p:nvSpPr>
        <p:spPr/>
        <p:txBody>
          <a:bodyPr/>
          <a:lstStyle/>
          <a:p>
            <a:r>
              <a:rPr lang="en-US" dirty="0"/>
              <a:t>Conditional Statements</a:t>
            </a:r>
            <a:endParaRPr lang="en-NP" dirty="0"/>
          </a:p>
        </p:txBody>
      </p:sp>
      <p:pic>
        <p:nvPicPr>
          <p:cNvPr id="5" name="Content Placeholder 4">
            <a:extLst>
              <a:ext uri="{FF2B5EF4-FFF2-40B4-BE49-F238E27FC236}">
                <a16:creationId xmlns:a16="http://schemas.microsoft.com/office/drawing/2014/main" id="{79C93636-D01C-A800-DB56-4E52BDC23220}"/>
              </a:ext>
            </a:extLst>
          </p:cNvPr>
          <p:cNvPicPr>
            <a:picLocks noGrp="1" noChangeAspect="1"/>
          </p:cNvPicPr>
          <p:nvPr>
            <p:ph idx="1"/>
          </p:nvPr>
        </p:nvPicPr>
        <p:blipFill>
          <a:blip r:embed="rId2"/>
          <a:stretch>
            <a:fillRect/>
          </a:stretch>
        </p:blipFill>
        <p:spPr>
          <a:xfrm>
            <a:off x="677334" y="2464797"/>
            <a:ext cx="10192881" cy="2462804"/>
          </a:xfrm>
        </p:spPr>
      </p:pic>
      <p:pic>
        <p:nvPicPr>
          <p:cNvPr id="7" name="Picture 6">
            <a:extLst>
              <a:ext uri="{FF2B5EF4-FFF2-40B4-BE49-F238E27FC236}">
                <a16:creationId xmlns:a16="http://schemas.microsoft.com/office/drawing/2014/main" id="{E4E5078B-6C2B-11B0-7BCA-6C3AE27B3EC4}"/>
              </a:ext>
            </a:extLst>
          </p:cNvPr>
          <p:cNvPicPr>
            <a:picLocks noChangeAspect="1"/>
          </p:cNvPicPr>
          <p:nvPr/>
        </p:nvPicPr>
        <p:blipFill>
          <a:blip r:embed="rId3"/>
          <a:stretch>
            <a:fillRect/>
          </a:stretch>
        </p:blipFill>
        <p:spPr>
          <a:xfrm>
            <a:off x="3619499" y="2069009"/>
            <a:ext cx="3095625" cy="3730625"/>
          </a:xfrm>
          <a:prstGeom prst="rect">
            <a:avLst/>
          </a:prstGeom>
        </p:spPr>
      </p:pic>
    </p:spTree>
    <p:extLst>
      <p:ext uri="{BB962C8B-B14F-4D97-AF65-F5344CB8AC3E}">
        <p14:creationId xmlns:p14="http://schemas.microsoft.com/office/powerpoint/2010/main" val="276443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DAFF-3229-706B-FD23-6906AD34D9B0}"/>
              </a:ext>
            </a:extLst>
          </p:cNvPr>
          <p:cNvSpPr>
            <a:spLocks noGrp="1"/>
          </p:cNvSpPr>
          <p:nvPr>
            <p:ph type="title"/>
          </p:nvPr>
        </p:nvSpPr>
        <p:spPr/>
        <p:txBody>
          <a:bodyPr>
            <a:normAutofit/>
          </a:bodyPr>
          <a:lstStyle/>
          <a:p>
            <a:r>
              <a:rPr lang="en-NP" sz="4800" dirty="0"/>
              <a:t>Outline</a:t>
            </a:r>
          </a:p>
        </p:txBody>
      </p:sp>
      <p:sp>
        <p:nvSpPr>
          <p:cNvPr id="3" name="Content Placeholder 2">
            <a:extLst>
              <a:ext uri="{FF2B5EF4-FFF2-40B4-BE49-F238E27FC236}">
                <a16:creationId xmlns:a16="http://schemas.microsoft.com/office/drawing/2014/main" id="{8EF3DF25-DE58-B23D-C97B-A025BF2E99C6}"/>
              </a:ext>
            </a:extLst>
          </p:cNvPr>
          <p:cNvSpPr>
            <a:spLocks noGrp="1"/>
          </p:cNvSpPr>
          <p:nvPr>
            <p:ph idx="1"/>
          </p:nvPr>
        </p:nvSpPr>
        <p:spPr/>
        <p:txBody>
          <a:bodyPr>
            <a:normAutofit/>
          </a:bodyPr>
          <a:lstStyle/>
          <a:p>
            <a:r>
              <a:rPr lang="en-US" dirty="0"/>
              <a:t>Java Architecture, Class paths, Sample Program</a:t>
            </a:r>
          </a:p>
          <a:p>
            <a:r>
              <a:rPr lang="en-US" dirty="0"/>
              <a:t>Classes, Objects, Constructors</a:t>
            </a:r>
          </a:p>
          <a:p>
            <a:r>
              <a:rPr lang="en-US" dirty="0"/>
              <a:t>Packages and Data Types</a:t>
            </a:r>
          </a:p>
          <a:p>
            <a:r>
              <a:rPr lang="en-US" dirty="0"/>
              <a:t>Conditional Statements</a:t>
            </a:r>
          </a:p>
          <a:p>
            <a:r>
              <a:rPr lang="en-US" dirty="0"/>
              <a:t>Access Modifiers</a:t>
            </a:r>
          </a:p>
          <a:p>
            <a:r>
              <a:rPr lang="en-US" dirty="0"/>
              <a:t>Exception Handling</a:t>
            </a:r>
          </a:p>
          <a:p>
            <a:r>
              <a:rPr lang="en-US" dirty="0"/>
              <a:t>Java Collections</a:t>
            </a:r>
          </a:p>
        </p:txBody>
      </p:sp>
    </p:spTree>
    <p:extLst>
      <p:ext uri="{BB962C8B-B14F-4D97-AF65-F5344CB8AC3E}">
        <p14:creationId xmlns:p14="http://schemas.microsoft.com/office/powerpoint/2010/main" val="125584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1707-4AFE-C548-B33D-A557CE8B620D}"/>
              </a:ext>
            </a:extLst>
          </p:cNvPr>
          <p:cNvSpPr>
            <a:spLocks noGrp="1"/>
          </p:cNvSpPr>
          <p:nvPr>
            <p:ph type="title"/>
          </p:nvPr>
        </p:nvSpPr>
        <p:spPr/>
        <p:txBody>
          <a:bodyPr/>
          <a:lstStyle/>
          <a:p>
            <a:r>
              <a:rPr lang="en-NP" dirty="0"/>
              <a:t>Access Protection Mechanism</a:t>
            </a:r>
          </a:p>
        </p:txBody>
      </p:sp>
      <p:sp>
        <p:nvSpPr>
          <p:cNvPr id="3" name="Content Placeholder 2">
            <a:extLst>
              <a:ext uri="{FF2B5EF4-FFF2-40B4-BE49-F238E27FC236}">
                <a16:creationId xmlns:a16="http://schemas.microsoft.com/office/drawing/2014/main" id="{A5081C66-987E-C089-3716-0A697B432F2E}"/>
              </a:ext>
            </a:extLst>
          </p:cNvPr>
          <p:cNvSpPr>
            <a:spLocks noGrp="1"/>
          </p:cNvSpPr>
          <p:nvPr>
            <p:ph idx="1"/>
          </p:nvPr>
        </p:nvSpPr>
        <p:spPr/>
        <p:txBody>
          <a:bodyPr>
            <a:normAutofit fontScale="92500" lnSpcReduction="10000"/>
          </a:bodyPr>
          <a:lstStyle/>
          <a:p>
            <a:r>
              <a:rPr lang="en-US" dirty="0"/>
              <a:t>Java provides access modifiers to control the visibility and accessibility of classes, variables, and methods.</a:t>
            </a:r>
          </a:p>
          <a:p>
            <a:r>
              <a:rPr lang="en-US" dirty="0"/>
              <a:t>The access modifiers are "public", "protected", "private", and the default (no modifier).</a:t>
            </a:r>
          </a:p>
          <a:p>
            <a:r>
              <a:rPr lang="en-US" dirty="0"/>
              <a:t>"Public" allows access from anywhere, "protected" allows access within the same package or subclasses, "private" restricts access to within the class itself, and the default restricts access to the same package.</a:t>
            </a:r>
          </a:p>
          <a:p>
            <a:r>
              <a:rPr lang="en-US" dirty="0"/>
              <a:t>Access protection mechanisms ensure encapsulation, data hiding, and proper separation of concerns in an object-oriented system.</a:t>
            </a:r>
          </a:p>
        </p:txBody>
      </p:sp>
    </p:spTree>
    <p:extLst>
      <p:ext uri="{BB962C8B-B14F-4D97-AF65-F5344CB8AC3E}">
        <p14:creationId xmlns:p14="http://schemas.microsoft.com/office/powerpoint/2010/main" val="1565252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D830-7FB8-D5B0-932F-570CE95B130A}"/>
              </a:ext>
            </a:extLst>
          </p:cNvPr>
          <p:cNvSpPr>
            <a:spLocks noGrp="1"/>
          </p:cNvSpPr>
          <p:nvPr>
            <p:ph type="title"/>
          </p:nvPr>
        </p:nvSpPr>
        <p:spPr/>
        <p:txBody>
          <a:bodyPr/>
          <a:lstStyle/>
          <a:p>
            <a:r>
              <a:rPr lang="en-US" dirty="0"/>
              <a:t>Exception Handling</a:t>
            </a:r>
            <a:endParaRPr lang="en-NP" dirty="0"/>
          </a:p>
        </p:txBody>
      </p:sp>
      <p:sp>
        <p:nvSpPr>
          <p:cNvPr id="3" name="Content Placeholder 2">
            <a:extLst>
              <a:ext uri="{FF2B5EF4-FFF2-40B4-BE49-F238E27FC236}">
                <a16:creationId xmlns:a16="http://schemas.microsoft.com/office/drawing/2014/main" id="{33E584D9-F8AD-5793-D00F-CB7200D9E676}"/>
              </a:ext>
            </a:extLst>
          </p:cNvPr>
          <p:cNvSpPr>
            <a:spLocks noGrp="1"/>
          </p:cNvSpPr>
          <p:nvPr>
            <p:ph idx="1"/>
          </p:nvPr>
        </p:nvSpPr>
        <p:spPr/>
        <p:txBody>
          <a:bodyPr>
            <a:normAutofit fontScale="92500" lnSpcReduction="10000"/>
          </a:bodyPr>
          <a:lstStyle/>
          <a:p>
            <a:r>
              <a:rPr lang="en-US" dirty="0"/>
              <a:t>The Exception Handling in Java is one of the powerful mechanism to handle the runtime errors so that the normal flow of the application can be maintained.</a:t>
            </a:r>
          </a:p>
          <a:p>
            <a:r>
              <a:rPr lang="en-US" dirty="0"/>
              <a:t>In Java, an exception is an event that disrupts the normal flow of the program</a:t>
            </a:r>
          </a:p>
          <a:p>
            <a:r>
              <a:rPr lang="en-US" dirty="0"/>
              <a:t>It is an object which is thrown at runtime.</a:t>
            </a:r>
          </a:p>
          <a:p>
            <a:r>
              <a:rPr lang="en-US" dirty="0"/>
              <a:t>The core advantage of exception handling is to maintain the normal flow of the application</a:t>
            </a:r>
          </a:p>
          <a:p>
            <a:r>
              <a:rPr lang="en-US" dirty="0"/>
              <a:t>An exception normally disrupts the normal flow of the application; that is why we need to handle exceptions</a:t>
            </a:r>
          </a:p>
        </p:txBody>
      </p:sp>
    </p:spTree>
    <p:extLst>
      <p:ext uri="{BB962C8B-B14F-4D97-AF65-F5344CB8AC3E}">
        <p14:creationId xmlns:p14="http://schemas.microsoft.com/office/powerpoint/2010/main" val="3424946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C30A-20CB-868E-91E9-6CA564287A8F}"/>
              </a:ext>
            </a:extLst>
          </p:cNvPr>
          <p:cNvSpPr>
            <a:spLocks noGrp="1"/>
          </p:cNvSpPr>
          <p:nvPr>
            <p:ph type="title"/>
          </p:nvPr>
        </p:nvSpPr>
        <p:spPr/>
        <p:txBody>
          <a:bodyPr/>
          <a:lstStyle/>
          <a:p>
            <a:r>
              <a:rPr lang="en-NP" dirty="0"/>
              <a:t>Exception Handling (contd...)</a:t>
            </a:r>
          </a:p>
        </p:txBody>
      </p:sp>
      <p:graphicFrame>
        <p:nvGraphicFramePr>
          <p:cNvPr id="4" name="Table 3">
            <a:extLst>
              <a:ext uri="{FF2B5EF4-FFF2-40B4-BE49-F238E27FC236}">
                <a16:creationId xmlns:a16="http://schemas.microsoft.com/office/drawing/2014/main" id="{F90A2F8C-33E8-67DC-0127-F07AFE98CA01}"/>
              </a:ext>
            </a:extLst>
          </p:cNvPr>
          <p:cNvGraphicFramePr>
            <a:graphicFrameLocks noGrp="1"/>
          </p:cNvGraphicFramePr>
          <p:nvPr>
            <p:extLst>
              <p:ext uri="{D42A27DB-BD31-4B8C-83A1-F6EECF244321}">
                <p14:modId xmlns:p14="http://schemas.microsoft.com/office/powerpoint/2010/main" val="1713872420"/>
              </p:ext>
            </p:extLst>
          </p:nvPr>
        </p:nvGraphicFramePr>
        <p:xfrm>
          <a:off x="805921" y="1846262"/>
          <a:ext cx="9352492" cy="4529382"/>
        </p:xfrm>
        <a:graphic>
          <a:graphicData uri="http://schemas.openxmlformats.org/drawingml/2006/table">
            <a:tbl>
              <a:tblPr/>
              <a:tblGrid>
                <a:gridCol w="1337205">
                  <a:extLst>
                    <a:ext uri="{9D8B030D-6E8A-4147-A177-3AD203B41FA5}">
                      <a16:colId xmlns:a16="http://schemas.microsoft.com/office/drawing/2014/main" val="965436905"/>
                    </a:ext>
                  </a:extLst>
                </a:gridCol>
                <a:gridCol w="8015287">
                  <a:extLst>
                    <a:ext uri="{9D8B030D-6E8A-4147-A177-3AD203B41FA5}">
                      <a16:colId xmlns:a16="http://schemas.microsoft.com/office/drawing/2014/main" val="706474524"/>
                    </a:ext>
                  </a:extLst>
                </a:gridCol>
              </a:tblGrid>
              <a:tr h="277545">
                <a:tc>
                  <a:txBody>
                    <a:bodyPr/>
                    <a:lstStyle/>
                    <a:p>
                      <a:pPr algn="l" fontAlgn="t"/>
                      <a:r>
                        <a:rPr lang="en-US" sz="2000">
                          <a:solidFill>
                            <a:srgbClr val="000000"/>
                          </a:solidFill>
                          <a:effectLst/>
                          <a:latin typeface="times new roman" panose="02020603050405020304" pitchFamily="18" charset="0"/>
                        </a:rPr>
                        <a:t>Keyword</a:t>
                      </a:r>
                    </a:p>
                  </a:txBody>
                  <a:tcPr marL="60774" marR="60774" marT="60774" marB="60774">
                    <a:lnL w="9525" cap="flat" cmpd="sng" algn="ctr">
                      <a:solidFill>
                        <a:srgbClr val="806713"/>
                      </a:solidFill>
                      <a:prstDash val="solid"/>
                      <a:round/>
                      <a:headEnd type="none" w="med" len="med"/>
                      <a:tailEnd type="none" w="med" len="med"/>
                    </a:lnL>
                    <a:lnR w="9525" cap="flat" cmpd="sng" algn="ctr">
                      <a:solidFill>
                        <a:srgbClr val="806713"/>
                      </a:solidFill>
                      <a:prstDash val="solid"/>
                      <a:round/>
                      <a:headEnd type="none" w="med" len="med"/>
                      <a:tailEnd type="none" w="med" len="med"/>
                    </a:lnR>
                    <a:lnT w="9525" cap="flat" cmpd="sng" algn="ctr">
                      <a:solidFill>
                        <a:srgbClr val="80671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Description</a:t>
                      </a:r>
                    </a:p>
                  </a:txBody>
                  <a:tcPr marL="60774" marR="60774" marT="60774" marB="60774">
                    <a:lnL w="9525" cap="flat" cmpd="sng" algn="ctr">
                      <a:solidFill>
                        <a:srgbClr val="806713"/>
                      </a:solidFill>
                      <a:prstDash val="solid"/>
                      <a:round/>
                      <a:headEnd type="none" w="med" len="med"/>
                      <a:tailEnd type="none" w="med" len="med"/>
                    </a:lnL>
                    <a:lnR w="9525" cap="flat" cmpd="sng" algn="ctr">
                      <a:solidFill>
                        <a:srgbClr val="806713"/>
                      </a:solidFill>
                      <a:prstDash val="solid"/>
                      <a:round/>
                      <a:headEnd type="none" w="med" len="med"/>
                      <a:tailEnd type="none" w="med" len="med"/>
                    </a:lnR>
                    <a:lnT w="9525" cap="flat" cmpd="sng" algn="ctr">
                      <a:solidFill>
                        <a:srgbClr val="80671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25938462"/>
                  </a:ext>
                </a:extLst>
              </a:tr>
              <a:tr h="1008502">
                <a:tc>
                  <a:txBody>
                    <a:bodyPr/>
                    <a:lstStyle/>
                    <a:p>
                      <a:pPr algn="just" fontAlgn="t"/>
                      <a:r>
                        <a:rPr lang="en-US" sz="2000">
                          <a:solidFill>
                            <a:srgbClr val="333333"/>
                          </a:solidFill>
                          <a:effectLst/>
                          <a:latin typeface="inter-regular"/>
                        </a:rPr>
                        <a:t>try</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The "try" keyword is used to specify a block where we should place an exception code. It means we can't use try block alone. The try block must be followed by either catch or finally.</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14300160"/>
                  </a:ext>
                </a:extLst>
              </a:tr>
              <a:tr h="854101">
                <a:tc>
                  <a:txBody>
                    <a:bodyPr/>
                    <a:lstStyle/>
                    <a:p>
                      <a:pPr algn="just" fontAlgn="t"/>
                      <a:r>
                        <a:rPr lang="en-US" sz="2000">
                          <a:solidFill>
                            <a:srgbClr val="333333"/>
                          </a:solidFill>
                          <a:effectLst/>
                          <a:latin typeface="inter-regular"/>
                        </a:rPr>
                        <a:t>catch</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The "catch" block is used to handle the exception. It must be preceded by try block which means we can't use catch block alone. It can be followed by finally block later.</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1896330"/>
                  </a:ext>
                </a:extLst>
              </a:tr>
              <a:tr h="699700">
                <a:tc>
                  <a:txBody>
                    <a:bodyPr/>
                    <a:lstStyle/>
                    <a:p>
                      <a:pPr algn="just" fontAlgn="t"/>
                      <a:r>
                        <a:rPr lang="en-US" sz="2000">
                          <a:solidFill>
                            <a:srgbClr val="333333"/>
                          </a:solidFill>
                          <a:effectLst/>
                          <a:latin typeface="inter-regular"/>
                        </a:rPr>
                        <a:t>finally</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The "finally" block is used to execute the necessary code of the program. It is executed whether an exception is handled or not.</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8435942"/>
                  </a:ext>
                </a:extLst>
              </a:tr>
              <a:tr h="390898">
                <a:tc>
                  <a:txBody>
                    <a:bodyPr/>
                    <a:lstStyle/>
                    <a:p>
                      <a:pPr algn="just" fontAlgn="t"/>
                      <a:r>
                        <a:rPr lang="en-US" sz="2000">
                          <a:solidFill>
                            <a:srgbClr val="333333"/>
                          </a:solidFill>
                          <a:effectLst/>
                          <a:latin typeface="inter-regular"/>
                        </a:rPr>
                        <a:t>throw</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The "throw" keyword is used to throw an exception.</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49239116"/>
                  </a:ext>
                </a:extLst>
              </a:tr>
              <a:tr h="1008502">
                <a:tc>
                  <a:txBody>
                    <a:bodyPr/>
                    <a:lstStyle/>
                    <a:p>
                      <a:pPr algn="just" fontAlgn="t"/>
                      <a:r>
                        <a:rPr lang="en-US" sz="2000">
                          <a:solidFill>
                            <a:srgbClr val="333333"/>
                          </a:solidFill>
                          <a:effectLst/>
                          <a:latin typeface="inter-regular"/>
                        </a:rPr>
                        <a:t>throws</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The "throws" keyword is used to declare exceptions. It specifies that there may occur an exception in the method. It doesn't throw an exception. It is always used with method signature.</a:t>
                      </a:r>
                    </a:p>
                  </a:txBody>
                  <a:tcPr marL="40516" marR="40516" marT="40516" marB="40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60436126"/>
                  </a:ext>
                </a:extLst>
              </a:tr>
            </a:tbl>
          </a:graphicData>
        </a:graphic>
      </p:graphicFrame>
    </p:spTree>
    <p:extLst>
      <p:ext uri="{BB962C8B-B14F-4D97-AF65-F5344CB8AC3E}">
        <p14:creationId xmlns:p14="http://schemas.microsoft.com/office/powerpoint/2010/main" val="731713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818C-3B77-0785-94AF-1CC986C95E79}"/>
              </a:ext>
            </a:extLst>
          </p:cNvPr>
          <p:cNvSpPr>
            <a:spLocks noGrp="1"/>
          </p:cNvSpPr>
          <p:nvPr>
            <p:ph type="title"/>
          </p:nvPr>
        </p:nvSpPr>
        <p:spPr/>
        <p:txBody>
          <a:bodyPr/>
          <a:lstStyle/>
          <a:p>
            <a:r>
              <a:rPr lang="en-NP" dirty="0"/>
              <a:t>Exception Handling (contd...)</a:t>
            </a:r>
          </a:p>
        </p:txBody>
      </p:sp>
      <p:pic>
        <p:nvPicPr>
          <p:cNvPr id="5" name="Content Placeholder 4">
            <a:extLst>
              <a:ext uri="{FF2B5EF4-FFF2-40B4-BE49-F238E27FC236}">
                <a16:creationId xmlns:a16="http://schemas.microsoft.com/office/drawing/2014/main" id="{4DF80FB8-2CB7-DB35-DB00-FCED3C4C97C1}"/>
              </a:ext>
            </a:extLst>
          </p:cNvPr>
          <p:cNvPicPr>
            <a:picLocks noGrp="1" noChangeAspect="1"/>
          </p:cNvPicPr>
          <p:nvPr>
            <p:ph idx="1"/>
          </p:nvPr>
        </p:nvPicPr>
        <p:blipFill>
          <a:blip r:embed="rId2"/>
          <a:stretch>
            <a:fillRect/>
          </a:stretch>
        </p:blipFill>
        <p:spPr>
          <a:xfrm>
            <a:off x="1065213" y="1999977"/>
            <a:ext cx="7821612" cy="4202658"/>
          </a:xfrm>
        </p:spPr>
      </p:pic>
    </p:spTree>
    <p:extLst>
      <p:ext uri="{BB962C8B-B14F-4D97-AF65-F5344CB8AC3E}">
        <p14:creationId xmlns:p14="http://schemas.microsoft.com/office/powerpoint/2010/main" val="3139117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28B0-BCC6-B4AC-02EB-055F6E5AB8B3}"/>
              </a:ext>
            </a:extLst>
          </p:cNvPr>
          <p:cNvSpPr>
            <a:spLocks noGrp="1"/>
          </p:cNvSpPr>
          <p:nvPr>
            <p:ph type="title"/>
          </p:nvPr>
        </p:nvSpPr>
        <p:spPr/>
        <p:txBody>
          <a:bodyPr/>
          <a:lstStyle/>
          <a:p>
            <a:r>
              <a:rPr lang="en-US" dirty="0"/>
              <a:t>Java Collections</a:t>
            </a:r>
            <a:endParaRPr lang="en-NP" dirty="0"/>
          </a:p>
        </p:txBody>
      </p:sp>
      <p:sp>
        <p:nvSpPr>
          <p:cNvPr id="3" name="Content Placeholder 2">
            <a:extLst>
              <a:ext uri="{FF2B5EF4-FFF2-40B4-BE49-F238E27FC236}">
                <a16:creationId xmlns:a16="http://schemas.microsoft.com/office/drawing/2014/main" id="{C1C301A2-70AB-D268-77C1-41F09EBDDD0C}"/>
              </a:ext>
            </a:extLst>
          </p:cNvPr>
          <p:cNvSpPr>
            <a:spLocks noGrp="1"/>
          </p:cNvSpPr>
          <p:nvPr>
            <p:ph idx="1"/>
          </p:nvPr>
        </p:nvSpPr>
        <p:spPr/>
        <p:txBody>
          <a:bodyPr>
            <a:normAutofit lnSpcReduction="10000"/>
          </a:bodyPr>
          <a:lstStyle/>
          <a:p>
            <a:r>
              <a:rPr lang="en-US" dirty="0"/>
              <a:t>The Collection in Java is a framework that provides an architecture to store and manipulate the group of objects</a:t>
            </a:r>
          </a:p>
          <a:p>
            <a:r>
              <a:rPr lang="en-US" dirty="0"/>
              <a:t>Java Collections can achieve all the operations that you perform on a data such as searching, sorting, insertion, manipulation, and deletion.</a:t>
            </a:r>
          </a:p>
          <a:p>
            <a:r>
              <a:rPr lang="en-US" dirty="0"/>
              <a:t>Java Collection means a single unit of objects.</a:t>
            </a:r>
          </a:p>
          <a:p>
            <a:r>
              <a:rPr lang="en-US" dirty="0"/>
              <a:t>Java Collection framework provides many interfaces (</a:t>
            </a:r>
            <a:r>
              <a:rPr lang="en-US" b="1" dirty="0"/>
              <a:t>Set, List, Queue, Deque</a:t>
            </a:r>
            <a:r>
              <a:rPr lang="en-US" dirty="0"/>
              <a:t>) and classes (</a:t>
            </a:r>
            <a:r>
              <a:rPr lang="en-US" b="1" dirty="0" err="1"/>
              <a:t>ArrayList</a:t>
            </a:r>
            <a:r>
              <a:rPr lang="en-US" b="1" dirty="0"/>
              <a:t>, Vector, LinkedList, </a:t>
            </a:r>
            <a:r>
              <a:rPr lang="en-US" b="1" dirty="0" err="1"/>
              <a:t>PriorityQueue</a:t>
            </a:r>
            <a:r>
              <a:rPr lang="en-US" b="1" dirty="0"/>
              <a:t>, HashSet, </a:t>
            </a:r>
            <a:r>
              <a:rPr lang="en-US" b="1" dirty="0" err="1"/>
              <a:t>LinkedHashSet</a:t>
            </a:r>
            <a:r>
              <a:rPr lang="en-US" b="1" dirty="0"/>
              <a:t>, </a:t>
            </a:r>
            <a:r>
              <a:rPr lang="en-US" b="1" dirty="0" err="1"/>
              <a:t>TreeSet</a:t>
            </a:r>
            <a:r>
              <a:rPr lang="en-US" dirty="0"/>
              <a:t>).</a:t>
            </a:r>
          </a:p>
        </p:txBody>
      </p:sp>
    </p:spTree>
    <p:extLst>
      <p:ext uri="{BB962C8B-B14F-4D97-AF65-F5344CB8AC3E}">
        <p14:creationId xmlns:p14="http://schemas.microsoft.com/office/powerpoint/2010/main" val="6726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9629-4206-EDDC-7A0A-6997B4F931C9}"/>
              </a:ext>
            </a:extLst>
          </p:cNvPr>
          <p:cNvSpPr>
            <a:spLocks noGrp="1"/>
          </p:cNvSpPr>
          <p:nvPr>
            <p:ph type="title"/>
          </p:nvPr>
        </p:nvSpPr>
        <p:spPr/>
        <p:txBody>
          <a:bodyPr/>
          <a:lstStyle/>
          <a:p>
            <a:r>
              <a:rPr lang="en-US" dirty="0"/>
              <a:t>What is a framework in Java</a:t>
            </a:r>
            <a:endParaRPr lang="en-NP" dirty="0"/>
          </a:p>
        </p:txBody>
      </p:sp>
      <p:sp>
        <p:nvSpPr>
          <p:cNvPr id="3" name="Content Placeholder 2">
            <a:extLst>
              <a:ext uri="{FF2B5EF4-FFF2-40B4-BE49-F238E27FC236}">
                <a16:creationId xmlns:a16="http://schemas.microsoft.com/office/drawing/2014/main" id="{9B676089-A4CD-DD4B-5796-5C5FAB529662}"/>
              </a:ext>
            </a:extLst>
          </p:cNvPr>
          <p:cNvSpPr>
            <a:spLocks noGrp="1"/>
          </p:cNvSpPr>
          <p:nvPr>
            <p:ph idx="1"/>
          </p:nvPr>
        </p:nvSpPr>
        <p:spPr/>
        <p:txBody>
          <a:bodyPr>
            <a:normAutofit/>
          </a:bodyPr>
          <a:lstStyle/>
          <a:p>
            <a:r>
              <a:rPr lang="en-US" sz="3200" dirty="0"/>
              <a:t>It provides readymade architecture.</a:t>
            </a:r>
          </a:p>
          <a:p>
            <a:r>
              <a:rPr lang="en-US" sz="3200" dirty="0"/>
              <a:t>It represents a set of classes and interfaces.</a:t>
            </a:r>
          </a:p>
          <a:p>
            <a:r>
              <a:rPr lang="en-US" sz="3200" dirty="0"/>
              <a:t>It is optional.</a:t>
            </a:r>
          </a:p>
        </p:txBody>
      </p:sp>
    </p:spTree>
    <p:extLst>
      <p:ext uri="{BB962C8B-B14F-4D97-AF65-F5344CB8AC3E}">
        <p14:creationId xmlns:p14="http://schemas.microsoft.com/office/powerpoint/2010/main" val="3207113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8BC8-BA0A-E331-3E26-28C812EE4BB4}"/>
              </a:ext>
            </a:extLst>
          </p:cNvPr>
          <p:cNvSpPr>
            <a:spLocks noGrp="1"/>
          </p:cNvSpPr>
          <p:nvPr>
            <p:ph type="title"/>
          </p:nvPr>
        </p:nvSpPr>
        <p:spPr/>
        <p:txBody>
          <a:bodyPr/>
          <a:lstStyle/>
          <a:p>
            <a:r>
              <a:rPr lang="en-NP" dirty="0"/>
              <a:t>Hierarchy of Collection Framework</a:t>
            </a:r>
          </a:p>
        </p:txBody>
      </p:sp>
      <p:pic>
        <p:nvPicPr>
          <p:cNvPr id="4098" name="Picture 2" descr="Hierarchy of Java Collection framework">
            <a:extLst>
              <a:ext uri="{FF2B5EF4-FFF2-40B4-BE49-F238E27FC236}">
                <a16:creationId xmlns:a16="http://schemas.microsoft.com/office/drawing/2014/main" id="{3E9D8A7B-B803-5FA2-2907-B38157364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1" y="1419780"/>
            <a:ext cx="6286500" cy="526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17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D109-1226-C371-BB6A-094332DC3A36}"/>
              </a:ext>
            </a:extLst>
          </p:cNvPr>
          <p:cNvSpPr>
            <a:spLocks noGrp="1"/>
          </p:cNvSpPr>
          <p:nvPr>
            <p:ph type="title"/>
          </p:nvPr>
        </p:nvSpPr>
        <p:spPr/>
        <p:txBody>
          <a:bodyPr/>
          <a:lstStyle/>
          <a:p>
            <a:r>
              <a:rPr lang="en-US" dirty="0"/>
              <a:t>Methods of Collection interface</a:t>
            </a:r>
            <a:endParaRPr lang="en-NP" dirty="0"/>
          </a:p>
        </p:txBody>
      </p:sp>
      <p:graphicFrame>
        <p:nvGraphicFramePr>
          <p:cNvPr id="4" name="Table 3">
            <a:extLst>
              <a:ext uri="{FF2B5EF4-FFF2-40B4-BE49-F238E27FC236}">
                <a16:creationId xmlns:a16="http://schemas.microsoft.com/office/drawing/2014/main" id="{2A58FC3A-74D2-521F-04C6-D0FBFCF81AEE}"/>
              </a:ext>
            </a:extLst>
          </p:cNvPr>
          <p:cNvGraphicFramePr>
            <a:graphicFrameLocks noGrp="1"/>
          </p:cNvGraphicFramePr>
          <p:nvPr>
            <p:extLst>
              <p:ext uri="{D42A27DB-BD31-4B8C-83A1-F6EECF244321}">
                <p14:modId xmlns:p14="http://schemas.microsoft.com/office/powerpoint/2010/main" val="1058374118"/>
              </p:ext>
            </p:extLst>
          </p:nvPr>
        </p:nvGraphicFramePr>
        <p:xfrm>
          <a:off x="601134" y="2003912"/>
          <a:ext cx="10258425" cy="4244488"/>
        </p:xfrm>
        <a:graphic>
          <a:graphicData uri="http://schemas.openxmlformats.org/drawingml/2006/table">
            <a:tbl>
              <a:tblPr/>
              <a:tblGrid>
                <a:gridCol w="312281">
                  <a:extLst>
                    <a:ext uri="{9D8B030D-6E8A-4147-A177-3AD203B41FA5}">
                      <a16:colId xmlns:a16="http://schemas.microsoft.com/office/drawing/2014/main" val="2734878812"/>
                    </a:ext>
                  </a:extLst>
                </a:gridCol>
                <a:gridCol w="4116844">
                  <a:extLst>
                    <a:ext uri="{9D8B030D-6E8A-4147-A177-3AD203B41FA5}">
                      <a16:colId xmlns:a16="http://schemas.microsoft.com/office/drawing/2014/main" val="1890589674"/>
                    </a:ext>
                  </a:extLst>
                </a:gridCol>
                <a:gridCol w="5829300">
                  <a:extLst>
                    <a:ext uri="{9D8B030D-6E8A-4147-A177-3AD203B41FA5}">
                      <a16:colId xmlns:a16="http://schemas.microsoft.com/office/drawing/2014/main" val="869535274"/>
                    </a:ext>
                  </a:extLst>
                </a:gridCol>
              </a:tblGrid>
              <a:tr h="387583">
                <a:tc>
                  <a:txBody>
                    <a:bodyPr/>
                    <a:lstStyle/>
                    <a:p>
                      <a:pPr algn="l" fontAlgn="t"/>
                      <a:r>
                        <a:rPr lang="en-US" sz="1600">
                          <a:solidFill>
                            <a:srgbClr val="000000"/>
                          </a:solidFill>
                          <a:effectLst/>
                          <a:latin typeface="times new roman" panose="02020603050405020304" pitchFamily="18" charset="0"/>
                        </a:rPr>
                        <a:t>No.</a:t>
                      </a:r>
                    </a:p>
                  </a:txBody>
                  <a:tcPr marL="22976" marR="22976" marT="22976" marB="22976">
                    <a:lnL w="9525" cap="flat" cmpd="sng" algn="ctr">
                      <a:solidFill>
                        <a:srgbClr val="60F012"/>
                      </a:solidFill>
                      <a:prstDash val="solid"/>
                      <a:round/>
                      <a:headEnd type="none" w="med" len="med"/>
                      <a:tailEnd type="none" w="med" len="med"/>
                    </a:lnL>
                    <a:lnR w="9525" cap="flat" cmpd="sng" algn="ctr">
                      <a:solidFill>
                        <a:srgbClr val="60F012"/>
                      </a:solidFill>
                      <a:prstDash val="solid"/>
                      <a:round/>
                      <a:headEnd type="none" w="med" len="med"/>
                      <a:tailEnd type="none" w="med" len="med"/>
                    </a:lnR>
                    <a:lnT w="9525" cap="flat" cmpd="sng" algn="ctr">
                      <a:solidFill>
                        <a:srgbClr val="60F01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Method</a:t>
                      </a:r>
                    </a:p>
                  </a:txBody>
                  <a:tcPr marL="22976" marR="22976" marT="22976" marB="22976">
                    <a:lnL w="9525" cap="flat" cmpd="sng" algn="ctr">
                      <a:solidFill>
                        <a:srgbClr val="60F012"/>
                      </a:solidFill>
                      <a:prstDash val="solid"/>
                      <a:round/>
                      <a:headEnd type="none" w="med" len="med"/>
                      <a:tailEnd type="none" w="med" len="med"/>
                    </a:lnL>
                    <a:lnR w="9525" cap="flat" cmpd="sng" algn="ctr">
                      <a:solidFill>
                        <a:srgbClr val="60F012"/>
                      </a:solidFill>
                      <a:prstDash val="solid"/>
                      <a:round/>
                      <a:headEnd type="none" w="med" len="med"/>
                      <a:tailEnd type="none" w="med" len="med"/>
                    </a:lnR>
                    <a:lnT w="9525" cap="flat" cmpd="sng" algn="ctr">
                      <a:solidFill>
                        <a:srgbClr val="60F01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22976" marR="22976" marT="22976" marB="22976">
                    <a:lnL w="9525" cap="flat" cmpd="sng" algn="ctr">
                      <a:solidFill>
                        <a:srgbClr val="60F012"/>
                      </a:solidFill>
                      <a:prstDash val="solid"/>
                      <a:round/>
                      <a:headEnd type="none" w="med" len="med"/>
                      <a:tailEnd type="none" w="med" len="med"/>
                    </a:lnL>
                    <a:lnR w="9525" cap="flat" cmpd="sng" algn="ctr">
                      <a:solidFill>
                        <a:srgbClr val="60F012"/>
                      </a:solidFill>
                      <a:prstDash val="solid"/>
                      <a:round/>
                      <a:headEnd type="none" w="med" len="med"/>
                      <a:tailEnd type="none" w="med" len="med"/>
                    </a:lnR>
                    <a:lnT w="9525" cap="flat" cmpd="sng" algn="ctr">
                      <a:solidFill>
                        <a:srgbClr val="60F01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42103590"/>
                  </a:ext>
                </a:extLst>
              </a:tr>
              <a:tr h="375525">
                <a:tc>
                  <a:txBody>
                    <a:bodyPr/>
                    <a:lstStyle/>
                    <a:p>
                      <a:pPr algn="just" fontAlgn="t"/>
                      <a:r>
                        <a:rPr lang="en-NP" sz="1600">
                          <a:solidFill>
                            <a:srgbClr val="333333"/>
                          </a:solidFill>
                          <a:effectLst/>
                          <a:latin typeface="inter-regular"/>
                        </a:rPr>
                        <a:t>1</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public boolean add(E e)</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insert an element in this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9170517"/>
                  </a:ext>
                </a:extLst>
              </a:tr>
              <a:tr h="552189">
                <a:tc>
                  <a:txBody>
                    <a:bodyPr/>
                    <a:lstStyle/>
                    <a:p>
                      <a:pPr algn="just" fontAlgn="t"/>
                      <a:r>
                        <a:rPr lang="en-NP" sz="1600">
                          <a:solidFill>
                            <a:srgbClr val="333333"/>
                          </a:solidFill>
                          <a:effectLst/>
                          <a:latin typeface="inter-regular"/>
                        </a:rPr>
                        <a:t>2</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public boolean addAll(Collection&lt;? extends E&gt; c)</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insert the specified collection elements in the invoking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72673885"/>
                  </a:ext>
                </a:extLst>
              </a:tr>
              <a:tr h="375525">
                <a:tc>
                  <a:txBody>
                    <a:bodyPr/>
                    <a:lstStyle/>
                    <a:p>
                      <a:pPr algn="just" fontAlgn="t"/>
                      <a:r>
                        <a:rPr lang="en-NP" sz="1600">
                          <a:solidFill>
                            <a:srgbClr val="333333"/>
                          </a:solidFill>
                          <a:effectLst/>
                          <a:latin typeface="inter-regular"/>
                        </a:rPr>
                        <a:t>3</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public boolean remove(Object element)</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delete an element from the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03247268"/>
                  </a:ext>
                </a:extLst>
              </a:tr>
              <a:tr h="552189">
                <a:tc>
                  <a:txBody>
                    <a:bodyPr/>
                    <a:lstStyle/>
                    <a:p>
                      <a:pPr algn="just" fontAlgn="t"/>
                      <a:r>
                        <a:rPr lang="en-NP" sz="1600">
                          <a:solidFill>
                            <a:srgbClr val="333333"/>
                          </a:solidFill>
                          <a:effectLst/>
                          <a:latin typeface="inter-regular"/>
                        </a:rPr>
                        <a:t>4</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public boolean removeAll(Collection&lt;?&gt; c)</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delete all the elements of the specified collection from the invoking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11340740"/>
                  </a:ext>
                </a:extLst>
              </a:tr>
              <a:tr h="552189">
                <a:tc>
                  <a:txBody>
                    <a:bodyPr/>
                    <a:lstStyle/>
                    <a:p>
                      <a:pPr algn="just" fontAlgn="t"/>
                      <a:r>
                        <a:rPr lang="en-NP" sz="1600">
                          <a:solidFill>
                            <a:srgbClr val="333333"/>
                          </a:solidFill>
                          <a:effectLst/>
                          <a:latin typeface="inter-regular"/>
                        </a:rPr>
                        <a:t>5</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default boolean removeIf(Predicate&lt;? super E&gt; filter)</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delete all the elements of the collection that satisfy the specified predicate.</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9192748"/>
                  </a:ext>
                </a:extLst>
              </a:tr>
              <a:tr h="552189">
                <a:tc>
                  <a:txBody>
                    <a:bodyPr/>
                    <a:lstStyle/>
                    <a:p>
                      <a:pPr algn="just" fontAlgn="t"/>
                      <a:r>
                        <a:rPr lang="en-NP" sz="1600">
                          <a:solidFill>
                            <a:srgbClr val="333333"/>
                          </a:solidFill>
                          <a:effectLst/>
                          <a:latin typeface="inter-regular"/>
                        </a:rPr>
                        <a:t>6</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public boolean retainAll(Collection&lt;?&gt; c)</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delete all the elements of invoking collection except the specified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02711828"/>
                  </a:ext>
                </a:extLst>
              </a:tr>
              <a:tr h="375525">
                <a:tc>
                  <a:txBody>
                    <a:bodyPr/>
                    <a:lstStyle/>
                    <a:p>
                      <a:pPr algn="just" fontAlgn="t"/>
                      <a:r>
                        <a:rPr lang="en-NP" sz="1600">
                          <a:solidFill>
                            <a:srgbClr val="333333"/>
                          </a:solidFill>
                          <a:effectLst/>
                          <a:latin typeface="inter-regular"/>
                        </a:rPr>
                        <a:t>7</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public int size()</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returns the total number of elements in the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1200244"/>
                  </a:ext>
                </a:extLst>
              </a:tr>
              <a:tr h="375525">
                <a:tc>
                  <a:txBody>
                    <a:bodyPr/>
                    <a:lstStyle/>
                    <a:p>
                      <a:pPr algn="just" fontAlgn="t"/>
                      <a:r>
                        <a:rPr lang="en-NP" sz="1600">
                          <a:solidFill>
                            <a:srgbClr val="333333"/>
                          </a:solidFill>
                          <a:effectLst/>
                          <a:latin typeface="inter-regular"/>
                        </a:rPr>
                        <a:t>8</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public void clear()</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removes the total number of elements from the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86335633"/>
                  </a:ext>
                </a:extLst>
              </a:tr>
            </a:tbl>
          </a:graphicData>
        </a:graphic>
      </p:graphicFrame>
    </p:spTree>
    <p:extLst>
      <p:ext uri="{BB962C8B-B14F-4D97-AF65-F5344CB8AC3E}">
        <p14:creationId xmlns:p14="http://schemas.microsoft.com/office/powerpoint/2010/main" val="1487711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B07F-512C-5DCE-3EA4-A675ED784F03}"/>
              </a:ext>
            </a:extLst>
          </p:cNvPr>
          <p:cNvSpPr>
            <a:spLocks noGrp="1"/>
          </p:cNvSpPr>
          <p:nvPr>
            <p:ph type="title"/>
          </p:nvPr>
        </p:nvSpPr>
        <p:spPr/>
        <p:txBody>
          <a:bodyPr/>
          <a:lstStyle/>
          <a:p>
            <a:r>
              <a:rPr lang="en-US" dirty="0"/>
              <a:t>Methods of Collection interface (contd...)</a:t>
            </a:r>
            <a:endParaRPr lang="en-NP" dirty="0"/>
          </a:p>
        </p:txBody>
      </p:sp>
      <p:graphicFrame>
        <p:nvGraphicFramePr>
          <p:cNvPr id="4" name="Table 3">
            <a:extLst>
              <a:ext uri="{FF2B5EF4-FFF2-40B4-BE49-F238E27FC236}">
                <a16:creationId xmlns:a16="http://schemas.microsoft.com/office/drawing/2014/main" id="{765AD442-58B9-F9AE-329C-FFFD060BF331}"/>
              </a:ext>
            </a:extLst>
          </p:cNvPr>
          <p:cNvGraphicFramePr>
            <a:graphicFrameLocks noGrp="1"/>
          </p:cNvGraphicFramePr>
          <p:nvPr>
            <p:extLst>
              <p:ext uri="{D42A27DB-BD31-4B8C-83A1-F6EECF244321}">
                <p14:modId xmlns:p14="http://schemas.microsoft.com/office/powerpoint/2010/main" val="3158157518"/>
              </p:ext>
            </p:extLst>
          </p:nvPr>
        </p:nvGraphicFramePr>
        <p:xfrm>
          <a:off x="677863" y="2160588"/>
          <a:ext cx="10966449" cy="4484713"/>
        </p:xfrm>
        <a:graphic>
          <a:graphicData uri="http://schemas.openxmlformats.org/drawingml/2006/table">
            <a:tbl>
              <a:tblPr/>
              <a:tblGrid>
                <a:gridCol w="560099">
                  <a:extLst>
                    <a:ext uri="{9D8B030D-6E8A-4147-A177-3AD203B41FA5}">
                      <a16:colId xmlns:a16="http://schemas.microsoft.com/office/drawing/2014/main" val="2048069394"/>
                    </a:ext>
                  </a:extLst>
                </a:gridCol>
                <a:gridCol w="4423300">
                  <a:extLst>
                    <a:ext uri="{9D8B030D-6E8A-4147-A177-3AD203B41FA5}">
                      <a16:colId xmlns:a16="http://schemas.microsoft.com/office/drawing/2014/main" val="3527717641"/>
                    </a:ext>
                  </a:extLst>
                </a:gridCol>
                <a:gridCol w="5983050">
                  <a:extLst>
                    <a:ext uri="{9D8B030D-6E8A-4147-A177-3AD203B41FA5}">
                      <a16:colId xmlns:a16="http://schemas.microsoft.com/office/drawing/2014/main" val="1862677636"/>
                    </a:ext>
                  </a:extLst>
                </a:gridCol>
              </a:tblGrid>
              <a:tr h="431956">
                <a:tc>
                  <a:txBody>
                    <a:bodyPr/>
                    <a:lstStyle/>
                    <a:p>
                      <a:pPr algn="just" fontAlgn="t"/>
                      <a:r>
                        <a:rPr lang="en-NP" sz="1600" dirty="0">
                          <a:solidFill>
                            <a:srgbClr val="333333"/>
                          </a:solidFill>
                          <a:effectLst/>
                          <a:latin typeface="inter-regular"/>
                        </a:rPr>
                        <a:t>9</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public boolean contains(Object element)</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search an element.</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86542620"/>
                  </a:ext>
                </a:extLst>
              </a:tr>
              <a:tr h="431956">
                <a:tc>
                  <a:txBody>
                    <a:bodyPr/>
                    <a:lstStyle/>
                    <a:p>
                      <a:pPr algn="just" fontAlgn="t"/>
                      <a:r>
                        <a:rPr lang="en-NP" sz="1600" dirty="0">
                          <a:solidFill>
                            <a:srgbClr val="333333"/>
                          </a:solidFill>
                          <a:effectLst/>
                          <a:latin typeface="inter-regular"/>
                        </a:rPr>
                        <a:t>10</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public boolean containsAll(Collection&lt;?&gt; c)</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search the specified collection in the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73268245"/>
                  </a:ext>
                </a:extLst>
              </a:tr>
              <a:tr h="226312">
                <a:tc>
                  <a:txBody>
                    <a:bodyPr/>
                    <a:lstStyle/>
                    <a:p>
                      <a:pPr algn="just" fontAlgn="t"/>
                      <a:r>
                        <a:rPr lang="en-NP" sz="1600" dirty="0">
                          <a:solidFill>
                            <a:srgbClr val="333333"/>
                          </a:solidFill>
                          <a:effectLst/>
                          <a:latin typeface="inter-regular"/>
                        </a:rPr>
                        <a:t>11</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public Iterator iterator()</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returns an iterator.</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973884"/>
                  </a:ext>
                </a:extLst>
              </a:tr>
              <a:tr h="226312">
                <a:tc>
                  <a:txBody>
                    <a:bodyPr/>
                    <a:lstStyle/>
                    <a:p>
                      <a:pPr algn="just" fontAlgn="t"/>
                      <a:r>
                        <a:rPr lang="en-NP" sz="1600" dirty="0">
                          <a:solidFill>
                            <a:srgbClr val="333333"/>
                          </a:solidFill>
                          <a:effectLst/>
                          <a:latin typeface="inter-regular"/>
                        </a:rPr>
                        <a:t>12</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public Object[] toArray()</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converts collection into array.</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15647667"/>
                  </a:ext>
                </a:extLst>
              </a:tr>
              <a:tr h="637599">
                <a:tc>
                  <a:txBody>
                    <a:bodyPr/>
                    <a:lstStyle/>
                    <a:p>
                      <a:pPr algn="just" fontAlgn="t"/>
                      <a:r>
                        <a:rPr lang="en-NP" sz="1600" dirty="0">
                          <a:solidFill>
                            <a:srgbClr val="333333"/>
                          </a:solidFill>
                          <a:effectLst/>
                          <a:latin typeface="inter-regular"/>
                        </a:rPr>
                        <a:t>13</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public &lt;T&gt; T[] </a:t>
                      </a:r>
                      <a:r>
                        <a:rPr lang="en-US" sz="1600" dirty="0" err="1">
                          <a:solidFill>
                            <a:srgbClr val="333333"/>
                          </a:solidFill>
                          <a:effectLst/>
                          <a:latin typeface="inter-regular"/>
                        </a:rPr>
                        <a:t>toArray</a:t>
                      </a:r>
                      <a:r>
                        <a:rPr lang="en-US" sz="1600" dirty="0">
                          <a:solidFill>
                            <a:srgbClr val="333333"/>
                          </a:solidFill>
                          <a:effectLst/>
                          <a:latin typeface="inter-regular"/>
                        </a:rPr>
                        <a:t>(T[] a)</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converts collection into array. Here, the runtime type of the returned array is that of the specified array.</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2311880"/>
                  </a:ext>
                </a:extLst>
              </a:tr>
              <a:tr h="226312">
                <a:tc>
                  <a:txBody>
                    <a:bodyPr/>
                    <a:lstStyle/>
                    <a:p>
                      <a:pPr algn="just" fontAlgn="t"/>
                      <a:r>
                        <a:rPr lang="en-NP" sz="1600">
                          <a:solidFill>
                            <a:srgbClr val="333333"/>
                          </a:solidFill>
                          <a:effectLst/>
                          <a:latin typeface="inter-regular"/>
                        </a:rPr>
                        <a:t>14</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public </a:t>
                      </a:r>
                      <a:r>
                        <a:rPr lang="en-US" sz="1600" dirty="0" err="1">
                          <a:solidFill>
                            <a:srgbClr val="333333"/>
                          </a:solidFill>
                          <a:effectLst/>
                          <a:latin typeface="inter-regular"/>
                        </a:rPr>
                        <a:t>boolean</a:t>
                      </a:r>
                      <a:r>
                        <a:rPr lang="en-US" sz="1600" dirty="0">
                          <a:solidFill>
                            <a:srgbClr val="333333"/>
                          </a:solidFill>
                          <a:effectLst/>
                          <a:latin typeface="inter-regular"/>
                        </a:rPr>
                        <a:t> </a:t>
                      </a:r>
                      <a:r>
                        <a:rPr lang="en-US" sz="1600" dirty="0" err="1">
                          <a:solidFill>
                            <a:srgbClr val="333333"/>
                          </a:solidFill>
                          <a:effectLst/>
                          <a:latin typeface="inter-regular"/>
                        </a:rPr>
                        <a:t>isEmpty</a:t>
                      </a:r>
                      <a:r>
                        <a:rPr lang="en-US" sz="1600" dirty="0">
                          <a:solidFill>
                            <a:srgbClr val="333333"/>
                          </a:solidFill>
                          <a:effectLst/>
                          <a:latin typeface="inter-regular"/>
                        </a:rPr>
                        <a:t>()</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checks if collection is empty.</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35049482"/>
                  </a:ext>
                </a:extLst>
              </a:tr>
              <a:tr h="431956">
                <a:tc>
                  <a:txBody>
                    <a:bodyPr/>
                    <a:lstStyle/>
                    <a:p>
                      <a:pPr algn="just" fontAlgn="t"/>
                      <a:r>
                        <a:rPr lang="en-NP" sz="1600">
                          <a:solidFill>
                            <a:srgbClr val="333333"/>
                          </a:solidFill>
                          <a:effectLst/>
                          <a:latin typeface="inter-regular"/>
                        </a:rPr>
                        <a:t>15</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default Stream&lt;E&gt; </a:t>
                      </a:r>
                      <a:r>
                        <a:rPr lang="en-US" sz="1600" dirty="0" err="1">
                          <a:solidFill>
                            <a:srgbClr val="333333"/>
                          </a:solidFill>
                          <a:effectLst/>
                          <a:latin typeface="inter-regular"/>
                        </a:rPr>
                        <a:t>parallelStream</a:t>
                      </a:r>
                      <a:r>
                        <a:rPr lang="en-US" sz="1600" dirty="0">
                          <a:solidFill>
                            <a:srgbClr val="333333"/>
                          </a:solidFill>
                          <a:effectLst/>
                          <a:latin typeface="inter-regular"/>
                        </a:rPr>
                        <a:t>()</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returns a possibly parallel Stream with the collection as its source.</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01394286"/>
                  </a:ext>
                </a:extLst>
              </a:tr>
              <a:tr h="431956">
                <a:tc>
                  <a:txBody>
                    <a:bodyPr/>
                    <a:lstStyle/>
                    <a:p>
                      <a:pPr algn="just" fontAlgn="t"/>
                      <a:r>
                        <a:rPr lang="en-NP" sz="1600">
                          <a:solidFill>
                            <a:srgbClr val="333333"/>
                          </a:solidFill>
                          <a:effectLst/>
                          <a:latin typeface="inter-regular"/>
                        </a:rPr>
                        <a:t>16</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default Stream&lt;E&gt; stream()</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returns a sequential Stream with the collection as its source.</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94784567"/>
                  </a:ext>
                </a:extLst>
              </a:tr>
              <a:tr h="431956">
                <a:tc>
                  <a:txBody>
                    <a:bodyPr/>
                    <a:lstStyle/>
                    <a:p>
                      <a:pPr algn="just" fontAlgn="t"/>
                      <a:r>
                        <a:rPr lang="en-NP" sz="1600">
                          <a:solidFill>
                            <a:srgbClr val="333333"/>
                          </a:solidFill>
                          <a:effectLst/>
                          <a:latin typeface="inter-regular"/>
                        </a:rPr>
                        <a:t>17</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default Spliterator&lt;E&gt; spliterator()</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generates a </a:t>
                      </a:r>
                      <a:r>
                        <a:rPr lang="en-US" sz="1600" dirty="0" err="1">
                          <a:solidFill>
                            <a:srgbClr val="333333"/>
                          </a:solidFill>
                          <a:effectLst/>
                          <a:latin typeface="inter-regular"/>
                        </a:rPr>
                        <a:t>Spliterator</a:t>
                      </a:r>
                      <a:r>
                        <a:rPr lang="en-US" sz="1600" dirty="0">
                          <a:solidFill>
                            <a:srgbClr val="333333"/>
                          </a:solidFill>
                          <a:effectLst/>
                          <a:latin typeface="inter-regular"/>
                        </a:rPr>
                        <a:t> over the specified elements in the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92883240"/>
                  </a:ext>
                </a:extLst>
              </a:tr>
              <a:tr h="431956">
                <a:tc>
                  <a:txBody>
                    <a:bodyPr/>
                    <a:lstStyle/>
                    <a:p>
                      <a:pPr algn="just" fontAlgn="t"/>
                      <a:r>
                        <a:rPr lang="en-NP" sz="1600">
                          <a:solidFill>
                            <a:srgbClr val="333333"/>
                          </a:solidFill>
                          <a:effectLst/>
                          <a:latin typeface="inter-regular"/>
                        </a:rPr>
                        <a:t>18</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public boolean equals(Object element)</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matches two collections.</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9559053"/>
                  </a:ext>
                </a:extLst>
              </a:tr>
              <a:tr h="431956">
                <a:tc>
                  <a:txBody>
                    <a:bodyPr/>
                    <a:lstStyle/>
                    <a:p>
                      <a:pPr algn="just" fontAlgn="t"/>
                      <a:r>
                        <a:rPr lang="en-NP" sz="1600">
                          <a:solidFill>
                            <a:srgbClr val="333333"/>
                          </a:solidFill>
                          <a:effectLst/>
                          <a:latin typeface="inter-regular"/>
                        </a:rPr>
                        <a:t>19</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public int hashCode()</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returns the hash code number of the collection.</a:t>
                      </a:r>
                    </a:p>
                  </a:txBody>
                  <a:tcPr marL="15317" marR="15317" marT="15317" marB="15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1255179"/>
                  </a:ext>
                </a:extLst>
              </a:tr>
            </a:tbl>
          </a:graphicData>
        </a:graphic>
      </p:graphicFrame>
    </p:spTree>
    <p:extLst>
      <p:ext uri="{BB962C8B-B14F-4D97-AF65-F5344CB8AC3E}">
        <p14:creationId xmlns:p14="http://schemas.microsoft.com/office/powerpoint/2010/main" val="361684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755E1F-2922-2D94-59CE-E662BF695D6B}"/>
              </a:ext>
            </a:extLst>
          </p:cNvPr>
          <p:cNvSpPr>
            <a:spLocks noGrp="1"/>
          </p:cNvSpPr>
          <p:nvPr>
            <p:ph type="title"/>
          </p:nvPr>
        </p:nvSpPr>
        <p:spPr/>
        <p:txBody>
          <a:bodyPr/>
          <a:lstStyle/>
          <a:p>
            <a:r>
              <a:rPr lang="en-NP" dirty="0"/>
              <a:t>Homework: In your Laptop</a:t>
            </a:r>
          </a:p>
        </p:txBody>
      </p:sp>
      <p:sp>
        <p:nvSpPr>
          <p:cNvPr id="7" name="Text Placeholder 6">
            <a:extLst>
              <a:ext uri="{FF2B5EF4-FFF2-40B4-BE49-F238E27FC236}">
                <a16:creationId xmlns:a16="http://schemas.microsoft.com/office/drawing/2014/main" id="{31D151E8-E914-86BE-ECA4-04F1A66518B1}"/>
              </a:ext>
            </a:extLst>
          </p:cNvPr>
          <p:cNvSpPr>
            <a:spLocks noGrp="1"/>
          </p:cNvSpPr>
          <p:nvPr>
            <p:ph type="body" idx="1"/>
          </p:nvPr>
        </p:nvSpPr>
        <p:spPr/>
        <p:txBody>
          <a:bodyPr/>
          <a:lstStyle/>
          <a:p>
            <a:endParaRPr lang="en-NP"/>
          </a:p>
        </p:txBody>
      </p:sp>
    </p:spTree>
    <p:extLst>
      <p:ext uri="{BB962C8B-B14F-4D97-AF65-F5344CB8AC3E}">
        <p14:creationId xmlns:p14="http://schemas.microsoft.com/office/powerpoint/2010/main" val="163823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D714-4328-2608-8AD9-0071B5811DED}"/>
              </a:ext>
            </a:extLst>
          </p:cNvPr>
          <p:cNvSpPr>
            <a:spLocks noGrp="1"/>
          </p:cNvSpPr>
          <p:nvPr>
            <p:ph type="title"/>
          </p:nvPr>
        </p:nvSpPr>
        <p:spPr/>
        <p:txBody>
          <a:bodyPr/>
          <a:lstStyle/>
          <a:p>
            <a:r>
              <a:rPr lang="en-NP" dirty="0"/>
              <a:t>Java</a:t>
            </a:r>
          </a:p>
        </p:txBody>
      </p:sp>
      <p:sp>
        <p:nvSpPr>
          <p:cNvPr id="3" name="Content Placeholder 2">
            <a:extLst>
              <a:ext uri="{FF2B5EF4-FFF2-40B4-BE49-F238E27FC236}">
                <a16:creationId xmlns:a16="http://schemas.microsoft.com/office/drawing/2014/main" id="{ECF73186-47D4-FFC2-74CD-E98C8DC2287D}"/>
              </a:ext>
            </a:extLst>
          </p:cNvPr>
          <p:cNvSpPr>
            <a:spLocks noGrp="1"/>
          </p:cNvSpPr>
          <p:nvPr>
            <p:ph idx="1"/>
          </p:nvPr>
        </p:nvSpPr>
        <p:spPr/>
        <p:txBody>
          <a:bodyPr>
            <a:normAutofit/>
          </a:bodyPr>
          <a:lstStyle/>
          <a:p>
            <a:r>
              <a:rPr lang="en-US" dirty="0"/>
              <a:t>Java is a multi-platform</a:t>
            </a:r>
          </a:p>
          <a:p>
            <a:r>
              <a:rPr lang="en-US" dirty="0"/>
              <a:t>Java is object-oriented</a:t>
            </a:r>
          </a:p>
          <a:p>
            <a:r>
              <a:rPr lang="en-US" dirty="0"/>
              <a:t>Java is network-centric language that can be used as a platform in itself.</a:t>
            </a:r>
          </a:p>
          <a:p>
            <a:r>
              <a:rPr lang="en-US" dirty="0"/>
              <a:t>It is a fast, secure, reliable programming language for coding everything from mobile apps and enterprise software to big data applications and server-side technologies.</a:t>
            </a:r>
          </a:p>
        </p:txBody>
      </p:sp>
    </p:spTree>
    <p:extLst>
      <p:ext uri="{BB962C8B-B14F-4D97-AF65-F5344CB8AC3E}">
        <p14:creationId xmlns:p14="http://schemas.microsoft.com/office/powerpoint/2010/main" val="320347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1ACE-AAEE-8DE0-2440-5310752C6A7E}"/>
              </a:ext>
            </a:extLst>
          </p:cNvPr>
          <p:cNvSpPr>
            <a:spLocks noGrp="1"/>
          </p:cNvSpPr>
          <p:nvPr>
            <p:ph type="title"/>
          </p:nvPr>
        </p:nvSpPr>
        <p:spPr/>
        <p:txBody>
          <a:bodyPr>
            <a:normAutofit/>
          </a:bodyPr>
          <a:lstStyle/>
          <a:p>
            <a:r>
              <a:rPr lang="en-US" dirty="0"/>
              <a:t>Installing Java:</a:t>
            </a:r>
            <a:endParaRPr lang="en-NP" dirty="0"/>
          </a:p>
        </p:txBody>
      </p:sp>
      <p:sp>
        <p:nvSpPr>
          <p:cNvPr id="3" name="Content Placeholder 2">
            <a:extLst>
              <a:ext uri="{FF2B5EF4-FFF2-40B4-BE49-F238E27FC236}">
                <a16:creationId xmlns:a16="http://schemas.microsoft.com/office/drawing/2014/main" id="{FCBABF94-814B-CB59-D9C1-22FE583A026F}"/>
              </a:ext>
            </a:extLst>
          </p:cNvPr>
          <p:cNvSpPr>
            <a:spLocks noGrp="1"/>
          </p:cNvSpPr>
          <p:nvPr>
            <p:ph idx="1"/>
          </p:nvPr>
        </p:nvSpPr>
        <p:spPr/>
        <p:txBody>
          <a:bodyPr>
            <a:normAutofit/>
          </a:bodyPr>
          <a:lstStyle/>
          <a:p>
            <a:r>
              <a:rPr lang="en-US" dirty="0"/>
              <a:t>Go to the Oracle Java website: </a:t>
            </a:r>
            <a:r>
              <a:rPr lang="en-US" dirty="0">
                <a:hlinkClick r:id="rId2"/>
              </a:rPr>
              <a:t>https://www.oracle.com/java/technologies/javase-downloads.html</a:t>
            </a:r>
            <a:endParaRPr lang="en-US" dirty="0"/>
          </a:p>
          <a:p>
            <a:r>
              <a:rPr lang="en-US" dirty="0"/>
              <a:t>Click on the "Download" button under the "JDK" column for the version of Java you want to install.</a:t>
            </a:r>
          </a:p>
          <a:p>
            <a:r>
              <a:rPr lang="en-US" dirty="0"/>
              <a:t>Accept the license agreement and choose the appropriate operating system version for your computer.</a:t>
            </a:r>
          </a:p>
          <a:p>
            <a:r>
              <a:rPr lang="en-US" dirty="0"/>
              <a:t>Once the download is complete, run the installer and follow the instructions to install Java on your computer.</a:t>
            </a:r>
            <a:endParaRPr lang="en-NP" dirty="0"/>
          </a:p>
        </p:txBody>
      </p:sp>
    </p:spTree>
    <p:extLst>
      <p:ext uri="{BB962C8B-B14F-4D97-AF65-F5344CB8AC3E}">
        <p14:creationId xmlns:p14="http://schemas.microsoft.com/office/powerpoint/2010/main" val="234706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C93F-F8F0-6BD8-8FCE-AF4FD31FF6C3}"/>
              </a:ext>
            </a:extLst>
          </p:cNvPr>
          <p:cNvSpPr>
            <a:spLocks noGrp="1"/>
          </p:cNvSpPr>
          <p:nvPr>
            <p:ph type="title"/>
          </p:nvPr>
        </p:nvSpPr>
        <p:spPr/>
        <p:txBody>
          <a:bodyPr/>
          <a:lstStyle/>
          <a:p>
            <a:r>
              <a:rPr lang="en-US" dirty="0"/>
              <a:t>Installing JetBrains IntelliJ IDEA:</a:t>
            </a:r>
            <a:endParaRPr lang="en-NP" dirty="0"/>
          </a:p>
        </p:txBody>
      </p:sp>
      <p:sp>
        <p:nvSpPr>
          <p:cNvPr id="3" name="Content Placeholder 2">
            <a:extLst>
              <a:ext uri="{FF2B5EF4-FFF2-40B4-BE49-F238E27FC236}">
                <a16:creationId xmlns:a16="http://schemas.microsoft.com/office/drawing/2014/main" id="{F6B62B3E-F668-E63B-472F-3F8F364E93C2}"/>
              </a:ext>
            </a:extLst>
          </p:cNvPr>
          <p:cNvSpPr>
            <a:spLocks noGrp="1"/>
          </p:cNvSpPr>
          <p:nvPr>
            <p:ph idx="1"/>
          </p:nvPr>
        </p:nvSpPr>
        <p:spPr/>
        <p:txBody>
          <a:bodyPr>
            <a:normAutofit lnSpcReduction="10000"/>
          </a:bodyPr>
          <a:lstStyle/>
          <a:p>
            <a:r>
              <a:rPr lang="en-US" dirty="0"/>
              <a:t>Go to the JetBrains IntelliJ IDEA website: </a:t>
            </a:r>
            <a:r>
              <a:rPr lang="en-US" dirty="0">
                <a:hlinkClick r:id="rId2"/>
              </a:rPr>
              <a:t>https://www.jetbrains.com/idea/download/</a:t>
            </a:r>
            <a:endParaRPr lang="en-US" dirty="0"/>
          </a:p>
          <a:p>
            <a:r>
              <a:rPr lang="en-US" dirty="0"/>
              <a:t>Click on the "Download" button for the community edition (which is free) or the ultimate edition (which has a free trial).</a:t>
            </a:r>
          </a:p>
          <a:p>
            <a:r>
              <a:rPr lang="en-US" dirty="0"/>
              <a:t>Choose the appropriate operating system version for your computer.</a:t>
            </a:r>
          </a:p>
          <a:p>
            <a:r>
              <a:rPr lang="en-US" dirty="0"/>
              <a:t>Once the download is complete, run the installer and follow the instructions to install IntelliJ IDEA on your computer.</a:t>
            </a:r>
          </a:p>
          <a:p>
            <a:pPr marL="0" indent="0">
              <a:buNone/>
            </a:pPr>
            <a:endParaRPr lang="en-NP" dirty="0"/>
          </a:p>
        </p:txBody>
      </p:sp>
    </p:spTree>
    <p:extLst>
      <p:ext uri="{BB962C8B-B14F-4D97-AF65-F5344CB8AC3E}">
        <p14:creationId xmlns:p14="http://schemas.microsoft.com/office/powerpoint/2010/main" val="760323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6FC9-2019-180A-DFED-57C965D41B40}"/>
              </a:ext>
            </a:extLst>
          </p:cNvPr>
          <p:cNvSpPr>
            <a:spLocks noGrp="1"/>
          </p:cNvSpPr>
          <p:nvPr>
            <p:ph type="title"/>
          </p:nvPr>
        </p:nvSpPr>
        <p:spPr/>
        <p:txBody>
          <a:bodyPr/>
          <a:lstStyle/>
          <a:p>
            <a:r>
              <a:rPr lang="en-US" dirty="0"/>
              <a:t>After you have installed Java and IntelliJ IDEA</a:t>
            </a:r>
            <a:endParaRPr lang="en-NP" dirty="0"/>
          </a:p>
        </p:txBody>
      </p:sp>
      <p:sp>
        <p:nvSpPr>
          <p:cNvPr id="3" name="Content Placeholder 2">
            <a:extLst>
              <a:ext uri="{FF2B5EF4-FFF2-40B4-BE49-F238E27FC236}">
                <a16:creationId xmlns:a16="http://schemas.microsoft.com/office/drawing/2014/main" id="{704D7FC4-ECFE-17D8-3000-9C9177F4A667}"/>
              </a:ext>
            </a:extLst>
          </p:cNvPr>
          <p:cNvSpPr>
            <a:spLocks noGrp="1"/>
          </p:cNvSpPr>
          <p:nvPr>
            <p:ph idx="1"/>
          </p:nvPr>
        </p:nvSpPr>
        <p:spPr/>
        <p:txBody>
          <a:bodyPr>
            <a:normAutofit lnSpcReduction="10000"/>
          </a:bodyPr>
          <a:lstStyle/>
          <a:p>
            <a:r>
              <a:rPr lang="en-US" dirty="0"/>
              <a:t>Open IntelliJ IDEA.</a:t>
            </a:r>
          </a:p>
          <a:p>
            <a:r>
              <a:rPr lang="en-US" dirty="0"/>
              <a:t>Click "Create New Project".</a:t>
            </a:r>
          </a:p>
          <a:p>
            <a:r>
              <a:rPr lang="en-US" dirty="0"/>
              <a:t>Select "Java" and click "Next".</a:t>
            </a:r>
          </a:p>
          <a:p>
            <a:r>
              <a:rPr lang="en-US" dirty="0"/>
              <a:t>Choose a name and location for your project and click "Next".</a:t>
            </a:r>
          </a:p>
          <a:p>
            <a:r>
              <a:rPr lang="en-US" dirty="0"/>
              <a:t>Select the Java SDK you installed earlier and click "Next".</a:t>
            </a:r>
          </a:p>
          <a:p>
            <a:r>
              <a:rPr lang="en-US" dirty="0"/>
              <a:t>Choose the project type (e.g. "Console Application") and click "Next".</a:t>
            </a:r>
          </a:p>
          <a:p>
            <a:r>
              <a:rPr lang="en-US" dirty="0"/>
              <a:t>Click "Finish" to create the new project.</a:t>
            </a:r>
          </a:p>
        </p:txBody>
      </p:sp>
    </p:spTree>
    <p:extLst>
      <p:ext uri="{BB962C8B-B14F-4D97-AF65-F5344CB8AC3E}">
        <p14:creationId xmlns:p14="http://schemas.microsoft.com/office/powerpoint/2010/main" val="524174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F635E3-10DD-E558-4393-9EBAE0E09D8E}"/>
              </a:ext>
            </a:extLst>
          </p:cNvPr>
          <p:cNvSpPr>
            <a:spLocks noGrp="1"/>
          </p:cNvSpPr>
          <p:nvPr>
            <p:ph type="title"/>
          </p:nvPr>
        </p:nvSpPr>
        <p:spPr/>
        <p:txBody>
          <a:bodyPr/>
          <a:lstStyle/>
          <a:p>
            <a:r>
              <a:rPr lang="en-NP" dirty="0"/>
              <a:t>Thank You</a:t>
            </a:r>
          </a:p>
        </p:txBody>
      </p:sp>
      <p:sp>
        <p:nvSpPr>
          <p:cNvPr id="5" name="Text Placeholder 4">
            <a:extLst>
              <a:ext uri="{FF2B5EF4-FFF2-40B4-BE49-F238E27FC236}">
                <a16:creationId xmlns:a16="http://schemas.microsoft.com/office/drawing/2014/main" id="{9170D5CC-BED7-DE9D-4B28-15F7EBF70ED3}"/>
              </a:ext>
            </a:extLst>
          </p:cNvPr>
          <p:cNvSpPr>
            <a:spLocks noGrp="1"/>
          </p:cNvSpPr>
          <p:nvPr>
            <p:ph type="body" idx="1"/>
          </p:nvPr>
        </p:nvSpPr>
        <p:spPr/>
        <p:txBody>
          <a:bodyPr/>
          <a:lstStyle/>
          <a:p>
            <a:endParaRPr lang="en-NP"/>
          </a:p>
        </p:txBody>
      </p:sp>
    </p:spTree>
    <p:extLst>
      <p:ext uri="{BB962C8B-B14F-4D97-AF65-F5344CB8AC3E}">
        <p14:creationId xmlns:p14="http://schemas.microsoft.com/office/powerpoint/2010/main" val="276284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D714-4328-2608-8AD9-0071B5811DED}"/>
              </a:ext>
            </a:extLst>
          </p:cNvPr>
          <p:cNvSpPr>
            <a:spLocks noGrp="1"/>
          </p:cNvSpPr>
          <p:nvPr>
            <p:ph type="title"/>
          </p:nvPr>
        </p:nvSpPr>
        <p:spPr/>
        <p:txBody>
          <a:bodyPr/>
          <a:lstStyle/>
          <a:p>
            <a:r>
              <a:rPr lang="en-NP" dirty="0"/>
              <a:t>Java as programming tools</a:t>
            </a:r>
          </a:p>
        </p:txBody>
      </p:sp>
      <p:sp>
        <p:nvSpPr>
          <p:cNvPr id="3" name="Content Placeholder 2">
            <a:extLst>
              <a:ext uri="{FF2B5EF4-FFF2-40B4-BE49-F238E27FC236}">
                <a16:creationId xmlns:a16="http://schemas.microsoft.com/office/drawing/2014/main" id="{ECF73186-47D4-FFC2-74CD-E98C8DC2287D}"/>
              </a:ext>
            </a:extLst>
          </p:cNvPr>
          <p:cNvSpPr>
            <a:spLocks noGrp="1"/>
          </p:cNvSpPr>
          <p:nvPr>
            <p:ph idx="1"/>
          </p:nvPr>
        </p:nvSpPr>
        <p:spPr/>
        <p:txBody>
          <a:bodyPr>
            <a:normAutofit fontScale="85000" lnSpcReduction="20000"/>
          </a:bodyPr>
          <a:lstStyle/>
          <a:p>
            <a:r>
              <a:rPr lang="en-US" dirty="0"/>
              <a:t>Java is a </a:t>
            </a:r>
            <a:r>
              <a:rPr lang="en-US" b="1" dirty="0">
                <a:solidFill>
                  <a:srgbClr val="FF0000"/>
                </a:solidFill>
              </a:rPr>
              <a:t>high-level programming language </a:t>
            </a:r>
            <a:r>
              <a:rPr lang="en-US" dirty="0"/>
              <a:t>developed by James Gosling and his team at Sun Microsystems (now part of Oracle Corporation).</a:t>
            </a:r>
          </a:p>
          <a:p>
            <a:r>
              <a:rPr lang="en-US" dirty="0"/>
              <a:t>It was </a:t>
            </a:r>
            <a:r>
              <a:rPr lang="en-US" b="1" dirty="0">
                <a:solidFill>
                  <a:srgbClr val="FF0000"/>
                </a:solidFill>
              </a:rPr>
              <a:t>first released in 1995 </a:t>
            </a:r>
            <a:r>
              <a:rPr lang="en-US" dirty="0"/>
              <a:t>and has since become one of the most popular programming languages in the world.</a:t>
            </a:r>
          </a:p>
          <a:p>
            <a:r>
              <a:rPr lang="en-US" dirty="0"/>
              <a:t>Java is </a:t>
            </a:r>
            <a:r>
              <a:rPr lang="en-US" b="1" dirty="0">
                <a:solidFill>
                  <a:srgbClr val="FF0000"/>
                </a:solidFill>
              </a:rPr>
              <a:t>known for its platform independence, </a:t>
            </a:r>
            <a:r>
              <a:rPr lang="en-US" dirty="0"/>
              <a:t>meaning that Java code can run on any computer or device that has a </a:t>
            </a:r>
            <a:r>
              <a:rPr lang="en-US" b="1" dirty="0">
                <a:solidFill>
                  <a:srgbClr val="FF0000"/>
                </a:solidFill>
              </a:rPr>
              <a:t>Java Virtual Machine (JVM) </a:t>
            </a:r>
            <a:r>
              <a:rPr lang="en-US" dirty="0"/>
              <a:t>installed.</a:t>
            </a:r>
          </a:p>
          <a:p>
            <a:r>
              <a:rPr lang="en-US" dirty="0"/>
              <a:t>Some benefits of Java include its simplicity, object-oriented nature, robustness, security, and large community support.</a:t>
            </a:r>
          </a:p>
          <a:p>
            <a:r>
              <a:rPr lang="en-US" dirty="0"/>
              <a:t>Java is used for </a:t>
            </a:r>
            <a:r>
              <a:rPr lang="en-US" b="1" dirty="0">
                <a:solidFill>
                  <a:srgbClr val="FF0000"/>
                </a:solidFill>
              </a:rPr>
              <a:t>developing a wide range of applications</a:t>
            </a:r>
            <a:r>
              <a:rPr lang="en-US" dirty="0"/>
              <a:t>, including web and mobile applications, desktop software, games, and more.</a:t>
            </a:r>
          </a:p>
        </p:txBody>
      </p:sp>
    </p:spTree>
    <p:extLst>
      <p:ext uri="{BB962C8B-B14F-4D97-AF65-F5344CB8AC3E}">
        <p14:creationId xmlns:p14="http://schemas.microsoft.com/office/powerpoint/2010/main" val="224443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77D9-D8FE-4072-5D0F-F9AB157AFA47}"/>
              </a:ext>
            </a:extLst>
          </p:cNvPr>
          <p:cNvSpPr>
            <a:spLocks noGrp="1"/>
          </p:cNvSpPr>
          <p:nvPr>
            <p:ph type="title"/>
          </p:nvPr>
        </p:nvSpPr>
        <p:spPr/>
        <p:txBody>
          <a:bodyPr/>
          <a:lstStyle/>
          <a:p>
            <a:r>
              <a:rPr lang="en-NP" dirty="0"/>
              <a:t>Benefits of Java</a:t>
            </a:r>
          </a:p>
        </p:txBody>
      </p:sp>
      <p:sp>
        <p:nvSpPr>
          <p:cNvPr id="3" name="Content Placeholder 2">
            <a:extLst>
              <a:ext uri="{FF2B5EF4-FFF2-40B4-BE49-F238E27FC236}">
                <a16:creationId xmlns:a16="http://schemas.microsoft.com/office/drawing/2014/main" id="{FEE52CD2-A146-B37C-55EB-660766B02CBB}"/>
              </a:ext>
            </a:extLst>
          </p:cNvPr>
          <p:cNvSpPr>
            <a:spLocks noGrp="1"/>
          </p:cNvSpPr>
          <p:nvPr>
            <p:ph idx="1"/>
          </p:nvPr>
        </p:nvSpPr>
        <p:spPr>
          <a:xfrm>
            <a:off x="677333" y="1624405"/>
            <a:ext cx="9714553" cy="4416957"/>
          </a:xfrm>
        </p:spPr>
        <p:txBody>
          <a:bodyPr>
            <a:normAutofit fontScale="85000" lnSpcReduction="20000"/>
          </a:bodyPr>
          <a:lstStyle/>
          <a:p>
            <a:r>
              <a:rPr lang="en-US" dirty="0">
                <a:solidFill>
                  <a:srgbClr val="FF0000"/>
                </a:solidFill>
              </a:rPr>
              <a:t>Platform Independence</a:t>
            </a:r>
            <a:r>
              <a:rPr lang="en-US" dirty="0"/>
              <a:t>: Java is known for its "write once, run anywhere" capability. This means that Java code can be written on one platform (such as Windows) and run on any other platform (such as Linux or Mac) that has a Java Virtual Machine (JVM) installed. This platform independence makes Java highly portable and flexible.</a:t>
            </a:r>
          </a:p>
          <a:p>
            <a:r>
              <a:rPr lang="en-US" dirty="0">
                <a:solidFill>
                  <a:srgbClr val="FF0000"/>
                </a:solidFill>
              </a:rPr>
              <a:t>Object-Oriented Programming </a:t>
            </a:r>
            <a:r>
              <a:rPr lang="en-US" dirty="0"/>
              <a:t>(OOP): Java is designed as an object-oriented programming language, which promotes the concept of objects and classes. This approach allows for modular and reusable code, making it easier to manage and maintain large-scale applications. OOP concepts such as encapsulation, inheritance, and polymorphism are supported in Java.</a:t>
            </a:r>
          </a:p>
          <a:p>
            <a:r>
              <a:rPr lang="en-US" dirty="0">
                <a:solidFill>
                  <a:srgbClr val="FF0000"/>
                </a:solidFill>
              </a:rPr>
              <a:t>Robust and Secure</a:t>
            </a:r>
            <a:r>
              <a:rPr lang="en-US" dirty="0"/>
              <a:t>: Java is known for its robustness and reliability. It provides features like automatic memory management (garbage collection) and exception handling, which help prevent common programming errors and enhance the stability of Java applications. Additionally, Java has built-in security features, such as a security manager and sandbox model, which make it suitable for developing secure applications.</a:t>
            </a:r>
          </a:p>
        </p:txBody>
      </p:sp>
    </p:spTree>
    <p:extLst>
      <p:ext uri="{BB962C8B-B14F-4D97-AF65-F5344CB8AC3E}">
        <p14:creationId xmlns:p14="http://schemas.microsoft.com/office/powerpoint/2010/main" val="5105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A346B-FBEC-B64F-EBC7-10DF5369C27F}"/>
              </a:ext>
            </a:extLst>
          </p:cNvPr>
          <p:cNvSpPr>
            <a:spLocks noGrp="1"/>
          </p:cNvSpPr>
          <p:nvPr>
            <p:ph idx="1"/>
          </p:nvPr>
        </p:nvSpPr>
        <p:spPr>
          <a:xfrm>
            <a:off x="677334" y="537882"/>
            <a:ext cx="10048040" cy="6174889"/>
          </a:xfrm>
        </p:spPr>
        <p:txBody>
          <a:bodyPr>
            <a:normAutofit fontScale="70000" lnSpcReduction="20000"/>
          </a:bodyPr>
          <a:lstStyle/>
          <a:p>
            <a:pPr>
              <a:lnSpc>
                <a:spcPct val="120000"/>
              </a:lnSpc>
            </a:pPr>
            <a:r>
              <a:rPr lang="en-US" dirty="0">
                <a:solidFill>
                  <a:srgbClr val="FF0000"/>
                </a:solidFill>
              </a:rPr>
              <a:t>Rich API and Large Community Support</a:t>
            </a:r>
            <a:r>
              <a:rPr lang="en-US" dirty="0"/>
              <a:t>: Java has an extensive Application Programming Interface (API) that provides ready-to-use classes and libraries for various purposes, such as networking, file handling, user interface development, and more. The Java API simplifies application development by providing pre-built components. Furthermore, Java has a large and active community of developers who contribute to its ecosystem, offering support, libraries, frameworks, and tools.</a:t>
            </a:r>
          </a:p>
          <a:p>
            <a:pPr>
              <a:lnSpc>
                <a:spcPct val="120000"/>
              </a:lnSpc>
            </a:pPr>
            <a:r>
              <a:rPr lang="en-US" dirty="0">
                <a:solidFill>
                  <a:srgbClr val="FF0000"/>
                </a:solidFill>
              </a:rPr>
              <a:t>Multithreading and Concurrency</a:t>
            </a:r>
            <a:r>
              <a:rPr lang="en-US" dirty="0"/>
              <a:t>: Java supports multithreading, allowing developers to write programs that can execute multiple threads simultaneously. This feature is beneficial for applications that require concurrent execution, such as web servers or applications with a graphical user interface. Java provides built-in libraries and mechanisms for handling threads and synchronization.</a:t>
            </a:r>
          </a:p>
          <a:p>
            <a:pPr>
              <a:lnSpc>
                <a:spcPct val="120000"/>
              </a:lnSpc>
            </a:pPr>
            <a:r>
              <a:rPr lang="en-US" dirty="0">
                <a:solidFill>
                  <a:srgbClr val="FF0000"/>
                </a:solidFill>
              </a:rPr>
              <a:t>Performance and Efficiency</a:t>
            </a:r>
            <a:r>
              <a:rPr lang="en-US" dirty="0"/>
              <a:t>: Java has a Just-In-Time (JIT) compiler that dynamically compiles Java bytecode into native machine code at runtime. This compilation process optimizes the performance of Java applications, making them faster and more efficient. Additionally, Java's garbage collector manages memory efficiently, automatically deallocating memory that is no longer in use.</a:t>
            </a:r>
          </a:p>
          <a:p>
            <a:pPr>
              <a:lnSpc>
                <a:spcPct val="120000"/>
              </a:lnSpc>
            </a:pPr>
            <a:r>
              <a:rPr lang="en-US" dirty="0">
                <a:solidFill>
                  <a:srgbClr val="FF0000"/>
                </a:solidFill>
              </a:rPr>
              <a:t>Wide Range of Applications</a:t>
            </a:r>
            <a:r>
              <a:rPr lang="en-US" dirty="0"/>
              <a:t>: Java is a versatile language used for developing a wide range of applications, from web and enterprise applications to mobile apps, desktop software, scientific applications, and embedded systems. It is the language behind popular frameworks like Spring and technologies like Android development.</a:t>
            </a:r>
          </a:p>
        </p:txBody>
      </p:sp>
    </p:spTree>
    <p:extLst>
      <p:ext uri="{BB962C8B-B14F-4D97-AF65-F5344CB8AC3E}">
        <p14:creationId xmlns:p14="http://schemas.microsoft.com/office/powerpoint/2010/main" val="181727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B217-2067-66BB-39FC-0C6A480CC03C}"/>
              </a:ext>
            </a:extLst>
          </p:cNvPr>
          <p:cNvSpPr>
            <a:spLocks noGrp="1"/>
          </p:cNvSpPr>
          <p:nvPr>
            <p:ph type="title"/>
          </p:nvPr>
        </p:nvSpPr>
        <p:spPr/>
        <p:txBody>
          <a:bodyPr/>
          <a:lstStyle/>
          <a:p>
            <a:r>
              <a:rPr lang="en-NP" dirty="0"/>
              <a:t>A Simple Java Program</a:t>
            </a:r>
          </a:p>
        </p:txBody>
      </p:sp>
      <p:sp>
        <p:nvSpPr>
          <p:cNvPr id="3" name="Content Placeholder 2">
            <a:extLst>
              <a:ext uri="{FF2B5EF4-FFF2-40B4-BE49-F238E27FC236}">
                <a16:creationId xmlns:a16="http://schemas.microsoft.com/office/drawing/2014/main" id="{BB7A7294-54E2-2D94-4CE8-ADC308FD1231}"/>
              </a:ext>
            </a:extLst>
          </p:cNvPr>
          <p:cNvSpPr>
            <a:spLocks noGrp="1"/>
          </p:cNvSpPr>
          <p:nvPr>
            <p:ph idx="1"/>
          </p:nvPr>
        </p:nvSpPr>
        <p:spPr/>
        <p:txBody>
          <a:bodyPr>
            <a:normAutofit lnSpcReduction="10000"/>
          </a:bodyPr>
          <a:lstStyle/>
          <a:p>
            <a:r>
              <a:rPr lang="en-US" sz="1600" dirty="0"/>
              <a:t>A Java program is composed of </a:t>
            </a:r>
            <a:r>
              <a:rPr lang="en-US" sz="1600" dirty="0">
                <a:solidFill>
                  <a:srgbClr val="FF0000"/>
                </a:solidFill>
              </a:rPr>
              <a:t>classes and methods</a:t>
            </a:r>
            <a:r>
              <a:rPr lang="en-US" sz="1600" dirty="0"/>
              <a:t>. The program execution starts from the main method.</a:t>
            </a:r>
          </a:p>
          <a:p>
            <a:r>
              <a:rPr lang="en-US" sz="1600" dirty="0">
                <a:solidFill>
                  <a:srgbClr val="FF0000"/>
                </a:solidFill>
              </a:rPr>
              <a:t>Data types in Java include primitive types </a:t>
            </a:r>
            <a:r>
              <a:rPr lang="en-US" sz="1600" dirty="0"/>
              <a:t>(e.g., int, double, </a:t>
            </a:r>
            <a:r>
              <a:rPr lang="en-US" sz="1600" dirty="0" err="1"/>
              <a:t>boolean</a:t>
            </a:r>
            <a:r>
              <a:rPr lang="en-US" sz="1600" dirty="0"/>
              <a:t>) and reference types (e.g., String, arrays, objects).</a:t>
            </a:r>
          </a:p>
          <a:p>
            <a:r>
              <a:rPr lang="en-US" sz="1600" dirty="0"/>
              <a:t>Variables are used to store data. They must be </a:t>
            </a:r>
            <a:r>
              <a:rPr lang="en-US" sz="1600" dirty="0">
                <a:solidFill>
                  <a:srgbClr val="FF0000"/>
                </a:solidFill>
              </a:rPr>
              <a:t>declared with a specific data type </a:t>
            </a:r>
            <a:r>
              <a:rPr lang="en-US" sz="1600" dirty="0"/>
              <a:t>and can be assigned values using the assignment operator (=).</a:t>
            </a:r>
          </a:p>
          <a:p>
            <a:r>
              <a:rPr lang="en-US" sz="1600" dirty="0"/>
              <a:t>Initialization is the process of giving a variable an initial value.</a:t>
            </a:r>
          </a:p>
          <a:p>
            <a:r>
              <a:rPr lang="en-US" sz="1600" dirty="0"/>
              <a:t>Operators are used to perform operations on data. Examples include </a:t>
            </a:r>
            <a:r>
              <a:rPr lang="en-US" sz="1600" dirty="0">
                <a:solidFill>
                  <a:srgbClr val="FF0000"/>
                </a:solidFill>
              </a:rPr>
              <a:t>arithmetic operators (+, -, *, /), relational operators (&gt;, &lt;, ==), and logical operators (&amp;&amp;, ||).</a:t>
            </a:r>
          </a:p>
          <a:p>
            <a:r>
              <a:rPr lang="en-US" sz="1600" dirty="0"/>
              <a:t>Strings are used to represent sequences of characters. They are objects in Java and have various built-in methods for string manipulation.</a:t>
            </a:r>
          </a:p>
          <a:p>
            <a:r>
              <a:rPr lang="en-US" sz="1600" dirty="0">
                <a:solidFill>
                  <a:srgbClr val="FF0000"/>
                </a:solidFill>
              </a:rPr>
              <a:t>Control flow statements are used to control the execution flow of a program</a:t>
            </a:r>
            <a:r>
              <a:rPr lang="en-US" sz="1600" dirty="0"/>
              <a:t>. Examples include if-else statements, loops (for, while, do-while), and switch statements</a:t>
            </a:r>
          </a:p>
        </p:txBody>
      </p:sp>
    </p:spTree>
    <p:extLst>
      <p:ext uri="{BB962C8B-B14F-4D97-AF65-F5344CB8AC3E}">
        <p14:creationId xmlns:p14="http://schemas.microsoft.com/office/powerpoint/2010/main" val="348501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465B-2B63-35D0-318C-9B824E885F83}"/>
              </a:ext>
            </a:extLst>
          </p:cNvPr>
          <p:cNvSpPr>
            <a:spLocks noGrp="1"/>
          </p:cNvSpPr>
          <p:nvPr>
            <p:ph type="title"/>
          </p:nvPr>
        </p:nvSpPr>
        <p:spPr/>
        <p:txBody>
          <a:bodyPr/>
          <a:lstStyle/>
          <a:p>
            <a:r>
              <a:rPr lang="en-NP" dirty="0"/>
              <a:t>Examples</a:t>
            </a:r>
          </a:p>
        </p:txBody>
      </p:sp>
      <p:pic>
        <p:nvPicPr>
          <p:cNvPr id="5" name="Picture 4">
            <a:extLst>
              <a:ext uri="{FF2B5EF4-FFF2-40B4-BE49-F238E27FC236}">
                <a16:creationId xmlns:a16="http://schemas.microsoft.com/office/drawing/2014/main" id="{96725B81-968A-57ED-7563-12C9F8131E3D}"/>
              </a:ext>
            </a:extLst>
          </p:cNvPr>
          <p:cNvPicPr>
            <a:picLocks noChangeAspect="1"/>
          </p:cNvPicPr>
          <p:nvPr/>
        </p:nvPicPr>
        <p:blipFill>
          <a:blip r:embed="rId2"/>
          <a:stretch>
            <a:fillRect/>
          </a:stretch>
        </p:blipFill>
        <p:spPr>
          <a:xfrm>
            <a:off x="677334" y="1679388"/>
            <a:ext cx="9326852" cy="4499386"/>
          </a:xfrm>
          <a:prstGeom prst="rect">
            <a:avLst/>
          </a:prstGeom>
        </p:spPr>
      </p:pic>
      <p:sp>
        <p:nvSpPr>
          <p:cNvPr id="6" name="Oval 5">
            <a:extLst>
              <a:ext uri="{FF2B5EF4-FFF2-40B4-BE49-F238E27FC236}">
                <a16:creationId xmlns:a16="http://schemas.microsoft.com/office/drawing/2014/main" id="{D17F3A63-F49F-937A-543E-4B1EF73042D9}"/>
              </a:ext>
            </a:extLst>
          </p:cNvPr>
          <p:cNvSpPr/>
          <p:nvPr/>
        </p:nvSpPr>
        <p:spPr>
          <a:xfrm>
            <a:off x="753035" y="1930400"/>
            <a:ext cx="1828800" cy="60242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a:p>
        </p:txBody>
      </p:sp>
      <p:sp>
        <p:nvSpPr>
          <p:cNvPr id="7" name="TextBox 6">
            <a:extLst>
              <a:ext uri="{FF2B5EF4-FFF2-40B4-BE49-F238E27FC236}">
                <a16:creationId xmlns:a16="http://schemas.microsoft.com/office/drawing/2014/main" id="{8A715CEA-67E8-8CE7-8A6F-208E0DD4893B}"/>
              </a:ext>
            </a:extLst>
          </p:cNvPr>
          <p:cNvSpPr txBox="1"/>
          <p:nvPr/>
        </p:nvSpPr>
        <p:spPr>
          <a:xfrm>
            <a:off x="5651881" y="1728096"/>
            <a:ext cx="431250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P" dirty="0"/>
              <a:t>Name of the Class</a:t>
            </a:r>
          </a:p>
          <a:p>
            <a:r>
              <a:rPr lang="en-NP" dirty="0"/>
              <a:t>-should be same as the name of the file (Main.java)</a:t>
            </a:r>
          </a:p>
        </p:txBody>
      </p:sp>
      <p:cxnSp>
        <p:nvCxnSpPr>
          <p:cNvPr id="9" name="Straight Arrow Connector 8">
            <a:extLst>
              <a:ext uri="{FF2B5EF4-FFF2-40B4-BE49-F238E27FC236}">
                <a16:creationId xmlns:a16="http://schemas.microsoft.com/office/drawing/2014/main" id="{C8B5295E-7A9D-AB32-FB6F-8F5255A92761}"/>
              </a:ext>
            </a:extLst>
          </p:cNvPr>
          <p:cNvCxnSpPr>
            <a:stCxn id="6" idx="6"/>
            <a:endCxn id="7" idx="1"/>
          </p:cNvCxnSpPr>
          <p:nvPr/>
        </p:nvCxnSpPr>
        <p:spPr>
          <a:xfrm flipV="1">
            <a:off x="2581835" y="2189761"/>
            <a:ext cx="3070046" cy="41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5F33876-C6F6-6EE5-4AB9-0B71AE6C7635}"/>
              </a:ext>
            </a:extLst>
          </p:cNvPr>
          <p:cNvSpPr/>
          <p:nvPr/>
        </p:nvSpPr>
        <p:spPr>
          <a:xfrm>
            <a:off x="2657536" y="2510574"/>
            <a:ext cx="1828800" cy="60242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a:p>
        </p:txBody>
      </p:sp>
      <p:sp>
        <p:nvSpPr>
          <p:cNvPr id="11" name="TextBox 10">
            <a:extLst>
              <a:ext uri="{FF2B5EF4-FFF2-40B4-BE49-F238E27FC236}">
                <a16:creationId xmlns:a16="http://schemas.microsoft.com/office/drawing/2014/main" id="{B010588B-42C6-7FED-1E35-97E056606A72}"/>
              </a:ext>
            </a:extLst>
          </p:cNvPr>
          <p:cNvSpPr txBox="1"/>
          <p:nvPr/>
        </p:nvSpPr>
        <p:spPr>
          <a:xfrm>
            <a:off x="6768984" y="2840759"/>
            <a:ext cx="431250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P" dirty="0"/>
              <a:t>Main Function in Java (Entry function)</a:t>
            </a:r>
          </a:p>
          <a:p>
            <a:r>
              <a:rPr lang="en-NP" dirty="0"/>
              <a:t>- String[] args </a:t>
            </a:r>
            <a:r>
              <a:rPr lang="en-NP" dirty="0">
                <a:sym typeface="Wingdings" pitchFamily="2" charset="2"/>
              </a:rPr>
              <a:t> to send parameters directly to the program</a:t>
            </a:r>
            <a:endParaRPr lang="en-NP" dirty="0"/>
          </a:p>
        </p:txBody>
      </p:sp>
      <p:cxnSp>
        <p:nvCxnSpPr>
          <p:cNvPr id="12" name="Straight Arrow Connector 11">
            <a:extLst>
              <a:ext uri="{FF2B5EF4-FFF2-40B4-BE49-F238E27FC236}">
                <a16:creationId xmlns:a16="http://schemas.microsoft.com/office/drawing/2014/main" id="{3B4A1E6D-5CCC-8C50-E1B4-E6DA881B4895}"/>
              </a:ext>
            </a:extLst>
          </p:cNvPr>
          <p:cNvCxnSpPr>
            <a:stCxn id="10" idx="6"/>
            <a:endCxn id="11" idx="1"/>
          </p:cNvCxnSpPr>
          <p:nvPr/>
        </p:nvCxnSpPr>
        <p:spPr>
          <a:xfrm>
            <a:off x="4486336" y="2811788"/>
            <a:ext cx="2282648" cy="4906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DE97D1D-6DDD-5E0B-5F07-7C56B8943722}"/>
              </a:ext>
            </a:extLst>
          </p:cNvPr>
          <p:cNvSpPr/>
          <p:nvPr/>
        </p:nvSpPr>
        <p:spPr>
          <a:xfrm>
            <a:off x="1163843" y="4809091"/>
            <a:ext cx="2852771" cy="60242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a:p>
        </p:txBody>
      </p:sp>
      <p:sp>
        <p:nvSpPr>
          <p:cNvPr id="14" name="TextBox 13">
            <a:extLst>
              <a:ext uri="{FF2B5EF4-FFF2-40B4-BE49-F238E27FC236}">
                <a16:creationId xmlns:a16="http://schemas.microsoft.com/office/drawing/2014/main" id="{15EA5E44-A039-4E89-F88A-64A2036172E0}"/>
              </a:ext>
            </a:extLst>
          </p:cNvPr>
          <p:cNvSpPr txBox="1"/>
          <p:nvPr/>
        </p:nvSpPr>
        <p:spPr>
          <a:xfrm>
            <a:off x="7287149" y="4837821"/>
            <a:ext cx="235691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P" dirty="0"/>
              <a:t>Output in Java</a:t>
            </a:r>
          </a:p>
        </p:txBody>
      </p:sp>
      <p:cxnSp>
        <p:nvCxnSpPr>
          <p:cNvPr id="15" name="Straight Arrow Connector 14">
            <a:extLst>
              <a:ext uri="{FF2B5EF4-FFF2-40B4-BE49-F238E27FC236}">
                <a16:creationId xmlns:a16="http://schemas.microsoft.com/office/drawing/2014/main" id="{C9F644D6-4109-4240-58EF-E0CBD985D8BA}"/>
              </a:ext>
            </a:extLst>
          </p:cNvPr>
          <p:cNvCxnSpPr>
            <a:cxnSpLocks/>
            <a:stCxn id="13" idx="6"/>
            <a:endCxn id="14" idx="1"/>
          </p:cNvCxnSpPr>
          <p:nvPr/>
        </p:nvCxnSpPr>
        <p:spPr>
          <a:xfrm flipV="1">
            <a:off x="4016614" y="5022487"/>
            <a:ext cx="3270535" cy="8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0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79E3-F157-23DC-7ABD-91D4DD3977A9}"/>
              </a:ext>
            </a:extLst>
          </p:cNvPr>
          <p:cNvSpPr>
            <a:spLocks noGrp="1"/>
          </p:cNvSpPr>
          <p:nvPr>
            <p:ph type="title"/>
          </p:nvPr>
        </p:nvSpPr>
        <p:spPr/>
        <p:txBody>
          <a:bodyPr/>
          <a:lstStyle/>
          <a:p>
            <a:r>
              <a:rPr lang="en-NP" dirty="0"/>
              <a:t>Java Architecture</a:t>
            </a:r>
          </a:p>
        </p:txBody>
      </p:sp>
      <p:sp>
        <p:nvSpPr>
          <p:cNvPr id="3" name="Content Placeholder 2">
            <a:extLst>
              <a:ext uri="{FF2B5EF4-FFF2-40B4-BE49-F238E27FC236}">
                <a16:creationId xmlns:a16="http://schemas.microsoft.com/office/drawing/2014/main" id="{A41C5533-1C45-5C6A-7E2D-E577173F827B}"/>
              </a:ext>
            </a:extLst>
          </p:cNvPr>
          <p:cNvSpPr>
            <a:spLocks noGrp="1"/>
          </p:cNvSpPr>
          <p:nvPr>
            <p:ph idx="1"/>
          </p:nvPr>
        </p:nvSpPr>
        <p:spPr/>
        <p:txBody>
          <a:bodyPr/>
          <a:lstStyle/>
          <a:p>
            <a:r>
              <a:rPr lang="en-US" dirty="0"/>
              <a:t> Architecture is a collection of components, i.e., JVM, JRE, and JDK. </a:t>
            </a:r>
          </a:p>
          <a:p>
            <a:r>
              <a:rPr lang="en-US" dirty="0"/>
              <a:t>It integrates the process of interpretation and compilation</a:t>
            </a:r>
          </a:p>
          <a:p>
            <a:r>
              <a:rPr lang="en-US" dirty="0"/>
              <a:t>It defines all the processes involved in creating a Java program</a:t>
            </a:r>
          </a:p>
          <a:p>
            <a:r>
              <a:rPr lang="en-US" dirty="0"/>
              <a:t>Java Architecture explains each and every step of how a program is compiled and executed.</a:t>
            </a:r>
          </a:p>
        </p:txBody>
      </p:sp>
    </p:spTree>
    <p:extLst>
      <p:ext uri="{BB962C8B-B14F-4D97-AF65-F5344CB8AC3E}">
        <p14:creationId xmlns:p14="http://schemas.microsoft.com/office/powerpoint/2010/main" val="5356198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{D8B0C8E9-2179-C440-A559-39579201C1FE}tf10001060</Template>
  <TotalTime>1491</TotalTime>
  <Words>2364</Words>
  <Application>Microsoft Macintosh PowerPoint</Application>
  <PresentationFormat>Widescreen</PresentationFormat>
  <Paragraphs>196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inter-regular</vt:lpstr>
      <vt:lpstr>Source Code Pro</vt:lpstr>
      <vt:lpstr>times new roman</vt:lpstr>
      <vt:lpstr>Trebuchet MS</vt:lpstr>
      <vt:lpstr>Wingdings 3</vt:lpstr>
      <vt:lpstr>Facet</vt:lpstr>
      <vt:lpstr>Basics of Programming in Java</vt:lpstr>
      <vt:lpstr>Outline</vt:lpstr>
      <vt:lpstr>Java</vt:lpstr>
      <vt:lpstr>Java as programming tools</vt:lpstr>
      <vt:lpstr>Benefits of Java</vt:lpstr>
      <vt:lpstr>PowerPoint Presentation</vt:lpstr>
      <vt:lpstr>A Simple Java Program</vt:lpstr>
      <vt:lpstr>Examples</vt:lpstr>
      <vt:lpstr>Java Architecture</vt:lpstr>
      <vt:lpstr>Java Architecture (contd...)</vt:lpstr>
      <vt:lpstr>Java Virtual Machine</vt:lpstr>
      <vt:lpstr>Java Runtime Environment</vt:lpstr>
      <vt:lpstr>Java Development Kit</vt:lpstr>
      <vt:lpstr>Class and Objects</vt:lpstr>
      <vt:lpstr>Constructor</vt:lpstr>
      <vt:lpstr>Constructor (contd...)</vt:lpstr>
      <vt:lpstr>Packages</vt:lpstr>
      <vt:lpstr>Data Types in Java</vt:lpstr>
      <vt:lpstr>Conditional Statements</vt:lpstr>
      <vt:lpstr>Access Protection Mechanism</vt:lpstr>
      <vt:lpstr>Exception Handling</vt:lpstr>
      <vt:lpstr>Exception Handling (contd...)</vt:lpstr>
      <vt:lpstr>Exception Handling (contd...)</vt:lpstr>
      <vt:lpstr>Java Collections</vt:lpstr>
      <vt:lpstr>What is a framework in Java</vt:lpstr>
      <vt:lpstr>Hierarchy of Collection Framework</vt:lpstr>
      <vt:lpstr>Methods of Collection interface</vt:lpstr>
      <vt:lpstr>Methods of Collection interface (contd...)</vt:lpstr>
      <vt:lpstr>Homework: In your Laptop</vt:lpstr>
      <vt:lpstr>Installing Java:</vt:lpstr>
      <vt:lpstr>Installing JetBrains IntelliJ IDEA:</vt:lpstr>
      <vt:lpstr>After you have installed Java and IntelliJ IDEA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cp:revision>
  <dcterms:created xsi:type="dcterms:W3CDTF">2023-04-27T01:38:21Z</dcterms:created>
  <dcterms:modified xsi:type="dcterms:W3CDTF">2023-12-05T01:36:46Z</dcterms:modified>
</cp:coreProperties>
</file>