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3"/>
  </p:notesMasterIdLst>
  <p:sldIdLst>
    <p:sldId id="257" r:id="rId2"/>
    <p:sldId id="262" r:id="rId3"/>
    <p:sldId id="278" r:id="rId4"/>
    <p:sldId id="279" r:id="rId5"/>
    <p:sldId id="280" r:id="rId6"/>
    <p:sldId id="281" r:id="rId7"/>
    <p:sldId id="282" r:id="rId8"/>
    <p:sldId id="283" r:id="rId9"/>
    <p:sldId id="285" r:id="rId10"/>
    <p:sldId id="284" r:id="rId11"/>
    <p:sldId id="286" r:id="rId12"/>
    <p:sldId id="287" r:id="rId13"/>
    <p:sldId id="288" r:id="rId14"/>
    <p:sldId id="293" r:id="rId15"/>
    <p:sldId id="297" r:id="rId16"/>
    <p:sldId id="307" r:id="rId17"/>
    <p:sldId id="292" r:id="rId18"/>
    <p:sldId id="298" r:id="rId19"/>
    <p:sldId id="301" r:id="rId20"/>
    <p:sldId id="299" r:id="rId21"/>
    <p:sldId id="300" r:id="rId22"/>
    <p:sldId id="291" r:id="rId23"/>
    <p:sldId id="302" r:id="rId24"/>
    <p:sldId id="289" r:id="rId25"/>
    <p:sldId id="295" r:id="rId26"/>
    <p:sldId id="296" r:id="rId27"/>
    <p:sldId id="303" r:id="rId28"/>
    <p:sldId id="304" r:id="rId29"/>
    <p:sldId id="305" r:id="rId30"/>
    <p:sldId id="306"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28"/>
  </p:normalViewPr>
  <p:slideViewPr>
    <p:cSldViewPr snapToGrid="0">
      <p:cViewPr varScale="1">
        <p:scale>
          <a:sx n="115" d="100"/>
          <a:sy n="115" d="100"/>
        </p:scale>
        <p:origin x="23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26F97-4016-D743-9918-7E0412D178F6}" type="datetimeFigureOut">
              <a:rPr lang="en-NP" smtClean="0"/>
              <a:t>09/05/2024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5F849-6544-B143-A79C-7839DF1B3994}" type="slidenum">
              <a:rPr lang="en-NP" smtClean="0"/>
              <a:t>‹#›</a:t>
            </a:fld>
            <a:endParaRPr lang="en-NP"/>
          </a:p>
        </p:txBody>
      </p:sp>
    </p:spTree>
    <p:extLst>
      <p:ext uri="{BB962C8B-B14F-4D97-AF65-F5344CB8AC3E}">
        <p14:creationId xmlns:p14="http://schemas.microsoft.com/office/powerpoint/2010/main" val="77361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D065F849-6544-B143-A79C-7839DF1B3994}" type="slidenum">
              <a:rPr lang="en-NP" smtClean="0"/>
              <a:t>1</a:t>
            </a:fld>
            <a:endParaRPr lang="en-NP"/>
          </a:p>
        </p:txBody>
      </p:sp>
    </p:spTree>
    <p:extLst>
      <p:ext uri="{BB962C8B-B14F-4D97-AF65-F5344CB8AC3E}">
        <p14:creationId xmlns:p14="http://schemas.microsoft.com/office/powerpoint/2010/main" val="35481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414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8976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78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94456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0969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452235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8249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0381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51447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229CA-B131-8143-9C86-B52FD2B8C3A6}" type="datetimeFigureOut">
              <a:rPr lang="en-NP" smtClean="0"/>
              <a:t>09/05/2024</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1620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229CA-B131-8143-9C86-B52FD2B8C3A6}" type="datetimeFigureOut">
              <a:rPr lang="en-NP" smtClean="0"/>
              <a:t>09/05/2024</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3057268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229CA-B131-8143-9C86-B52FD2B8C3A6}" type="datetimeFigureOut">
              <a:rPr lang="en-NP" smtClean="0"/>
              <a:t>09/05/2024</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12001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229CA-B131-8143-9C86-B52FD2B8C3A6}" type="datetimeFigureOut">
              <a:rPr lang="en-NP" smtClean="0"/>
              <a:t>09/05/2024</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70462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229CA-B131-8143-9C86-B52FD2B8C3A6}" type="datetimeFigureOut">
              <a:rPr lang="en-NP" smtClean="0"/>
              <a:t>09/05/2024</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70717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09/05/2024</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99019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229CA-B131-8143-9C86-B52FD2B8C3A6}" type="datetimeFigureOut">
              <a:rPr lang="en-NP" smtClean="0"/>
              <a:t>09/05/2024</a:t>
            </a:fld>
            <a:endParaRPr lang="en-NP"/>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5D6FE4-B5F1-3A44-B058-55FFE642D74D}" type="slidenum">
              <a:rPr lang="en-NP" smtClean="0"/>
              <a:t>‹#›</a:t>
            </a:fld>
            <a:endParaRPr lang="en-NP"/>
          </a:p>
        </p:txBody>
      </p:sp>
    </p:spTree>
    <p:extLst>
      <p:ext uri="{BB962C8B-B14F-4D97-AF65-F5344CB8AC3E}">
        <p14:creationId xmlns:p14="http://schemas.microsoft.com/office/powerpoint/2010/main" val="257325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6229CA-B131-8143-9C86-B52FD2B8C3A6}" type="datetimeFigureOut">
              <a:rPr lang="en-NP" smtClean="0"/>
              <a:t>09/05/2024</a:t>
            </a:fld>
            <a:endParaRPr lang="en-NP"/>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P"/>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5D6FE4-B5F1-3A44-B058-55FFE642D74D}" type="slidenum">
              <a:rPr lang="en-NP" smtClean="0"/>
              <a:t>‹#›</a:t>
            </a:fld>
            <a:endParaRPr lang="en-NP"/>
          </a:p>
        </p:txBody>
      </p:sp>
      <p:pic>
        <p:nvPicPr>
          <p:cNvPr id="1028" name="Picture 4" descr="Java Icon Png #245863 - Free Icons Library">
            <a:extLst>
              <a:ext uri="{FF2B5EF4-FFF2-40B4-BE49-F238E27FC236}">
                <a16:creationId xmlns:a16="http://schemas.microsoft.com/office/drawing/2014/main" id="{1B153F72-AA09-794A-A2D4-CD640D17DFA5}"/>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371666" y="30582"/>
            <a:ext cx="1830990" cy="183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24466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4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695730-16D3-A38E-CF84-A09E5B5F1E61}"/>
              </a:ext>
            </a:extLst>
          </p:cNvPr>
          <p:cNvSpPr>
            <a:spLocks noGrp="1"/>
          </p:cNvSpPr>
          <p:nvPr>
            <p:ph type="ctrTitle"/>
          </p:nvPr>
        </p:nvSpPr>
        <p:spPr/>
        <p:txBody>
          <a:bodyPr/>
          <a:lstStyle/>
          <a:p>
            <a:r>
              <a:rPr lang="en-US" dirty="0"/>
              <a:t>Object Oriented Principles in Java</a:t>
            </a:r>
            <a:endParaRPr lang="en-NP" dirty="0"/>
          </a:p>
        </p:txBody>
      </p:sp>
      <p:sp>
        <p:nvSpPr>
          <p:cNvPr id="5" name="Subtitle 4">
            <a:extLst>
              <a:ext uri="{FF2B5EF4-FFF2-40B4-BE49-F238E27FC236}">
                <a16:creationId xmlns:a16="http://schemas.microsoft.com/office/drawing/2014/main" id="{D239DF0B-6520-2513-309F-1AAE5D7FBE13}"/>
              </a:ext>
            </a:extLst>
          </p:cNvPr>
          <p:cNvSpPr>
            <a:spLocks noGrp="1"/>
          </p:cNvSpPr>
          <p:nvPr>
            <p:ph type="subTitle" idx="1"/>
          </p:nvPr>
        </p:nvSpPr>
        <p:spPr/>
        <p:txBody>
          <a:bodyPr/>
          <a:lstStyle/>
          <a:p>
            <a:endParaRPr lang="en-NP"/>
          </a:p>
        </p:txBody>
      </p:sp>
    </p:spTree>
    <p:extLst>
      <p:ext uri="{BB962C8B-B14F-4D97-AF65-F5344CB8AC3E}">
        <p14:creationId xmlns:p14="http://schemas.microsoft.com/office/powerpoint/2010/main" val="24111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C96B-711B-A05D-182C-06B193142D45}"/>
              </a:ext>
            </a:extLst>
          </p:cNvPr>
          <p:cNvSpPr>
            <a:spLocks noGrp="1"/>
          </p:cNvSpPr>
          <p:nvPr>
            <p:ph type="title"/>
          </p:nvPr>
        </p:nvSpPr>
        <p:spPr/>
        <p:txBody>
          <a:bodyPr/>
          <a:lstStyle/>
          <a:p>
            <a:r>
              <a:rPr lang="en-US" dirty="0"/>
              <a:t>Inheritance</a:t>
            </a:r>
            <a:endParaRPr lang="en-NP" dirty="0"/>
          </a:p>
        </p:txBody>
      </p:sp>
      <p:sp>
        <p:nvSpPr>
          <p:cNvPr id="3" name="Content Placeholder 2">
            <a:extLst>
              <a:ext uri="{FF2B5EF4-FFF2-40B4-BE49-F238E27FC236}">
                <a16:creationId xmlns:a16="http://schemas.microsoft.com/office/drawing/2014/main" id="{77131F3C-9DFA-1E99-780A-1BCB216AF408}"/>
              </a:ext>
            </a:extLst>
          </p:cNvPr>
          <p:cNvSpPr>
            <a:spLocks noGrp="1"/>
          </p:cNvSpPr>
          <p:nvPr>
            <p:ph idx="1"/>
          </p:nvPr>
        </p:nvSpPr>
        <p:spPr/>
        <p:txBody>
          <a:bodyPr/>
          <a:lstStyle/>
          <a:p>
            <a:r>
              <a:rPr lang="en-US" dirty="0"/>
              <a:t>Inheritance is the </a:t>
            </a:r>
            <a:r>
              <a:rPr lang="en-US" b="1" dirty="0">
                <a:solidFill>
                  <a:srgbClr val="FF0000"/>
                </a:solidFill>
              </a:rPr>
              <a:t>method of acquiring features of the existing class into the new class</a:t>
            </a:r>
            <a:r>
              <a:rPr lang="en-US" dirty="0"/>
              <a:t>.</a:t>
            </a:r>
          </a:p>
          <a:p>
            <a:r>
              <a:rPr lang="en-US" dirty="0"/>
              <a:t>Suppose there is a class, considered as the parent class, that has some methods associated with it. And we declare a new class, considered as the child class, that has its own methods. So, when a child class is inherited from the parent class then it will have all the methods associated with parent class are available in the child class along with the child class own methods also. So that is Inheritance</a:t>
            </a:r>
            <a:endParaRPr lang="en-NP" dirty="0"/>
          </a:p>
        </p:txBody>
      </p:sp>
    </p:spTree>
    <p:extLst>
      <p:ext uri="{BB962C8B-B14F-4D97-AF65-F5344CB8AC3E}">
        <p14:creationId xmlns:p14="http://schemas.microsoft.com/office/powerpoint/2010/main" val="177116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35DD-97E8-729B-8DE4-FBCCD863CA32}"/>
              </a:ext>
            </a:extLst>
          </p:cNvPr>
          <p:cNvSpPr>
            <a:spLocks noGrp="1"/>
          </p:cNvSpPr>
          <p:nvPr>
            <p:ph type="title"/>
          </p:nvPr>
        </p:nvSpPr>
        <p:spPr/>
        <p:txBody>
          <a:bodyPr/>
          <a:lstStyle/>
          <a:p>
            <a:r>
              <a:rPr lang="en-NP" dirty="0"/>
              <a:t>Types of Inheritance</a:t>
            </a:r>
          </a:p>
        </p:txBody>
      </p:sp>
      <p:sp>
        <p:nvSpPr>
          <p:cNvPr id="3" name="Content Placeholder 2">
            <a:extLst>
              <a:ext uri="{FF2B5EF4-FFF2-40B4-BE49-F238E27FC236}">
                <a16:creationId xmlns:a16="http://schemas.microsoft.com/office/drawing/2014/main" id="{2D282CED-457B-053C-EA3D-3E19D109149C}"/>
              </a:ext>
            </a:extLst>
          </p:cNvPr>
          <p:cNvSpPr>
            <a:spLocks noGrp="1"/>
          </p:cNvSpPr>
          <p:nvPr>
            <p:ph idx="1"/>
          </p:nvPr>
        </p:nvSpPr>
        <p:spPr/>
        <p:txBody>
          <a:bodyPr/>
          <a:lstStyle/>
          <a:p>
            <a:r>
              <a:rPr lang="en-US" dirty="0">
                <a:solidFill>
                  <a:srgbClr val="FF0000"/>
                </a:solidFill>
              </a:rPr>
              <a:t>Single Inheritance </a:t>
            </a:r>
            <a:r>
              <a:rPr lang="en-US" dirty="0"/>
              <a:t>– When there is only one derived class.</a:t>
            </a:r>
          </a:p>
          <a:p>
            <a:r>
              <a:rPr lang="en-US" dirty="0">
                <a:solidFill>
                  <a:srgbClr val="FF0000"/>
                </a:solidFill>
              </a:rPr>
              <a:t>Multiple Inheritance </a:t>
            </a:r>
            <a:r>
              <a:rPr lang="en-US" dirty="0"/>
              <a:t>– When child class is inheriting more than one base class.</a:t>
            </a:r>
          </a:p>
          <a:p>
            <a:r>
              <a:rPr lang="en-US" dirty="0">
                <a:solidFill>
                  <a:srgbClr val="FF0000"/>
                </a:solidFill>
              </a:rPr>
              <a:t>Multilevel Inheritance </a:t>
            </a:r>
            <a:r>
              <a:rPr lang="en-US" dirty="0"/>
              <a:t>– When there is a level of inheritance. From class A to class B to class C.</a:t>
            </a:r>
          </a:p>
          <a:p>
            <a:r>
              <a:rPr lang="en-US" dirty="0">
                <a:solidFill>
                  <a:srgbClr val="FF0000"/>
                </a:solidFill>
              </a:rPr>
              <a:t>Hierarchical Inheritance </a:t>
            </a:r>
            <a:r>
              <a:rPr lang="en-US" dirty="0"/>
              <a:t>– When more than one derived class is inheriting one base class.</a:t>
            </a:r>
          </a:p>
        </p:txBody>
      </p:sp>
    </p:spTree>
    <p:extLst>
      <p:ext uri="{BB962C8B-B14F-4D97-AF65-F5344CB8AC3E}">
        <p14:creationId xmlns:p14="http://schemas.microsoft.com/office/powerpoint/2010/main" val="34518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C61-65D8-8222-9696-B83FFE8C716D}"/>
              </a:ext>
            </a:extLst>
          </p:cNvPr>
          <p:cNvSpPr>
            <a:spLocks noGrp="1"/>
          </p:cNvSpPr>
          <p:nvPr>
            <p:ph type="title"/>
          </p:nvPr>
        </p:nvSpPr>
        <p:spPr/>
        <p:txBody>
          <a:bodyPr/>
          <a:lstStyle/>
          <a:p>
            <a:r>
              <a:rPr lang="en-US" dirty="0"/>
              <a:t>Super class, sub class</a:t>
            </a:r>
            <a:endParaRPr lang="en-NP" dirty="0"/>
          </a:p>
        </p:txBody>
      </p:sp>
      <p:sp>
        <p:nvSpPr>
          <p:cNvPr id="3" name="Content Placeholder 2">
            <a:extLst>
              <a:ext uri="{FF2B5EF4-FFF2-40B4-BE49-F238E27FC236}">
                <a16:creationId xmlns:a16="http://schemas.microsoft.com/office/drawing/2014/main" id="{3C1FCC3B-BE0B-5B77-8F5C-8582D0D559FB}"/>
              </a:ext>
            </a:extLst>
          </p:cNvPr>
          <p:cNvSpPr>
            <a:spLocks noGrp="1"/>
          </p:cNvSpPr>
          <p:nvPr>
            <p:ph idx="1"/>
          </p:nvPr>
        </p:nvSpPr>
        <p:spPr/>
        <p:txBody>
          <a:bodyPr/>
          <a:lstStyle/>
          <a:p>
            <a:r>
              <a:rPr lang="en-US" dirty="0"/>
              <a:t>It is possible to </a:t>
            </a:r>
            <a:r>
              <a:rPr lang="en-US" b="1" dirty="0">
                <a:solidFill>
                  <a:srgbClr val="FF0000"/>
                </a:solidFill>
              </a:rPr>
              <a:t>inherit attributes and methods </a:t>
            </a:r>
            <a:r>
              <a:rPr lang="en-US" dirty="0"/>
              <a:t>from one class to another.</a:t>
            </a:r>
          </a:p>
          <a:p>
            <a:r>
              <a:rPr lang="en-US" dirty="0"/>
              <a:t>We can group the "inheritance concept" into two categories:</a:t>
            </a:r>
          </a:p>
          <a:p>
            <a:pPr lvl="1"/>
            <a:r>
              <a:rPr lang="en-US" dirty="0">
                <a:solidFill>
                  <a:srgbClr val="FF0000"/>
                </a:solidFill>
              </a:rPr>
              <a:t>subclass (child) </a:t>
            </a:r>
            <a:r>
              <a:rPr lang="en-US" dirty="0"/>
              <a:t>- the class that inherits from another class</a:t>
            </a:r>
          </a:p>
          <a:p>
            <a:pPr lvl="1"/>
            <a:r>
              <a:rPr lang="en-US" dirty="0">
                <a:solidFill>
                  <a:srgbClr val="FF0000"/>
                </a:solidFill>
              </a:rPr>
              <a:t>superclass (parent) </a:t>
            </a:r>
            <a:r>
              <a:rPr lang="en-US" dirty="0"/>
              <a:t>- the class being inherited from</a:t>
            </a:r>
          </a:p>
          <a:p>
            <a:endParaRPr lang="en-US" dirty="0"/>
          </a:p>
          <a:p>
            <a:endParaRPr lang="en-NP" dirty="0"/>
          </a:p>
        </p:txBody>
      </p:sp>
    </p:spTree>
    <p:extLst>
      <p:ext uri="{BB962C8B-B14F-4D97-AF65-F5344CB8AC3E}">
        <p14:creationId xmlns:p14="http://schemas.microsoft.com/office/powerpoint/2010/main" val="89052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E6AD87-917F-7CE6-49BE-30C492E278FA}"/>
              </a:ext>
            </a:extLst>
          </p:cNvPr>
          <p:cNvPicPr>
            <a:picLocks noChangeAspect="1"/>
          </p:cNvPicPr>
          <p:nvPr/>
        </p:nvPicPr>
        <p:blipFill>
          <a:blip r:embed="rId2"/>
          <a:stretch>
            <a:fillRect/>
          </a:stretch>
        </p:blipFill>
        <p:spPr>
          <a:xfrm>
            <a:off x="431964" y="361950"/>
            <a:ext cx="6883400" cy="6134100"/>
          </a:xfrm>
          <a:prstGeom prst="rect">
            <a:avLst/>
          </a:prstGeom>
        </p:spPr>
      </p:pic>
      <p:sp>
        <p:nvSpPr>
          <p:cNvPr id="8" name="Oval 7">
            <a:extLst>
              <a:ext uri="{FF2B5EF4-FFF2-40B4-BE49-F238E27FC236}">
                <a16:creationId xmlns:a16="http://schemas.microsoft.com/office/drawing/2014/main" id="{5353262C-24C6-EAE4-1AAD-4D3FDF0A3D51}"/>
              </a:ext>
            </a:extLst>
          </p:cNvPr>
          <p:cNvSpPr/>
          <p:nvPr/>
        </p:nvSpPr>
        <p:spPr>
          <a:xfrm>
            <a:off x="215154" y="236668"/>
            <a:ext cx="2560320" cy="64545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sp>
        <p:nvSpPr>
          <p:cNvPr id="9" name="Oval 8">
            <a:extLst>
              <a:ext uri="{FF2B5EF4-FFF2-40B4-BE49-F238E27FC236}">
                <a16:creationId xmlns:a16="http://schemas.microsoft.com/office/drawing/2014/main" id="{A3FF9EFE-7FB5-B6F1-01FA-F22E92000E18}"/>
              </a:ext>
            </a:extLst>
          </p:cNvPr>
          <p:cNvSpPr/>
          <p:nvPr/>
        </p:nvSpPr>
        <p:spPr>
          <a:xfrm>
            <a:off x="215154" y="2259106"/>
            <a:ext cx="3496235" cy="64545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p>
        </p:txBody>
      </p:sp>
    </p:spTree>
    <p:extLst>
      <p:ext uri="{BB962C8B-B14F-4D97-AF65-F5344CB8AC3E}">
        <p14:creationId xmlns:p14="http://schemas.microsoft.com/office/powerpoint/2010/main" val="152635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E548-53F4-C062-B62D-27AAFC4F45B8}"/>
              </a:ext>
            </a:extLst>
          </p:cNvPr>
          <p:cNvSpPr>
            <a:spLocks noGrp="1"/>
          </p:cNvSpPr>
          <p:nvPr>
            <p:ph type="title"/>
          </p:nvPr>
        </p:nvSpPr>
        <p:spPr/>
        <p:txBody>
          <a:bodyPr/>
          <a:lstStyle/>
          <a:p>
            <a:r>
              <a:rPr lang="en-US" dirty="0"/>
              <a:t>Extends and super keyword</a:t>
            </a:r>
            <a:endParaRPr lang="en-NP" dirty="0"/>
          </a:p>
        </p:txBody>
      </p:sp>
      <p:sp>
        <p:nvSpPr>
          <p:cNvPr id="3" name="Content Placeholder 2">
            <a:extLst>
              <a:ext uri="{FF2B5EF4-FFF2-40B4-BE49-F238E27FC236}">
                <a16:creationId xmlns:a16="http://schemas.microsoft.com/office/drawing/2014/main" id="{8B14ACE4-BBD1-7C81-C60C-D7BB9214398F}"/>
              </a:ext>
            </a:extLst>
          </p:cNvPr>
          <p:cNvSpPr>
            <a:spLocks noGrp="1"/>
          </p:cNvSpPr>
          <p:nvPr>
            <p:ph idx="1"/>
          </p:nvPr>
        </p:nvSpPr>
        <p:spPr/>
        <p:txBody>
          <a:bodyPr/>
          <a:lstStyle/>
          <a:p>
            <a:r>
              <a:rPr lang="en-US" dirty="0"/>
              <a:t>The </a:t>
            </a:r>
            <a:r>
              <a:rPr lang="en-US" b="1" dirty="0">
                <a:solidFill>
                  <a:srgbClr val="FF0000"/>
                </a:solidFill>
              </a:rPr>
              <a:t>extends keyword is used </a:t>
            </a:r>
            <a:r>
              <a:rPr lang="en-US" dirty="0"/>
              <a:t>in class declarations or class expressions to </a:t>
            </a:r>
            <a:r>
              <a:rPr lang="en-US" b="1" dirty="0">
                <a:solidFill>
                  <a:srgbClr val="FF0000"/>
                </a:solidFill>
              </a:rPr>
              <a:t>create a class that is a child of another class.</a:t>
            </a:r>
          </a:p>
          <a:p>
            <a:pPr marL="0" indent="0">
              <a:buNone/>
            </a:pPr>
            <a:endParaRPr lang="en-US" dirty="0"/>
          </a:p>
          <a:p>
            <a:r>
              <a:rPr lang="en-US" dirty="0"/>
              <a:t>The constructor body of a derived class (with extends), the super keyword may appear as a "function call" (</a:t>
            </a:r>
            <a:r>
              <a:rPr lang="en-US" dirty="0">
                <a:solidFill>
                  <a:srgbClr val="FF0000"/>
                </a:solidFill>
              </a:rPr>
              <a:t>super(...</a:t>
            </a:r>
            <a:r>
              <a:rPr lang="en-US" dirty="0" err="1">
                <a:solidFill>
                  <a:srgbClr val="FF0000"/>
                </a:solidFill>
              </a:rPr>
              <a:t>args</a:t>
            </a:r>
            <a:r>
              <a:rPr lang="en-US" dirty="0">
                <a:solidFill>
                  <a:srgbClr val="FF0000"/>
                </a:solidFill>
              </a:rPr>
              <a:t>)</a:t>
            </a:r>
            <a:r>
              <a:rPr lang="en-US" dirty="0"/>
              <a:t>), which must be called before the this keyword is used, and before the constructor returns.</a:t>
            </a:r>
            <a:endParaRPr lang="en-NP" dirty="0"/>
          </a:p>
        </p:txBody>
      </p:sp>
    </p:spTree>
    <p:extLst>
      <p:ext uri="{BB962C8B-B14F-4D97-AF65-F5344CB8AC3E}">
        <p14:creationId xmlns:p14="http://schemas.microsoft.com/office/powerpoint/2010/main" val="40074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BB4275-7DED-39BE-FA32-4E7C05350F0A}"/>
              </a:ext>
            </a:extLst>
          </p:cNvPr>
          <p:cNvPicPr>
            <a:picLocks noChangeAspect="1"/>
          </p:cNvPicPr>
          <p:nvPr/>
        </p:nvPicPr>
        <p:blipFill>
          <a:blip r:embed="rId2"/>
          <a:stretch>
            <a:fillRect/>
          </a:stretch>
        </p:blipFill>
        <p:spPr>
          <a:xfrm>
            <a:off x="303212" y="909157"/>
            <a:ext cx="5013640" cy="5039685"/>
          </a:xfrm>
          <a:prstGeom prst="rect">
            <a:avLst/>
          </a:prstGeom>
        </p:spPr>
      </p:pic>
      <p:pic>
        <p:nvPicPr>
          <p:cNvPr id="7" name="Picture 6">
            <a:extLst>
              <a:ext uri="{FF2B5EF4-FFF2-40B4-BE49-F238E27FC236}">
                <a16:creationId xmlns:a16="http://schemas.microsoft.com/office/drawing/2014/main" id="{C10FD07E-EFD6-7464-6C7E-9DFE85E022AA}"/>
              </a:ext>
            </a:extLst>
          </p:cNvPr>
          <p:cNvPicPr>
            <a:picLocks noChangeAspect="1"/>
          </p:cNvPicPr>
          <p:nvPr/>
        </p:nvPicPr>
        <p:blipFill>
          <a:blip r:embed="rId3"/>
          <a:stretch>
            <a:fillRect/>
          </a:stretch>
        </p:blipFill>
        <p:spPr>
          <a:xfrm>
            <a:off x="5453062" y="2047081"/>
            <a:ext cx="6629096" cy="2963862"/>
          </a:xfrm>
          <a:prstGeom prst="rect">
            <a:avLst/>
          </a:prstGeom>
        </p:spPr>
      </p:pic>
      <p:sp>
        <p:nvSpPr>
          <p:cNvPr id="8" name="TextBox 7">
            <a:extLst>
              <a:ext uri="{FF2B5EF4-FFF2-40B4-BE49-F238E27FC236}">
                <a16:creationId xmlns:a16="http://schemas.microsoft.com/office/drawing/2014/main" id="{B73A3B3B-9ABC-723A-DA95-AB8CB6BB007B}"/>
              </a:ext>
            </a:extLst>
          </p:cNvPr>
          <p:cNvSpPr txBox="1"/>
          <p:nvPr/>
        </p:nvSpPr>
        <p:spPr>
          <a:xfrm>
            <a:off x="514350" y="300038"/>
            <a:ext cx="1700213" cy="369332"/>
          </a:xfrm>
          <a:prstGeom prst="rect">
            <a:avLst/>
          </a:prstGeom>
          <a:noFill/>
        </p:spPr>
        <p:txBody>
          <a:bodyPr wrap="square" rtlCol="0">
            <a:spAutoFit/>
          </a:bodyPr>
          <a:lstStyle/>
          <a:p>
            <a:r>
              <a:rPr lang="en-NP" dirty="0"/>
              <a:t>PARENT CLASS</a:t>
            </a:r>
          </a:p>
        </p:txBody>
      </p:sp>
      <p:sp>
        <p:nvSpPr>
          <p:cNvPr id="9" name="TextBox 8">
            <a:extLst>
              <a:ext uri="{FF2B5EF4-FFF2-40B4-BE49-F238E27FC236}">
                <a16:creationId xmlns:a16="http://schemas.microsoft.com/office/drawing/2014/main" id="{FC07D8CC-FD23-621B-98EE-17101D4CABF4}"/>
              </a:ext>
            </a:extLst>
          </p:cNvPr>
          <p:cNvSpPr txBox="1"/>
          <p:nvPr/>
        </p:nvSpPr>
        <p:spPr>
          <a:xfrm>
            <a:off x="6396038" y="1538288"/>
            <a:ext cx="1590676" cy="369332"/>
          </a:xfrm>
          <a:prstGeom prst="rect">
            <a:avLst/>
          </a:prstGeom>
          <a:noFill/>
        </p:spPr>
        <p:txBody>
          <a:bodyPr wrap="square" rtlCol="0">
            <a:spAutoFit/>
          </a:bodyPr>
          <a:lstStyle/>
          <a:p>
            <a:r>
              <a:rPr lang="en-NP" dirty="0"/>
              <a:t>CHILD CLASS</a:t>
            </a:r>
          </a:p>
        </p:txBody>
      </p:sp>
    </p:spTree>
    <p:extLst>
      <p:ext uri="{BB962C8B-B14F-4D97-AF65-F5344CB8AC3E}">
        <p14:creationId xmlns:p14="http://schemas.microsoft.com/office/powerpoint/2010/main" val="340156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43B-32A2-70BC-58C7-2AA3120A52C7}"/>
              </a:ext>
            </a:extLst>
          </p:cNvPr>
          <p:cNvSpPr>
            <a:spLocks noGrp="1"/>
          </p:cNvSpPr>
          <p:nvPr>
            <p:ph type="title"/>
          </p:nvPr>
        </p:nvSpPr>
        <p:spPr/>
        <p:txBody>
          <a:bodyPr>
            <a:normAutofit/>
          </a:bodyPr>
          <a:lstStyle/>
          <a:p>
            <a:r>
              <a:rPr lang="en-US" dirty="0"/>
              <a:t>Method</a:t>
            </a:r>
            <a:br>
              <a:rPr lang="en-US" dirty="0"/>
            </a:br>
            <a:r>
              <a:rPr lang="en-US" dirty="0"/>
              <a:t>Overloading</a:t>
            </a:r>
            <a:endParaRPr lang="en-NP" dirty="0"/>
          </a:p>
        </p:txBody>
      </p:sp>
      <p:pic>
        <p:nvPicPr>
          <p:cNvPr id="7" name="Picture 6">
            <a:extLst>
              <a:ext uri="{FF2B5EF4-FFF2-40B4-BE49-F238E27FC236}">
                <a16:creationId xmlns:a16="http://schemas.microsoft.com/office/drawing/2014/main" id="{ABA5C086-9248-B910-269E-C086C65521D7}"/>
              </a:ext>
            </a:extLst>
          </p:cNvPr>
          <p:cNvPicPr>
            <a:picLocks noChangeAspect="1"/>
          </p:cNvPicPr>
          <p:nvPr/>
        </p:nvPicPr>
        <p:blipFill>
          <a:blip r:embed="rId2"/>
          <a:stretch>
            <a:fillRect/>
          </a:stretch>
        </p:blipFill>
        <p:spPr>
          <a:xfrm>
            <a:off x="3616324" y="191290"/>
            <a:ext cx="6027737" cy="6475420"/>
          </a:xfrm>
          <a:prstGeom prst="rect">
            <a:avLst/>
          </a:prstGeom>
        </p:spPr>
      </p:pic>
    </p:spTree>
    <p:extLst>
      <p:ext uri="{BB962C8B-B14F-4D97-AF65-F5344CB8AC3E}">
        <p14:creationId xmlns:p14="http://schemas.microsoft.com/office/powerpoint/2010/main" val="43411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DFA8-DA82-8A26-EFA8-18F5E744075E}"/>
              </a:ext>
            </a:extLst>
          </p:cNvPr>
          <p:cNvSpPr>
            <a:spLocks noGrp="1"/>
          </p:cNvSpPr>
          <p:nvPr>
            <p:ph type="title"/>
          </p:nvPr>
        </p:nvSpPr>
        <p:spPr/>
        <p:txBody>
          <a:bodyPr/>
          <a:lstStyle/>
          <a:p>
            <a:r>
              <a:rPr lang="en-US" dirty="0"/>
              <a:t>Final classes and methods</a:t>
            </a:r>
            <a:endParaRPr lang="en-NP" dirty="0"/>
          </a:p>
        </p:txBody>
      </p:sp>
      <p:sp>
        <p:nvSpPr>
          <p:cNvPr id="3" name="Content Placeholder 2">
            <a:extLst>
              <a:ext uri="{FF2B5EF4-FFF2-40B4-BE49-F238E27FC236}">
                <a16:creationId xmlns:a16="http://schemas.microsoft.com/office/drawing/2014/main" id="{A565CF0D-B721-BEB6-D434-6941FC29FCA1}"/>
              </a:ext>
            </a:extLst>
          </p:cNvPr>
          <p:cNvSpPr>
            <a:spLocks noGrp="1"/>
          </p:cNvSpPr>
          <p:nvPr>
            <p:ph idx="1"/>
          </p:nvPr>
        </p:nvSpPr>
        <p:spPr/>
        <p:txBody>
          <a:bodyPr/>
          <a:lstStyle/>
          <a:p>
            <a:r>
              <a:rPr lang="en-US" b="1" dirty="0">
                <a:solidFill>
                  <a:srgbClr val="FF0000"/>
                </a:solidFill>
              </a:rPr>
              <a:t>final</a:t>
            </a:r>
            <a:r>
              <a:rPr lang="en-US" b="1" dirty="0"/>
              <a:t> </a:t>
            </a:r>
            <a:r>
              <a:rPr lang="en-US" dirty="0"/>
              <a:t>keyword is used in different contexts.</a:t>
            </a:r>
          </a:p>
          <a:p>
            <a:r>
              <a:rPr lang="en-US" dirty="0"/>
              <a:t>First of all, final is a non-access modifier applicable only to a variable, a method, or a class.</a:t>
            </a:r>
            <a:endParaRPr lang="en-NP" dirty="0"/>
          </a:p>
        </p:txBody>
      </p:sp>
      <p:pic>
        <p:nvPicPr>
          <p:cNvPr id="3074" name="Picture 2" descr="Final Keyword In Java">
            <a:extLst>
              <a:ext uri="{FF2B5EF4-FFF2-40B4-BE49-F238E27FC236}">
                <a16:creationId xmlns:a16="http://schemas.microsoft.com/office/drawing/2014/main" id="{3DA6FD66-4AF4-7887-775C-8AEEBD4ABC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 t="19482" r="3197" b="21157"/>
          <a:stretch/>
        </p:blipFill>
        <p:spPr bwMode="auto">
          <a:xfrm>
            <a:off x="1939573" y="3851353"/>
            <a:ext cx="6890101" cy="219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4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F925-C38F-758C-D5C7-8FC5BB3531A7}"/>
              </a:ext>
            </a:extLst>
          </p:cNvPr>
          <p:cNvSpPr>
            <a:spLocks noGrp="1"/>
          </p:cNvSpPr>
          <p:nvPr>
            <p:ph type="title"/>
          </p:nvPr>
        </p:nvSpPr>
        <p:spPr/>
        <p:txBody>
          <a:bodyPr/>
          <a:lstStyle/>
          <a:p>
            <a:r>
              <a:rPr lang="en-NP" dirty="0"/>
              <a:t>Final Variable</a:t>
            </a:r>
          </a:p>
        </p:txBody>
      </p:sp>
      <p:sp>
        <p:nvSpPr>
          <p:cNvPr id="3" name="Content Placeholder 2">
            <a:extLst>
              <a:ext uri="{FF2B5EF4-FFF2-40B4-BE49-F238E27FC236}">
                <a16:creationId xmlns:a16="http://schemas.microsoft.com/office/drawing/2014/main" id="{A7DB2EC6-74C7-CE8B-0CD5-D52B9E09965F}"/>
              </a:ext>
            </a:extLst>
          </p:cNvPr>
          <p:cNvSpPr>
            <a:spLocks noGrp="1"/>
          </p:cNvSpPr>
          <p:nvPr>
            <p:ph idx="1"/>
          </p:nvPr>
        </p:nvSpPr>
        <p:spPr/>
        <p:txBody>
          <a:bodyPr/>
          <a:lstStyle/>
          <a:p>
            <a:r>
              <a:rPr lang="en-US" dirty="0"/>
              <a:t>When a variable is </a:t>
            </a:r>
            <a:r>
              <a:rPr lang="en-US" b="1" dirty="0">
                <a:solidFill>
                  <a:srgbClr val="FF0000"/>
                </a:solidFill>
              </a:rPr>
              <a:t>declared with the final keyword</a:t>
            </a:r>
            <a:r>
              <a:rPr lang="en-US" dirty="0"/>
              <a:t>, its value can’t be modified, essentially, a constant.</a:t>
            </a:r>
          </a:p>
          <a:p>
            <a:r>
              <a:rPr lang="en-US" dirty="0"/>
              <a:t>This also means that </a:t>
            </a:r>
            <a:r>
              <a:rPr lang="en-US" b="1" dirty="0">
                <a:solidFill>
                  <a:srgbClr val="FF0000"/>
                </a:solidFill>
              </a:rPr>
              <a:t>you must initialize a final variable</a:t>
            </a:r>
          </a:p>
          <a:p>
            <a:r>
              <a:rPr lang="en-US" dirty="0"/>
              <a:t>If the final variable is a reference, this means that the variable cannot be re-bound to reference another object, but the internal state of the object pointed by that reference variable can be changed</a:t>
            </a:r>
          </a:p>
          <a:p>
            <a:r>
              <a:rPr lang="en-US" dirty="0"/>
              <a:t>It is </a:t>
            </a:r>
            <a:r>
              <a:rPr lang="en-US" b="1" dirty="0">
                <a:solidFill>
                  <a:srgbClr val="FF0000"/>
                </a:solidFill>
              </a:rPr>
              <a:t>good practice </a:t>
            </a:r>
            <a:r>
              <a:rPr lang="en-US" dirty="0"/>
              <a:t>to represent final variables in all </a:t>
            </a:r>
            <a:r>
              <a:rPr lang="en-US" b="1" dirty="0">
                <a:solidFill>
                  <a:srgbClr val="FF0000"/>
                </a:solidFill>
              </a:rPr>
              <a:t>uppercase, using underscore </a:t>
            </a:r>
            <a:r>
              <a:rPr lang="en-US" dirty="0"/>
              <a:t>to separate words.</a:t>
            </a:r>
          </a:p>
        </p:txBody>
      </p:sp>
      <p:pic>
        <p:nvPicPr>
          <p:cNvPr id="5" name="Picture 4">
            <a:extLst>
              <a:ext uri="{FF2B5EF4-FFF2-40B4-BE49-F238E27FC236}">
                <a16:creationId xmlns:a16="http://schemas.microsoft.com/office/drawing/2014/main" id="{1C42BB94-2D61-76D5-E7BF-582EA5F1BA08}"/>
              </a:ext>
            </a:extLst>
          </p:cNvPr>
          <p:cNvPicPr>
            <a:picLocks noChangeAspect="1"/>
          </p:cNvPicPr>
          <p:nvPr/>
        </p:nvPicPr>
        <p:blipFill>
          <a:blip r:embed="rId2"/>
          <a:stretch>
            <a:fillRect/>
          </a:stretch>
        </p:blipFill>
        <p:spPr>
          <a:xfrm>
            <a:off x="8897938" y="5822950"/>
            <a:ext cx="3111500" cy="850900"/>
          </a:xfrm>
          <a:prstGeom prst="rect">
            <a:avLst/>
          </a:prstGeom>
        </p:spPr>
      </p:pic>
    </p:spTree>
    <p:extLst>
      <p:ext uri="{BB962C8B-B14F-4D97-AF65-F5344CB8AC3E}">
        <p14:creationId xmlns:p14="http://schemas.microsoft.com/office/powerpoint/2010/main" val="223214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552F-1883-703E-4841-9CA12475F3FC}"/>
              </a:ext>
            </a:extLst>
          </p:cNvPr>
          <p:cNvSpPr>
            <a:spLocks noGrp="1"/>
          </p:cNvSpPr>
          <p:nvPr>
            <p:ph type="title"/>
          </p:nvPr>
        </p:nvSpPr>
        <p:spPr/>
        <p:txBody>
          <a:bodyPr>
            <a:normAutofit/>
          </a:bodyPr>
          <a:lstStyle/>
          <a:p>
            <a:r>
              <a:rPr lang="en-US" dirty="0"/>
              <a:t>There are three ways to initialize a final variable: </a:t>
            </a:r>
          </a:p>
        </p:txBody>
      </p:sp>
      <p:sp>
        <p:nvSpPr>
          <p:cNvPr id="3" name="Content Placeholder 2">
            <a:extLst>
              <a:ext uri="{FF2B5EF4-FFF2-40B4-BE49-F238E27FC236}">
                <a16:creationId xmlns:a16="http://schemas.microsoft.com/office/drawing/2014/main" id="{076D11DC-A4FA-737B-6E8A-4055846E9DF7}"/>
              </a:ext>
            </a:extLst>
          </p:cNvPr>
          <p:cNvSpPr>
            <a:spLocks noGrp="1"/>
          </p:cNvSpPr>
          <p:nvPr>
            <p:ph idx="1"/>
          </p:nvPr>
        </p:nvSpPr>
        <p:spPr/>
        <p:txBody>
          <a:bodyPr>
            <a:normAutofit fontScale="92500"/>
          </a:bodyPr>
          <a:lstStyle/>
          <a:p>
            <a:r>
              <a:rPr lang="en-US" dirty="0"/>
              <a:t>You can </a:t>
            </a:r>
            <a:r>
              <a:rPr lang="en-US" b="1" dirty="0">
                <a:solidFill>
                  <a:srgbClr val="FF0000"/>
                </a:solidFill>
              </a:rPr>
              <a:t>initialize a final variable when it is declared</a:t>
            </a:r>
            <a:r>
              <a:rPr lang="en-US" dirty="0"/>
              <a:t>. This approach is the most common. A final variable is called a blank final variable if it is not initialized while declaration. Below are the two ways to initialize a blank final variable.</a:t>
            </a:r>
          </a:p>
          <a:p>
            <a:r>
              <a:rPr lang="en-US" dirty="0"/>
              <a:t>A blank </a:t>
            </a:r>
            <a:r>
              <a:rPr lang="en-US" b="1" dirty="0">
                <a:solidFill>
                  <a:srgbClr val="FF0000"/>
                </a:solidFill>
              </a:rPr>
              <a:t>final variable can be initialized inside an instance-initializer block or inside the constructor</a:t>
            </a:r>
            <a:r>
              <a:rPr lang="en-US" dirty="0"/>
              <a:t>. If you have more than one constructor in your class then it must be initialized in all of them, otherwise, a compile-time error will be thrown.</a:t>
            </a:r>
          </a:p>
          <a:p>
            <a:r>
              <a:rPr lang="en-US" dirty="0"/>
              <a:t>A blank </a:t>
            </a:r>
            <a:r>
              <a:rPr lang="en-US" b="1" dirty="0">
                <a:solidFill>
                  <a:srgbClr val="FF0000"/>
                </a:solidFill>
              </a:rPr>
              <a:t>final static variable can be initialized inside a static block</a:t>
            </a:r>
            <a:r>
              <a:rPr lang="en-US" dirty="0"/>
              <a:t>.</a:t>
            </a:r>
          </a:p>
          <a:p>
            <a:endParaRPr lang="en-NP" dirty="0"/>
          </a:p>
        </p:txBody>
      </p:sp>
    </p:spTree>
    <p:extLst>
      <p:ext uri="{BB962C8B-B14F-4D97-AF65-F5344CB8AC3E}">
        <p14:creationId xmlns:p14="http://schemas.microsoft.com/office/powerpoint/2010/main" val="143210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DAFF-3229-706B-FD23-6906AD34D9B0}"/>
              </a:ext>
            </a:extLst>
          </p:cNvPr>
          <p:cNvSpPr>
            <a:spLocks noGrp="1"/>
          </p:cNvSpPr>
          <p:nvPr>
            <p:ph type="title"/>
          </p:nvPr>
        </p:nvSpPr>
        <p:spPr/>
        <p:txBody>
          <a:bodyPr>
            <a:normAutofit/>
          </a:bodyPr>
          <a:lstStyle/>
          <a:p>
            <a:r>
              <a:rPr lang="en-NP" sz="4800" dirty="0"/>
              <a:t>Outline</a:t>
            </a:r>
          </a:p>
        </p:txBody>
      </p:sp>
      <p:sp>
        <p:nvSpPr>
          <p:cNvPr id="3" name="Content Placeholder 2">
            <a:extLst>
              <a:ext uri="{FF2B5EF4-FFF2-40B4-BE49-F238E27FC236}">
                <a16:creationId xmlns:a16="http://schemas.microsoft.com/office/drawing/2014/main" id="{8EF3DF25-DE58-B23D-C97B-A025BF2E99C6}"/>
              </a:ext>
            </a:extLst>
          </p:cNvPr>
          <p:cNvSpPr>
            <a:spLocks noGrp="1"/>
          </p:cNvSpPr>
          <p:nvPr>
            <p:ph idx="1"/>
          </p:nvPr>
        </p:nvSpPr>
        <p:spPr/>
        <p:txBody>
          <a:bodyPr>
            <a:noAutofit/>
          </a:bodyPr>
          <a:lstStyle/>
          <a:p>
            <a:r>
              <a:rPr lang="en-US" sz="2000" dirty="0"/>
              <a:t>Review of object-oriented principles</a:t>
            </a:r>
          </a:p>
          <a:p>
            <a:r>
              <a:rPr lang="en-US" sz="2000" dirty="0"/>
              <a:t>Super class, sub class, inheritance, and member access</a:t>
            </a:r>
          </a:p>
          <a:p>
            <a:r>
              <a:rPr lang="en-US" sz="2000" dirty="0"/>
              <a:t>Types of inheritance</a:t>
            </a:r>
          </a:p>
          <a:p>
            <a:r>
              <a:rPr lang="en-US" sz="2000" dirty="0"/>
              <a:t>Extends and super keyword</a:t>
            </a:r>
          </a:p>
          <a:p>
            <a:r>
              <a:rPr lang="en-US" sz="2000" dirty="0"/>
              <a:t>Overriding/Overloading</a:t>
            </a:r>
          </a:p>
          <a:p>
            <a:r>
              <a:rPr lang="en-US" sz="2000" dirty="0"/>
              <a:t>Final classes and methods</a:t>
            </a:r>
          </a:p>
          <a:p>
            <a:r>
              <a:rPr lang="en-US" sz="2000" dirty="0"/>
              <a:t>Abstract classes and methods</a:t>
            </a:r>
          </a:p>
          <a:p>
            <a:r>
              <a:rPr lang="en-US" sz="2000" dirty="0"/>
              <a:t>Upcasting vs Down casting</a:t>
            </a:r>
          </a:p>
          <a:p>
            <a:r>
              <a:rPr lang="en-US" sz="2000" dirty="0"/>
              <a:t>Interfaces and Implementations</a:t>
            </a:r>
          </a:p>
        </p:txBody>
      </p:sp>
    </p:spTree>
    <p:extLst>
      <p:ext uri="{BB962C8B-B14F-4D97-AF65-F5344CB8AC3E}">
        <p14:creationId xmlns:p14="http://schemas.microsoft.com/office/powerpoint/2010/main" val="125584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3F7E-96C4-B732-8551-8B0955B09A3F}"/>
              </a:ext>
            </a:extLst>
          </p:cNvPr>
          <p:cNvSpPr>
            <a:spLocks noGrp="1"/>
          </p:cNvSpPr>
          <p:nvPr>
            <p:ph type="title"/>
          </p:nvPr>
        </p:nvSpPr>
        <p:spPr/>
        <p:txBody>
          <a:bodyPr/>
          <a:lstStyle/>
          <a:p>
            <a:r>
              <a:rPr lang="en-NP" dirty="0"/>
              <a:t>Final Class</a:t>
            </a:r>
          </a:p>
        </p:txBody>
      </p:sp>
      <p:sp>
        <p:nvSpPr>
          <p:cNvPr id="3" name="Content Placeholder 2">
            <a:extLst>
              <a:ext uri="{FF2B5EF4-FFF2-40B4-BE49-F238E27FC236}">
                <a16:creationId xmlns:a16="http://schemas.microsoft.com/office/drawing/2014/main" id="{973B14E6-88A7-678D-C804-BC6BFE7B47C7}"/>
              </a:ext>
            </a:extLst>
          </p:cNvPr>
          <p:cNvSpPr>
            <a:spLocks noGrp="1"/>
          </p:cNvSpPr>
          <p:nvPr>
            <p:ph idx="1"/>
          </p:nvPr>
        </p:nvSpPr>
        <p:spPr/>
        <p:txBody>
          <a:bodyPr/>
          <a:lstStyle/>
          <a:p>
            <a:r>
              <a:rPr lang="en-US" dirty="0"/>
              <a:t>When a class is declared with final keyword, it is called a final class. A </a:t>
            </a:r>
            <a:r>
              <a:rPr lang="en-US" b="1" dirty="0">
                <a:solidFill>
                  <a:srgbClr val="FF0000"/>
                </a:solidFill>
              </a:rPr>
              <a:t>final class cannot be extended(inherited). </a:t>
            </a:r>
          </a:p>
          <a:p>
            <a:r>
              <a:rPr lang="en-US" dirty="0"/>
              <a:t>There are two uses of a final class: </a:t>
            </a:r>
          </a:p>
          <a:p>
            <a:pPr lvl="1"/>
            <a:r>
              <a:rPr lang="en-US" dirty="0"/>
              <a:t>Usage 1: One is definitely </a:t>
            </a:r>
            <a:r>
              <a:rPr lang="en-US" dirty="0">
                <a:solidFill>
                  <a:srgbClr val="FF0000"/>
                </a:solidFill>
              </a:rPr>
              <a:t>to prevent inheritance</a:t>
            </a:r>
            <a:r>
              <a:rPr lang="en-US" dirty="0"/>
              <a:t>, as final classes cannot be extended</a:t>
            </a:r>
          </a:p>
          <a:p>
            <a:pPr lvl="1"/>
            <a:r>
              <a:rPr lang="en-US" dirty="0"/>
              <a:t>Usage 2: The other use of final with classes is </a:t>
            </a:r>
            <a:r>
              <a:rPr lang="en-US" dirty="0">
                <a:solidFill>
                  <a:srgbClr val="FF0000"/>
                </a:solidFill>
              </a:rPr>
              <a:t>to create an immutable class </a:t>
            </a:r>
            <a:r>
              <a:rPr lang="en-US" dirty="0"/>
              <a:t>like the predefined String class.</a:t>
            </a:r>
          </a:p>
        </p:txBody>
      </p:sp>
      <p:pic>
        <p:nvPicPr>
          <p:cNvPr id="5" name="Picture 4">
            <a:extLst>
              <a:ext uri="{FF2B5EF4-FFF2-40B4-BE49-F238E27FC236}">
                <a16:creationId xmlns:a16="http://schemas.microsoft.com/office/drawing/2014/main" id="{1385FF2E-84D6-EEAB-3282-605D3CEA6681}"/>
              </a:ext>
            </a:extLst>
          </p:cNvPr>
          <p:cNvPicPr>
            <a:picLocks noChangeAspect="1"/>
          </p:cNvPicPr>
          <p:nvPr/>
        </p:nvPicPr>
        <p:blipFill>
          <a:blip r:embed="rId2"/>
          <a:stretch>
            <a:fillRect/>
          </a:stretch>
        </p:blipFill>
        <p:spPr>
          <a:xfrm>
            <a:off x="4907854" y="5600700"/>
            <a:ext cx="7169846" cy="1111250"/>
          </a:xfrm>
          <a:prstGeom prst="rect">
            <a:avLst/>
          </a:prstGeom>
        </p:spPr>
      </p:pic>
    </p:spTree>
    <p:extLst>
      <p:ext uri="{BB962C8B-B14F-4D97-AF65-F5344CB8AC3E}">
        <p14:creationId xmlns:p14="http://schemas.microsoft.com/office/powerpoint/2010/main" val="82507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3765-FA65-FF5D-6F13-33FD8F120F7B}"/>
              </a:ext>
            </a:extLst>
          </p:cNvPr>
          <p:cNvSpPr>
            <a:spLocks noGrp="1"/>
          </p:cNvSpPr>
          <p:nvPr>
            <p:ph type="title"/>
          </p:nvPr>
        </p:nvSpPr>
        <p:spPr/>
        <p:txBody>
          <a:bodyPr/>
          <a:lstStyle/>
          <a:p>
            <a:r>
              <a:rPr lang="en-NP" dirty="0"/>
              <a:t>Final Methods</a:t>
            </a:r>
            <a:br>
              <a:rPr lang="en-NP" dirty="0"/>
            </a:br>
            <a:endParaRPr lang="en-NP" dirty="0"/>
          </a:p>
        </p:txBody>
      </p:sp>
      <p:sp>
        <p:nvSpPr>
          <p:cNvPr id="3" name="Content Placeholder 2">
            <a:extLst>
              <a:ext uri="{FF2B5EF4-FFF2-40B4-BE49-F238E27FC236}">
                <a16:creationId xmlns:a16="http://schemas.microsoft.com/office/drawing/2014/main" id="{FB7D1294-C2F3-3E0C-6E21-3387306C41AB}"/>
              </a:ext>
            </a:extLst>
          </p:cNvPr>
          <p:cNvSpPr>
            <a:spLocks noGrp="1"/>
          </p:cNvSpPr>
          <p:nvPr>
            <p:ph idx="1"/>
          </p:nvPr>
        </p:nvSpPr>
        <p:spPr>
          <a:xfrm>
            <a:off x="677334" y="2160589"/>
            <a:ext cx="4901142" cy="3880773"/>
          </a:xfrm>
        </p:spPr>
        <p:txBody>
          <a:bodyPr/>
          <a:lstStyle/>
          <a:p>
            <a:r>
              <a:rPr lang="en-US" dirty="0"/>
              <a:t>When a method is declared with final keyword, it is called a final method. A </a:t>
            </a:r>
            <a:r>
              <a:rPr lang="en-US" b="1" dirty="0">
                <a:solidFill>
                  <a:srgbClr val="FF0000"/>
                </a:solidFill>
              </a:rPr>
              <a:t>final method cannot be overridden</a:t>
            </a:r>
            <a:r>
              <a:rPr lang="en-US" dirty="0"/>
              <a:t>.</a:t>
            </a:r>
          </a:p>
          <a:p>
            <a:r>
              <a:rPr lang="en-US" dirty="0"/>
              <a:t>We must declare methods with the final keyword for which we are required to follow the same implementation throughout all the derived classes.</a:t>
            </a:r>
            <a:endParaRPr lang="en-NP" dirty="0"/>
          </a:p>
        </p:txBody>
      </p:sp>
      <p:pic>
        <p:nvPicPr>
          <p:cNvPr id="5" name="Picture 4">
            <a:extLst>
              <a:ext uri="{FF2B5EF4-FFF2-40B4-BE49-F238E27FC236}">
                <a16:creationId xmlns:a16="http://schemas.microsoft.com/office/drawing/2014/main" id="{1C1581C7-D669-3615-9B25-8185FF1412BC}"/>
              </a:ext>
            </a:extLst>
          </p:cNvPr>
          <p:cNvPicPr>
            <a:picLocks noChangeAspect="1"/>
          </p:cNvPicPr>
          <p:nvPr/>
        </p:nvPicPr>
        <p:blipFill>
          <a:blip r:embed="rId2"/>
          <a:stretch>
            <a:fillRect/>
          </a:stretch>
        </p:blipFill>
        <p:spPr>
          <a:xfrm>
            <a:off x="6096000" y="1288706"/>
            <a:ext cx="5749242" cy="4959694"/>
          </a:xfrm>
          <a:prstGeom prst="rect">
            <a:avLst/>
          </a:prstGeom>
        </p:spPr>
      </p:pic>
    </p:spTree>
    <p:extLst>
      <p:ext uri="{BB962C8B-B14F-4D97-AF65-F5344CB8AC3E}">
        <p14:creationId xmlns:p14="http://schemas.microsoft.com/office/powerpoint/2010/main" val="59260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9E50-A852-BE11-551B-B1D7B4907860}"/>
              </a:ext>
            </a:extLst>
          </p:cNvPr>
          <p:cNvSpPr>
            <a:spLocks noGrp="1"/>
          </p:cNvSpPr>
          <p:nvPr>
            <p:ph type="title"/>
          </p:nvPr>
        </p:nvSpPr>
        <p:spPr/>
        <p:txBody>
          <a:bodyPr/>
          <a:lstStyle/>
          <a:p>
            <a:r>
              <a:rPr lang="en-US" dirty="0"/>
              <a:t>Abstract classes and methods</a:t>
            </a:r>
            <a:endParaRPr lang="en-NP" dirty="0"/>
          </a:p>
        </p:txBody>
      </p:sp>
      <p:sp>
        <p:nvSpPr>
          <p:cNvPr id="3" name="Content Placeholder 2">
            <a:extLst>
              <a:ext uri="{FF2B5EF4-FFF2-40B4-BE49-F238E27FC236}">
                <a16:creationId xmlns:a16="http://schemas.microsoft.com/office/drawing/2014/main" id="{4196E88C-13B5-05DD-C2C8-81B61A238B66}"/>
              </a:ext>
            </a:extLst>
          </p:cNvPr>
          <p:cNvSpPr>
            <a:spLocks noGrp="1"/>
          </p:cNvSpPr>
          <p:nvPr>
            <p:ph idx="1"/>
          </p:nvPr>
        </p:nvSpPr>
        <p:spPr/>
        <p:txBody>
          <a:bodyPr/>
          <a:lstStyle/>
          <a:p>
            <a:r>
              <a:rPr lang="en-US" dirty="0"/>
              <a:t>The abstract keyword is a non-access modifier, used for classes and methods:</a:t>
            </a:r>
          </a:p>
          <a:p>
            <a:pPr lvl="1"/>
            <a:r>
              <a:rPr lang="en-US" dirty="0">
                <a:solidFill>
                  <a:srgbClr val="FF0000"/>
                </a:solidFill>
              </a:rPr>
              <a:t>Abstract class</a:t>
            </a:r>
            <a:r>
              <a:rPr lang="en-US" dirty="0"/>
              <a:t>: is a restricted class that cannot be used to create objects (to access it, it must be inherited from another class).</a:t>
            </a:r>
          </a:p>
          <a:p>
            <a:pPr lvl="1"/>
            <a:r>
              <a:rPr lang="en-US" dirty="0">
                <a:solidFill>
                  <a:srgbClr val="FF0000"/>
                </a:solidFill>
              </a:rPr>
              <a:t>Abstract method</a:t>
            </a:r>
            <a:r>
              <a:rPr lang="en-US" dirty="0"/>
              <a:t>: can only be used in an abstract class, and it does not have a body. The body is provided by the subclass (inherited from)</a:t>
            </a:r>
          </a:p>
        </p:txBody>
      </p:sp>
    </p:spTree>
    <p:extLst>
      <p:ext uri="{BB962C8B-B14F-4D97-AF65-F5344CB8AC3E}">
        <p14:creationId xmlns:p14="http://schemas.microsoft.com/office/powerpoint/2010/main" val="35889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A3375B-2766-BB02-061C-2199E83E9685}"/>
              </a:ext>
            </a:extLst>
          </p:cNvPr>
          <p:cNvPicPr>
            <a:picLocks noGrp="1" noChangeAspect="1"/>
          </p:cNvPicPr>
          <p:nvPr>
            <p:ph idx="1"/>
          </p:nvPr>
        </p:nvPicPr>
        <p:blipFill>
          <a:blip r:embed="rId2"/>
          <a:stretch>
            <a:fillRect/>
          </a:stretch>
        </p:blipFill>
        <p:spPr>
          <a:xfrm>
            <a:off x="368742" y="271462"/>
            <a:ext cx="5027017" cy="2200275"/>
          </a:xfrm>
        </p:spPr>
      </p:pic>
      <p:grpSp>
        <p:nvGrpSpPr>
          <p:cNvPr id="11" name="Group 10">
            <a:extLst>
              <a:ext uri="{FF2B5EF4-FFF2-40B4-BE49-F238E27FC236}">
                <a16:creationId xmlns:a16="http://schemas.microsoft.com/office/drawing/2014/main" id="{59D454A3-54E6-6560-1852-C518BBE4BE31}"/>
              </a:ext>
            </a:extLst>
          </p:cNvPr>
          <p:cNvGrpSpPr/>
          <p:nvPr/>
        </p:nvGrpSpPr>
        <p:grpSpPr>
          <a:xfrm>
            <a:off x="23812" y="2572760"/>
            <a:ext cx="8176365" cy="642936"/>
            <a:chOff x="-233363" y="2529898"/>
            <a:chExt cx="8176365" cy="642936"/>
          </a:xfrm>
        </p:grpSpPr>
        <p:pic>
          <p:nvPicPr>
            <p:cNvPr id="7" name="Picture 6">
              <a:extLst>
                <a:ext uri="{FF2B5EF4-FFF2-40B4-BE49-F238E27FC236}">
                  <a16:creationId xmlns:a16="http://schemas.microsoft.com/office/drawing/2014/main" id="{DC6677F4-7FA3-21DF-C66A-D673384475B0}"/>
                </a:ext>
              </a:extLst>
            </p:cNvPr>
            <p:cNvPicPr>
              <a:picLocks noChangeAspect="1"/>
            </p:cNvPicPr>
            <p:nvPr/>
          </p:nvPicPr>
          <p:blipFill>
            <a:blip r:embed="rId3"/>
            <a:stretch>
              <a:fillRect/>
            </a:stretch>
          </p:blipFill>
          <p:spPr>
            <a:xfrm>
              <a:off x="609601" y="2588059"/>
              <a:ext cx="7333401" cy="584775"/>
            </a:xfrm>
            <a:prstGeom prst="rect">
              <a:avLst/>
            </a:prstGeom>
          </p:spPr>
        </p:pic>
        <p:sp>
          <p:nvSpPr>
            <p:cNvPr id="8" name="TextBox 7">
              <a:extLst>
                <a:ext uri="{FF2B5EF4-FFF2-40B4-BE49-F238E27FC236}">
                  <a16:creationId xmlns:a16="http://schemas.microsoft.com/office/drawing/2014/main" id="{D0B660A6-FA6F-FDED-E875-4856E828CEB2}"/>
                </a:ext>
              </a:extLst>
            </p:cNvPr>
            <p:cNvSpPr txBox="1"/>
            <p:nvPr/>
          </p:nvSpPr>
          <p:spPr>
            <a:xfrm flipH="1" flipV="1">
              <a:off x="-233363" y="2529898"/>
              <a:ext cx="842964" cy="584775"/>
            </a:xfrm>
            <a:prstGeom prst="rect">
              <a:avLst/>
            </a:prstGeom>
            <a:noFill/>
          </p:spPr>
          <p:txBody>
            <a:bodyPr wrap="square" rtlCol="0">
              <a:spAutoFit/>
            </a:bodyPr>
            <a:lstStyle/>
            <a:p>
              <a:r>
                <a:rPr lang="en-NP" sz="3200" dirty="0"/>
                <a:t>❌</a:t>
              </a:r>
            </a:p>
          </p:txBody>
        </p:sp>
      </p:grpSp>
      <p:pic>
        <p:nvPicPr>
          <p:cNvPr id="10" name="Picture 9">
            <a:extLst>
              <a:ext uri="{FF2B5EF4-FFF2-40B4-BE49-F238E27FC236}">
                <a16:creationId xmlns:a16="http://schemas.microsoft.com/office/drawing/2014/main" id="{B476A375-CFDA-9E6B-3A8D-ACB852C14CED}"/>
              </a:ext>
            </a:extLst>
          </p:cNvPr>
          <p:cNvPicPr>
            <a:picLocks noChangeAspect="1"/>
          </p:cNvPicPr>
          <p:nvPr/>
        </p:nvPicPr>
        <p:blipFill>
          <a:blip r:embed="rId4"/>
          <a:stretch>
            <a:fillRect/>
          </a:stretch>
        </p:blipFill>
        <p:spPr>
          <a:xfrm>
            <a:off x="368742" y="3751263"/>
            <a:ext cx="6189562" cy="2263775"/>
          </a:xfrm>
          <a:prstGeom prst="rect">
            <a:avLst/>
          </a:prstGeom>
        </p:spPr>
      </p:pic>
    </p:spTree>
    <p:extLst>
      <p:ext uri="{BB962C8B-B14F-4D97-AF65-F5344CB8AC3E}">
        <p14:creationId xmlns:p14="http://schemas.microsoft.com/office/powerpoint/2010/main" val="813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546B-34E6-C4E7-3009-57B658B14C90}"/>
              </a:ext>
            </a:extLst>
          </p:cNvPr>
          <p:cNvSpPr>
            <a:spLocks noGrp="1"/>
          </p:cNvSpPr>
          <p:nvPr>
            <p:ph type="title"/>
          </p:nvPr>
        </p:nvSpPr>
        <p:spPr/>
        <p:txBody>
          <a:bodyPr/>
          <a:lstStyle/>
          <a:p>
            <a:r>
              <a:rPr lang="en-US" dirty="0"/>
              <a:t>Upcasting vs Down casting</a:t>
            </a:r>
            <a:endParaRPr lang="en-NP" dirty="0"/>
          </a:p>
        </p:txBody>
      </p:sp>
      <p:sp>
        <p:nvSpPr>
          <p:cNvPr id="3" name="Content Placeholder 2">
            <a:extLst>
              <a:ext uri="{FF2B5EF4-FFF2-40B4-BE49-F238E27FC236}">
                <a16:creationId xmlns:a16="http://schemas.microsoft.com/office/drawing/2014/main" id="{E25FB5F5-3574-0121-4DD8-8539A1813F97}"/>
              </a:ext>
            </a:extLst>
          </p:cNvPr>
          <p:cNvSpPr>
            <a:spLocks noGrp="1"/>
          </p:cNvSpPr>
          <p:nvPr>
            <p:ph idx="1"/>
          </p:nvPr>
        </p:nvSpPr>
        <p:spPr/>
        <p:txBody>
          <a:bodyPr/>
          <a:lstStyle/>
          <a:p>
            <a:r>
              <a:rPr lang="en-US" dirty="0"/>
              <a:t>A process of </a:t>
            </a:r>
            <a:r>
              <a:rPr lang="en-US" dirty="0">
                <a:solidFill>
                  <a:srgbClr val="FF0000"/>
                </a:solidFill>
              </a:rPr>
              <a:t>converting one data type to another is known as Typecasting</a:t>
            </a:r>
          </a:p>
          <a:p>
            <a:r>
              <a:rPr lang="en-US" dirty="0"/>
              <a:t>Upcasting and </a:t>
            </a:r>
            <a:r>
              <a:rPr lang="en-US" dirty="0" err="1"/>
              <a:t>Downcasting</a:t>
            </a:r>
            <a:r>
              <a:rPr lang="en-US" dirty="0"/>
              <a:t> is the </a:t>
            </a:r>
            <a:r>
              <a:rPr lang="en-US" dirty="0">
                <a:solidFill>
                  <a:srgbClr val="FF0000"/>
                </a:solidFill>
              </a:rPr>
              <a:t>type of object typecasting</a:t>
            </a:r>
          </a:p>
          <a:p>
            <a:r>
              <a:rPr lang="en-US" dirty="0"/>
              <a:t>In Java, the </a:t>
            </a:r>
            <a:r>
              <a:rPr lang="en-US" dirty="0">
                <a:solidFill>
                  <a:srgbClr val="FF0000"/>
                </a:solidFill>
              </a:rPr>
              <a:t>object can also be </a:t>
            </a:r>
            <a:r>
              <a:rPr lang="en-US" dirty="0" err="1">
                <a:solidFill>
                  <a:srgbClr val="FF0000"/>
                </a:solidFill>
              </a:rPr>
              <a:t>typecasted</a:t>
            </a:r>
            <a:r>
              <a:rPr lang="en-US" dirty="0">
                <a:solidFill>
                  <a:srgbClr val="FF0000"/>
                </a:solidFill>
              </a:rPr>
              <a:t> like the datatypes</a:t>
            </a:r>
          </a:p>
          <a:p>
            <a:r>
              <a:rPr lang="en-US" dirty="0"/>
              <a:t>So, there are </a:t>
            </a:r>
            <a:r>
              <a:rPr lang="en-US" dirty="0">
                <a:solidFill>
                  <a:srgbClr val="FF0000"/>
                </a:solidFill>
              </a:rPr>
              <a:t>two types of typecasting possible for an object</a:t>
            </a:r>
            <a:r>
              <a:rPr lang="en-US" dirty="0"/>
              <a:t>, i.e., Parent to Child and Child to Parent or can say Upcasting and </a:t>
            </a:r>
            <a:r>
              <a:rPr lang="en-US" dirty="0" err="1"/>
              <a:t>Downcasting</a:t>
            </a:r>
            <a:r>
              <a:rPr lang="en-US" dirty="0"/>
              <a:t>.</a:t>
            </a:r>
            <a:endParaRPr lang="en-NP" dirty="0"/>
          </a:p>
        </p:txBody>
      </p:sp>
    </p:spTree>
    <p:extLst>
      <p:ext uri="{BB962C8B-B14F-4D97-AF65-F5344CB8AC3E}">
        <p14:creationId xmlns:p14="http://schemas.microsoft.com/office/powerpoint/2010/main" val="262784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546B-34E6-C4E7-3009-57B658B14C90}"/>
              </a:ext>
            </a:extLst>
          </p:cNvPr>
          <p:cNvSpPr>
            <a:spLocks noGrp="1"/>
          </p:cNvSpPr>
          <p:nvPr>
            <p:ph type="title"/>
          </p:nvPr>
        </p:nvSpPr>
        <p:spPr/>
        <p:txBody>
          <a:bodyPr/>
          <a:lstStyle/>
          <a:p>
            <a:r>
              <a:rPr lang="en-US" dirty="0"/>
              <a:t>Upcasting vs Down casting (contd...)</a:t>
            </a:r>
            <a:endParaRPr lang="en-NP" dirty="0"/>
          </a:p>
        </p:txBody>
      </p:sp>
      <p:sp>
        <p:nvSpPr>
          <p:cNvPr id="3" name="Content Placeholder 2">
            <a:extLst>
              <a:ext uri="{FF2B5EF4-FFF2-40B4-BE49-F238E27FC236}">
                <a16:creationId xmlns:a16="http://schemas.microsoft.com/office/drawing/2014/main" id="{E25FB5F5-3574-0121-4DD8-8539A1813F97}"/>
              </a:ext>
            </a:extLst>
          </p:cNvPr>
          <p:cNvSpPr>
            <a:spLocks noGrp="1"/>
          </p:cNvSpPr>
          <p:nvPr>
            <p:ph idx="1"/>
          </p:nvPr>
        </p:nvSpPr>
        <p:spPr/>
        <p:txBody>
          <a:bodyPr/>
          <a:lstStyle/>
          <a:p>
            <a:r>
              <a:rPr lang="en-US" dirty="0"/>
              <a:t>Typecasting is used </a:t>
            </a:r>
            <a:r>
              <a:rPr lang="en-US" b="1" dirty="0">
                <a:solidFill>
                  <a:srgbClr val="FF0000"/>
                </a:solidFill>
              </a:rPr>
              <a:t>to ensure whether variables are correctly processed </a:t>
            </a:r>
            <a:r>
              <a:rPr lang="en-US" dirty="0"/>
              <a:t>by a function or not</a:t>
            </a:r>
          </a:p>
          <a:p>
            <a:r>
              <a:rPr lang="en-US" dirty="0"/>
              <a:t>In Upcasting and </a:t>
            </a:r>
            <a:r>
              <a:rPr lang="en-US" dirty="0" err="1"/>
              <a:t>Downcasting</a:t>
            </a:r>
            <a:r>
              <a:rPr lang="en-US" dirty="0"/>
              <a:t>, we typecast a child object to a parent object and a parent object to a child object simultaneously.</a:t>
            </a:r>
          </a:p>
          <a:p>
            <a:r>
              <a:rPr lang="en-US" dirty="0"/>
              <a:t>We can perform Upcasting implicitly or explicitly, but </a:t>
            </a:r>
            <a:r>
              <a:rPr lang="en-US" dirty="0" err="1"/>
              <a:t>downcasting</a:t>
            </a:r>
            <a:r>
              <a:rPr lang="en-US" dirty="0"/>
              <a:t> cannot be implicitly possible.</a:t>
            </a:r>
          </a:p>
          <a:p>
            <a:endParaRPr lang="en-US" dirty="0"/>
          </a:p>
          <a:p>
            <a:endParaRPr lang="en-NP" dirty="0"/>
          </a:p>
        </p:txBody>
      </p:sp>
      <p:pic>
        <p:nvPicPr>
          <p:cNvPr id="1026" name="Picture 2" descr="Upcasting and Downcasting in Java">
            <a:extLst>
              <a:ext uri="{FF2B5EF4-FFF2-40B4-BE49-F238E27FC236}">
                <a16:creationId xmlns:a16="http://schemas.microsoft.com/office/drawing/2014/main" id="{CE8A73D5-ADBD-6E9F-B943-7B82A03F8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966" y="4029075"/>
            <a:ext cx="4628383" cy="268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06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042EA3D-8DC9-0338-8760-6147C44AF1FD}"/>
              </a:ext>
            </a:extLst>
          </p:cNvPr>
          <p:cNvGraphicFramePr>
            <a:graphicFrameLocks noGrp="1"/>
          </p:cNvGraphicFramePr>
          <p:nvPr>
            <p:extLst>
              <p:ext uri="{D42A27DB-BD31-4B8C-83A1-F6EECF244321}">
                <p14:modId xmlns:p14="http://schemas.microsoft.com/office/powerpoint/2010/main" val="4051158660"/>
              </p:ext>
            </p:extLst>
          </p:nvPr>
        </p:nvGraphicFramePr>
        <p:xfrm>
          <a:off x="528637" y="568167"/>
          <a:ext cx="10687050" cy="5955297"/>
        </p:xfrm>
        <a:graphic>
          <a:graphicData uri="http://schemas.openxmlformats.org/drawingml/2006/table">
            <a:tbl>
              <a:tblPr/>
              <a:tblGrid>
                <a:gridCol w="1014413">
                  <a:extLst>
                    <a:ext uri="{9D8B030D-6E8A-4147-A177-3AD203B41FA5}">
                      <a16:colId xmlns:a16="http://schemas.microsoft.com/office/drawing/2014/main" val="4155221042"/>
                    </a:ext>
                  </a:extLst>
                </a:gridCol>
                <a:gridCol w="4443413">
                  <a:extLst>
                    <a:ext uri="{9D8B030D-6E8A-4147-A177-3AD203B41FA5}">
                      <a16:colId xmlns:a16="http://schemas.microsoft.com/office/drawing/2014/main" val="3454667199"/>
                    </a:ext>
                  </a:extLst>
                </a:gridCol>
                <a:gridCol w="5229224">
                  <a:extLst>
                    <a:ext uri="{9D8B030D-6E8A-4147-A177-3AD203B41FA5}">
                      <a16:colId xmlns:a16="http://schemas.microsoft.com/office/drawing/2014/main" val="4120127473"/>
                    </a:ext>
                  </a:extLst>
                </a:gridCol>
              </a:tblGrid>
              <a:tr h="544035">
                <a:tc>
                  <a:txBody>
                    <a:bodyPr/>
                    <a:lstStyle/>
                    <a:p>
                      <a:pPr algn="l" fontAlgn="t"/>
                      <a:r>
                        <a:rPr lang="en-US" sz="2400">
                          <a:solidFill>
                            <a:srgbClr val="000000"/>
                          </a:solidFill>
                          <a:effectLst/>
                          <a:latin typeface="times new roman" panose="02020603050405020304" pitchFamily="18" charset="0"/>
                        </a:rPr>
                        <a:t>S.No</a:t>
                      </a:r>
                    </a:p>
                  </a:txBody>
                  <a:tcPr marL="78466" marR="78466" marT="78466" marB="78466">
                    <a:lnL w="9525" cap="flat" cmpd="sng" algn="ctr">
                      <a:solidFill>
                        <a:srgbClr val="4039DE"/>
                      </a:solidFill>
                      <a:prstDash val="solid"/>
                      <a:round/>
                      <a:headEnd type="none" w="med" len="med"/>
                      <a:tailEnd type="none" w="med" len="med"/>
                    </a:lnL>
                    <a:lnR w="9525" cap="flat" cmpd="sng" algn="ctr">
                      <a:solidFill>
                        <a:srgbClr val="4039DE"/>
                      </a:solidFill>
                      <a:prstDash val="solid"/>
                      <a:round/>
                      <a:headEnd type="none" w="med" len="med"/>
                      <a:tailEnd type="none" w="med" len="med"/>
                    </a:lnR>
                    <a:lnT w="9525" cap="flat" cmpd="sng" algn="ctr">
                      <a:solidFill>
                        <a:srgbClr val="4039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Upcasting</a:t>
                      </a:r>
                    </a:p>
                  </a:txBody>
                  <a:tcPr marL="78466" marR="78466" marT="78466" marB="78466">
                    <a:lnL w="9525" cap="flat" cmpd="sng" algn="ctr">
                      <a:solidFill>
                        <a:srgbClr val="4039DE"/>
                      </a:solidFill>
                      <a:prstDash val="solid"/>
                      <a:round/>
                      <a:headEnd type="none" w="med" len="med"/>
                      <a:tailEnd type="none" w="med" len="med"/>
                    </a:lnL>
                    <a:lnR w="9525" cap="flat" cmpd="sng" algn="ctr">
                      <a:solidFill>
                        <a:srgbClr val="4039DE"/>
                      </a:solidFill>
                      <a:prstDash val="solid"/>
                      <a:round/>
                      <a:headEnd type="none" w="med" len="med"/>
                      <a:tailEnd type="none" w="med" len="med"/>
                    </a:lnR>
                    <a:lnT w="9525" cap="flat" cmpd="sng" algn="ctr">
                      <a:solidFill>
                        <a:srgbClr val="4039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just" fontAlgn="t"/>
                      <a:r>
                        <a:rPr lang="en-US" sz="2400" dirty="0" err="1">
                          <a:solidFill>
                            <a:srgbClr val="000000"/>
                          </a:solidFill>
                          <a:effectLst/>
                          <a:latin typeface="times new roman" panose="02020603050405020304" pitchFamily="18" charset="0"/>
                        </a:rPr>
                        <a:t>Downcasting</a:t>
                      </a:r>
                      <a:endParaRPr lang="en-US" sz="2400" dirty="0">
                        <a:solidFill>
                          <a:srgbClr val="000000"/>
                        </a:solidFill>
                        <a:effectLst/>
                        <a:latin typeface="times new roman" panose="02020603050405020304" pitchFamily="18" charset="0"/>
                      </a:endParaRPr>
                    </a:p>
                  </a:txBody>
                  <a:tcPr marL="78466" marR="78466" marT="78466" marB="78466">
                    <a:lnL w="9525" cap="flat" cmpd="sng" algn="ctr">
                      <a:solidFill>
                        <a:srgbClr val="4039DE"/>
                      </a:solidFill>
                      <a:prstDash val="solid"/>
                      <a:round/>
                      <a:headEnd type="none" w="med" len="med"/>
                      <a:tailEnd type="none" w="med" len="med"/>
                    </a:lnL>
                    <a:lnR w="9525" cap="flat" cmpd="sng" algn="ctr">
                      <a:solidFill>
                        <a:srgbClr val="4039DE"/>
                      </a:solidFill>
                      <a:prstDash val="solid"/>
                      <a:round/>
                      <a:headEnd type="none" w="med" len="med"/>
                      <a:tailEnd type="none" w="med" len="med"/>
                    </a:lnR>
                    <a:lnT w="9525" cap="flat" cmpd="sng" algn="ctr">
                      <a:solidFill>
                        <a:srgbClr val="4039D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81168715"/>
                  </a:ext>
                </a:extLst>
              </a:tr>
              <a:tr h="980982">
                <a:tc>
                  <a:txBody>
                    <a:bodyPr/>
                    <a:lstStyle/>
                    <a:p>
                      <a:pPr algn="just" fontAlgn="t"/>
                      <a:r>
                        <a:rPr lang="en-NP" sz="2400">
                          <a:solidFill>
                            <a:srgbClr val="333333"/>
                          </a:solidFill>
                          <a:effectLst/>
                          <a:latin typeface="inter-regular"/>
                        </a:rPr>
                        <a:t>1.</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A child object is typecasted to a parent object.</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The reference of the parent class object is passed to the child class.</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0764038"/>
                  </a:ext>
                </a:extLst>
              </a:tr>
              <a:tr h="870282">
                <a:tc>
                  <a:txBody>
                    <a:bodyPr/>
                    <a:lstStyle/>
                    <a:p>
                      <a:pPr algn="just" fontAlgn="t"/>
                      <a:r>
                        <a:rPr lang="en-NP" sz="2400">
                          <a:solidFill>
                            <a:srgbClr val="333333"/>
                          </a:solidFill>
                          <a:effectLst/>
                          <a:latin typeface="inter-regular"/>
                        </a:rPr>
                        <a:t>2.</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We can perform Upcasting implicitly or explicitly.</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Implicitly </a:t>
                      </a:r>
                      <a:r>
                        <a:rPr lang="en-US" sz="2400" dirty="0" err="1">
                          <a:solidFill>
                            <a:srgbClr val="333333"/>
                          </a:solidFill>
                          <a:effectLst/>
                          <a:latin typeface="inter-regular"/>
                        </a:rPr>
                        <a:t>Downcasting</a:t>
                      </a:r>
                      <a:r>
                        <a:rPr lang="en-US" sz="2400" dirty="0">
                          <a:solidFill>
                            <a:srgbClr val="333333"/>
                          </a:solidFill>
                          <a:effectLst/>
                          <a:latin typeface="inter-regular"/>
                        </a:rPr>
                        <a:t> is not possible.</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47439705"/>
                  </a:ext>
                </a:extLst>
              </a:tr>
              <a:tr h="1250977">
                <a:tc>
                  <a:txBody>
                    <a:bodyPr/>
                    <a:lstStyle/>
                    <a:p>
                      <a:pPr algn="just" fontAlgn="t"/>
                      <a:r>
                        <a:rPr lang="en-NP" sz="2400">
                          <a:solidFill>
                            <a:srgbClr val="333333"/>
                          </a:solidFill>
                          <a:effectLst/>
                          <a:latin typeface="inter-regular"/>
                        </a:rPr>
                        <a:t>3.</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In the child class, we can access the methods and variables of the parent class.</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The methods and variables of both the classes(parent and child) can be accessed.</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84575511"/>
                  </a:ext>
                </a:extLst>
              </a:tr>
              <a:tr h="1438739">
                <a:tc>
                  <a:txBody>
                    <a:bodyPr/>
                    <a:lstStyle/>
                    <a:p>
                      <a:pPr algn="just" fontAlgn="t"/>
                      <a:r>
                        <a:rPr lang="en-NP" sz="2400">
                          <a:solidFill>
                            <a:srgbClr val="333333"/>
                          </a:solidFill>
                          <a:effectLst/>
                          <a:latin typeface="inter-regular"/>
                        </a:rPr>
                        <a:t>4.</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We can access some specified methods of the child class.</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All the methods and variables of both classes can be accessed by performing downcasting.</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1579941"/>
                  </a:ext>
                </a:extLst>
              </a:tr>
              <a:tr h="870282">
                <a:tc>
                  <a:txBody>
                    <a:bodyPr/>
                    <a:lstStyle/>
                    <a:p>
                      <a:pPr algn="just" fontAlgn="t"/>
                      <a:r>
                        <a:rPr lang="en-NP" sz="2400">
                          <a:solidFill>
                            <a:srgbClr val="333333"/>
                          </a:solidFill>
                          <a:effectLst/>
                          <a:latin typeface="inter-regular"/>
                        </a:rPr>
                        <a:t>5.</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Parent p = new Child()</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2400" dirty="0">
                          <a:solidFill>
                            <a:srgbClr val="333333"/>
                          </a:solidFill>
                          <a:effectLst/>
                          <a:latin typeface="inter-regular"/>
                        </a:rPr>
                        <a:t>Parent p = new Child()</a:t>
                      </a:r>
                      <a:br>
                        <a:rPr lang="en-US" sz="2400" dirty="0">
                          <a:solidFill>
                            <a:srgbClr val="333333"/>
                          </a:solidFill>
                          <a:effectLst/>
                          <a:latin typeface="inter-regular"/>
                        </a:rPr>
                      </a:br>
                      <a:r>
                        <a:rPr lang="en-US" sz="2400" dirty="0">
                          <a:solidFill>
                            <a:srgbClr val="333333"/>
                          </a:solidFill>
                          <a:effectLst/>
                          <a:latin typeface="inter-regular"/>
                        </a:rPr>
                        <a:t>Child c = (Child)p;</a:t>
                      </a:r>
                    </a:p>
                  </a:txBody>
                  <a:tcPr marL="52310" marR="52310" marT="52310" marB="523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4170566"/>
                  </a:ext>
                </a:extLst>
              </a:tr>
            </a:tbl>
          </a:graphicData>
        </a:graphic>
      </p:graphicFrame>
    </p:spTree>
    <p:extLst>
      <p:ext uri="{BB962C8B-B14F-4D97-AF65-F5344CB8AC3E}">
        <p14:creationId xmlns:p14="http://schemas.microsoft.com/office/powerpoint/2010/main" val="1735455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A50698-652C-FA96-38F5-EE28309DCB29}"/>
              </a:ext>
            </a:extLst>
          </p:cNvPr>
          <p:cNvPicPr>
            <a:picLocks noChangeAspect="1"/>
          </p:cNvPicPr>
          <p:nvPr/>
        </p:nvPicPr>
        <p:blipFill>
          <a:blip r:embed="rId2"/>
          <a:stretch>
            <a:fillRect/>
          </a:stretch>
        </p:blipFill>
        <p:spPr>
          <a:xfrm>
            <a:off x="885825" y="378457"/>
            <a:ext cx="7019924" cy="6101086"/>
          </a:xfrm>
          <a:prstGeom prst="rect">
            <a:avLst/>
          </a:prstGeom>
        </p:spPr>
      </p:pic>
    </p:spTree>
    <p:extLst>
      <p:ext uri="{BB962C8B-B14F-4D97-AF65-F5344CB8AC3E}">
        <p14:creationId xmlns:p14="http://schemas.microsoft.com/office/powerpoint/2010/main" val="124158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23711A6-D6AA-E9D0-3613-30111037830C}"/>
              </a:ext>
            </a:extLst>
          </p:cNvPr>
          <p:cNvPicPr>
            <a:picLocks noGrp="1" noChangeAspect="1"/>
          </p:cNvPicPr>
          <p:nvPr>
            <p:ph idx="1"/>
          </p:nvPr>
        </p:nvPicPr>
        <p:blipFill>
          <a:blip r:embed="rId2"/>
          <a:stretch>
            <a:fillRect/>
          </a:stretch>
        </p:blipFill>
        <p:spPr>
          <a:xfrm>
            <a:off x="1169115" y="471487"/>
            <a:ext cx="8534027" cy="5915025"/>
          </a:xfrm>
        </p:spPr>
      </p:pic>
    </p:spTree>
    <p:extLst>
      <p:ext uri="{BB962C8B-B14F-4D97-AF65-F5344CB8AC3E}">
        <p14:creationId xmlns:p14="http://schemas.microsoft.com/office/powerpoint/2010/main" val="87334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279E-CB5F-CA07-2295-7A9A5F2D388E}"/>
              </a:ext>
            </a:extLst>
          </p:cNvPr>
          <p:cNvSpPr>
            <a:spLocks noGrp="1"/>
          </p:cNvSpPr>
          <p:nvPr>
            <p:ph type="title"/>
          </p:nvPr>
        </p:nvSpPr>
        <p:spPr/>
        <p:txBody>
          <a:bodyPr/>
          <a:lstStyle/>
          <a:p>
            <a:r>
              <a:rPr lang="en-US" dirty="0"/>
              <a:t>In this example:</a:t>
            </a:r>
            <a:endParaRPr lang="en-NP" dirty="0"/>
          </a:p>
        </p:txBody>
      </p:sp>
      <p:sp>
        <p:nvSpPr>
          <p:cNvPr id="3" name="Content Placeholder 2">
            <a:extLst>
              <a:ext uri="{FF2B5EF4-FFF2-40B4-BE49-F238E27FC236}">
                <a16:creationId xmlns:a16="http://schemas.microsoft.com/office/drawing/2014/main" id="{631C823F-7657-FF69-07F5-760F38CE6F0E}"/>
              </a:ext>
            </a:extLst>
          </p:cNvPr>
          <p:cNvSpPr>
            <a:spLocks noGrp="1"/>
          </p:cNvSpPr>
          <p:nvPr>
            <p:ph idx="1"/>
          </p:nvPr>
        </p:nvSpPr>
        <p:spPr/>
        <p:txBody>
          <a:bodyPr>
            <a:normAutofit fontScale="85000" lnSpcReduction="20000"/>
          </a:bodyPr>
          <a:lstStyle/>
          <a:p>
            <a:r>
              <a:rPr lang="en-US" dirty="0">
                <a:solidFill>
                  <a:srgbClr val="FF0000"/>
                </a:solidFill>
              </a:rPr>
              <a:t>Dog is a subclass </a:t>
            </a:r>
            <a:r>
              <a:rPr lang="en-US" dirty="0"/>
              <a:t>of Animal.</a:t>
            </a:r>
          </a:p>
          <a:p>
            <a:r>
              <a:rPr lang="en-US" dirty="0" err="1">
                <a:solidFill>
                  <a:srgbClr val="FF0000"/>
                </a:solidFill>
              </a:rPr>
              <a:t>makeSound</a:t>
            </a:r>
            <a:r>
              <a:rPr lang="en-US" dirty="0">
                <a:solidFill>
                  <a:srgbClr val="FF0000"/>
                </a:solidFill>
              </a:rPr>
              <a:t>() is a method in both </a:t>
            </a:r>
            <a:r>
              <a:rPr lang="en-US" dirty="0"/>
              <a:t>Animal and Dog, but bark() is specific to Dog.</a:t>
            </a:r>
          </a:p>
          <a:p>
            <a:r>
              <a:rPr lang="en-US" dirty="0"/>
              <a:t>The </a:t>
            </a:r>
            <a:r>
              <a:rPr lang="en-US" dirty="0">
                <a:solidFill>
                  <a:srgbClr val="FF0000"/>
                </a:solidFill>
              </a:rPr>
              <a:t>main method demonstrates upcasting</a:t>
            </a:r>
            <a:r>
              <a:rPr lang="en-US" dirty="0"/>
              <a:t> by creating a Dog object and assigning it to an Animal reference.</a:t>
            </a:r>
          </a:p>
          <a:p>
            <a:r>
              <a:rPr lang="en-US" dirty="0"/>
              <a:t>While upcasted, </a:t>
            </a:r>
            <a:r>
              <a:rPr lang="en-US" dirty="0">
                <a:solidFill>
                  <a:srgbClr val="FF0000"/>
                </a:solidFill>
              </a:rPr>
              <a:t>the animal reference can only access methods declared in the Animal </a:t>
            </a:r>
            <a:r>
              <a:rPr lang="en-US" dirty="0"/>
              <a:t>class.</a:t>
            </a:r>
          </a:p>
          <a:p>
            <a:r>
              <a:rPr lang="en-US" dirty="0"/>
              <a:t>To access </a:t>
            </a:r>
            <a:r>
              <a:rPr lang="en-US" dirty="0">
                <a:solidFill>
                  <a:srgbClr val="FF0000"/>
                </a:solidFill>
              </a:rPr>
              <a:t>bark() (a Dog-specific method), </a:t>
            </a:r>
            <a:r>
              <a:rPr lang="en-US" dirty="0" err="1">
                <a:solidFill>
                  <a:srgbClr val="FF0000"/>
                </a:solidFill>
              </a:rPr>
              <a:t>downcasting</a:t>
            </a:r>
            <a:r>
              <a:rPr lang="en-US" dirty="0">
                <a:solidFill>
                  <a:srgbClr val="FF0000"/>
                </a:solidFill>
              </a:rPr>
              <a:t> is used</a:t>
            </a:r>
            <a:r>
              <a:rPr lang="en-US" dirty="0"/>
              <a:t>. We check if the </a:t>
            </a:r>
            <a:r>
              <a:rPr lang="en-US" dirty="0">
                <a:solidFill>
                  <a:srgbClr val="FF0000"/>
                </a:solidFill>
              </a:rPr>
              <a:t>object is an instance of Dog before </a:t>
            </a:r>
            <a:r>
              <a:rPr lang="en-US" dirty="0" err="1">
                <a:solidFill>
                  <a:srgbClr val="FF0000"/>
                </a:solidFill>
              </a:rPr>
              <a:t>downcasting</a:t>
            </a:r>
            <a:r>
              <a:rPr lang="en-US" dirty="0"/>
              <a:t> to avoid runtime errors.</a:t>
            </a:r>
          </a:p>
          <a:p>
            <a:r>
              <a:rPr lang="en-US" dirty="0"/>
              <a:t>If the object is a Dog, we perform the downcast and access both the overridden </a:t>
            </a:r>
            <a:r>
              <a:rPr lang="en-US" dirty="0" err="1"/>
              <a:t>makeSound</a:t>
            </a:r>
            <a:r>
              <a:rPr lang="en-US" dirty="0"/>
              <a:t>() and bark() methods.</a:t>
            </a:r>
          </a:p>
          <a:p>
            <a:endParaRPr lang="en-NP" dirty="0"/>
          </a:p>
        </p:txBody>
      </p:sp>
    </p:spTree>
    <p:extLst>
      <p:ext uri="{BB962C8B-B14F-4D97-AF65-F5344CB8AC3E}">
        <p14:creationId xmlns:p14="http://schemas.microsoft.com/office/powerpoint/2010/main" val="390176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5E87-36D5-4FF7-14AC-05132644742B}"/>
              </a:ext>
            </a:extLst>
          </p:cNvPr>
          <p:cNvSpPr>
            <a:spLocks noGrp="1"/>
          </p:cNvSpPr>
          <p:nvPr>
            <p:ph type="title"/>
          </p:nvPr>
        </p:nvSpPr>
        <p:spPr/>
        <p:txBody>
          <a:bodyPr>
            <a:normAutofit/>
          </a:bodyPr>
          <a:lstStyle/>
          <a:p>
            <a:r>
              <a:rPr lang="en-US" dirty="0"/>
              <a:t>Review of object-oriented programming</a:t>
            </a:r>
            <a:endParaRPr lang="en-NP" dirty="0"/>
          </a:p>
        </p:txBody>
      </p:sp>
      <p:sp>
        <p:nvSpPr>
          <p:cNvPr id="3" name="Content Placeholder 2">
            <a:extLst>
              <a:ext uri="{FF2B5EF4-FFF2-40B4-BE49-F238E27FC236}">
                <a16:creationId xmlns:a16="http://schemas.microsoft.com/office/drawing/2014/main" id="{5A9AB476-FA67-17A9-950F-44198091CD6C}"/>
              </a:ext>
            </a:extLst>
          </p:cNvPr>
          <p:cNvSpPr>
            <a:spLocks noGrp="1"/>
          </p:cNvSpPr>
          <p:nvPr>
            <p:ph idx="1"/>
          </p:nvPr>
        </p:nvSpPr>
        <p:spPr/>
        <p:txBody>
          <a:bodyPr/>
          <a:lstStyle/>
          <a:p>
            <a:r>
              <a:rPr lang="en-US" dirty="0"/>
              <a:t>Object-Oriented Programming Principle is the </a:t>
            </a:r>
            <a:r>
              <a:rPr lang="en-US" b="1" dirty="0">
                <a:solidFill>
                  <a:srgbClr val="FF0000"/>
                </a:solidFill>
              </a:rPr>
              <a:t>strategy or style of developing applications </a:t>
            </a:r>
            <a:r>
              <a:rPr lang="en-US" dirty="0"/>
              <a:t>based on objects.</a:t>
            </a:r>
          </a:p>
          <a:p>
            <a:r>
              <a:rPr lang="en-US" dirty="0"/>
              <a:t>Anything in the world can be defined as an object. And in the OOPs, it can be </a:t>
            </a:r>
            <a:r>
              <a:rPr lang="en-US" b="1" dirty="0">
                <a:solidFill>
                  <a:srgbClr val="FF0000"/>
                </a:solidFill>
              </a:rPr>
              <a:t>defined in terms of its properties and behavior.</a:t>
            </a:r>
          </a:p>
          <a:p>
            <a:r>
              <a:rPr lang="en-US" dirty="0"/>
              <a:t>In short, it is a programming methodology that has certain principles and with the </a:t>
            </a:r>
            <a:r>
              <a:rPr lang="en-US" b="1" dirty="0">
                <a:solidFill>
                  <a:srgbClr val="FF0000"/>
                </a:solidFill>
              </a:rPr>
              <a:t>help of these principles, the software is developed</a:t>
            </a:r>
            <a:r>
              <a:rPr lang="en-US" dirty="0"/>
              <a:t>.</a:t>
            </a:r>
          </a:p>
        </p:txBody>
      </p:sp>
    </p:spTree>
    <p:extLst>
      <p:ext uri="{BB962C8B-B14F-4D97-AF65-F5344CB8AC3E}">
        <p14:creationId xmlns:p14="http://schemas.microsoft.com/office/powerpoint/2010/main" val="25543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759D-F1E3-127B-D5F7-48A0D9A60925}"/>
              </a:ext>
            </a:extLst>
          </p:cNvPr>
          <p:cNvSpPr>
            <a:spLocks noGrp="1"/>
          </p:cNvSpPr>
          <p:nvPr>
            <p:ph type="title"/>
          </p:nvPr>
        </p:nvSpPr>
        <p:spPr/>
        <p:txBody>
          <a:bodyPr/>
          <a:lstStyle/>
          <a:p>
            <a:r>
              <a:rPr lang="en-US" dirty="0"/>
              <a:t>Interfaces and Implementations</a:t>
            </a:r>
            <a:endParaRPr lang="en-NP" dirty="0"/>
          </a:p>
        </p:txBody>
      </p:sp>
      <p:pic>
        <p:nvPicPr>
          <p:cNvPr id="4" name="Picture 3">
            <a:extLst>
              <a:ext uri="{FF2B5EF4-FFF2-40B4-BE49-F238E27FC236}">
                <a16:creationId xmlns:a16="http://schemas.microsoft.com/office/drawing/2014/main" id="{8E2CE18E-B23F-F9D6-52DF-DF3FC817883C}"/>
              </a:ext>
            </a:extLst>
          </p:cNvPr>
          <p:cNvPicPr>
            <a:picLocks noChangeAspect="1"/>
          </p:cNvPicPr>
          <p:nvPr/>
        </p:nvPicPr>
        <p:blipFill>
          <a:blip r:embed="rId2"/>
          <a:stretch>
            <a:fillRect/>
          </a:stretch>
        </p:blipFill>
        <p:spPr>
          <a:xfrm>
            <a:off x="334434" y="1499592"/>
            <a:ext cx="4767263" cy="1751608"/>
          </a:xfrm>
          <a:prstGeom prst="rect">
            <a:avLst/>
          </a:prstGeom>
        </p:spPr>
      </p:pic>
      <p:pic>
        <p:nvPicPr>
          <p:cNvPr id="6" name="Picture 5">
            <a:extLst>
              <a:ext uri="{FF2B5EF4-FFF2-40B4-BE49-F238E27FC236}">
                <a16:creationId xmlns:a16="http://schemas.microsoft.com/office/drawing/2014/main" id="{ECA59CF2-0377-EEF2-1A8C-C74590C31D6D}"/>
              </a:ext>
            </a:extLst>
          </p:cNvPr>
          <p:cNvPicPr>
            <a:picLocks noChangeAspect="1"/>
          </p:cNvPicPr>
          <p:nvPr/>
        </p:nvPicPr>
        <p:blipFill>
          <a:blip r:embed="rId3"/>
          <a:stretch>
            <a:fillRect/>
          </a:stretch>
        </p:blipFill>
        <p:spPr>
          <a:xfrm>
            <a:off x="1185840" y="1930400"/>
            <a:ext cx="10557426" cy="4678140"/>
          </a:xfrm>
          <a:prstGeom prst="rect">
            <a:avLst/>
          </a:prstGeom>
        </p:spPr>
      </p:pic>
    </p:spTree>
    <p:extLst>
      <p:ext uri="{BB962C8B-B14F-4D97-AF65-F5344CB8AC3E}">
        <p14:creationId xmlns:p14="http://schemas.microsoft.com/office/powerpoint/2010/main" val="282419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F635E3-10DD-E558-4393-9EBAE0E09D8E}"/>
              </a:ext>
            </a:extLst>
          </p:cNvPr>
          <p:cNvSpPr>
            <a:spLocks noGrp="1"/>
          </p:cNvSpPr>
          <p:nvPr>
            <p:ph type="title"/>
          </p:nvPr>
        </p:nvSpPr>
        <p:spPr/>
        <p:txBody>
          <a:bodyPr/>
          <a:lstStyle/>
          <a:p>
            <a:r>
              <a:rPr lang="en-NP" dirty="0"/>
              <a:t>Thank You</a:t>
            </a:r>
          </a:p>
        </p:txBody>
      </p:sp>
      <p:sp>
        <p:nvSpPr>
          <p:cNvPr id="5" name="Text Placeholder 4">
            <a:extLst>
              <a:ext uri="{FF2B5EF4-FFF2-40B4-BE49-F238E27FC236}">
                <a16:creationId xmlns:a16="http://schemas.microsoft.com/office/drawing/2014/main" id="{9170D5CC-BED7-DE9D-4B28-15F7EBF70ED3}"/>
              </a:ext>
            </a:extLst>
          </p:cNvPr>
          <p:cNvSpPr>
            <a:spLocks noGrp="1"/>
          </p:cNvSpPr>
          <p:nvPr>
            <p:ph type="body" idx="1"/>
          </p:nvPr>
        </p:nvSpPr>
        <p:spPr/>
        <p:txBody>
          <a:bodyPr/>
          <a:lstStyle/>
          <a:p>
            <a:endParaRPr lang="en-NP"/>
          </a:p>
        </p:txBody>
      </p:sp>
    </p:spTree>
    <p:extLst>
      <p:ext uri="{BB962C8B-B14F-4D97-AF65-F5344CB8AC3E}">
        <p14:creationId xmlns:p14="http://schemas.microsoft.com/office/powerpoint/2010/main" val="276284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7D2D-8CB0-83C4-955B-447DFB5873A3}"/>
              </a:ext>
            </a:extLst>
          </p:cNvPr>
          <p:cNvSpPr>
            <a:spLocks noGrp="1"/>
          </p:cNvSpPr>
          <p:nvPr>
            <p:ph type="title"/>
          </p:nvPr>
        </p:nvSpPr>
        <p:spPr/>
        <p:txBody>
          <a:bodyPr/>
          <a:lstStyle/>
          <a:p>
            <a:r>
              <a:rPr lang="en-US" dirty="0"/>
              <a:t>Components of Object-Oriented Programming</a:t>
            </a:r>
            <a:endParaRPr lang="en-NP" dirty="0"/>
          </a:p>
        </p:txBody>
      </p:sp>
      <p:sp>
        <p:nvSpPr>
          <p:cNvPr id="3" name="Content Placeholder 2">
            <a:extLst>
              <a:ext uri="{FF2B5EF4-FFF2-40B4-BE49-F238E27FC236}">
                <a16:creationId xmlns:a16="http://schemas.microsoft.com/office/drawing/2014/main" id="{03648AAC-D11C-189F-BFF9-FB5256A1F1B7}"/>
              </a:ext>
            </a:extLst>
          </p:cNvPr>
          <p:cNvSpPr>
            <a:spLocks noGrp="1"/>
          </p:cNvSpPr>
          <p:nvPr>
            <p:ph idx="1"/>
          </p:nvPr>
        </p:nvSpPr>
        <p:spPr/>
        <p:txBody>
          <a:bodyPr>
            <a:normAutofit fontScale="70000" lnSpcReduction="20000"/>
          </a:bodyPr>
          <a:lstStyle/>
          <a:p>
            <a:r>
              <a:rPr lang="en-US" b="1" dirty="0">
                <a:solidFill>
                  <a:srgbClr val="FF0000"/>
                </a:solidFill>
              </a:rPr>
              <a:t>Objects</a:t>
            </a:r>
            <a:r>
              <a:rPr lang="en-US" dirty="0"/>
              <a:t> – Object is the entity that makes the classes to be implemented into the program. It makes the features, properties, and behaviors of the class to be implemented. Example – A car is an object that has property color, model, brand name, fuel type, </a:t>
            </a:r>
            <a:r>
              <a:rPr lang="en-US" dirty="0" err="1"/>
              <a:t>etc</a:t>
            </a:r>
            <a:r>
              <a:rPr lang="en-US" dirty="0"/>
              <a:t>, and behaviors like, it runs. So these properties and behavior make an object (CAR).</a:t>
            </a:r>
          </a:p>
          <a:p>
            <a:r>
              <a:rPr lang="en-US" b="1" dirty="0">
                <a:solidFill>
                  <a:srgbClr val="FF0000"/>
                </a:solidFill>
              </a:rPr>
              <a:t>Classes</a:t>
            </a:r>
            <a:r>
              <a:rPr lang="en-US" dirty="0"/>
              <a:t> – A class can be stated as the blueprint of the object. This states what an object can do. It contains all the features, attributes, and behavior of what the model can do. We can say that class contains the definition of the object. Example – Car color, engine type, etc. And with the definition, we can create any number of  objects.</a:t>
            </a:r>
          </a:p>
          <a:p>
            <a:r>
              <a:rPr lang="en-US" b="1" dirty="0">
                <a:solidFill>
                  <a:srgbClr val="FF0000"/>
                </a:solidFill>
              </a:rPr>
              <a:t>Methods</a:t>
            </a:r>
            <a:r>
              <a:rPr lang="en-US" dirty="0"/>
              <a:t> – Methods are the attributes of the class which are defined for the specified behavior of the object. It can also modify the state of the class. Example – Method to drive a car, It changes the state of the car from parking state to running state.</a:t>
            </a:r>
          </a:p>
          <a:p>
            <a:r>
              <a:rPr lang="en-US" b="1" dirty="0">
                <a:solidFill>
                  <a:srgbClr val="FF0000"/>
                </a:solidFill>
              </a:rPr>
              <a:t>Instances</a:t>
            </a:r>
            <a:r>
              <a:rPr lang="en-US" dirty="0"/>
              <a:t> – It is the members of the class who holds some values related to the objects of the class</a:t>
            </a:r>
            <a:endParaRPr lang="en-NP" dirty="0"/>
          </a:p>
        </p:txBody>
      </p:sp>
    </p:spTree>
    <p:extLst>
      <p:ext uri="{BB962C8B-B14F-4D97-AF65-F5344CB8AC3E}">
        <p14:creationId xmlns:p14="http://schemas.microsoft.com/office/powerpoint/2010/main" val="294695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D0BE-79C6-9309-591E-AE377AE7B45B}"/>
              </a:ext>
            </a:extLst>
          </p:cNvPr>
          <p:cNvSpPr>
            <a:spLocks noGrp="1"/>
          </p:cNvSpPr>
          <p:nvPr>
            <p:ph type="title"/>
          </p:nvPr>
        </p:nvSpPr>
        <p:spPr/>
        <p:txBody>
          <a:bodyPr/>
          <a:lstStyle/>
          <a:p>
            <a:r>
              <a:rPr lang="en-NP" dirty="0"/>
              <a:t>OOP principles</a:t>
            </a:r>
          </a:p>
        </p:txBody>
      </p:sp>
      <p:sp>
        <p:nvSpPr>
          <p:cNvPr id="3" name="Content Placeholder 2">
            <a:extLst>
              <a:ext uri="{FF2B5EF4-FFF2-40B4-BE49-F238E27FC236}">
                <a16:creationId xmlns:a16="http://schemas.microsoft.com/office/drawing/2014/main" id="{D4043C94-BE5E-22AC-200A-CB2CAB8BA13C}"/>
              </a:ext>
            </a:extLst>
          </p:cNvPr>
          <p:cNvSpPr>
            <a:spLocks noGrp="1"/>
          </p:cNvSpPr>
          <p:nvPr>
            <p:ph idx="1"/>
          </p:nvPr>
        </p:nvSpPr>
        <p:spPr/>
        <p:txBody>
          <a:bodyPr>
            <a:normAutofit fontScale="92500" lnSpcReduction="10000"/>
          </a:bodyPr>
          <a:lstStyle/>
          <a:p>
            <a:r>
              <a:rPr lang="en-US" dirty="0"/>
              <a:t>Object-Oriented Principles </a:t>
            </a:r>
            <a:r>
              <a:rPr lang="en-US" b="1" dirty="0">
                <a:solidFill>
                  <a:srgbClr val="FF0000"/>
                </a:solidFill>
              </a:rPr>
              <a:t>mainly include the 4 pillars </a:t>
            </a:r>
            <a:r>
              <a:rPr lang="en-US" dirty="0"/>
              <a:t>that together make the OOP a very powerful concept</a:t>
            </a:r>
          </a:p>
          <a:p>
            <a:pPr lvl="1"/>
            <a:r>
              <a:rPr lang="en-US" dirty="0"/>
              <a:t>Abstraction</a:t>
            </a:r>
          </a:p>
          <a:p>
            <a:pPr lvl="1"/>
            <a:r>
              <a:rPr lang="en-US" dirty="0"/>
              <a:t>Encapsulation</a:t>
            </a:r>
          </a:p>
          <a:p>
            <a:pPr lvl="1"/>
            <a:r>
              <a:rPr lang="en-US" dirty="0"/>
              <a:t>Inheritance</a:t>
            </a:r>
          </a:p>
          <a:p>
            <a:pPr lvl="1"/>
            <a:r>
              <a:rPr lang="en-US" dirty="0"/>
              <a:t>Polymorphism</a:t>
            </a:r>
          </a:p>
          <a:p>
            <a:r>
              <a:rPr lang="en-US" dirty="0"/>
              <a:t>OOP is </a:t>
            </a:r>
            <a:r>
              <a:rPr lang="en-US" b="1" dirty="0">
                <a:solidFill>
                  <a:srgbClr val="FF0000"/>
                </a:solidFill>
              </a:rPr>
              <a:t>based on real-life engineered things</a:t>
            </a:r>
          </a:p>
          <a:p>
            <a:r>
              <a:rPr lang="en-US" dirty="0"/>
              <a:t>The design approaches followed their, the same replicated to the software engineering with the concept of these 4 Object-Oriented Programming principles.</a:t>
            </a:r>
          </a:p>
        </p:txBody>
      </p:sp>
    </p:spTree>
    <p:extLst>
      <p:ext uri="{BB962C8B-B14F-4D97-AF65-F5344CB8AC3E}">
        <p14:creationId xmlns:p14="http://schemas.microsoft.com/office/powerpoint/2010/main" val="119416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C167-5728-8EC7-BDAF-9689F83BC135}"/>
              </a:ext>
            </a:extLst>
          </p:cNvPr>
          <p:cNvSpPr>
            <a:spLocks noGrp="1"/>
          </p:cNvSpPr>
          <p:nvPr>
            <p:ph type="title"/>
          </p:nvPr>
        </p:nvSpPr>
        <p:spPr/>
        <p:txBody>
          <a:bodyPr/>
          <a:lstStyle/>
          <a:p>
            <a:r>
              <a:rPr lang="en-US" dirty="0"/>
              <a:t>Abstraction</a:t>
            </a:r>
            <a:endParaRPr lang="en-NP" dirty="0"/>
          </a:p>
        </p:txBody>
      </p:sp>
      <p:sp>
        <p:nvSpPr>
          <p:cNvPr id="3" name="Content Placeholder 2">
            <a:extLst>
              <a:ext uri="{FF2B5EF4-FFF2-40B4-BE49-F238E27FC236}">
                <a16:creationId xmlns:a16="http://schemas.microsoft.com/office/drawing/2014/main" id="{75AB1DFE-1456-D6AC-8572-5F66B9C5DD87}"/>
              </a:ext>
            </a:extLst>
          </p:cNvPr>
          <p:cNvSpPr>
            <a:spLocks noGrp="1"/>
          </p:cNvSpPr>
          <p:nvPr>
            <p:ph idx="1"/>
          </p:nvPr>
        </p:nvSpPr>
        <p:spPr/>
        <p:txBody>
          <a:bodyPr/>
          <a:lstStyle/>
          <a:p>
            <a:r>
              <a:rPr lang="en-US" dirty="0"/>
              <a:t>Abstraction can be </a:t>
            </a:r>
            <a:r>
              <a:rPr lang="en-US" b="1" dirty="0">
                <a:solidFill>
                  <a:srgbClr val="FF0000"/>
                </a:solidFill>
              </a:rPr>
              <a:t>defined as hiding internal implementation </a:t>
            </a:r>
            <a:r>
              <a:rPr lang="en-US" dirty="0"/>
              <a:t>and showing only the required features or set of services that are offered. </a:t>
            </a:r>
          </a:p>
          <a:p>
            <a:r>
              <a:rPr lang="en-US" dirty="0"/>
              <a:t>This is the most essential part of Object-Oriented programming.</a:t>
            </a:r>
          </a:p>
          <a:p>
            <a:endParaRPr lang="en-US" dirty="0"/>
          </a:p>
        </p:txBody>
      </p:sp>
      <p:grpSp>
        <p:nvGrpSpPr>
          <p:cNvPr id="4" name="Group 3">
            <a:extLst>
              <a:ext uri="{FF2B5EF4-FFF2-40B4-BE49-F238E27FC236}">
                <a16:creationId xmlns:a16="http://schemas.microsoft.com/office/drawing/2014/main" id="{40ACF976-F025-2EF7-09A1-B382EC882217}"/>
              </a:ext>
            </a:extLst>
          </p:cNvPr>
          <p:cNvGrpSpPr/>
          <p:nvPr/>
        </p:nvGrpSpPr>
        <p:grpSpPr>
          <a:xfrm>
            <a:off x="0" y="1930400"/>
            <a:ext cx="12261552" cy="3094694"/>
            <a:chOff x="1957369" y="4364962"/>
            <a:chExt cx="6642100" cy="1676400"/>
          </a:xfrm>
        </p:grpSpPr>
        <p:pic>
          <p:nvPicPr>
            <p:cNvPr id="5" name="Picture 4">
              <a:extLst>
                <a:ext uri="{FF2B5EF4-FFF2-40B4-BE49-F238E27FC236}">
                  <a16:creationId xmlns:a16="http://schemas.microsoft.com/office/drawing/2014/main" id="{8A0005F5-338D-9553-0592-11510DD2343B}"/>
                </a:ext>
              </a:extLst>
            </p:cNvPr>
            <p:cNvPicPr>
              <a:picLocks noChangeAspect="1"/>
            </p:cNvPicPr>
            <p:nvPr/>
          </p:nvPicPr>
          <p:blipFill>
            <a:blip r:embed="rId2"/>
            <a:stretch>
              <a:fillRect/>
            </a:stretch>
          </p:blipFill>
          <p:spPr>
            <a:xfrm>
              <a:off x="1957369" y="4364962"/>
              <a:ext cx="6642100" cy="1676400"/>
            </a:xfrm>
            <a:prstGeom prst="rect">
              <a:avLst/>
            </a:prstGeom>
          </p:spPr>
        </p:pic>
        <p:sp>
          <p:nvSpPr>
            <p:cNvPr id="6" name="Frame 5">
              <a:extLst>
                <a:ext uri="{FF2B5EF4-FFF2-40B4-BE49-F238E27FC236}">
                  <a16:creationId xmlns:a16="http://schemas.microsoft.com/office/drawing/2014/main" id="{2BCAF84F-795C-30E1-C1A9-BFAA6C9AA426}"/>
                </a:ext>
              </a:extLst>
            </p:cNvPr>
            <p:cNvSpPr/>
            <p:nvPr/>
          </p:nvSpPr>
          <p:spPr>
            <a:xfrm>
              <a:off x="2108499" y="4582758"/>
              <a:ext cx="3987501" cy="344244"/>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a:solidFill>
                  <a:schemeClr val="tx1"/>
                </a:solidFill>
              </a:endParaRPr>
            </a:p>
          </p:txBody>
        </p:sp>
      </p:grpSp>
    </p:spTree>
    <p:extLst>
      <p:ext uri="{BB962C8B-B14F-4D97-AF65-F5344CB8AC3E}">
        <p14:creationId xmlns:p14="http://schemas.microsoft.com/office/powerpoint/2010/main" val="45439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0DBE-83DF-9A84-348A-0347F1554F4A}"/>
              </a:ext>
            </a:extLst>
          </p:cNvPr>
          <p:cNvSpPr>
            <a:spLocks noGrp="1"/>
          </p:cNvSpPr>
          <p:nvPr>
            <p:ph type="title"/>
          </p:nvPr>
        </p:nvSpPr>
        <p:spPr/>
        <p:txBody>
          <a:bodyPr/>
          <a:lstStyle/>
          <a:p>
            <a:r>
              <a:rPr lang="en-NP" dirty="0"/>
              <a:t>Abstract (contd...)</a:t>
            </a:r>
          </a:p>
        </p:txBody>
      </p:sp>
      <p:pic>
        <p:nvPicPr>
          <p:cNvPr id="5" name="Picture 4">
            <a:extLst>
              <a:ext uri="{FF2B5EF4-FFF2-40B4-BE49-F238E27FC236}">
                <a16:creationId xmlns:a16="http://schemas.microsoft.com/office/drawing/2014/main" id="{34728BD4-783F-9C80-7EDD-E848E2541EA5}"/>
              </a:ext>
            </a:extLst>
          </p:cNvPr>
          <p:cNvPicPr>
            <a:picLocks noChangeAspect="1"/>
          </p:cNvPicPr>
          <p:nvPr/>
        </p:nvPicPr>
        <p:blipFill>
          <a:blip r:embed="rId2"/>
          <a:stretch>
            <a:fillRect/>
          </a:stretch>
        </p:blipFill>
        <p:spPr>
          <a:xfrm>
            <a:off x="906705" y="1930400"/>
            <a:ext cx="9797678" cy="3964192"/>
          </a:xfrm>
          <a:prstGeom prst="rect">
            <a:avLst/>
          </a:prstGeom>
        </p:spPr>
      </p:pic>
      <p:sp>
        <p:nvSpPr>
          <p:cNvPr id="6" name="Frame 5">
            <a:extLst>
              <a:ext uri="{FF2B5EF4-FFF2-40B4-BE49-F238E27FC236}">
                <a16:creationId xmlns:a16="http://schemas.microsoft.com/office/drawing/2014/main" id="{058DA5C1-7424-9D77-C751-6E0EC057AE22}"/>
              </a:ext>
            </a:extLst>
          </p:cNvPr>
          <p:cNvSpPr/>
          <p:nvPr/>
        </p:nvSpPr>
        <p:spPr>
          <a:xfrm>
            <a:off x="906705" y="3689873"/>
            <a:ext cx="9926246" cy="19800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P" dirty="0">
              <a:solidFill>
                <a:schemeClr val="tx1"/>
              </a:solidFill>
            </a:endParaRPr>
          </a:p>
        </p:txBody>
      </p:sp>
    </p:spTree>
    <p:extLst>
      <p:ext uri="{BB962C8B-B14F-4D97-AF65-F5344CB8AC3E}">
        <p14:creationId xmlns:p14="http://schemas.microsoft.com/office/powerpoint/2010/main" val="245330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F75F-B973-A01E-0548-C1FA8116C57C}"/>
              </a:ext>
            </a:extLst>
          </p:cNvPr>
          <p:cNvSpPr>
            <a:spLocks noGrp="1"/>
          </p:cNvSpPr>
          <p:nvPr>
            <p:ph type="title"/>
          </p:nvPr>
        </p:nvSpPr>
        <p:spPr/>
        <p:txBody>
          <a:bodyPr/>
          <a:lstStyle/>
          <a:p>
            <a:r>
              <a:rPr lang="en-US" dirty="0"/>
              <a:t>Encapsulation</a:t>
            </a:r>
            <a:endParaRPr lang="en-NP" dirty="0"/>
          </a:p>
        </p:txBody>
      </p:sp>
      <p:sp>
        <p:nvSpPr>
          <p:cNvPr id="3" name="Content Placeholder 2">
            <a:extLst>
              <a:ext uri="{FF2B5EF4-FFF2-40B4-BE49-F238E27FC236}">
                <a16:creationId xmlns:a16="http://schemas.microsoft.com/office/drawing/2014/main" id="{B28F66FB-F524-0109-E3D3-8E3D13B1C9B4}"/>
              </a:ext>
            </a:extLst>
          </p:cNvPr>
          <p:cNvSpPr>
            <a:spLocks noGrp="1"/>
          </p:cNvSpPr>
          <p:nvPr>
            <p:ph idx="1"/>
          </p:nvPr>
        </p:nvSpPr>
        <p:spPr/>
        <p:txBody>
          <a:bodyPr/>
          <a:lstStyle/>
          <a:p>
            <a:r>
              <a:rPr lang="en-US" dirty="0"/>
              <a:t>Encapsulation can be </a:t>
            </a:r>
            <a:r>
              <a:rPr lang="en-US" b="1" dirty="0">
                <a:solidFill>
                  <a:srgbClr val="FF0000"/>
                </a:solidFill>
              </a:rPr>
              <a:t>defined as the binding of data and attributes or methods </a:t>
            </a:r>
            <a:r>
              <a:rPr lang="en-US" dirty="0"/>
              <a:t>and data members in a single unit.</a:t>
            </a:r>
          </a:p>
          <a:p>
            <a:r>
              <a:rPr lang="en-US" dirty="0"/>
              <a:t>Encapsulation  =  </a:t>
            </a:r>
            <a:r>
              <a:rPr lang="en-US" b="1" dirty="0">
                <a:solidFill>
                  <a:srgbClr val="FF0000"/>
                </a:solidFill>
              </a:rPr>
              <a:t>Data Hiding + Abstraction</a:t>
            </a:r>
            <a:r>
              <a:rPr lang="en-US" dirty="0"/>
              <a:t>.</a:t>
            </a:r>
          </a:p>
          <a:p>
            <a:r>
              <a:rPr lang="en-US" dirty="0"/>
              <a:t>Features of Encapsulation – </a:t>
            </a:r>
          </a:p>
          <a:p>
            <a:pPr lvl="1"/>
            <a:r>
              <a:rPr lang="en-US" dirty="0"/>
              <a:t>It </a:t>
            </a:r>
            <a:r>
              <a:rPr lang="en-US" dirty="0">
                <a:solidFill>
                  <a:srgbClr val="FF0000"/>
                </a:solidFill>
              </a:rPr>
              <a:t>provides extra security </a:t>
            </a:r>
            <a:r>
              <a:rPr lang="en-US" dirty="0"/>
              <a:t>by the concept of Data Hiding. </a:t>
            </a:r>
          </a:p>
          <a:p>
            <a:pPr lvl="1"/>
            <a:r>
              <a:rPr lang="en-US" dirty="0"/>
              <a:t>It </a:t>
            </a:r>
            <a:r>
              <a:rPr lang="en-US" dirty="0">
                <a:solidFill>
                  <a:srgbClr val="FF0000"/>
                </a:solidFill>
              </a:rPr>
              <a:t>groups the data and operation </a:t>
            </a:r>
            <a:r>
              <a:rPr lang="en-US" dirty="0"/>
              <a:t>in that data into a single unit.</a:t>
            </a:r>
          </a:p>
          <a:p>
            <a:pPr lvl="1"/>
            <a:r>
              <a:rPr lang="en-US" dirty="0"/>
              <a:t>It </a:t>
            </a:r>
            <a:r>
              <a:rPr lang="en-US" dirty="0">
                <a:solidFill>
                  <a:srgbClr val="FF0000"/>
                </a:solidFill>
              </a:rPr>
              <a:t>attaches an extra security layer </a:t>
            </a:r>
            <a:r>
              <a:rPr lang="en-US" dirty="0"/>
              <a:t>to the data and allows to access data only to authorized ones.</a:t>
            </a:r>
          </a:p>
        </p:txBody>
      </p:sp>
    </p:spTree>
    <p:extLst>
      <p:ext uri="{BB962C8B-B14F-4D97-AF65-F5344CB8AC3E}">
        <p14:creationId xmlns:p14="http://schemas.microsoft.com/office/powerpoint/2010/main" val="26761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EC44-2B84-2D5F-D4B8-2D7EC24576C9}"/>
              </a:ext>
            </a:extLst>
          </p:cNvPr>
          <p:cNvSpPr>
            <a:spLocks noGrp="1"/>
          </p:cNvSpPr>
          <p:nvPr>
            <p:ph type="title"/>
          </p:nvPr>
        </p:nvSpPr>
        <p:spPr/>
        <p:txBody>
          <a:bodyPr/>
          <a:lstStyle/>
          <a:p>
            <a:r>
              <a:rPr lang="en-US" dirty="0"/>
              <a:t>Polymorphism</a:t>
            </a:r>
            <a:endParaRPr lang="en-NP" dirty="0"/>
          </a:p>
        </p:txBody>
      </p:sp>
      <p:sp>
        <p:nvSpPr>
          <p:cNvPr id="3" name="Content Placeholder 2">
            <a:extLst>
              <a:ext uri="{FF2B5EF4-FFF2-40B4-BE49-F238E27FC236}">
                <a16:creationId xmlns:a16="http://schemas.microsoft.com/office/drawing/2014/main" id="{4160C67A-E88C-EA23-466D-7AF8CC7B82BD}"/>
              </a:ext>
            </a:extLst>
          </p:cNvPr>
          <p:cNvSpPr>
            <a:spLocks noGrp="1"/>
          </p:cNvSpPr>
          <p:nvPr>
            <p:ph idx="1"/>
          </p:nvPr>
        </p:nvSpPr>
        <p:spPr/>
        <p:txBody>
          <a:bodyPr>
            <a:normAutofit fontScale="85000" lnSpcReduction="10000"/>
          </a:bodyPr>
          <a:lstStyle/>
          <a:p>
            <a:r>
              <a:rPr lang="en-US" dirty="0"/>
              <a:t>Polymorphism is the most essential concept of the Object-Oriented Programming principle. It has meaning ‘poly’ – many, ‘morph’ – forms.  So polymorphism means many forms.</a:t>
            </a:r>
          </a:p>
          <a:p>
            <a:r>
              <a:rPr lang="en-US" b="1" dirty="0">
                <a:solidFill>
                  <a:srgbClr val="FF0000"/>
                </a:solidFill>
              </a:rPr>
              <a:t>Compile Time Polymorphism is achieved using  Method Overloading: </a:t>
            </a:r>
            <a:r>
              <a:rPr lang="en-US" dirty="0"/>
              <a:t>When more than one method is declared with the same name but with a different number of parameters or different data-type of parameter, that is called method overloading. </a:t>
            </a:r>
          </a:p>
          <a:p>
            <a:r>
              <a:rPr lang="en-US" b="1" dirty="0">
                <a:solidFill>
                  <a:srgbClr val="FF0000"/>
                </a:solidFill>
              </a:rPr>
              <a:t>Runtime polymorphism is achieved using Method Overriding:</a:t>
            </a:r>
            <a:r>
              <a:rPr lang="en-US" dirty="0"/>
              <a:t> When more than one method is declared as the same name and same signature but in a different class. Then the derived class method will override the base class method. This means the Base class method will be shadowed by the derived class method</a:t>
            </a:r>
            <a:endParaRPr lang="en-NP" dirty="0"/>
          </a:p>
        </p:txBody>
      </p:sp>
    </p:spTree>
    <p:extLst>
      <p:ext uri="{BB962C8B-B14F-4D97-AF65-F5344CB8AC3E}">
        <p14:creationId xmlns:p14="http://schemas.microsoft.com/office/powerpoint/2010/main" val="417277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{D8B0C8E9-2179-C440-A559-39579201C1FE}tf10001060</Template>
  <TotalTime>2792</TotalTime>
  <Words>1751</Words>
  <Application>Microsoft Macintosh PowerPoint</Application>
  <PresentationFormat>Widescreen</PresentationFormat>
  <Paragraphs>125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inter-regular</vt:lpstr>
      <vt:lpstr>times new roman</vt:lpstr>
      <vt:lpstr>Trebuchet MS</vt:lpstr>
      <vt:lpstr>Wingdings 3</vt:lpstr>
      <vt:lpstr>Facet</vt:lpstr>
      <vt:lpstr>Object Oriented Principles in Java</vt:lpstr>
      <vt:lpstr>Outline</vt:lpstr>
      <vt:lpstr>Review of object-oriented programming</vt:lpstr>
      <vt:lpstr>Components of Object-Oriented Programming</vt:lpstr>
      <vt:lpstr>OOP principles</vt:lpstr>
      <vt:lpstr>Abstraction</vt:lpstr>
      <vt:lpstr>Abstract (contd...)</vt:lpstr>
      <vt:lpstr>Encapsulation</vt:lpstr>
      <vt:lpstr>Polymorphism</vt:lpstr>
      <vt:lpstr>Inheritance</vt:lpstr>
      <vt:lpstr>Types of Inheritance</vt:lpstr>
      <vt:lpstr>Super class, sub class</vt:lpstr>
      <vt:lpstr>PowerPoint Presentation</vt:lpstr>
      <vt:lpstr>Extends and super keyword</vt:lpstr>
      <vt:lpstr>PowerPoint Presentation</vt:lpstr>
      <vt:lpstr>Method Overloading</vt:lpstr>
      <vt:lpstr>Final classes and methods</vt:lpstr>
      <vt:lpstr>Final Variable</vt:lpstr>
      <vt:lpstr>There are three ways to initialize a final variable: </vt:lpstr>
      <vt:lpstr>Final Class</vt:lpstr>
      <vt:lpstr>Final Methods </vt:lpstr>
      <vt:lpstr>Abstract classes and methods</vt:lpstr>
      <vt:lpstr>PowerPoint Presentation</vt:lpstr>
      <vt:lpstr>Upcasting vs Down casting</vt:lpstr>
      <vt:lpstr>Upcasting vs Down casting (contd...)</vt:lpstr>
      <vt:lpstr>PowerPoint Presentation</vt:lpstr>
      <vt:lpstr>PowerPoint Presentation</vt:lpstr>
      <vt:lpstr>PowerPoint Presentation</vt:lpstr>
      <vt:lpstr>In this example:</vt:lpstr>
      <vt:lpstr>Interfaces and Implementations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55</cp:revision>
  <dcterms:created xsi:type="dcterms:W3CDTF">2023-04-27T01:38:21Z</dcterms:created>
  <dcterms:modified xsi:type="dcterms:W3CDTF">2024-05-09T09:02:17Z</dcterms:modified>
</cp:coreProperties>
</file>