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32"/>
  </p:notesMasterIdLst>
  <p:sldIdLst>
    <p:sldId id="257" r:id="rId2"/>
    <p:sldId id="262" r:id="rId3"/>
    <p:sldId id="287" r:id="rId4"/>
    <p:sldId id="288" r:id="rId5"/>
    <p:sldId id="289" r:id="rId6"/>
    <p:sldId id="308" r:id="rId7"/>
    <p:sldId id="280" r:id="rId8"/>
    <p:sldId id="281" r:id="rId9"/>
    <p:sldId id="296" r:id="rId10"/>
    <p:sldId id="297" r:id="rId11"/>
    <p:sldId id="300" r:id="rId12"/>
    <p:sldId id="298" r:id="rId13"/>
    <p:sldId id="301" r:id="rId14"/>
    <p:sldId id="299" r:id="rId15"/>
    <p:sldId id="302" r:id="rId16"/>
    <p:sldId id="290" r:id="rId17"/>
    <p:sldId id="286" r:id="rId18"/>
    <p:sldId id="291" r:id="rId19"/>
    <p:sldId id="279" r:id="rId20"/>
    <p:sldId id="292" r:id="rId21"/>
    <p:sldId id="293" r:id="rId22"/>
    <p:sldId id="294" r:id="rId23"/>
    <p:sldId id="295" r:id="rId24"/>
    <p:sldId id="307" r:id="rId25"/>
    <p:sldId id="309" r:id="rId26"/>
    <p:sldId id="310" r:id="rId27"/>
    <p:sldId id="304" r:id="rId28"/>
    <p:sldId id="305" r:id="rId29"/>
    <p:sldId id="306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6F97-4016-D743-9918-7E0412D178F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5F849-6544-B143-A79C-7839DF1B399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7361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5F849-6544-B143-A79C-7839DF1B3994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481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414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8976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78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94456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096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5223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8249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381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144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162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5726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001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46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0717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90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325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9CA-B131-8143-9C86-B52FD2B8C3A6}" type="datetimeFigureOut">
              <a:rPr lang="en-NP" smtClean="0"/>
              <a:t>12/12/2023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5D6FE4-B5F1-3A44-B058-55FFE642D74D}" type="slidenum">
              <a:rPr lang="en-NP" smtClean="0"/>
              <a:t>‹#›</a:t>
            </a:fld>
            <a:endParaRPr lang="en-NP"/>
          </a:p>
        </p:txBody>
      </p:sp>
      <p:pic>
        <p:nvPicPr>
          <p:cNvPr id="1028" name="Picture 4" descr="Java Icon Png #245863 - Free Icons Library">
            <a:extLst>
              <a:ext uri="{FF2B5EF4-FFF2-40B4-BE49-F238E27FC236}">
                <a16:creationId xmlns:a16="http://schemas.microsoft.com/office/drawing/2014/main" id="{1B153F72-AA09-794A-A2D4-CD640D17D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666" y="30582"/>
            <a:ext cx="1830990" cy="183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95730-16D3-A38E-CF84-A09E5B5F1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Building Components using Swing and JavaFX</a:t>
            </a:r>
            <a:endParaRPr lang="en-NP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39DF0B-6520-2513-309F-1AAE5D7F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111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49FF-3232-2021-5606-1C93751C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GUI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B911-2FCC-8AD9-94FA-E7978D7A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GUI controls, also known as UI controls or components, </a:t>
            </a:r>
            <a:r>
              <a:rPr lang="en-US" dirty="0">
                <a:solidFill>
                  <a:srgbClr val="FF0000"/>
                </a:solidFill>
              </a:rPr>
              <a:t>refer to the interactive elements in a graphical user interface </a:t>
            </a:r>
            <a:r>
              <a:rPr lang="en-US" dirty="0"/>
              <a:t>(GUI) that users can interact with.</a:t>
            </a:r>
          </a:p>
          <a:p>
            <a:r>
              <a:rPr lang="en-US" dirty="0">
                <a:solidFill>
                  <a:srgbClr val="FF0000"/>
                </a:solidFill>
              </a:rPr>
              <a:t>These controls are the building blocks of a GUI application</a:t>
            </a:r>
            <a:r>
              <a:rPr lang="en-US" dirty="0"/>
              <a:t>, allowing users to input data, make selections, and trigger actions.</a:t>
            </a:r>
          </a:p>
          <a:p>
            <a:r>
              <a:rPr lang="en-US" dirty="0"/>
              <a:t>GUI controls are </a:t>
            </a:r>
            <a:r>
              <a:rPr lang="en-US" dirty="0">
                <a:solidFill>
                  <a:srgbClr val="FF0000"/>
                </a:solidFill>
              </a:rPr>
              <a:t>essential for creating interactive and user-friendly applications</a:t>
            </a:r>
          </a:p>
          <a:p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facilitate user input and interaction</a:t>
            </a:r>
            <a:r>
              <a:rPr lang="en-US" dirty="0"/>
              <a:t>, enabling users to perform various tasks efficiently</a:t>
            </a:r>
          </a:p>
        </p:txBody>
      </p:sp>
    </p:spTree>
    <p:extLst>
      <p:ext uri="{BB962C8B-B14F-4D97-AF65-F5344CB8AC3E}">
        <p14:creationId xmlns:p14="http://schemas.microsoft.com/office/powerpoint/2010/main" val="227580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49FF-3232-2021-5606-1C93751C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GUI Controls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B911-2FCC-8AD9-94FA-E7978D7A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Buttons</a:t>
            </a:r>
            <a:r>
              <a:rPr lang="en-US" dirty="0"/>
              <a:t>: Trigger actions when clicked.</a:t>
            </a:r>
          </a:p>
          <a:p>
            <a:r>
              <a:rPr lang="en-US" dirty="0">
                <a:solidFill>
                  <a:srgbClr val="FF0000"/>
                </a:solidFill>
              </a:rPr>
              <a:t>Text Fields</a:t>
            </a:r>
            <a:r>
              <a:rPr lang="en-US" dirty="0"/>
              <a:t>: Allow users to input text.</a:t>
            </a:r>
          </a:p>
          <a:p>
            <a:r>
              <a:rPr lang="en-US" dirty="0">
                <a:solidFill>
                  <a:srgbClr val="FF0000"/>
                </a:solidFill>
              </a:rPr>
              <a:t>Checkboxes</a:t>
            </a:r>
            <a:r>
              <a:rPr lang="en-US" dirty="0"/>
              <a:t>: Enable users to make binary choices.</a:t>
            </a:r>
          </a:p>
          <a:p>
            <a:r>
              <a:rPr lang="en-US" dirty="0">
                <a:solidFill>
                  <a:srgbClr val="FF0000"/>
                </a:solidFill>
              </a:rPr>
              <a:t>Radio Buttons</a:t>
            </a:r>
            <a:r>
              <a:rPr lang="en-US" dirty="0"/>
              <a:t>: Provide options for exclusive selection.</a:t>
            </a:r>
          </a:p>
          <a:p>
            <a:r>
              <a:rPr lang="en-US" dirty="0">
                <a:solidFill>
                  <a:srgbClr val="FF0000"/>
                </a:solidFill>
              </a:rPr>
              <a:t>Combo Boxes</a:t>
            </a:r>
            <a:r>
              <a:rPr lang="en-US" dirty="0"/>
              <a:t>: Present a list of options for selection.</a:t>
            </a:r>
          </a:p>
          <a:p>
            <a:r>
              <a:rPr lang="en-US" dirty="0">
                <a:solidFill>
                  <a:srgbClr val="FF0000"/>
                </a:solidFill>
              </a:rPr>
              <a:t>Sliders</a:t>
            </a:r>
            <a:r>
              <a:rPr lang="en-US" dirty="0"/>
              <a:t>: Adjust values within a specified range.</a:t>
            </a:r>
          </a:p>
          <a:p>
            <a:r>
              <a:rPr lang="en-US" dirty="0">
                <a:solidFill>
                  <a:srgbClr val="FF0000"/>
                </a:solidFill>
              </a:rPr>
              <a:t>List Boxes</a:t>
            </a:r>
            <a:r>
              <a:rPr lang="en-US" dirty="0"/>
              <a:t>: Display a list of items for selection.</a:t>
            </a:r>
          </a:p>
        </p:txBody>
      </p:sp>
    </p:spTree>
    <p:extLst>
      <p:ext uri="{BB962C8B-B14F-4D97-AF65-F5344CB8AC3E}">
        <p14:creationId xmlns:p14="http://schemas.microsoft.com/office/powerpoint/2010/main" val="337707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DBC5-A7CF-4AB5-AF9E-8DB72BC8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Menu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6355-5A9D-C522-4DF2-872C0306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Menus </a:t>
            </a:r>
            <a:r>
              <a:rPr lang="en-US" dirty="0">
                <a:solidFill>
                  <a:srgbClr val="FF0000"/>
                </a:solidFill>
              </a:rPr>
              <a:t>are a common UI pattern </a:t>
            </a:r>
            <a:r>
              <a:rPr lang="en-US" dirty="0"/>
              <a:t>that organizes commands and options</a:t>
            </a:r>
          </a:p>
          <a:p>
            <a:r>
              <a:rPr lang="en-US" dirty="0"/>
              <a:t>Menu elements include</a:t>
            </a:r>
            <a:r>
              <a:rPr lang="en-NP" dirty="0"/>
              <a:t>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Menu Bar</a:t>
            </a:r>
            <a:r>
              <a:rPr lang="en-US" dirty="0"/>
              <a:t>: A horizontal bar containing menus.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Menu</a:t>
            </a:r>
            <a:r>
              <a:rPr lang="en-US" dirty="0"/>
              <a:t>: A list of commands or options.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Menu Item</a:t>
            </a:r>
            <a:r>
              <a:rPr lang="en-US" dirty="0"/>
              <a:t>: An individual option within a menu.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Submenu</a:t>
            </a:r>
            <a:r>
              <a:rPr lang="en-US" dirty="0"/>
              <a:t>: A nested menu within another menu.</a:t>
            </a:r>
            <a:endParaRPr lang="en-NP" dirty="0"/>
          </a:p>
          <a:p>
            <a:r>
              <a:rPr lang="en-US" dirty="0"/>
              <a:t>Menus provide a </a:t>
            </a:r>
            <a:r>
              <a:rPr lang="en-US" dirty="0">
                <a:solidFill>
                  <a:srgbClr val="FF0000"/>
                </a:solidFill>
              </a:rPr>
              <a:t>structured way to organize functionality</a:t>
            </a:r>
            <a:r>
              <a:rPr lang="en-US" dirty="0"/>
              <a:t>, making it easily accessible to users</a:t>
            </a:r>
          </a:p>
        </p:txBody>
      </p:sp>
    </p:spTree>
    <p:extLst>
      <p:ext uri="{BB962C8B-B14F-4D97-AF65-F5344CB8AC3E}">
        <p14:creationId xmlns:p14="http://schemas.microsoft.com/office/powerpoint/2010/main" val="30315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DBC5-A7CF-4AB5-AF9E-8DB72BC8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Tooltip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6355-5A9D-C522-4DF2-872C0306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Tooltips are </a:t>
            </a:r>
            <a:r>
              <a:rPr lang="en-US" dirty="0">
                <a:solidFill>
                  <a:srgbClr val="FF0000"/>
                </a:solidFill>
              </a:rPr>
              <a:t>small informational pop-ups </a:t>
            </a:r>
            <a:r>
              <a:rPr lang="en-US" dirty="0"/>
              <a:t>that appear when users hover over a UI element</a:t>
            </a:r>
          </a:p>
          <a:p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provide brief descriptions or additional information </a:t>
            </a:r>
            <a:r>
              <a:rPr lang="en-US" dirty="0"/>
              <a:t>about the associated element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5056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6118-C640-030B-CB20-446A9303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Dialogs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C5B9-7AC7-3CA4-555F-ED76907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Dialogs are </a:t>
            </a:r>
            <a:r>
              <a:rPr lang="en-US" dirty="0">
                <a:solidFill>
                  <a:srgbClr val="FF0000"/>
                </a:solidFill>
              </a:rPr>
              <a:t>separate windows that prompt users </a:t>
            </a:r>
            <a:r>
              <a:rPr lang="en-US" dirty="0"/>
              <a:t>for input, display information, or request confirmation</a:t>
            </a:r>
          </a:p>
          <a:p>
            <a:r>
              <a:rPr lang="en-US" dirty="0"/>
              <a:t>Common types include: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Message Dialogs</a:t>
            </a:r>
            <a:r>
              <a:rPr lang="en-US" dirty="0"/>
              <a:t>: Display messages to the user.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Input Dialogs</a:t>
            </a:r>
            <a:r>
              <a:rPr lang="en-US" dirty="0"/>
              <a:t>: Prompt users for input.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File Choosers</a:t>
            </a:r>
            <a:r>
              <a:rPr lang="en-US" dirty="0"/>
              <a:t>: Allow users to select files or directories.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Option Dialogs</a:t>
            </a:r>
            <a:r>
              <a:rPr lang="en-US" dirty="0"/>
              <a:t>: Present a set of predefined options.</a:t>
            </a:r>
          </a:p>
          <a:p>
            <a:r>
              <a:rPr lang="en-US" dirty="0"/>
              <a:t>Dialogs are </a:t>
            </a:r>
            <a:r>
              <a:rPr lang="en-US" dirty="0">
                <a:solidFill>
                  <a:srgbClr val="FF0000"/>
                </a:solidFill>
              </a:rPr>
              <a:t>used for communication </a:t>
            </a:r>
            <a:r>
              <a:rPr lang="en-US" dirty="0"/>
              <a:t>between the application and the user</a:t>
            </a:r>
          </a:p>
          <a:p>
            <a:r>
              <a:rPr lang="en-US" dirty="0"/>
              <a:t>They provide a way to gather </a:t>
            </a:r>
            <a:r>
              <a:rPr lang="en-US" dirty="0">
                <a:solidFill>
                  <a:srgbClr val="FF0000"/>
                </a:solidFill>
              </a:rPr>
              <a:t>input, convey messages, or obtain user confirmation.</a:t>
            </a:r>
          </a:p>
        </p:txBody>
      </p:sp>
    </p:spTree>
    <p:extLst>
      <p:ext uri="{BB962C8B-B14F-4D97-AF65-F5344CB8AC3E}">
        <p14:creationId xmlns:p14="http://schemas.microsoft.com/office/powerpoint/2010/main" val="306617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6118-C640-030B-CB20-446A9303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C5B9-7AC7-3CA4-555F-ED76907B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</a:t>
            </a:r>
            <a:r>
              <a:rPr lang="en-US" dirty="0">
                <a:solidFill>
                  <a:srgbClr val="FF0000"/>
                </a:solidFill>
              </a:rPr>
              <a:t>are the main windows </a:t>
            </a:r>
            <a:r>
              <a:rPr lang="en-US" dirty="0"/>
              <a:t>of a GUI application</a:t>
            </a:r>
          </a:p>
          <a:p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serve as containers </a:t>
            </a:r>
            <a:r>
              <a:rPr lang="en-US" dirty="0"/>
              <a:t>for other GUI elements, such as panels, controls, and dialogs.</a:t>
            </a:r>
          </a:p>
          <a:p>
            <a:r>
              <a:rPr lang="en-US" dirty="0"/>
              <a:t>Frames </a:t>
            </a:r>
            <a:r>
              <a:rPr lang="en-US" dirty="0">
                <a:solidFill>
                  <a:srgbClr val="FF0000"/>
                </a:solidFill>
              </a:rPr>
              <a:t>provide the overall structure </a:t>
            </a:r>
            <a:r>
              <a:rPr lang="en-US" dirty="0"/>
              <a:t>of the application</a:t>
            </a:r>
            <a:endParaRPr lang="en-NP" dirty="0"/>
          </a:p>
          <a:p>
            <a:r>
              <a:rPr lang="en-US" dirty="0"/>
              <a:t>They </a:t>
            </a:r>
            <a:r>
              <a:rPr lang="en-US" dirty="0">
                <a:solidFill>
                  <a:srgbClr val="FF0000"/>
                </a:solidFill>
              </a:rPr>
              <a:t>contain and organize the components </a:t>
            </a:r>
            <a:r>
              <a:rPr lang="en-US" dirty="0"/>
              <a:t>necessary for the application's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878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DA2-5E41-0786-8EB9-A3747A89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Event in AWT/SWING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F65D-E881-FAEC-BE37-02CF43A6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events, </a:t>
            </a:r>
            <a:r>
              <a:rPr lang="en-US" dirty="0">
                <a:solidFill>
                  <a:srgbClr val="FF0000"/>
                </a:solidFill>
              </a:rPr>
              <a:t>we need to implement event listeners or adapters</a:t>
            </a:r>
            <a:r>
              <a:rPr lang="en-US" dirty="0"/>
              <a:t>. Some commonly used listener interfaces in AWT include: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ActionListener</a:t>
            </a:r>
            <a:r>
              <a:rPr lang="en-US" dirty="0"/>
              <a:t>: Handles action events.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MouseListener</a:t>
            </a:r>
            <a:r>
              <a:rPr lang="en-US" dirty="0"/>
              <a:t>: Handles mouse-related events.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KeyListener</a:t>
            </a:r>
            <a:r>
              <a:rPr lang="en-US" dirty="0"/>
              <a:t>: Handles keyboard-related events.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WindowListener</a:t>
            </a:r>
            <a:r>
              <a:rPr lang="en-US" dirty="0"/>
              <a:t>: Handles window-related events.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6870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2FB6-76DF-35B9-EB7B-BC37DE64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AWT Event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8DD4-B098-51A6-3EF5-6D54954EC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AWT (Abstract Window Toolkit) </a:t>
            </a:r>
            <a:r>
              <a:rPr lang="en-US" dirty="0">
                <a:solidFill>
                  <a:srgbClr val="FF0000"/>
                </a:solidFill>
              </a:rPr>
              <a:t>Event Hierarchy refers to the structure and organization of different types of events in AWT</a:t>
            </a:r>
          </a:p>
          <a:p>
            <a:r>
              <a:rPr lang="en-US" dirty="0">
                <a:solidFill>
                  <a:srgbClr val="FF0000"/>
                </a:solidFill>
              </a:rPr>
              <a:t>Event Object:</a:t>
            </a:r>
          </a:p>
          <a:p>
            <a:pPr lvl="1"/>
            <a:r>
              <a:rPr lang="en-US" dirty="0"/>
              <a:t>At the top of the hierarchy is the </a:t>
            </a:r>
            <a:r>
              <a:rPr lang="en-US" dirty="0" err="1">
                <a:solidFill>
                  <a:srgbClr val="FF0000"/>
                </a:solidFill>
              </a:rPr>
              <a:t>java.util.EventObject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class.</a:t>
            </a:r>
          </a:p>
          <a:p>
            <a:pPr lvl="1"/>
            <a:r>
              <a:rPr lang="en-US" dirty="0"/>
              <a:t>This class </a:t>
            </a:r>
            <a:r>
              <a:rPr lang="en-US" dirty="0">
                <a:solidFill>
                  <a:srgbClr val="FF0000"/>
                </a:solidFill>
              </a:rPr>
              <a:t>serves as the base class for all events </a:t>
            </a:r>
            <a:r>
              <a:rPr lang="en-US" dirty="0"/>
              <a:t>in Java.</a:t>
            </a:r>
          </a:p>
          <a:p>
            <a:pPr lvl="1"/>
            <a:r>
              <a:rPr lang="en-US" dirty="0"/>
              <a:t>It provides </a:t>
            </a:r>
            <a:r>
              <a:rPr lang="en-US" dirty="0">
                <a:solidFill>
                  <a:srgbClr val="FF0000"/>
                </a:solidFill>
              </a:rPr>
              <a:t>common methods and properties </a:t>
            </a:r>
            <a:r>
              <a:rPr lang="en-US" dirty="0"/>
              <a:t>that are shared by all event objects.</a:t>
            </a:r>
          </a:p>
          <a:p>
            <a:r>
              <a:rPr lang="en-US" dirty="0">
                <a:solidFill>
                  <a:srgbClr val="FF0000"/>
                </a:solidFill>
              </a:rPr>
              <a:t>Component-Level Events:</a:t>
            </a:r>
          </a:p>
          <a:p>
            <a:pPr lvl="1"/>
            <a:r>
              <a:rPr lang="en-US" dirty="0"/>
              <a:t>Component-level </a:t>
            </a:r>
            <a:r>
              <a:rPr lang="en-US" dirty="0">
                <a:solidFill>
                  <a:srgbClr val="FF0000"/>
                </a:solidFill>
              </a:rPr>
              <a:t>events are generated by individual GUI components </a:t>
            </a:r>
            <a:r>
              <a:rPr lang="en-US" dirty="0"/>
              <a:t>(e.g., buttons, text fields, etc.).</a:t>
            </a:r>
          </a:p>
          <a:p>
            <a:pPr lvl="1"/>
            <a:r>
              <a:rPr lang="en-US" dirty="0"/>
              <a:t>These events are </a:t>
            </a:r>
            <a:r>
              <a:rPr lang="en-US" dirty="0">
                <a:solidFill>
                  <a:srgbClr val="FF0000"/>
                </a:solidFill>
              </a:rPr>
              <a:t>subclasses of </a:t>
            </a:r>
            <a:r>
              <a:rPr lang="en-US" dirty="0" err="1">
                <a:solidFill>
                  <a:srgbClr val="FF0000"/>
                </a:solidFill>
              </a:rPr>
              <a:t>java.awt.AWTEvent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3399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2463-2D31-D4BF-5283-6257C16D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AWT Event Hierarchy	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E044-9C15-A0C4-366C-1044EBF9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8751"/>
            <a:ext cx="9081029" cy="461261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Container-Level Events:</a:t>
            </a:r>
          </a:p>
          <a:p>
            <a:pPr lvl="1"/>
            <a:r>
              <a:rPr lang="en-US" sz="1800" dirty="0"/>
              <a:t>Container-level events are </a:t>
            </a:r>
            <a:r>
              <a:rPr lang="en-US" sz="1800" dirty="0">
                <a:solidFill>
                  <a:srgbClr val="FF0000"/>
                </a:solidFill>
              </a:rPr>
              <a:t>generated by container components (e.g., panels, frames, etc.) </a:t>
            </a:r>
            <a:r>
              <a:rPr lang="en-US" sz="1800" dirty="0"/>
              <a:t>and are subclasses of </a:t>
            </a:r>
            <a:r>
              <a:rPr lang="en-US" sz="1800" dirty="0" err="1">
                <a:solidFill>
                  <a:srgbClr val="FF0000"/>
                </a:solidFill>
              </a:rPr>
              <a:t>java.awt.event.ContainerEvent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rgbClr val="FF0000"/>
                </a:solidFill>
              </a:rPr>
              <a:t>events capture changes in the container's structure</a:t>
            </a:r>
            <a:r>
              <a:rPr lang="en-US" sz="1800" dirty="0"/>
              <a:t>, such as components being added, removed, or rearranged within a container.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Window-Level Events:</a:t>
            </a:r>
          </a:p>
          <a:p>
            <a:pPr lvl="1"/>
            <a:r>
              <a:rPr lang="en-US" sz="1800" dirty="0"/>
              <a:t>Window-level </a:t>
            </a:r>
            <a:r>
              <a:rPr lang="en-US" sz="1800" dirty="0">
                <a:solidFill>
                  <a:srgbClr val="FF0000"/>
                </a:solidFill>
              </a:rPr>
              <a:t>events are generated by top-level windows</a:t>
            </a:r>
            <a:r>
              <a:rPr lang="en-US" sz="1800" dirty="0"/>
              <a:t>, such as frames or dialog boxes, and are subclasses of </a:t>
            </a:r>
            <a:r>
              <a:rPr lang="en-US" sz="1800" dirty="0" err="1">
                <a:solidFill>
                  <a:srgbClr val="FF0000"/>
                </a:solidFill>
              </a:rPr>
              <a:t>java.awt.event.WindowEvent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rgbClr val="FF0000"/>
                </a:solidFill>
              </a:rPr>
              <a:t>events capture events related to window openings</a:t>
            </a:r>
            <a:r>
              <a:rPr lang="en-US" sz="1800" dirty="0"/>
              <a:t>, closings, </a:t>
            </a:r>
            <a:r>
              <a:rPr lang="en-US" sz="1800" dirty="0" err="1"/>
              <a:t>iconifications</a:t>
            </a:r>
            <a:r>
              <a:rPr lang="en-US" sz="1800" dirty="0"/>
              <a:t>, or </a:t>
            </a:r>
            <a:r>
              <a:rPr lang="en-US" sz="1800" dirty="0" err="1"/>
              <a:t>deiconifications</a:t>
            </a:r>
            <a:r>
              <a:rPr lang="en-US" sz="1800" dirty="0"/>
              <a:t>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System-Level Events:</a:t>
            </a:r>
          </a:p>
          <a:p>
            <a:pPr lvl="1"/>
            <a:r>
              <a:rPr lang="en-US" sz="1800" dirty="0"/>
              <a:t>System-level </a:t>
            </a:r>
            <a:r>
              <a:rPr lang="en-US" sz="1800" dirty="0">
                <a:solidFill>
                  <a:srgbClr val="FF0000"/>
                </a:solidFill>
              </a:rPr>
              <a:t>events represent events that occur at the system level </a:t>
            </a:r>
            <a:r>
              <a:rPr lang="en-US" sz="1800" dirty="0"/>
              <a:t>and are subclasses of </a:t>
            </a:r>
            <a:r>
              <a:rPr lang="en-US" sz="1800" dirty="0" err="1">
                <a:solidFill>
                  <a:srgbClr val="FF0000"/>
                </a:solidFill>
              </a:rPr>
              <a:t>java.awt.event.SystemEvent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Examples include </a:t>
            </a:r>
            <a:r>
              <a:rPr lang="en-US" sz="1800" dirty="0">
                <a:solidFill>
                  <a:srgbClr val="FF0000"/>
                </a:solidFill>
              </a:rPr>
              <a:t>events related to the user session</a:t>
            </a:r>
            <a:r>
              <a:rPr lang="en-US" sz="1800" dirty="0"/>
              <a:t>, such as the user logging in or logging out.</a:t>
            </a:r>
          </a:p>
        </p:txBody>
      </p:sp>
    </p:spTree>
    <p:extLst>
      <p:ext uri="{BB962C8B-B14F-4D97-AF65-F5344CB8AC3E}">
        <p14:creationId xmlns:p14="http://schemas.microsoft.com/office/powerpoint/2010/main" val="398131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512-666A-AB5D-FD9E-028CF6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and low level Events in AWT, Event Handling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F05F-4510-5A3F-704E-3B54E8FB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Semantics in event handling refers to the </a:t>
            </a:r>
            <a:r>
              <a:rPr lang="en-US" b="1" dirty="0">
                <a:solidFill>
                  <a:srgbClr val="FF0000"/>
                </a:solidFill>
              </a:rPr>
              <a:t>meaning or purpose associated with a particular event</a:t>
            </a:r>
            <a:r>
              <a:rPr lang="en-US" dirty="0"/>
              <a:t>. For example</a:t>
            </a:r>
            <a:r>
              <a:rPr lang="en-US" dirty="0">
                <a:solidFill>
                  <a:srgbClr val="FF0000"/>
                </a:solidFill>
              </a:rPr>
              <a:t>, a button click event may trigger a specific action</a:t>
            </a:r>
            <a:r>
              <a:rPr lang="en-US" dirty="0"/>
              <a:t> like submitting a form.</a:t>
            </a:r>
          </a:p>
          <a:p>
            <a:pPr>
              <a:lnSpc>
                <a:spcPct val="120000"/>
              </a:lnSpc>
            </a:pPr>
            <a:r>
              <a:rPr lang="en-US" dirty="0"/>
              <a:t>AWT </a:t>
            </a:r>
            <a:r>
              <a:rPr lang="en-US" dirty="0">
                <a:solidFill>
                  <a:srgbClr val="FF0000"/>
                </a:solidFill>
              </a:rPr>
              <a:t>provides low-level events that represent low-level input</a:t>
            </a:r>
            <a:r>
              <a:rPr lang="en-US" dirty="0"/>
              <a:t>, such as mouse or keyboard actions. These events are handled by components like buttons or text fields.</a:t>
            </a:r>
          </a:p>
          <a:p>
            <a:pPr>
              <a:lnSpc>
                <a:spcPct val="120000"/>
              </a:lnSpc>
            </a:pPr>
            <a:r>
              <a:rPr lang="en-US" dirty="0"/>
              <a:t>The AWT event handling mechanism </a:t>
            </a:r>
            <a:r>
              <a:rPr lang="en-US" dirty="0">
                <a:solidFill>
                  <a:srgbClr val="FF0000"/>
                </a:solidFill>
              </a:rPr>
              <a:t>involves registering event listeners or handlers on components to capture and process </a:t>
            </a:r>
            <a:r>
              <a:rPr lang="en-US" dirty="0"/>
              <a:t>specific events.</a:t>
            </a:r>
          </a:p>
          <a:p>
            <a:pPr>
              <a:lnSpc>
                <a:spcPct val="120000"/>
              </a:lnSpc>
            </a:pPr>
            <a:r>
              <a:rPr lang="en-US" dirty="0"/>
              <a:t>Event handlers </a:t>
            </a:r>
            <a:r>
              <a:rPr lang="en-US" dirty="0">
                <a:solidFill>
                  <a:srgbClr val="FF0000"/>
                </a:solidFill>
              </a:rPr>
              <a:t>implement specific listener interfaces, such as ActionListener or </a:t>
            </a:r>
            <a:r>
              <a:rPr lang="en-US" dirty="0" err="1">
                <a:solidFill>
                  <a:srgbClr val="FF0000"/>
                </a:solidFill>
              </a:rPr>
              <a:t>MouseListener</a:t>
            </a:r>
            <a:r>
              <a:rPr lang="en-US" dirty="0"/>
              <a:t>, and define methods to handle events triggered by user actions.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977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DAFF-3229-706B-FD23-6906AD34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P" sz="48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3DF25-DE58-B23D-C97B-A025BF2E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489"/>
            <a:ext cx="8596668" cy="442687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Introduction to AWT and Swing: Concept, Applets, Swing Class Hierarchy, Components/Containers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Layout Management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GUI Controls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Menu Elements and Tooltips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Dialogs and Frames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Event handling and Listener Interfaces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Handling Action Events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JavaFX vs Swing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JavaFX Layouts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JavaFX UI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4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AFE7-B10E-9D3D-6230-55E5A7AD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Individual Events. Separating GUI and Application code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CB0D-8E3B-44EF-CF38-EB7ED4123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Individual events </a:t>
            </a:r>
            <a:r>
              <a:rPr lang="en-US" dirty="0">
                <a:solidFill>
                  <a:srgbClr val="FF0000"/>
                </a:solidFill>
              </a:rPr>
              <a:t>refer to specific actions or occurrences triggered by the user</a:t>
            </a:r>
            <a:r>
              <a:rPr lang="en-US" dirty="0"/>
              <a:t>, such as button clicks, menu selections, or mouse movements.</a:t>
            </a:r>
          </a:p>
          <a:p>
            <a:pPr>
              <a:lnSpc>
                <a:spcPct val="120000"/>
              </a:lnSpc>
            </a:pPr>
            <a:r>
              <a:rPr lang="en-US" dirty="0"/>
              <a:t>When handling events, </a:t>
            </a:r>
            <a:r>
              <a:rPr lang="en-US" dirty="0">
                <a:solidFill>
                  <a:srgbClr val="FF0000"/>
                </a:solidFill>
              </a:rPr>
              <a:t>it is good practice to separate the Graphical User Interface </a:t>
            </a:r>
            <a:r>
              <a:rPr lang="en-US" dirty="0"/>
              <a:t>(GUI) code from the application logic code.</a:t>
            </a:r>
          </a:p>
          <a:p>
            <a:pPr>
              <a:lnSpc>
                <a:spcPct val="120000"/>
              </a:lnSpc>
            </a:pPr>
            <a:r>
              <a:rPr lang="en-US" dirty="0"/>
              <a:t>The GUI code is </a:t>
            </a:r>
            <a:r>
              <a:rPr lang="en-US" dirty="0">
                <a:solidFill>
                  <a:srgbClr val="FF0000"/>
                </a:solidFill>
              </a:rPr>
              <a:t>responsible for creating and managing the visual components</a:t>
            </a:r>
            <a:r>
              <a:rPr lang="en-US" dirty="0"/>
              <a:t>, while the </a:t>
            </a:r>
            <a:r>
              <a:rPr lang="en-US" dirty="0">
                <a:solidFill>
                  <a:srgbClr val="FF0000"/>
                </a:solidFill>
              </a:rPr>
              <a:t>application logic code handles the business logic or functionality </a:t>
            </a:r>
            <a:r>
              <a:rPr lang="en-US" dirty="0"/>
              <a:t>associated with the events.</a:t>
            </a:r>
          </a:p>
          <a:p>
            <a:pPr>
              <a:lnSpc>
                <a:spcPct val="120000"/>
              </a:lnSpc>
            </a:pPr>
            <a:r>
              <a:rPr lang="en-US" dirty="0"/>
              <a:t>By separating the GUI and application code, it </a:t>
            </a:r>
            <a:r>
              <a:rPr lang="en-US" dirty="0">
                <a:solidFill>
                  <a:srgbClr val="FF0000"/>
                </a:solidFill>
              </a:rPr>
              <a:t>becomes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easier to modify or enhance the application </a:t>
            </a:r>
            <a:r>
              <a:rPr lang="en-US" dirty="0"/>
              <a:t>without impacting the visual presentation or layout.</a:t>
            </a:r>
          </a:p>
        </p:txBody>
      </p:sp>
    </p:spTree>
    <p:extLst>
      <p:ext uri="{BB962C8B-B14F-4D97-AF65-F5344CB8AC3E}">
        <p14:creationId xmlns:p14="http://schemas.microsoft.com/office/powerpoint/2010/main" val="277668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E0BA-0BB6-71C3-5A0F-4F5E0A51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F86D-501E-1B52-4E13-21A7FCD5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809566" cy="50720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Multicasting in the </a:t>
            </a:r>
            <a:r>
              <a:rPr lang="en-US" sz="1800" b="1" dirty="0">
                <a:solidFill>
                  <a:srgbClr val="FF0000"/>
                </a:solidFill>
              </a:rPr>
              <a:t>context of event handling refers to the ability to handle an event with multiple event listeners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In Java, you </a:t>
            </a:r>
            <a:r>
              <a:rPr lang="en-US" sz="1800" dirty="0">
                <a:solidFill>
                  <a:srgbClr val="FF0000"/>
                </a:solidFill>
              </a:rPr>
              <a:t>can register multiple event listeners to a single component </a:t>
            </a:r>
            <a:r>
              <a:rPr lang="en-US" sz="1800" dirty="0">
                <a:solidFill>
                  <a:schemeClr val="tx1"/>
                </a:solidFill>
              </a:rPr>
              <a:t>or event source using the concept of multicasting.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When an event occurs, </a:t>
            </a:r>
            <a:r>
              <a:rPr lang="en-US" sz="1800" dirty="0">
                <a:solidFill>
                  <a:srgbClr val="FF0000"/>
                </a:solidFill>
              </a:rPr>
              <a:t>all registered listeners will be notified and can respond to the event.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Multicasting is particularly </a:t>
            </a:r>
            <a:r>
              <a:rPr lang="en-US" sz="1800" dirty="0">
                <a:solidFill>
                  <a:srgbClr val="FF0000"/>
                </a:solidFill>
              </a:rPr>
              <a:t>useful when you want multiple components or modules to react to the same event</a:t>
            </a:r>
            <a:r>
              <a:rPr lang="en-US" sz="1800" dirty="0">
                <a:solidFill>
                  <a:schemeClr val="tx1"/>
                </a:solidFill>
              </a:rPr>
              <a:t> simultaneously.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It </a:t>
            </a:r>
            <a:r>
              <a:rPr lang="en-US" sz="1800" dirty="0">
                <a:solidFill>
                  <a:srgbClr val="FF0000"/>
                </a:solidFill>
              </a:rPr>
              <a:t>allows for a modular and flexible design</a:t>
            </a:r>
            <a:r>
              <a:rPr lang="en-US" sz="1800" dirty="0">
                <a:solidFill>
                  <a:schemeClr val="tx1"/>
                </a:solidFill>
              </a:rPr>
              <a:t>, where different parts of the application </a:t>
            </a:r>
            <a:r>
              <a:rPr lang="en-US" sz="1800" dirty="0">
                <a:solidFill>
                  <a:srgbClr val="FF0000"/>
                </a:solidFill>
              </a:rPr>
              <a:t>can independently register and handle events without tightly coupling them together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To implement multicasting, Java provides event listener interfaces and corresponding registration methods (such as </a:t>
            </a:r>
            <a:r>
              <a:rPr lang="en-US" sz="1800" dirty="0" err="1">
                <a:solidFill>
                  <a:srgbClr val="FF0000"/>
                </a:solidFill>
              </a:rPr>
              <a:t>addActionListener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dirty="0" err="1">
                <a:solidFill>
                  <a:srgbClr val="FF0000"/>
                </a:solidFill>
              </a:rPr>
              <a:t>addMouseListener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chemeClr val="tx1"/>
                </a:solidFill>
              </a:rPr>
              <a:t>) that accept multiple listener objects.</a:t>
            </a:r>
          </a:p>
        </p:txBody>
      </p:sp>
    </p:spTree>
    <p:extLst>
      <p:ext uri="{BB962C8B-B14F-4D97-AF65-F5344CB8AC3E}">
        <p14:creationId xmlns:p14="http://schemas.microsoft.com/office/powerpoint/2010/main" val="12150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E0BA-0BB6-71C3-5A0F-4F5E0A51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Event Handling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F86D-501E-1B52-4E13-21A7FCD50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5875"/>
            <a:ext cx="9766830" cy="5257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Advanced event handling </a:t>
            </a:r>
            <a:r>
              <a:rPr lang="en-US" dirty="0">
                <a:solidFill>
                  <a:srgbClr val="FF0000"/>
                </a:solidFill>
              </a:rPr>
              <a:t>refers to the use of more sophisticated techniques and patterns to manage and process events </a:t>
            </a:r>
            <a:r>
              <a:rPr lang="en-US" dirty="0">
                <a:solidFill>
                  <a:schemeClr val="tx1"/>
                </a:solidFill>
              </a:rPr>
              <a:t>in a Java application.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rgbClr val="FF0000"/>
                </a:solidFill>
              </a:rPr>
              <a:t>involves going beyond the basic event listener model </a:t>
            </a:r>
            <a:r>
              <a:rPr lang="en-US" dirty="0">
                <a:solidFill>
                  <a:schemeClr val="tx1"/>
                </a:solidFill>
              </a:rPr>
              <a:t>to achieve more complex event-driven behavior.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Advanced event handling techniques </a:t>
            </a:r>
            <a:r>
              <a:rPr lang="en-US" dirty="0">
                <a:solidFill>
                  <a:srgbClr val="FF0000"/>
                </a:solidFill>
              </a:rPr>
              <a:t>enable developers to create more complex and responsive applications by allowing fine-grained control </a:t>
            </a:r>
            <a:r>
              <a:rPr lang="en-US" dirty="0">
                <a:solidFill>
                  <a:schemeClr val="tx1"/>
                </a:solidFill>
              </a:rPr>
              <a:t>over event flow and processing.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These </a:t>
            </a:r>
            <a:r>
              <a:rPr lang="en-US" dirty="0">
                <a:solidFill>
                  <a:srgbClr val="FF0000"/>
                </a:solidFill>
              </a:rPr>
              <a:t>techniques are commonly used in large-scale applications</a:t>
            </a:r>
            <a:r>
              <a:rPr lang="en-US" dirty="0">
                <a:solidFill>
                  <a:schemeClr val="tx1"/>
                </a:solidFill>
              </a:rPr>
              <a:t>, user interfaces with complex interactions, or frameworks that require extensive event handling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92591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86CE-229C-480C-46B4-9309C0EF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Advance Event Handling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6065-B7F5-9C6D-763B-05B75D52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775"/>
            <a:ext cx="8809566" cy="44125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Some common techniques and patterns used in advanced event handling include: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Event Delegation</a:t>
            </a:r>
            <a:r>
              <a:rPr lang="en-US" dirty="0">
                <a:solidFill>
                  <a:schemeClr val="tx1"/>
                </a:solidFill>
              </a:rPr>
              <a:t>: This </a:t>
            </a:r>
            <a:r>
              <a:rPr lang="en-US" dirty="0">
                <a:solidFill>
                  <a:srgbClr val="FF0000"/>
                </a:solidFill>
              </a:rPr>
              <a:t>pattern involves delegating event handling to a higher-level component </a:t>
            </a:r>
            <a:r>
              <a:rPr lang="en-US" dirty="0">
                <a:solidFill>
                  <a:schemeClr val="tx1"/>
                </a:solidFill>
              </a:rPr>
              <a:t>or a central event manager, allowing for better organization and separation of concerns.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Event Filtering</a:t>
            </a:r>
            <a:r>
              <a:rPr lang="en-US" dirty="0">
                <a:solidFill>
                  <a:schemeClr val="tx1"/>
                </a:solidFill>
              </a:rPr>
              <a:t>: It </a:t>
            </a:r>
            <a:r>
              <a:rPr lang="en-US" dirty="0">
                <a:solidFill>
                  <a:srgbClr val="FF0000"/>
                </a:solidFill>
              </a:rPr>
              <a:t>involves filtering events based on specific criteria </a:t>
            </a:r>
            <a:r>
              <a:rPr lang="en-US" dirty="0">
                <a:solidFill>
                  <a:schemeClr val="tx1"/>
                </a:solidFill>
              </a:rPr>
              <a:t>before they reach the event listeners, allowing for selective processing of events.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Event Chaining</a:t>
            </a:r>
            <a:r>
              <a:rPr lang="en-US" dirty="0">
                <a:solidFill>
                  <a:schemeClr val="tx1"/>
                </a:solidFill>
              </a:rPr>
              <a:t>: It </a:t>
            </a:r>
            <a:r>
              <a:rPr lang="en-US" dirty="0">
                <a:solidFill>
                  <a:srgbClr val="FF0000"/>
                </a:solidFill>
              </a:rPr>
              <a:t>involves chaining multiple event handlers together</a:t>
            </a:r>
            <a:r>
              <a:rPr lang="en-US" dirty="0">
                <a:solidFill>
                  <a:schemeClr val="tx1"/>
                </a:solidFill>
              </a:rPr>
              <a:t>, where the output of one handler becomes the input for the next, enabling event processing pipelines.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</a:rPr>
              <a:t>Custom Event Types</a:t>
            </a:r>
            <a:r>
              <a:rPr lang="en-US" dirty="0">
                <a:solidFill>
                  <a:schemeClr val="tx1"/>
                </a:solidFill>
              </a:rPr>
              <a:t>: In addition to the built-in event types, </a:t>
            </a:r>
            <a:r>
              <a:rPr lang="en-US" dirty="0">
                <a:solidFill>
                  <a:srgbClr val="FF0000"/>
                </a:solidFill>
              </a:rPr>
              <a:t>developers can create their own custom event classes </a:t>
            </a:r>
            <a:r>
              <a:rPr lang="en-US" dirty="0">
                <a:solidFill>
                  <a:schemeClr val="tx1"/>
                </a:solidFill>
              </a:rPr>
              <a:t>to represent application-specific events and handle them appropriately.</a:t>
            </a:r>
            <a:endParaRPr lang="en-NP" sz="3200" dirty="0"/>
          </a:p>
        </p:txBody>
      </p:sp>
    </p:spTree>
    <p:extLst>
      <p:ext uri="{BB962C8B-B14F-4D97-AF65-F5344CB8AC3E}">
        <p14:creationId xmlns:p14="http://schemas.microsoft.com/office/powerpoint/2010/main" val="389688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298A95-EE24-2862-FC49-8329E4F3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3" y="1092200"/>
            <a:ext cx="6210300" cy="4673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A259F4-E6F6-DCFB-1998-2F77BF43096F}"/>
              </a:ext>
            </a:extLst>
          </p:cNvPr>
          <p:cNvSpPr/>
          <p:nvPr/>
        </p:nvSpPr>
        <p:spPr>
          <a:xfrm>
            <a:off x="828339" y="3151992"/>
            <a:ext cx="3657600" cy="27969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71AA93-E104-B83F-336C-FD00D42A4026}"/>
              </a:ext>
            </a:extLst>
          </p:cNvPr>
          <p:cNvSpPr/>
          <p:nvPr/>
        </p:nvSpPr>
        <p:spPr>
          <a:xfrm>
            <a:off x="763794" y="4464425"/>
            <a:ext cx="2990625" cy="27969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D7BBB0-C549-9081-DF74-732B88FE08FE}"/>
              </a:ext>
            </a:extLst>
          </p:cNvPr>
          <p:cNvGrpSpPr/>
          <p:nvPr/>
        </p:nvGrpSpPr>
        <p:grpSpPr>
          <a:xfrm>
            <a:off x="828339" y="1737871"/>
            <a:ext cx="8218842" cy="1123663"/>
            <a:chOff x="828339" y="1737871"/>
            <a:chExt cx="8218842" cy="112366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B7A7D30-FB1C-3A29-FC74-98A46C2D005C}"/>
                </a:ext>
              </a:extLst>
            </p:cNvPr>
            <p:cNvSpPr/>
            <p:nvPr/>
          </p:nvSpPr>
          <p:spPr>
            <a:xfrm>
              <a:off x="828339" y="2581836"/>
              <a:ext cx="3657600" cy="279698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P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CEB764-1CDE-2C1D-A142-8E620BC3F825}"/>
                </a:ext>
              </a:extLst>
            </p:cNvPr>
            <p:cNvSpPr txBox="1"/>
            <p:nvPr/>
          </p:nvSpPr>
          <p:spPr>
            <a:xfrm>
              <a:off x="6906409" y="1737871"/>
              <a:ext cx="21407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P" dirty="0"/>
                <a:t>Creating Button Object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1F76E3-4946-4910-CB61-6CC612A686C9}"/>
                </a:ext>
              </a:extLst>
            </p:cNvPr>
            <p:cNvCxnSpPr>
              <a:cxnSpLocks/>
              <a:stCxn id="8" idx="1"/>
              <a:endCxn id="5" idx="3"/>
            </p:cNvCxnSpPr>
            <p:nvPr/>
          </p:nvCxnSpPr>
          <p:spPr>
            <a:xfrm flipH="1">
              <a:off x="4485939" y="2061037"/>
              <a:ext cx="2420470" cy="6606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C9E2FA-40C3-37B7-6853-E41A53723B05}"/>
              </a:ext>
            </a:extLst>
          </p:cNvPr>
          <p:cNvSpPr txBox="1"/>
          <p:nvPr/>
        </p:nvSpPr>
        <p:spPr>
          <a:xfrm>
            <a:off x="6906409" y="3367356"/>
            <a:ext cx="339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Adding Action Listener to the button for showing the popup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C4268E-BA72-DDA3-9863-E403FD729321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4485939" y="3291841"/>
            <a:ext cx="2420470" cy="398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033AE0-0C13-5E50-3A27-FF37F263F63B}"/>
              </a:ext>
            </a:extLst>
          </p:cNvPr>
          <p:cNvSpPr txBox="1"/>
          <p:nvPr/>
        </p:nvSpPr>
        <p:spPr>
          <a:xfrm>
            <a:off x="6906409" y="4630296"/>
            <a:ext cx="21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Adding button to the frame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CE0D15-C19F-E55A-7566-E95197177958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 flipV="1">
            <a:off x="3754419" y="4604274"/>
            <a:ext cx="3151990" cy="349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0494-66F9-0079-6032-B4F8015E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JavaFX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D90E88-2147-2BCE-73DB-BFC8D77F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JavaFX is a </a:t>
            </a:r>
            <a:r>
              <a:rPr lang="en-US" dirty="0">
                <a:solidFill>
                  <a:srgbClr val="FF0000"/>
                </a:solidFill>
              </a:rPr>
              <a:t>set of Java graphics and media APIs </a:t>
            </a:r>
            <a:r>
              <a:rPr lang="en-US" dirty="0"/>
              <a:t>for creating rich desktop and web applications.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provides a modern, hardware-accelerated graphics pipeline </a:t>
            </a:r>
            <a:r>
              <a:rPr lang="en-US" dirty="0"/>
              <a:t>for improved performance.</a:t>
            </a:r>
          </a:p>
          <a:p>
            <a:r>
              <a:rPr lang="en-US" dirty="0"/>
              <a:t>JavaFX </a:t>
            </a:r>
            <a:r>
              <a:rPr lang="en-US" dirty="0">
                <a:solidFill>
                  <a:srgbClr val="FF0000"/>
                </a:solidFill>
              </a:rPr>
              <a:t>supports animations and transitions </a:t>
            </a:r>
            <a:r>
              <a:rPr lang="en-US" dirty="0"/>
              <a:t>to create visually engaging user interfaces.</a:t>
            </a:r>
          </a:p>
          <a:p>
            <a:r>
              <a:rPr lang="en-US" dirty="0"/>
              <a:t>JavaFX </a:t>
            </a:r>
            <a:r>
              <a:rPr lang="en-US" dirty="0">
                <a:solidFill>
                  <a:srgbClr val="FF0000"/>
                </a:solidFill>
              </a:rPr>
              <a:t>applications can be deployed as standalone desktop applications </a:t>
            </a:r>
            <a:r>
              <a:rPr lang="en-US" dirty="0"/>
              <a:t>or as applets within web browsers.</a:t>
            </a:r>
          </a:p>
        </p:txBody>
      </p:sp>
    </p:spTree>
    <p:extLst>
      <p:ext uri="{BB962C8B-B14F-4D97-AF65-F5344CB8AC3E}">
        <p14:creationId xmlns:p14="http://schemas.microsoft.com/office/powerpoint/2010/main" val="40682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40AD14-45C6-D823-CA83-55C60DCC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4" y="130172"/>
            <a:ext cx="5194829" cy="660287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D522342-65ED-26CC-D6D4-4B938FAA35CF}"/>
              </a:ext>
            </a:extLst>
          </p:cNvPr>
          <p:cNvGrpSpPr/>
          <p:nvPr/>
        </p:nvGrpSpPr>
        <p:grpSpPr>
          <a:xfrm>
            <a:off x="162984" y="1043675"/>
            <a:ext cx="9495365" cy="1200074"/>
            <a:chOff x="162984" y="1043675"/>
            <a:chExt cx="9495365" cy="1200074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3EE9E71-F28D-2258-2968-D9579A776B3C}"/>
                </a:ext>
              </a:extLst>
            </p:cNvPr>
            <p:cNvSpPr/>
            <p:nvPr/>
          </p:nvSpPr>
          <p:spPr>
            <a:xfrm>
              <a:off x="162984" y="1971675"/>
              <a:ext cx="4351866" cy="27207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P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94E787-8C44-1037-AD7F-1A5C5D89B422}"/>
                </a:ext>
              </a:extLst>
            </p:cNvPr>
            <p:cNvSpPr txBox="1"/>
            <p:nvPr/>
          </p:nvSpPr>
          <p:spPr>
            <a:xfrm>
              <a:off x="5100639" y="1043675"/>
              <a:ext cx="45577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 a JavaFX application, </a:t>
              </a:r>
              <a:r>
                <a:rPr lang="en-US" b="1" dirty="0">
                  <a:solidFill>
                    <a:srgbClr val="FF0000"/>
                  </a:solidFill>
                </a:rPr>
                <a:t>the Application class is typically extended </a:t>
              </a:r>
              <a:r>
                <a:rPr lang="en-US" dirty="0"/>
                <a:t>to create the main application class.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A59B70A-C941-0933-EE63-8065112D6448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4514850" y="1505340"/>
              <a:ext cx="585789" cy="602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94B853-8995-3005-A938-8357BC1C5912}"/>
              </a:ext>
            </a:extLst>
          </p:cNvPr>
          <p:cNvGrpSpPr/>
          <p:nvPr/>
        </p:nvGrpSpPr>
        <p:grpSpPr>
          <a:xfrm>
            <a:off x="843493" y="2477553"/>
            <a:ext cx="9900453" cy="2145304"/>
            <a:chOff x="162984" y="1971675"/>
            <a:chExt cx="9900453" cy="214530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808B9F0-0B80-8262-D7D3-A4926A1D41C3}"/>
                </a:ext>
              </a:extLst>
            </p:cNvPr>
            <p:cNvSpPr/>
            <p:nvPr/>
          </p:nvSpPr>
          <p:spPr>
            <a:xfrm>
              <a:off x="162984" y="1971675"/>
              <a:ext cx="1256770" cy="27207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P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1B06B2-0C78-727F-782E-34DF73658112}"/>
                </a:ext>
              </a:extLst>
            </p:cNvPr>
            <p:cNvSpPr txBox="1"/>
            <p:nvPr/>
          </p:nvSpPr>
          <p:spPr>
            <a:xfrm>
              <a:off x="5620280" y="2639651"/>
              <a:ext cx="44431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launch method is a static method provided by the Application class in JavaFX.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 is </a:t>
              </a:r>
              <a:r>
                <a:rPr lang="en-US" b="1" dirty="0">
                  <a:solidFill>
                    <a:srgbClr val="FF0000"/>
                  </a:solidFill>
                </a:rPr>
                <a:t>used to launch the JavaFX application.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90F3A37-B5A6-6FFE-11B6-3A1B2DA10E1B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 flipV="1">
              <a:off x="1419754" y="2107712"/>
              <a:ext cx="4200526" cy="12706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7253E4-B67A-0474-D117-18516E00F9C7}"/>
              </a:ext>
            </a:extLst>
          </p:cNvPr>
          <p:cNvGrpSpPr/>
          <p:nvPr/>
        </p:nvGrpSpPr>
        <p:grpSpPr>
          <a:xfrm>
            <a:off x="538693" y="3422950"/>
            <a:ext cx="9119656" cy="2840096"/>
            <a:chOff x="162984" y="1971675"/>
            <a:chExt cx="9119656" cy="284009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D63CCB8-2743-05DD-2772-9FD465E32C68}"/>
                </a:ext>
              </a:extLst>
            </p:cNvPr>
            <p:cNvSpPr/>
            <p:nvPr/>
          </p:nvSpPr>
          <p:spPr>
            <a:xfrm>
              <a:off x="162984" y="1971675"/>
              <a:ext cx="2633132" cy="27207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P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EA043F-1DCC-1622-ABE6-440DB2888577}"/>
                </a:ext>
              </a:extLst>
            </p:cNvPr>
            <p:cNvSpPr txBox="1"/>
            <p:nvPr/>
          </p:nvSpPr>
          <p:spPr>
            <a:xfrm>
              <a:off x="5215720" y="3888441"/>
              <a:ext cx="4066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Overriding the start method, which </a:t>
              </a:r>
              <a:r>
                <a:rPr lang="en-US" b="1" dirty="0">
                  <a:solidFill>
                    <a:srgbClr val="FF0000"/>
                  </a:solidFill>
                </a:rPr>
                <a:t>serves as the entry point </a:t>
              </a:r>
              <a:r>
                <a:rPr lang="en-US" dirty="0"/>
                <a:t>for the JavaFX application</a:t>
              </a:r>
              <a:endParaRPr lang="en-NP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B4E22A-8C65-8FA5-84D8-A4FC68C94217}"/>
                </a:ext>
              </a:extLst>
            </p:cNvPr>
            <p:cNvCxnSpPr>
              <a:cxnSpLocks/>
              <a:stCxn id="20" idx="1"/>
              <a:endCxn id="19" idx="3"/>
            </p:cNvCxnSpPr>
            <p:nvPr/>
          </p:nvCxnSpPr>
          <p:spPr>
            <a:xfrm flipH="1" flipV="1">
              <a:off x="2796116" y="2107712"/>
              <a:ext cx="2419604" cy="2242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9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6F6C-3367-65F1-EBB2-55E7BE1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JavaFX vs Swing</a:t>
            </a:r>
            <a:endParaRPr lang="en-NP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6B284-9306-D6DC-E3CA-ADFC59E7C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937454"/>
              </p:ext>
            </p:extLst>
          </p:nvPr>
        </p:nvGraphicFramePr>
        <p:xfrm>
          <a:off x="677690" y="1674813"/>
          <a:ext cx="10152730" cy="482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6365">
                  <a:extLst>
                    <a:ext uri="{9D8B030D-6E8A-4147-A177-3AD203B41FA5}">
                      <a16:colId xmlns:a16="http://schemas.microsoft.com/office/drawing/2014/main" val="2825005517"/>
                    </a:ext>
                  </a:extLst>
                </a:gridCol>
                <a:gridCol w="5076365">
                  <a:extLst>
                    <a:ext uri="{9D8B030D-6E8A-4147-A177-3AD203B41FA5}">
                      <a16:colId xmlns:a16="http://schemas.microsoft.com/office/drawing/2014/main" val="1458958640"/>
                    </a:ext>
                  </a:extLst>
                </a:gridCol>
              </a:tblGrid>
              <a:tr h="722159">
                <a:tc>
                  <a:txBody>
                    <a:bodyPr/>
                    <a:lstStyle/>
                    <a:p>
                      <a:r>
                        <a:rPr lang="en-NP" sz="2100" dirty="0"/>
                        <a:t>JavaFX</a:t>
                      </a:r>
                    </a:p>
                  </a:txBody>
                  <a:tcPr marL="107996" marR="107996" marT="53998" marB="53998"/>
                </a:tc>
                <a:tc>
                  <a:txBody>
                    <a:bodyPr/>
                    <a:lstStyle/>
                    <a:p>
                      <a:r>
                        <a:rPr lang="en-NP" sz="2100" dirty="0"/>
                        <a:t>Swing</a:t>
                      </a:r>
                    </a:p>
                  </a:txBody>
                  <a:tcPr marL="107996" marR="107996" marT="53998" marB="53998"/>
                </a:tc>
                <a:extLst>
                  <a:ext uri="{0D108BD9-81ED-4DB2-BD59-A6C34878D82A}">
                    <a16:rowId xmlns:a16="http://schemas.microsoft.com/office/drawing/2014/main" val="4121118083"/>
                  </a:ext>
                </a:extLst>
              </a:tr>
              <a:tr h="755971">
                <a:tc>
                  <a:txBody>
                    <a:bodyPr/>
                    <a:lstStyle/>
                    <a:p>
                      <a:r>
                        <a:rPr lang="en-US" sz="2100" dirty="0"/>
                        <a:t>Modern GUI toolkit for Java.</a:t>
                      </a:r>
                    </a:p>
                  </a:txBody>
                  <a:tcPr marL="107996" marR="107996" marT="53998" marB="5399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Older GUI toolkit, introduced in Java 1.2.</a:t>
                      </a:r>
                      <a:endParaRPr lang="en-NP" sz="2100" dirty="0"/>
                    </a:p>
                  </a:txBody>
                  <a:tcPr marL="107996" marR="107996" marT="53998" marB="53998"/>
                </a:tc>
                <a:extLst>
                  <a:ext uri="{0D108BD9-81ED-4DB2-BD59-A6C34878D82A}">
                    <a16:rowId xmlns:a16="http://schemas.microsoft.com/office/drawing/2014/main" val="2949166008"/>
                  </a:ext>
                </a:extLst>
              </a:tr>
              <a:tr h="755971">
                <a:tc>
                  <a:txBody>
                    <a:bodyPr/>
                    <a:lstStyle/>
                    <a:p>
                      <a:r>
                        <a:rPr lang="en-US" sz="2100" dirty="0"/>
                        <a:t>Part of the Java Standard Edition since Java 8.</a:t>
                      </a:r>
                    </a:p>
                  </a:txBody>
                  <a:tcPr marL="107996" marR="107996" marT="53998" marB="53998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Built on top of AWT (Abstract Window Toolkit).</a:t>
                      </a:r>
                    </a:p>
                  </a:txBody>
                  <a:tcPr marL="107996" marR="107996" marT="53998" marB="53998"/>
                </a:tc>
                <a:extLst>
                  <a:ext uri="{0D108BD9-81ED-4DB2-BD59-A6C34878D82A}">
                    <a16:rowId xmlns:a16="http://schemas.microsoft.com/office/drawing/2014/main" val="999371332"/>
                  </a:ext>
                </a:extLst>
              </a:tr>
              <a:tr h="10799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Uses a scene graph for rendering, allowing for more sophisticated graphical effects.</a:t>
                      </a:r>
                    </a:p>
                  </a:txBody>
                  <a:tcPr marL="107996" marR="107996" marT="53998" marB="5399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Lightweight components, not tied to the underlying operating system.</a:t>
                      </a:r>
                    </a:p>
                  </a:txBody>
                  <a:tcPr marL="107996" marR="107996" marT="53998" marB="53998"/>
                </a:tc>
                <a:extLst>
                  <a:ext uri="{0D108BD9-81ED-4DB2-BD59-A6C34878D82A}">
                    <a16:rowId xmlns:a16="http://schemas.microsoft.com/office/drawing/2014/main" val="2017863471"/>
                  </a:ext>
                </a:extLst>
              </a:tr>
              <a:tr h="7559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Supports a declarative XML-based language (FXML) for defining UIs.</a:t>
                      </a:r>
                    </a:p>
                  </a:txBody>
                  <a:tcPr marL="107996" marR="107996" marT="53998" marB="5399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Mature and stable, widely used in legacy applications.</a:t>
                      </a:r>
                    </a:p>
                  </a:txBody>
                  <a:tcPr marL="107996" marR="107996" marT="53998" marB="53998"/>
                </a:tc>
                <a:extLst>
                  <a:ext uri="{0D108BD9-81ED-4DB2-BD59-A6C34878D82A}">
                    <a16:rowId xmlns:a16="http://schemas.microsoft.com/office/drawing/2014/main" val="849423456"/>
                  </a:ext>
                </a:extLst>
              </a:tr>
              <a:tr h="7559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Has built-in support for multimedia, 3D graphics, and web technologies.</a:t>
                      </a:r>
                    </a:p>
                  </a:txBody>
                  <a:tcPr marL="107996" marR="107996" marT="53998" marB="5399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Easier to integrate with existing AWT-based code.</a:t>
                      </a:r>
                    </a:p>
                  </a:txBody>
                  <a:tcPr marL="107996" marR="107996" marT="53998" marB="53998"/>
                </a:tc>
                <a:extLst>
                  <a:ext uri="{0D108BD9-81ED-4DB2-BD59-A6C34878D82A}">
                    <a16:rowId xmlns:a16="http://schemas.microsoft.com/office/drawing/2014/main" val="1682915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7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B15C-0E4E-E434-7910-A7BAA9F8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JavaFX Layouts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E91F-02CF-D91A-17EF-F31A2430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err="1"/>
              <a:t>VBox</a:t>
            </a:r>
            <a:r>
              <a:rPr lang="en-US" sz="1800" dirty="0"/>
              <a:t> and </a:t>
            </a:r>
            <a:r>
              <a:rPr lang="en-US" sz="1800" dirty="0" err="1"/>
              <a:t>HBox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Vertical and horizontal box layouts.</a:t>
            </a:r>
          </a:p>
          <a:p>
            <a:pPr lvl="1"/>
            <a:r>
              <a:rPr lang="en-US" sz="1600" dirty="0"/>
              <a:t>Components are arranged in a single column (</a:t>
            </a:r>
            <a:r>
              <a:rPr lang="en-US" sz="1600" dirty="0" err="1"/>
              <a:t>VBox</a:t>
            </a:r>
            <a:r>
              <a:rPr lang="en-US" sz="1600" dirty="0"/>
              <a:t>) or row (</a:t>
            </a:r>
            <a:r>
              <a:rPr lang="en-US" sz="1600" dirty="0" err="1"/>
              <a:t>HBox</a:t>
            </a:r>
            <a:r>
              <a:rPr lang="en-US" sz="1600" dirty="0"/>
              <a:t>).</a:t>
            </a:r>
          </a:p>
          <a:p>
            <a:r>
              <a:rPr lang="en-US" sz="1800" dirty="0" err="1"/>
              <a:t>BorderPane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Divides the layout into five regions: top, bottom, left, right, and center</a:t>
            </a:r>
          </a:p>
          <a:p>
            <a:r>
              <a:rPr lang="en-US" sz="1800" dirty="0" err="1"/>
              <a:t>StackPane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Stacks components on top of each other.</a:t>
            </a:r>
          </a:p>
          <a:p>
            <a:r>
              <a:rPr lang="en-US" sz="1800" dirty="0" err="1"/>
              <a:t>GridPane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Grid-based layout, allowing components to be placed in rows and columns.</a:t>
            </a:r>
          </a:p>
          <a:p>
            <a:r>
              <a:rPr lang="en-US" sz="1800" dirty="0" err="1"/>
              <a:t>FlowPane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Components flow in a wrap-around manner, adjusting their position based on available space.</a:t>
            </a:r>
          </a:p>
        </p:txBody>
      </p:sp>
    </p:spTree>
    <p:extLst>
      <p:ext uri="{BB962C8B-B14F-4D97-AF65-F5344CB8AC3E}">
        <p14:creationId xmlns:p14="http://schemas.microsoft.com/office/powerpoint/2010/main" val="188889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FD39-C87A-A866-CB11-5F9726B6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JavaFX UI Controls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1DC4-6AE5-28FA-3CE1-7C13F2DB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Button</a:t>
            </a:r>
            <a:r>
              <a:rPr lang="en-US" dirty="0"/>
              <a:t>: Represents a clickable button.</a:t>
            </a:r>
          </a:p>
          <a:p>
            <a:r>
              <a:rPr lang="en-US" b="1" dirty="0" err="1"/>
              <a:t>TextField</a:t>
            </a:r>
            <a:r>
              <a:rPr lang="en-US" dirty="0"/>
              <a:t>: Allows users to input text.</a:t>
            </a:r>
          </a:p>
          <a:p>
            <a:r>
              <a:rPr lang="en-US" b="1" dirty="0" err="1"/>
              <a:t>CheckBox</a:t>
            </a:r>
            <a:r>
              <a:rPr lang="en-US" b="1" dirty="0"/>
              <a:t> and </a:t>
            </a:r>
            <a:r>
              <a:rPr lang="en-US" b="1" dirty="0" err="1"/>
              <a:t>RadioButton</a:t>
            </a:r>
            <a:r>
              <a:rPr lang="en-US" dirty="0"/>
              <a:t>: For binary and exclusive selection, respectively.</a:t>
            </a:r>
          </a:p>
          <a:p>
            <a:r>
              <a:rPr lang="en-US" b="1" dirty="0" err="1"/>
              <a:t>ComboBox</a:t>
            </a:r>
            <a:r>
              <a:rPr lang="en-US" dirty="0"/>
              <a:t>: A drop-down menu with a list of options.</a:t>
            </a:r>
          </a:p>
          <a:p>
            <a:r>
              <a:rPr lang="en-US" b="1" dirty="0"/>
              <a:t>Slider</a:t>
            </a:r>
            <a:r>
              <a:rPr lang="en-US" dirty="0"/>
              <a:t>: Allows users to select a value from a range.</a:t>
            </a:r>
          </a:p>
          <a:p>
            <a:r>
              <a:rPr lang="en-US" b="1" dirty="0" err="1"/>
              <a:t>TableView</a:t>
            </a:r>
            <a:r>
              <a:rPr lang="en-US" dirty="0"/>
              <a:t>: Displays tabular data in rows and columns.</a:t>
            </a:r>
          </a:p>
          <a:p>
            <a:r>
              <a:rPr lang="en-US" b="1" dirty="0" err="1"/>
              <a:t>DatePicker</a:t>
            </a:r>
            <a:r>
              <a:rPr lang="en-US" dirty="0"/>
              <a:t>: Enables users to pick a date from a calendar.</a:t>
            </a:r>
          </a:p>
          <a:p>
            <a:r>
              <a:rPr lang="en-US" b="1" dirty="0"/>
              <a:t>WebView</a:t>
            </a:r>
            <a:r>
              <a:rPr lang="en-US" dirty="0"/>
              <a:t>: Embeds a web browser in the application.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781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15A7-2B56-60F2-CE8B-2F118A90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50D1-3CD9-5EDF-C757-E024172C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AWT is the </a:t>
            </a:r>
            <a:r>
              <a:rPr lang="en-US" dirty="0">
                <a:solidFill>
                  <a:srgbClr val="FF0000"/>
                </a:solidFill>
              </a:rPr>
              <a:t>original GUI framework in Java</a:t>
            </a:r>
            <a:r>
              <a:rPr lang="en-US" dirty="0"/>
              <a:t>, introduced with the first version of Java (JDK 1.0) in the mid-1990s.</a:t>
            </a:r>
          </a:p>
          <a:p>
            <a:pPr>
              <a:lnSpc>
                <a:spcPct val="120000"/>
              </a:lnSpc>
            </a:pP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provides a set of classes and components </a:t>
            </a:r>
            <a:r>
              <a:rPr lang="en-US" dirty="0"/>
              <a:t>that allow developers to create GUI applications.</a:t>
            </a:r>
          </a:p>
          <a:p>
            <a:pPr>
              <a:lnSpc>
                <a:spcPct val="120000"/>
              </a:lnSpc>
            </a:pPr>
            <a:r>
              <a:rPr lang="en-US" dirty="0"/>
              <a:t>AWT </a:t>
            </a:r>
            <a:r>
              <a:rPr lang="en-US" dirty="0">
                <a:solidFill>
                  <a:srgbClr val="FF0000"/>
                </a:solidFill>
              </a:rPr>
              <a:t>is built upon the native windowing system of the underlying operating system. </a:t>
            </a:r>
            <a:r>
              <a:rPr lang="en-US" dirty="0"/>
              <a:t>This means that the </a:t>
            </a:r>
            <a:r>
              <a:rPr lang="en-US" dirty="0">
                <a:solidFill>
                  <a:srgbClr val="FF0000"/>
                </a:solidFill>
              </a:rPr>
              <a:t>appearance and behavior of AWT components are determined by the host operating system's graphical environment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AWT </a:t>
            </a:r>
            <a:r>
              <a:rPr lang="en-US" dirty="0">
                <a:solidFill>
                  <a:srgbClr val="FF0000"/>
                </a:solidFill>
              </a:rPr>
              <a:t>components are heavyweight components</a:t>
            </a:r>
            <a:r>
              <a:rPr lang="en-US" dirty="0"/>
              <a:t>, meaning that they directly map to and </a:t>
            </a:r>
            <a:r>
              <a:rPr lang="en-US" dirty="0">
                <a:solidFill>
                  <a:srgbClr val="FF0000"/>
                </a:solidFill>
              </a:rPr>
              <a:t>utilize the native windowing system's resources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AWT provides a basic set of GUI components, including buttons, text fields, checkboxes, and menus.</a:t>
            </a:r>
          </a:p>
        </p:txBody>
      </p:sp>
    </p:spTree>
    <p:extLst>
      <p:ext uri="{BB962C8B-B14F-4D97-AF65-F5344CB8AC3E}">
        <p14:creationId xmlns:p14="http://schemas.microsoft.com/office/powerpoint/2010/main" val="248041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635E3-10DD-E558-4393-9EBAE0E0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0D5CC-BED7-DE9D-4B28-15F7EBF70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628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1453-4B2F-8A06-42EA-3368DE88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1FF0-5BBF-32E2-1E8E-8F85148F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Swing is a more advanced GUI framework built on top of AWT</a:t>
            </a:r>
            <a:r>
              <a:rPr lang="en-US" dirty="0"/>
              <a:t>, introduced with the release of Java 2 (JDK 1.2) in 1998.</a:t>
            </a:r>
          </a:p>
          <a:p>
            <a:pPr>
              <a:lnSpc>
                <a:spcPct val="120000"/>
              </a:lnSpc>
            </a:pPr>
            <a:r>
              <a:rPr lang="en-US" dirty="0"/>
              <a:t>It is often referred to as the </a:t>
            </a:r>
            <a:r>
              <a:rPr lang="en-US" dirty="0">
                <a:solidFill>
                  <a:srgbClr val="FF0000"/>
                </a:solidFill>
              </a:rPr>
              <a:t>"Swing toolkit" or "Swing library."</a:t>
            </a:r>
          </a:p>
          <a:p>
            <a:pPr>
              <a:lnSpc>
                <a:spcPct val="120000"/>
              </a:lnSpc>
            </a:pPr>
            <a:r>
              <a:rPr lang="en-US" dirty="0"/>
              <a:t>Swing </a:t>
            </a:r>
            <a:r>
              <a:rPr lang="en-US" dirty="0">
                <a:solidFill>
                  <a:srgbClr val="FF0000"/>
                </a:solidFill>
              </a:rPr>
              <a:t>components are written entirely in Java and do not rely on the native windowing system</a:t>
            </a:r>
            <a:r>
              <a:rPr lang="en-US" dirty="0"/>
              <a:t>. This allows Swing to have a consistent look and feel across different operating systems.</a:t>
            </a:r>
          </a:p>
          <a:p>
            <a:pPr>
              <a:lnSpc>
                <a:spcPct val="120000"/>
              </a:lnSpc>
            </a:pPr>
            <a:r>
              <a:rPr lang="en-US" dirty="0"/>
              <a:t>Swing </a:t>
            </a:r>
            <a:r>
              <a:rPr lang="en-US" dirty="0">
                <a:solidFill>
                  <a:srgbClr val="FF0000"/>
                </a:solidFill>
              </a:rPr>
              <a:t>components are lightweight components</a:t>
            </a:r>
            <a:r>
              <a:rPr lang="en-US" dirty="0"/>
              <a:t>, meaning that </a:t>
            </a:r>
            <a:r>
              <a:rPr lang="en-US" dirty="0">
                <a:solidFill>
                  <a:srgbClr val="FF0000"/>
                </a:solidFill>
              </a:rPr>
              <a:t>they are not bound to the native windowing system </a:t>
            </a:r>
            <a:r>
              <a:rPr lang="en-US" dirty="0"/>
              <a:t>and do not utilize its resources directly. Instead, they are rendered using Java code and can be customized extensively.</a:t>
            </a:r>
          </a:p>
          <a:p>
            <a:pPr>
              <a:lnSpc>
                <a:spcPct val="120000"/>
              </a:lnSpc>
            </a:pPr>
            <a:r>
              <a:rPr lang="en-US" dirty="0"/>
              <a:t>Swing </a:t>
            </a:r>
            <a:r>
              <a:rPr lang="en-US" dirty="0">
                <a:solidFill>
                  <a:srgbClr val="FF0000"/>
                </a:solidFill>
              </a:rPr>
              <a:t>provides a rich set of GUI components</a:t>
            </a:r>
            <a:r>
              <a:rPr lang="en-US" dirty="0"/>
              <a:t>, including advanced controls like tables, trees, tabbed panes, and more.</a:t>
            </a:r>
          </a:p>
        </p:txBody>
      </p:sp>
    </p:spTree>
    <p:extLst>
      <p:ext uri="{BB962C8B-B14F-4D97-AF65-F5344CB8AC3E}">
        <p14:creationId xmlns:p14="http://schemas.microsoft.com/office/powerpoint/2010/main" val="13451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B3D7-6B2A-CE71-3679-5FFC52D7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AWT/SWING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36C1-4B8E-5F5F-8C1F-EA7F3C2D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</a:t>
            </a:r>
            <a:r>
              <a:rPr lang="en-US" dirty="0">
                <a:solidFill>
                  <a:srgbClr val="FF0000"/>
                </a:solidFill>
              </a:rPr>
              <a:t>AWT is the foundation of Java's GUI capabilities </a:t>
            </a:r>
            <a:r>
              <a:rPr lang="en-US" dirty="0"/>
              <a:t>and provides a basic set of GUI components that utilize the native windowing system.</a:t>
            </a:r>
          </a:p>
          <a:p>
            <a:r>
              <a:rPr lang="en-US" dirty="0"/>
              <a:t>Swing, on the other hand, </a:t>
            </a:r>
            <a:r>
              <a:rPr lang="en-US" dirty="0">
                <a:solidFill>
                  <a:srgbClr val="FF0000"/>
                </a:solidFill>
              </a:rPr>
              <a:t>is a more advanced and flexible GUI framework built on top of AWT</a:t>
            </a:r>
            <a:r>
              <a:rPr lang="en-US" dirty="0"/>
              <a:t>, offering lightweight components with consistent appearance and behavior across different platforms.</a:t>
            </a:r>
          </a:p>
          <a:p>
            <a:r>
              <a:rPr lang="en-US" dirty="0">
                <a:solidFill>
                  <a:srgbClr val="FF0000"/>
                </a:solidFill>
              </a:rPr>
              <a:t>Swing components are written in Java and offer greater customization options compared to AWT.</a:t>
            </a:r>
            <a:endParaRPr lang="en-N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2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87765-12B5-DF36-3911-F708D9FC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7" y="753035"/>
            <a:ext cx="11836042" cy="530802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7A7D30-FB1C-3A29-FC74-98A46C2D005C}"/>
              </a:ext>
            </a:extLst>
          </p:cNvPr>
          <p:cNvSpPr/>
          <p:nvPr/>
        </p:nvSpPr>
        <p:spPr>
          <a:xfrm>
            <a:off x="1330524" y="3052379"/>
            <a:ext cx="7393928" cy="27969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A259F4-E6F6-DCFB-1998-2F77BF43096F}"/>
              </a:ext>
            </a:extLst>
          </p:cNvPr>
          <p:cNvSpPr/>
          <p:nvPr/>
        </p:nvSpPr>
        <p:spPr>
          <a:xfrm>
            <a:off x="1330524" y="3337453"/>
            <a:ext cx="3657600" cy="27969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71AA93-E104-B83F-336C-FD00D42A4026}"/>
              </a:ext>
            </a:extLst>
          </p:cNvPr>
          <p:cNvSpPr/>
          <p:nvPr/>
        </p:nvSpPr>
        <p:spPr>
          <a:xfrm>
            <a:off x="1251493" y="3990870"/>
            <a:ext cx="4841265" cy="27969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EB764-1CDE-2C1D-A142-8E620BC3F825}"/>
              </a:ext>
            </a:extLst>
          </p:cNvPr>
          <p:cNvSpPr txBox="1"/>
          <p:nvPr/>
        </p:nvSpPr>
        <p:spPr>
          <a:xfrm>
            <a:off x="9122483" y="1275976"/>
            <a:ext cx="21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Creating Frame Object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1F76E3-4946-4910-CB61-6CC612A686C9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8724452" y="1599142"/>
            <a:ext cx="398031" cy="1593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C9E2FA-40C3-37B7-6853-E41A53723B05}"/>
              </a:ext>
            </a:extLst>
          </p:cNvPr>
          <p:cNvSpPr txBox="1"/>
          <p:nvPr/>
        </p:nvSpPr>
        <p:spPr>
          <a:xfrm>
            <a:off x="8170432" y="4056994"/>
            <a:ext cx="3399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Creating a text field object with a text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C4268E-BA72-DDA3-9863-E403FD729321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4988124" y="3477302"/>
            <a:ext cx="3182308" cy="902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033AE0-0C13-5E50-3A27-FF37F263F63B}"/>
              </a:ext>
            </a:extLst>
          </p:cNvPr>
          <p:cNvSpPr txBox="1"/>
          <p:nvPr/>
        </p:nvSpPr>
        <p:spPr>
          <a:xfrm>
            <a:off x="7949881" y="5092116"/>
            <a:ext cx="214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dirty="0"/>
              <a:t>Adding text field to the frame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CE0D15-C19F-E55A-7566-E95197177958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 flipV="1">
            <a:off x="6092758" y="4130719"/>
            <a:ext cx="1857123" cy="1284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0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1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F205-A394-210F-5B34-2B3352D6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Swing C</a:t>
            </a:r>
            <a:r>
              <a:rPr lang="en-US" dirty="0"/>
              <a:t>l</a:t>
            </a:r>
            <a:r>
              <a:rPr lang="en-NP" dirty="0"/>
              <a:t>ass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5381-99FE-F5F1-60E4-7C4309E3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classes include </a:t>
            </a:r>
            <a:r>
              <a:rPr lang="en-US" b="1" dirty="0" err="1">
                <a:solidFill>
                  <a:srgbClr val="FF0000"/>
                </a:solidFill>
              </a:rPr>
              <a:t>JFrame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JPanel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JButton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JTextField</a:t>
            </a:r>
            <a:r>
              <a:rPr lang="en-US" dirty="0"/>
              <a:t>, etc.</a:t>
            </a:r>
          </a:p>
          <a:p>
            <a:r>
              <a:rPr lang="en-US" dirty="0"/>
              <a:t>Swing components are prefixed with the letter 'J' to distinguish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Components</a:t>
            </a:r>
            <a:r>
              <a:rPr lang="en-US" dirty="0"/>
              <a:t>: Individual GUI elements, e.g., buttons, text fields.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Containers</a:t>
            </a:r>
            <a:r>
              <a:rPr lang="en-US" dirty="0"/>
              <a:t>: Components that can contain other components, e.g., frames, panels.</a:t>
            </a:r>
          </a:p>
          <a:p>
            <a:r>
              <a:rPr lang="en-US" dirty="0"/>
              <a:t>Swing provides a wide range of components to create complex and interactive GUIs.</a:t>
            </a:r>
          </a:p>
        </p:txBody>
      </p:sp>
    </p:spTree>
    <p:extLst>
      <p:ext uri="{BB962C8B-B14F-4D97-AF65-F5344CB8AC3E}">
        <p14:creationId xmlns:p14="http://schemas.microsoft.com/office/powerpoint/2010/main" val="307494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BD40-0D6E-046A-1471-0849524B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Management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7D94-F7C3-B656-F529-EBE727E5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Layout managers </a:t>
            </a:r>
            <a:r>
              <a:rPr lang="en-US" dirty="0">
                <a:solidFill>
                  <a:srgbClr val="FF0000"/>
                </a:solidFill>
              </a:rPr>
              <a:t>control the arrangement and sizing of components </a:t>
            </a:r>
            <a:r>
              <a:rPr lang="en-US" dirty="0"/>
              <a:t>within a container.</a:t>
            </a:r>
          </a:p>
          <a:p>
            <a:r>
              <a:rPr lang="en-US" dirty="0"/>
              <a:t>Different layout managers provide different strategies for organizing components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FlowLayout</a:t>
            </a:r>
            <a:r>
              <a:rPr lang="en-US" dirty="0"/>
              <a:t>: Arranges components in a left-to-right flow.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BorderLayout</a:t>
            </a:r>
            <a:r>
              <a:rPr lang="en-US" dirty="0"/>
              <a:t>: Divides the container into five regions (North, South, East, West, Center).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GridLayout</a:t>
            </a:r>
            <a:r>
              <a:rPr lang="en-US" dirty="0"/>
              <a:t>: Arranges components in a grid of rows and columns.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BoxLayout</a:t>
            </a:r>
            <a:r>
              <a:rPr lang="en-US" dirty="0"/>
              <a:t>: Arranges components in a single row or column.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CardLayout</a:t>
            </a:r>
            <a:r>
              <a:rPr lang="en-US" dirty="0"/>
              <a:t>: Manages multiple components, showing only one at a time like a deck of cards.</a:t>
            </a:r>
          </a:p>
        </p:txBody>
      </p:sp>
    </p:spTree>
    <p:extLst>
      <p:ext uri="{BB962C8B-B14F-4D97-AF65-F5344CB8AC3E}">
        <p14:creationId xmlns:p14="http://schemas.microsoft.com/office/powerpoint/2010/main" val="35315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55BC-8A30-B814-34BC-A608F2AC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Layout Management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4F16-F86C-CA11-4CCB-EBC5BE36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Layout managers </a:t>
            </a:r>
            <a:r>
              <a:rPr lang="en-US" dirty="0">
                <a:solidFill>
                  <a:srgbClr val="FF0000"/>
                </a:solidFill>
              </a:rPr>
              <a:t>are set using the </a:t>
            </a:r>
            <a:r>
              <a:rPr lang="en-US" dirty="0" err="1">
                <a:solidFill>
                  <a:srgbClr val="FF0000"/>
                </a:solidFill>
              </a:rPr>
              <a:t>setLayout</a:t>
            </a:r>
            <a:r>
              <a:rPr lang="en-US" dirty="0">
                <a:solidFill>
                  <a:srgbClr val="FF0000"/>
                </a:solidFill>
              </a:rPr>
              <a:t> method </a:t>
            </a:r>
            <a:r>
              <a:rPr lang="en-US" dirty="0"/>
              <a:t>on a container.</a:t>
            </a:r>
          </a:p>
          <a:p>
            <a:pPr marL="0" indent="0" algn="ctr">
              <a:buNone/>
            </a:pPr>
            <a:r>
              <a:rPr lang="en-US" sz="1800" dirty="0" err="1">
                <a:solidFill>
                  <a:srgbClr val="DF307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JFrame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>
                <a:solidFill>
                  <a:srgbClr val="DF3079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frame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1800" dirty="0">
                <a:solidFill>
                  <a:srgbClr val="2E95D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solidFill>
                  <a:srgbClr val="F22C3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JFrame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dirty="0">
                <a:solidFill>
                  <a:srgbClr val="00A67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1800" dirty="0" err="1">
                <a:solidFill>
                  <a:srgbClr val="00A67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BorderLayout</a:t>
            </a:r>
            <a:r>
              <a:rPr lang="en-US" sz="1800" dirty="0">
                <a:solidFill>
                  <a:srgbClr val="00A67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Example"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); </a:t>
            </a:r>
            <a:r>
              <a:rPr lang="en-US" sz="1800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frame.setLayout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1800" dirty="0">
                <a:solidFill>
                  <a:srgbClr val="2E95D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new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1800" dirty="0" err="1">
                <a:solidFill>
                  <a:srgbClr val="F22C3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BorderLayout</a:t>
            </a:r>
            <a:r>
              <a:rPr lang="en-US" sz="180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());</a:t>
            </a:r>
            <a:r>
              <a:rPr lang="en-US" sz="1800" dirty="0">
                <a:solidFill>
                  <a:schemeClr val="bg1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______________</a:t>
            </a:r>
            <a:endParaRPr lang="en-US" sz="2200" dirty="0">
              <a:solidFill>
                <a:schemeClr val="bg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choice of layout manager depends on the desired GUI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structure and behavior.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Layout managers in Java are </a:t>
            </a:r>
            <a:r>
              <a:rPr lang="en-US" dirty="0">
                <a:solidFill>
                  <a:srgbClr val="FF0000"/>
                </a:solidFill>
                <a:effectLst/>
                <a:latin typeface=".SF NS"/>
              </a:rPr>
              <a:t>used to handle the arrangement and sizing of components </a:t>
            </a:r>
            <a:r>
              <a:rPr lang="en-US" dirty="0">
                <a:solidFill>
                  <a:srgbClr val="000000"/>
                </a:solidFill>
                <a:effectLst/>
                <a:latin typeface=".SF NS"/>
              </a:rPr>
              <a:t>within a container</a:t>
            </a:r>
          </a:p>
          <a:p>
            <a:pPr algn="l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They play a crucial role in GUI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(Graphical User Interface) programming by providing a flexible and dynamic way to organize graphical elements within a window</a:t>
            </a:r>
          </a:p>
        </p:txBody>
      </p:sp>
    </p:spTree>
    <p:extLst>
      <p:ext uri="{BB962C8B-B14F-4D97-AF65-F5344CB8AC3E}">
        <p14:creationId xmlns:p14="http://schemas.microsoft.com/office/powerpoint/2010/main" val="177204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{D8B0C8E9-2179-C440-A559-39579201C1FE}tf10001060</Template>
  <TotalTime>2201</TotalTime>
  <Words>2340</Words>
  <Application>Microsoft Macintosh PowerPoint</Application>
  <PresentationFormat>Widescreen</PresentationFormat>
  <Paragraphs>190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.SF NS</vt:lpstr>
      <vt:lpstr>Arial</vt:lpstr>
      <vt:lpstr>Calibri</vt:lpstr>
      <vt:lpstr>Söhne</vt:lpstr>
      <vt:lpstr>Source Code Pro</vt:lpstr>
      <vt:lpstr>Trebuchet MS</vt:lpstr>
      <vt:lpstr>Wingdings 3</vt:lpstr>
      <vt:lpstr>Facet</vt:lpstr>
      <vt:lpstr>Building Components using Swing and JavaFX</vt:lpstr>
      <vt:lpstr>Outline</vt:lpstr>
      <vt:lpstr>AWT</vt:lpstr>
      <vt:lpstr>SWING</vt:lpstr>
      <vt:lpstr>AWT/SWING</vt:lpstr>
      <vt:lpstr>PowerPoint Presentation</vt:lpstr>
      <vt:lpstr>Swing Class hierarchy</vt:lpstr>
      <vt:lpstr>Layout Management</vt:lpstr>
      <vt:lpstr>Layout Management (contd...)</vt:lpstr>
      <vt:lpstr>GUI Controls</vt:lpstr>
      <vt:lpstr>GUI Controls (contd...)</vt:lpstr>
      <vt:lpstr>Menu Elements</vt:lpstr>
      <vt:lpstr>Tooltip</vt:lpstr>
      <vt:lpstr>Dialogs</vt:lpstr>
      <vt:lpstr>Frames</vt:lpstr>
      <vt:lpstr>Event in AWT/SWING</vt:lpstr>
      <vt:lpstr>AWT Event Hierarchy</vt:lpstr>
      <vt:lpstr>AWT Event Hierarchy (contd...)</vt:lpstr>
      <vt:lpstr>Semantics and low level Events in AWT, Event Handling</vt:lpstr>
      <vt:lpstr>Individual Events. Separating GUI and Application code</vt:lpstr>
      <vt:lpstr>Multicasting</vt:lpstr>
      <vt:lpstr>Advance Event Handling</vt:lpstr>
      <vt:lpstr>Advance Event Handling (contd...)</vt:lpstr>
      <vt:lpstr>PowerPoint Presentation</vt:lpstr>
      <vt:lpstr>JavaFX</vt:lpstr>
      <vt:lpstr>PowerPoint Presentation</vt:lpstr>
      <vt:lpstr>JavaFX vs Swing</vt:lpstr>
      <vt:lpstr>JavaFX Layouts</vt:lpstr>
      <vt:lpstr>JavaFX UI Controls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57</cp:revision>
  <dcterms:created xsi:type="dcterms:W3CDTF">2023-04-27T01:38:21Z</dcterms:created>
  <dcterms:modified xsi:type="dcterms:W3CDTF">2023-12-12T05:58:17Z</dcterms:modified>
</cp:coreProperties>
</file>