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50"/>
  </p:notesMasterIdLst>
  <p:sldIdLst>
    <p:sldId id="257" r:id="rId2"/>
    <p:sldId id="262" r:id="rId3"/>
    <p:sldId id="278" r:id="rId4"/>
    <p:sldId id="279" r:id="rId5"/>
    <p:sldId id="281" r:id="rId6"/>
    <p:sldId id="290" r:id="rId7"/>
    <p:sldId id="304" r:id="rId8"/>
    <p:sldId id="305" r:id="rId9"/>
    <p:sldId id="282" r:id="rId10"/>
    <p:sldId id="293" r:id="rId11"/>
    <p:sldId id="291" r:id="rId12"/>
    <p:sldId id="284" r:id="rId13"/>
    <p:sldId id="294" r:id="rId14"/>
    <p:sldId id="295" r:id="rId15"/>
    <p:sldId id="296" r:id="rId16"/>
    <p:sldId id="285" r:id="rId17"/>
    <p:sldId id="286" r:id="rId18"/>
    <p:sldId id="298" r:id="rId19"/>
    <p:sldId id="301" r:id="rId20"/>
    <p:sldId id="302" r:id="rId21"/>
    <p:sldId id="288" r:id="rId22"/>
    <p:sldId id="300" r:id="rId23"/>
    <p:sldId id="321" r:id="rId24"/>
    <p:sldId id="303" r:id="rId25"/>
    <p:sldId id="306" r:id="rId26"/>
    <p:sldId id="329" r:id="rId27"/>
    <p:sldId id="331" r:id="rId28"/>
    <p:sldId id="330" r:id="rId29"/>
    <p:sldId id="322" r:id="rId30"/>
    <p:sldId id="307" r:id="rId31"/>
    <p:sldId id="312" r:id="rId32"/>
    <p:sldId id="313" r:id="rId33"/>
    <p:sldId id="314" r:id="rId34"/>
    <p:sldId id="315" r:id="rId35"/>
    <p:sldId id="316" r:id="rId36"/>
    <p:sldId id="308" r:id="rId37"/>
    <p:sldId id="317" r:id="rId38"/>
    <p:sldId id="318" r:id="rId39"/>
    <p:sldId id="319" r:id="rId40"/>
    <p:sldId id="324" r:id="rId41"/>
    <p:sldId id="309" r:id="rId42"/>
    <p:sldId id="327" r:id="rId43"/>
    <p:sldId id="326" r:id="rId44"/>
    <p:sldId id="325" r:id="rId45"/>
    <p:sldId id="310" r:id="rId46"/>
    <p:sldId id="311" r:id="rId47"/>
    <p:sldId id="332" r:id="rId48"/>
    <p:sldId id="27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p:restoredTop sz="94559"/>
  </p:normalViewPr>
  <p:slideViewPr>
    <p:cSldViewPr snapToGrid="0">
      <p:cViewPr varScale="1">
        <p:scale>
          <a:sx n="119" d="100"/>
          <a:sy n="119"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26F97-4016-D743-9918-7E0412D178F6}" type="datetimeFigureOut">
              <a:rPr lang="en-NP" smtClean="0"/>
              <a:t>07/06/2024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5F849-6544-B143-A79C-7839DF1B3994}" type="slidenum">
              <a:rPr lang="en-NP" smtClean="0"/>
              <a:t>‹#›</a:t>
            </a:fld>
            <a:endParaRPr lang="en-NP"/>
          </a:p>
        </p:txBody>
      </p:sp>
    </p:spTree>
    <p:extLst>
      <p:ext uri="{BB962C8B-B14F-4D97-AF65-F5344CB8AC3E}">
        <p14:creationId xmlns:p14="http://schemas.microsoft.com/office/powerpoint/2010/main" val="77361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D065F849-6544-B143-A79C-7839DF1B3994}" type="slidenum">
              <a:rPr lang="en-NP" smtClean="0"/>
              <a:t>1</a:t>
            </a:fld>
            <a:endParaRPr lang="en-NP"/>
          </a:p>
        </p:txBody>
      </p:sp>
    </p:spTree>
    <p:extLst>
      <p:ext uri="{BB962C8B-B14F-4D97-AF65-F5344CB8AC3E}">
        <p14:creationId xmlns:p14="http://schemas.microsoft.com/office/powerpoint/2010/main" val="3548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41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897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78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94456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6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45223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8249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0381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144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07/06/2024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162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229CA-B131-8143-9C86-B52FD2B8C3A6}" type="datetimeFigureOut">
              <a:rPr lang="en-NP" smtClean="0"/>
              <a:t>07/06/2024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0572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229CA-B131-8143-9C86-B52FD2B8C3A6}" type="datetimeFigureOut">
              <a:rPr lang="en-NP" smtClean="0"/>
              <a:t>07/06/2024</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001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229CA-B131-8143-9C86-B52FD2B8C3A6}" type="datetimeFigureOut">
              <a:rPr lang="en-NP" smtClean="0"/>
              <a:t>07/06/2024</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7046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229CA-B131-8143-9C86-B52FD2B8C3A6}" type="datetimeFigureOut">
              <a:rPr lang="en-NP" smtClean="0"/>
              <a:t>07/06/2024</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071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07/06/2024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901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07/06/2024</a:t>
            </a:fld>
            <a:endParaRPr lang="en-NP"/>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325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229CA-B131-8143-9C86-B52FD2B8C3A6}" type="datetimeFigureOut">
              <a:rPr lang="en-NP" smtClean="0"/>
              <a:t>07/06/2024</a:t>
            </a:fld>
            <a:endParaRPr lang="en-NP"/>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P"/>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D6FE4-B5F1-3A44-B058-55FFE642D74D}" type="slidenum">
              <a:rPr lang="en-NP" smtClean="0"/>
              <a:t>‹#›</a:t>
            </a:fld>
            <a:endParaRPr lang="en-NP"/>
          </a:p>
        </p:txBody>
      </p:sp>
      <p:pic>
        <p:nvPicPr>
          <p:cNvPr id="1028" name="Picture 4" descr="Java Icon Png #245863 - Free Icons Library">
            <a:extLst>
              <a:ext uri="{FF2B5EF4-FFF2-40B4-BE49-F238E27FC236}">
                <a16:creationId xmlns:a16="http://schemas.microsoft.com/office/drawing/2014/main" id="{1B153F72-AA09-794A-A2D4-CD640D17DFA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371666" y="30582"/>
            <a:ext cx="1830990" cy="183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446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95730-16D3-A38E-CF84-A09E5B5F1E61}"/>
              </a:ext>
            </a:extLst>
          </p:cNvPr>
          <p:cNvSpPr>
            <a:spLocks noGrp="1"/>
          </p:cNvSpPr>
          <p:nvPr>
            <p:ph type="ctrTitle"/>
          </p:nvPr>
        </p:nvSpPr>
        <p:spPr/>
        <p:txBody>
          <a:bodyPr/>
          <a:lstStyle/>
          <a:p>
            <a:r>
              <a:rPr lang="en-US" dirty="0"/>
              <a:t>Distributed Network Programming</a:t>
            </a:r>
            <a:endParaRPr lang="en-NP" dirty="0"/>
          </a:p>
        </p:txBody>
      </p:sp>
      <p:sp>
        <p:nvSpPr>
          <p:cNvPr id="5" name="Subtitle 4">
            <a:extLst>
              <a:ext uri="{FF2B5EF4-FFF2-40B4-BE49-F238E27FC236}">
                <a16:creationId xmlns:a16="http://schemas.microsoft.com/office/drawing/2014/main" id="{D239DF0B-6520-2513-309F-1AAE5D7FBE13}"/>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2411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341D-0CB7-F5A0-0C4D-045984D50B4B}"/>
              </a:ext>
            </a:extLst>
          </p:cNvPr>
          <p:cNvSpPr>
            <a:spLocks noGrp="1"/>
          </p:cNvSpPr>
          <p:nvPr>
            <p:ph type="title"/>
          </p:nvPr>
        </p:nvSpPr>
        <p:spPr/>
        <p:txBody>
          <a:bodyPr>
            <a:normAutofit/>
          </a:bodyPr>
          <a:lstStyle/>
          <a:p>
            <a:r>
              <a:rPr lang="en-US" dirty="0"/>
              <a:t>Socket Programming (contd...)</a:t>
            </a:r>
            <a:endParaRPr lang="en-NP" dirty="0"/>
          </a:p>
        </p:txBody>
      </p:sp>
      <p:sp>
        <p:nvSpPr>
          <p:cNvPr id="3" name="Content Placeholder 2">
            <a:extLst>
              <a:ext uri="{FF2B5EF4-FFF2-40B4-BE49-F238E27FC236}">
                <a16:creationId xmlns:a16="http://schemas.microsoft.com/office/drawing/2014/main" id="{8A86038C-9BB2-76DF-BE8D-2CAA2B641E13}"/>
              </a:ext>
            </a:extLst>
          </p:cNvPr>
          <p:cNvSpPr>
            <a:spLocks noGrp="1"/>
          </p:cNvSpPr>
          <p:nvPr>
            <p:ph idx="1"/>
          </p:nvPr>
        </p:nvSpPr>
        <p:spPr/>
        <p:txBody>
          <a:bodyPr>
            <a:normAutofit fontScale="92500" lnSpcReduction="10000"/>
          </a:bodyPr>
          <a:lstStyle/>
          <a:p>
            <a:pPr>
              <a:lnSpc>
                <a:spcPct val="170000"/>
              </a:lnSpc>
            </a:pPr>
            <a:r>
              <a:rPr lang="en-US" sz="1600" dirty="0"/>
              <a:t>Socket programming </a:t>
            </a:r>
            <a:r>
              <a:rPr lang="en-US" sz="1600" dirty="0">
                <a:solidFill>
                  <a:srgbClr val="FF0000"/>
                </a:solidFill>
              </a:rPr>
              <a:t>supports various communication protocols, </a:t>
            </a:r>
            <a:r>
              <a:rPr lang="en-US" sz="1600" dirty="0"/>
              <a:t>such as TCP (Transmission Control Protocol) and UDP (User Datagram Protocol), depending on the requirements of the application.</a:t>
            </a:r>
          </a:p>
          <a:p>
            <a:pPr>
              <a:lnSpc>
                <a:spcPct val="170000"/>
              </a:lnSpc>
            </a:pPr>
            <a:r>
              <a:rPr lang="en-US" sz="1600" dirty="0">
                <a:solidFill>
                  <a:srgbClr val="FF0000"/>
                </a:solidFill>
              </a:rPr>
              <a:t>TCP sockets provide reliable, ordered, and error-checked communication</a:t>
            </a:r>
            <a:r>
              <a:rPr lang="en-US" sz="1600" dirty="0"/>
              <a:t>, making them suitable for applications that require guaranteed data delivery.</a:t>
            </a:r>
          </a:p>
          <a:p>
            <a:pPr>
              <a:lnSpc>
                <a:spcPct val="170000"/>
              </a:lnSpc>
            </a:pPr>
            <a:r>
              <a:rPr lang="en-US" sz="1600" dirty="0">
                <a:solidFill>
                  <a:srgbClr val="FF0000"/>
                </a:solidFill>
              </a:rPr>
              <a:t>UDP sockets provide a connectionless and unreliable communication </a:t>
            </a:r>
            <a:r>
              <a:rPr lang="en-US" sz="1600" dirty="0"/>
              <a:t>mechanism, which is useful for real-time applications or situations where speed is prioritized over reliability.</a:t>
            </a:r>
          </a:p>
          <a:p>
            <a:pPr>
              <a:lnSpc>
                <a:spcPct val="170000"/>
              </a:lnSpc>
            </a:pPr>
            <a:r>
              <a:rPr lang="en-US" sz="1600" dirty="0"/>
              <a:t>Socket programming </a:t>
            </a:r>
            <a:r>
              <a:rPr lang="en-US" sz="1600" dirty="0">
                <a:solidFill>
                  <a:srgbClr val="FF0000"/>
                </a:solidFill>
              </a:rPr>
              <a:t>allows developers to build network applications </a:t>
            </a:r>
            <a:r>
              <a:rPr lang="en-US" sz="1600" dirty="0"/>
              <a:t>such as chat systems, file transfer protocols, remote control applications, and more.</a:t>
            </a:r>
          </a:p>
        </p:txBody>
      </p:sp>
    </p:spTree>
    <p:extLst>
      <p:ext uri="{BB962C8B-B14F-4D97-AF65-F5344CB8AC3E}">
        <p14:creationId xmlns:p14="http://schemas.microsoft.com/office/powerpoint/2010/main" val="139849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341D-0CB7-F5A0-0C4D-045984D50B4B}"/>
              </a:ext>
            </a:extLst>
          </p:cNvPr>
          <p:cNvSpPr>
            <a:spLocks noGrp="1"/>
          </p:cNvSpPr>
          <p:nvPr>
            <p:ph type="title"/>
          </p:nvPr>
        </p:nvSpPr>
        <p:spPr/>
        <p:txBody>
          <a:bodyPr>
            <a:normAutofit/>
          </a:bodyPr>
          <a:lstStyle/>
          <a:p>
            <a:r>
              <a:rPr lang="en-US" dirty="0"/>
              <a:t>Socket Programming (contd...)</a:t>
            </a:r>
            <a:endParaRPr lang="en-NP" dirty="0"/>
          </a:p>
        </p:txBody>
      </p:sp>
      <p:sp>
        <p:nvSpPr>
          <p:cNvPr id="3" name="Content Placeholder 2">
            <a:extLst>
              <a:ext uri="{FF2B5EF4-FFF2-40B4-BE49-F238E27FC236}">
                <a16:creationId xmlns:a16="http://schemas.microsoft.com/office/drawing/2014/main" id="{8A86038C-9BB2-76DF-BE8D-2CAA2B641E13}"/>
              </a:ext>
            </a:extLst>
          </p:cNvPr>
          <p:cNvSpPr>
            <a:spLocks noGrp="1"/>
          </p:cNvSpPr>
          <p:nvPr>
            <p:ph idx="1"/>
          </p:nvPr>
        </p:nvSpPr>
        <p:spPr>
          <a:xfrm>
            <a:off x="677334" y="2160589"/>
            <a:ext cx="9015306" cy="3960512"/>
          </a:xfrm>
        </p:spPr>
        <p:txBody>
          <a:bodyPr>
            <a:noAutofit/>
          </a:bodyPr>
          <a:lstStyle/>
          <a:p>
            <a:pPr>
              <a:lnSpc>
                <a:spcPct val="170000"/>
              </a:lnSpc>
            </a:pPr>
            <a:r>
              <a:rPr lang="en-US" sz="1800" dirty="0"/>
              <a:t>Socket programming </a:t>
            </a:r>
            <a:r>
              <a:rPr lang="en-US" sz="1800" dirty="0">
                <a:solidFill>
                  <a:srgbClr val="FF0000"/>
                </a:solidFill>
              </a:rPr>
              <a:t>allows for bidirectional communication between the client and the server</a:t>
            </a:r>
            <a:r>
              <a:rPr lang="en-US" sz="1800" dirty="0"/>
              <a:t>. Clients can send requests to the server, and the server can respond with the requested data or perform actions based on the client's request.</a:t>
            </a:r>
          </a:p>
          <a:p>
            <a:pPr>
              <a:lnSpc>
                <a:spcPct val="170000"/>
              </a:lnSpc>
            </a:pPr>
            <a:r>
              <a:rPr lang="en-US" sz="1800" dirty="0"/>
              <a:t>The client-side socket initiates the connection by specifying the </a:t>
            </a:r>
            <a:r>
              <a:rPr lang="en-US" sz="1800" dirty="0">
                <a:solidFill>
                  <a:srgbClr val="FF0000"/>
                </a:solidFill>
              </a:rPr>
              <a:t>server's IP address and port number to establish a communication </a:t>
            </a:r>
            <a:r>
              <a:rPr lang="en-US" sz="1800" dirty="0"/>
              <a:t>channel.</a:t>
            </a:r>
          </a:p>
          <a:p>
            <a:pPr>
              <a:lnSpc>
                <a:spcPct val="170000"/>
              </a:lnSpc>
            </a:pPr>
            <a:r>
              <a:rPr lang="en-US" sz="1800" dirty="0"/>
              <a:t>The server-side socket </a:t>
            </a:r>
            <a:r>
              <a:rPr lang="en-US" sz="1800" dirty="0">
                <a:solidFill>
                  <a:srgbClr val="FF0000"/>
                </a:solidFill>
              </a:rPr>
              <a:t>listens on a specific port </a:t>
            </a:r>
            <a:r>
              <a:rPr lang="en-US" sz="1800" dirty="0"/>
              <a:t>for incoming client connections. Once a client connects, the server accepts the connection and can communicate with the client.</a:t>
            </a:r>
          </a:p>
        </p:txBody>
      </p:sp>
    </p:spTree>
    <p:extLst>
      <p:ext uri="{BB962C8B-B14F-4D97-AF65-F5344CB8AC3E}">
        <p14:creationId xmlns:p14="http://schemas.microsoft.com/office/powerpoint/2010/main" val="322390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D8E6-3AF5-238A-C5ED-A2AD20A258CB}"/>
              </a:ext>
            </a:extLst>
          </p:cNvPr>
          <p:cNvSpPr>
            <a:spLocks noGrp="1"/>
          </p:cNvSpPr>
          <p:nvPr>
            <p:ph type="title"/>
          </p:nvPr>
        </p:nvSpPr>
        <p:spPr/>
        <p:txBody>
          <a:bodyPr>
            <a:normAutofit/>
          </a:bodyPr>
          <a:lstStyle/>
          <a:p>
            <a:r>
              <a:rPr lang="en-US" dirty="0"/>
              <a:t>Understanding Port</a:t>
            </a:r>
            <a:endParaRPr lang="en-NP" dirty="0"/>
          </a:p>
        </p:txBody>
      </p:sp>
      <p:sp>
        <p:nvSpPr>
          <p:cNvPr id="3" name="Content Placeholder 2">
            <a:extLst>
              <a:ext uri="{FF2B5EF4-FFF2-40B4-BE49-F238E27FC236}">
                <a16:creationId xmlns:a16="http://schemas.microsoft.com/office/drawing/2014/main" id="{BB2B8E42-2A38-7EDD-5CB0-E296B5DD1E5D}"/>
              </a:ext>
            </a:extLst>
          </p:cNvPr>
          <p:cNvSpPr>
            <a:spLocks noGrp="1"/>
          </p:cNvSpPr>
          <p:nvPr>
            <p:ph idx="1"/>
          </p:nvPr>
        </p:nvSpPr>
        <p:spPr/>
        <p:txBody>
          <a:bodyPr>
            <a:normAutofit fontScale="77500" lnSpcReduction="20000"/>
          </a:bodyPr>
          <a:lstStyle/>
          <a:p>
            <a:pPr>
              <a:lnSpc>
                <a:spcPct val="160000"/>
              </a:lnSpc>
            </a:pPr>
            <a:r>
              <a:rPr lang="en-US" dirty="0"/>
              <a:t>In the context of networking, </a:t>
            </a:r>
            <a:r>
              <a:rPr lang="en-US" dirty="0">
                <a:solidFill>
                  <a:srgbClr val="FF0000"/>
                </a:solidFill>
              </a:rPr>
              <a:t>a port is a communication endpoint used by applications</a:t>
            </a:r>
            <a:r>
              <a:rPr lang="en-US" dirty="0"/>
              <a:t> to establish connections and exchange data over a network.</a:t>
            </a:r>
          </a:p>
          <a:p>
            <a:pPr>
              <a:lnSpc>
                <a:spcPct val="160000"/>
              </a:lnSpc>
            </a:pPr>
            <a:r>
              <a:rPr lang="en-US" dirty="0"/>
              <a:t>Ports are </a:t>
            </a:r>
            <a:r>
              <a:rPr lang="en-US" dirty="0">
                <a:solidFill>
                  <a:srgbClr val="FF0000"/>
                </a:solidFill>
              </a:rPr>
              <a:t>identified by numbers, known as port numbers</a:t>
            </a:r>
            <a:r>
              <a:rPr lang="en-US" dirty="0"/>
              <a:t>, which range from </a:t>
            </a:r>
            <a:r>
              <a:rPr lang="en-US" dirty="0">
                <a:solidFill>
                  <a:srgbClr val="FF0000"/>
                </a:solidFill>
              </a:rPr>
              <a:t>0 to 65535.</a:t>
            </a:r>
          </a:p>
          <a:p>
            <a:pPr>
              <a:lnSpc>
                <a:spcPct val="160000"/>
              </a:lnSpc>
            </a:pPr>
            <a:r>
              <a:rPr lang="en-US" dirty="0"/>
              <a:t>Port numbers </a:t>
            </a:r>
            <a:r>
              <a:rPr lang="en-US" dirty="0">
                <a:solidFill>
                  <a:srgbClr val="FF0000"/>
                </a:solidFill>
              </a:rPr>
              <a:t>up to 1023 are well-known ports and are reserved for specific services and protocols</a:t>
            </a:r>
            <a:r>
              <a:rPr lang="en-US" dirty="0"/>
              <a:t>. For example, port 80 is commonly used for HTTP (Hypertext Transfer Protocol), and port 443 is used for secure HTTPS (HTTP over SSL).</a:t>
            </a:r>
          </a:p>
        </p:txBody>
      </p:sp>
    </p:spTree>
    <p:extLst>
      <p:ext uri="{BB962C8B-B14F-4D97-AF65-F5344CB8AC3E}">
        <p14:creationId xmlns:p14="http://schemas.microsoft.com/office/powerpoint/2010/main" val="21394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D8E6-3AF5-238A-C5ED-A2AD20A258CB}"/>
              </a:ext>
            </a:extLst>
          </p:cNvPr>
          <p:cNvSpPr>
            <a:spLocks noGrp="1"/>
          </p:cNvSpPr>
          <p:nvPr>
            <p:ph type="title"/>
          </p:nvPr>
        </p:nvSpPr>
        <p:spPr/>
        <p:txBody>
          <a:bodyPr>
            <a:normAutofit/>
          </a:bodyPr>
          <a:lstStyle/>
          <a:p>
            <a:r>
              <a:rPr lang="en-US" dirty="0"/>
              <a:t>Understanding Port (contd...)</a:t>
            </a:r>
            <a:endParaRPr lang="en-NP" dirty="0"/>
          </a:p>
        </p:txBody>
      </p:sp>
      <p:sp>
        <p:nvSpPr>
          <p:cNvPr id="3" name="Content Placeholder 2">
            <a:extLst>
              <a:ext uri="{FF2B5EF4-FFF2-40B4-BE49-F238E27FC236}">
                <a16:creationId xmlns:a16="http://schemas.microsoft.com/office/drawing/2014/main" id="{BB2B8E42-2A38-7EDD-5CB0-E296B5DD1E5D}"/>
              </a:ext>
            </a:extLst>
          </p:cNvPr>
          <p:cNvSpPr>
            <a:spLocks noGrp="1"/>
          </p:cNvSpPr>
          <p:nvPr>
            <p:ph idx="1"/>
          </p:nvPr>
        </p:nvSpPr>
        <p:spPr/>
        <p:txBody>
          <a:bodyPr>
            <a:normAutofit fontScale="85000" lnSpcReduction="10000"/>
          </a:bodyPr>
          <a:lstStyle/>
          <a:p>
            <a:pPr>
              <a:lnSpc>
                <a:spcPct val="150000"/>
              </a:lnSpc>
            </a:pPr>
            <a:r>
              <a:rPr lang="en-US" dirty="0"/>
              <a:t>Port numbers from </a:t>
            </a:r>
            <a:r>
              <a:rPr lang="en-US" dirty="0">
                <a:solidFill>
                  <a:srgbClr val="FF0000"/>
                </a:solidFill>
              </a:rPr>
              <a:t>1024 to 49151 are registered ports</a:t>
            </a:r>
            <a:r>
              <a:rPr lang="en-US" dirty="0"/>
              <a:t>, which can be assigned by software applications and organizations for specific purposes.</a:t>
            </a:r>
          </a:p>
          <a:p>
            <a:pPr>
              <a:lnSpc>
                <a:spcPct val="150000"/>
              </a:lnSpc>
            </a:pPr>
            <a:r>
              <a:rPr lang="en-US" dirty="0"/>
              <a:t>Port numbers from </a:t>
            </a:r>
            <a:r>
              <a:rPr lang="en-US" dirty="0">
                <a:solidFill>
                  <a:srgbClr val="FF0000"/>
                </a:solidFill>
              </a:rPr>
              <a:t>49152 to 65535 are dynamic or private ports</a:t>
            </a:r>
            <a:r>
              <a:rPr lang="en-US" dirty="0"/>
              <a:t>, which can be used by applications for temporary or private purposes.</a:t>
            </a:r>
          </a:p>
          <a:p>
            <a:pPr>
              <a:lnSpc>
                <a:spcPct val="150000"/>
              </a:lnSpc>
            </a:pPr>
            <a:r>
              <a:rPr lang="en-US" dirty="0"/>
              <a:t>When a client </a:t>
            </a:r>
            <a:r>
              <a:rPr lang="en-US" dirty="0">
                <a:solidFill>
                  <a:srgbClr val="FF0000"/>
                </a:solidFill>
              </a:rPr>
              <a:t>wants to establish a connection to a server, it needs to specify the server's IP address and the port number </a:t>
            </a:r>
            <a:r>
              <a:rPr lang="en-US" dirty="0"/>
              <a:t>to which it wants to connect.</a:t>
            </a:r>
          </a:p>
        </p:txBody>
      </p:sp>
    </p:spTree>
    <p:extLst>
      <p:ext uri="{BB962C8B-B14F-4D97-AF65-F5344CB8AC3E}">
        <p14:creationId xmlns:p14="http://schemas.microsoft.com/office/powerpoint/2010/main" val="18535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D8E6-3AF5-238A-C5ED-A2AD20A258CB}"/>
              </a:ext>
            </a:extLst>
          </p:cNvPr>
          <p:cNvSpPr>
            <a:spLocks noGrp="1"/>
          </p:cNvSpPr>
          <p:nvPr>
            <p:ph type="title"/>
          </p:nvPr>
        </p:nvSpPr>
        <p:spPr/>
        <p:txBody>
          <a:bodyPr>
            <a:normAutofit/>
          </a:bodyPr>
          <a:lstStyle/>
          <a:p>
            <a:r>
              <a:rPr lang="en-US" dirty="0"/>
              <a:t>Understanding Port (contd...)</a:t>
            </a:r>
            <a:endParaRPr lang="en-NP" dirty="0"/>
          </a:p>
        </p:txBody>
      </p:sp>
      <p:sp>
        <p:nvSpPr>
          <p:cNvPr id="3" name="Content Placeholder 2">
            <a:extLst>
              <a:ext uri="{FF2B5EF4-FFF2-40B4-BE49-F238E27FC236}">
                <a16:creationId xmlns:a16="http://schemas.microsoft.com/office/drawing/2014/main" id="{BB2B8E42-2A38-7EDD-5CB0-E296B5DD1E5D}"/>
              </a:ext>
            </a:extLst>
          </p:cNvPr>
          <p:cNvSpPr>
            <a:spLocks noGrp="1"/>
          </p:cNvSpPr>
          <p:nvPr>
            <p:ph idx="1"/>
          </p:nvPr>
        </p:nvSpPr>
        <p:spPr/>
        <p:txBody>
          <a:bodyPr>
            <a:normAutofit fontScale="92500" lnSpcReduction="20000"/>
          </a:bodyPr>
          <a:lstStyle/>
          <a:p>
            <a:pPr>
              <a:lnSpc>
                <a:spcPct val="150000"/>
              </a:lnSpc>
            </a:pPr>
            <a:r>
              <a:rPr lang="en-US" dirty="0"/>
              <a:t>The </a:t>
            </a:r>
            <a:r>
              <a:rPr lang="en-US" dirty="0">
                <a:solidFill>
                  <a:srgbClr val="FF0000"/>
                </a:solidFill>
              </a:rPr>
              <a:t>server listens on a specific port for incoming connections</a:t>
            </a:r>
            <a:r>
              <a:rPr lang="en-US" dirty="0"/>
              <a:t>. Once a connection request arrives on that port, the server accepts the connection and establishes communication with the client.</a:t>
            </a:r>
          </a:p>
          <a:p>
            <a:pPr>
              <a:lnSpc>
                <a:spcPct val="150000"/>
              </a:lnSpc>
            </a:pPr>
            <a:r>
              <a:rPr lang="en-US" dirty="0"/>
              <a:t>Each network protocol, such as </a:t>
            </a:r>
            <a:r>
              <a:rPr lang="en-US" dirty="0">
                <a:solidFill>
                  <a:srgbClr val="FF0000"/>
                </a:solidFill>
              </a:rPr>
              <a:t>TCP or UDP, has its own set of port numbers</a:t>
            </a:r>
            <a:r>
              <a:rPr lang="en-US" dirty="0"/>
              <a:t>. For example, </a:t>
            </a:r>
            <a:r>
              <a:rPr lang="en-US" dirty="0">
                <a:solidFill>
                  <a:srgbClr val="FF0000"/>
                </a:solidFill>
              </a:rPr>
              <a:t>TCP and UDP both use port numbers to identify specific processes </a:t>
            </a:r>
            <a:r>
              <a:rPr lang="en-US" dirty="0"/>
              <a:t>or services running on a device.</a:t>
            </a:r>
          </a:p>
        </p:txBody>
      </p:sp>
    </p:spTree>
    <p:extLst>
      <p:ext uri="{BB962C8B-B14F-4D97-AF65-F5344CB8AC3E}">
        <p14:creationId xmlns:p14="http://schemas.microsoft.com/office/powerpoint/2010/main" val="196337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D8E6-3AF5-238A-C5ED-A2AD20A258CB}"/>
              </a:ext>
            </a:extLst>
          </p:cNvPr>
          <p:cNvSpPr>
            <a:spLocks noGrp="1"/>
          </p:cNvSpPr>
          <p:nvPr>
            <p:ph type="title"/>
          </p:nvPr>
        </p:nvSpPr>
        <p:spPr/>
        <p:txBody>
          <a:bodyPr>
            <a:normAutofit/>
          </a:bodyPr>
          <a:lstStyle/>
          <a:p>
            <a:r>
              <a:rPr lang="en-US" dirty="0"/>
              <a:t>Understanding Port (contd...)</a:t>
            </a:r>
            <a:endParaRPr lang="en-NP" dirty="0"/>
          </a:p>
        </p:txBody>
      </p:sp>
      <p:sp>
        <p:nvSpPr>
          <p:cNvPr id="3" name="Content Placeholder 2">
            <a:extLst>
              <a:ext uri="{FF2B5EF4-FFF2-40B4-BE49-F238E27FC236}">
                <a16:creationId xmlns:a16="http://schemas.microsoft.com/office/drawing/2014/main" id="{BB2B8E42-2A38-7EDD-5CB0-E296B5DD1E5D}"/>
              </a:ext>
            </a:extLst>
          </p:cNvPr>
          <p:cNvSpPr>
            <a:spLocks noGrp="1"/>
          </p:cNvSpPr>
          <p:nvPr>
            <p:ph idx="1"/>
          </p:nvPr>
        </p:nvSpPr>
        <p:spPr/>
        <p:txBody>
          <a:bodyPr>
            <a:normAutofit lnSpcReduction="10000"/>
          </a:bodyPr>
          <a:lstStyle/>
          <a:p>
            <a:pPr>
              <a:lnSpc>
                <a:spcPct val="150000"/>
              </a:lnSpc>
            </a:pPr>
            <a:r>
              <a:rPr lang="en-US" dirty="0">
                <a:solidFill>
                  <a:srgbClr val="FF0000"/>
                </a:solidFill>
              </a:rPr>
              <a:t>Port numbers provide a way for multiple applications </a:t>
            </a:r>
            <a:r>
              <a:rPr lang="en-US" dirty="0"/>
              <a:t>or services to coexist on the same device without conflicts. Each application can use a unique port number for its communication needs.</a:t>
            </a:r>
          </a:p>
          <a:p>
            <a:pPr>
              <a:lnSpc>
                <a:spcPct val="150000"/>
              </a:lnSpc>
            </a:pPr>
            <a:r>
              <a:rPr lang="en-US" dirty="0"/>
              <a:t>In Java, the </a:t>
            </a:r>
            <a:r>
              <a:rPr lang="en-US" dirty="0" err="1">
                <a:solidFill>
                  <a:srgbClr val="FF0000"/>
                </a:solidFill>
              </a:rPr>
              <a:t>ServerSocket</a:t>
            </a:r>
            <a:r>
              <a:rPr lang="en-US" dirty="0">
                <a:solidFill>
                  <a:srgbClr val="FF0000"/>
                </a:solidFill>
              </a:rPr>
              <a:t> class is used to bind a server-side socket to a specific port</a:t>
            </a:r>
            <a:r>
              <a:rPr lang="en-US" dirty="0"/>
              <a:t>, allowing the server to listen for incoming connections on that port.</a:t>
            </a:r>
          </a:p>
        </p:txBody>
      </p:sp>
    </p:spTree>
    <p:extLst>
      <p:ext uri="{BB962C8B-B14F-4D97-AF65-F5344CB8AC3E}">
        <p14:creationId xmlns:p14="http://schemas.microsoft.com/office/powerpoint/2010/main" val="46751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9827-9E30-FBCD-5B07-66C4BF79B2CE}"/>
              </a:ext>
            </a:extLst>
          </p:cNvPr>
          <p:cNvSpPr>
            <a:spLocks noGrp="1"/>
          </p:cNvSpPr>
          <p:nvPr>
            <p:ph type="title"/>
          </p:nvPr>
        </p:nvSpPr>
        <p:spPr/>
        <p:txBody>
          <a:bodyPr>
            <a:normAutofit/>
          </a:bodyPr>
          <a:lstStyle/>
          <a:p>
            <a:r>
              <a:rPr lang="en-US" dirty="0"/>
              <a:t>Networking Classes in Java</a:t>
            </a:r>
            <a:endParaRPr lang="en-NP" dirty="0"/>
          </a:p>
        </p:txBody>
      </p:sp>
      <p:sp>
        <p:nvSpPr>
          <p:cNvPr id="3" name="Content Placeholder 2">
            <a:extLst>
              <a:ext uri="{FF2B5EF4-FFF2-40B4-BE49-F238E27FC236}">
                <a16:creationId xmlns:a16="http://schemas.microsoft.com/office/drawing/2014/main" id="{0302113F-D6A6-B01A-3EEE-A8ACCF3A21EC}"/>
              </a:ext>
            </a:extLst>
          </p:cNvPr>
          <p:cNvSpPr>
            <a:spLocks noGrp="1"/>
          </p:cNvSpPr>
          <p:nvPr>
            <p:ph idx="1"/>
          </p:nvPr>
        </p:nvSpPr>
        <p:spPr/>
        <p:txBody>
          <a:bodyPr>
            <a:normAutofit fontScale="62500" lnSpcReduction="20000"/>
          </a:bodyPr>
          <a:lstStyle/>
          <a:p>
            <a:pPr>
              <a:lnSpc>
                <a:spcPct val="170000"/>
              </a:lnSpc>
            </a:pPr>
            <a:r>
              <a:rPr lang="en-US" dirty="0">
                <a:solidFill>
                  <a:srgbClr val="FF0000"/>
                </a:solidFill>
              </a:rPr>
              <a:t>Java provides a set of built-in classes and interfaces in the </a:t>
            </a:r>
            <a:r>
              <a:rPr lang="en-US" dirty="0" err="1">
                <a:solidFill>
                  <a:srgbClr val="FF0000"/>
                </a:solidFill>
              </a:rPr>
              <a:t>java.net</a:t>
            </a:r>
            <a:r>
              <a:rPr lang="en-US" dirty="0">
                <a:solidFill>
                  <a:srgbClr val="FF0000"/>
                </a:solidFill>
              </a:rPr>
              <a:t> package </a:t>
            </a:r>
            <a:r>
              <a:rPr lang="en-US" dirty="0"/>
              <a:t>to facilitate network programming.</a:t>
            </a:r>
          </a:p>
          <a:p>
            <a:pPr>
              <a:lnSpc>
                <a:spcPct val="170000"/>
              </a:lnSpc>
            </a:pPr>
            <a:r>
              <a:rPr lang="en-US" dirty="0"/>
              <a:t>These </a:t>
            </a:r>
            <a:r>
              <a:rPr lang="en-US" dirty="0">
                <a:solidFill>
                  <a:srgbClr val="FF0000"/>
                </a:solidFill>
              </a:rPr>
              <a:t>classes and interfaces include Socket, </a:t>
            </a:r>
            <a:r>
              <a:rPr lang="en-US" dirty="0" err="1">
                <a:solidFill>
                  <a:srgbClr val="FF0000"/>
                </a:solidFill>
              </a:rPr>
              <a:t>ServerSocket</a:t>
            </a:r>
            <a:r>
              <a:rPr lang="en-US" dirty="0">
                <a:solidFill>
                  <a:srgbClr val="FF0000"/>
                </a:solidFill>
              </a:rPr>
              <a:t>, URL, </a:t>
            </a:r>
            <a:r>
              <a:rPr lang="en-US" dirty="0" err="1">
                <a:solidFill>
                  <a:srgbClr val="FF0000"/>
                </a:solidFill>
              </a:rPr>
              <a:t>URLConnection</a:t>
            </a:r>
            <a:r>
              <a:rPr lang="en-US" dirty="0">
                <a:solidFill>
                  <a:srgbClr val="FF0000"/>
                </a:solidFill>
              </a:rPr>
              <a:t>, </a:t>
            </a:r>
            <a:r>
              <a:rPr lang="en-US" dirty="0" err="1">
                <a:solidFill>
                  <a:srgbClr val="FF0000"/>
                </a:solidFill>
              </a:rPr>
              <a:t>InetAddress</a:t>
            </a:r>
            <a:r>
              <a:rPr lang="en-US" dirty="0">
                <a:solidFill>
                  <a:srgbClr val="FF0000"/>
                </a:solidFill>
              </a:rPr>
              <a:t>, and more.</a:t>
            </a:r>
          </a:p>
          <a:p>
            <a:pPr>
              <a:lnSpc>
                <a:spcPct val="170000"/>
              </a:lnSpc>
            </a:pPr>
            <a:r>
              <a:rPr lang="en-US" dirty="0"/>
              <a:t>The </a:t>
            </a:r>
            <a:r>
              <a:rPr lang="en-US" dirty="0">
                <a:solidFill>
                  <a:srgbClr val="FF0000"/>
                </a:solidFill>
              </a:rPr>
              <a:t>Socket class represents a client-side endpoint </a:t>
            </a:r>
            <a:r>
              <a:rPr lang="en-US" dirty="0"/>
              <a:t>for communication with a server. It allows establishing a TCP connection to a remote server and provides input and output streams for sending and receiving data.</a:t>
            </a:r>
          </a:p>
          <a:p>
            <a:pPr>
              <a:lnSpc>
                <a:spcPct val="170000"/>
              </a:lnSpc>
            </a:pPr>
            <a:r>
              <a:rPr lang="en-US" dirty="0"/>
              <a:t>The </a:t>
            </a:r>
            <a:r>
              <a:rPr lang="en-US" dirty="0" err="1">
                <a:solidFill>
                  <a:srgbClr val="FF0000"/>
                </a:solidFill>
              </a:rPr>
              <a:t>ServerSocket</a:t>
            </a:r>
            <a:r>
              <a:rPr lang="en-US" dirty="0">
                <a:solidFill>
                  <a:srgbClr val="FF0000"/>
                </a:solidFill>
              </a:rPr>
              <a:t> class represents a server-side endpoint</a:t>
            </a:r>
            <a:r>
              <a:rPr lang="en-US" dirty="0"/>
              <a:t> that listens for incoming client connections. It can accept client connections and create separate Socket objects to communicate with each client.</a:t>
            </a:r>
          </a:p>
        </p:txBody>
      </p:sp>
    </p:spTree>
    <p:extLst>
      <p:ext uri="{BB962C8B-B14F-4D97-AF65-F5344CB8AC3E}">
        <p14:creationId xmlns:p14="http://schemas.microsoft.com/office/powerpoint/2010/main" val="34949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70-C287-4330-5B86-49E392383E07}"/>
              </a:ext>
            </a:extLst>
          </p:cNvPr>
          <p:cNvSpPr>
            <a:spLocks noGrp="1"/>
          </p:cNvSpPr>
          <p:nvPr>
            <p:ph type="title"/>
          </p:nvPr>
        </p:nvSpPr>
        <p:spPr/>
        <p:txBody>
          <a:bodyPr>
            <a:normAutofit/>
          </a:bodyPr>
          <a:lstStyle/>
          <a:p>
            <a:r>
              <a:rPr lang="en-US" dirty="0"/>
              <a:t>Creating Own Server and Client in Java</a:t>
            </a:r>
            <a:endParaRPr lang="en-NP" dirty="0"/>
          </a:p>
        </p:txBody>
      </p:sp>
      <p:sp>
        <p:nvSpPr>
          <p:cNvPr id="3" name="Content Placeholder 2">
            <a:extLst>
              <a:ext uri="{FF2B5EF4-FFF2-40B4-BE49-F238E27FC236}">
                <a16:creationId xmlns:a16="http://schemas.microsoft.com/office/drawing/2014/main" id="{1778DBF8-8A69-DE3B-8B10-810A0CC60CB1}"/>
              </a:ext>
            </a:extLst>
          </p:cNvPr>
          <p:cNvSpPr>
            <a:spLocks noGrp="1"/>
          </p:cNvSpPr>
          <p:nvPr>
            <p:ph idx="1"/>
          </p:nvPr>
        </p:nvSpPr>
        <p:spPr/>
        <p:txBody>
          <a:bodyPr>
            <a:normAutofit fontScale="92500"/>
          </a:bodyPr>
          <a:lstStyle/>
          <a:p>
            <a:pPr>
              <a:lnSpc>
                <a:spcPct val="150000"/>
              </a:lnSpc>
            </a:pPr>
            <a:r>
              <a:rPr lang="en-US" dirty="0"/>
              <a:t>In Java, you can </a:t>
            </a:r>
            <a:r>
              <a:rPr lang="en-US" dirty="0">
                <a:solidFill>
                  <a:srgbClr val="FF0000"/>
                </a:solidFill>
              </a:rPr>
              <a:t>create your own server and client applications using the </a:t>
            </a:r>
            <a:r>
              <a:rPr lang="en-US" dirty="0" err="1">
                <a:solidFill>
                  <a:srgbClr val="FF0000"/>
                </a:solidFill>
              </a:rPr>
              <a:t>ServerSocket</a:t>
            </a:r>
            <a:r>
              <a:rPr lang="en-US" dirty="0">
                <a:solidFill>
                  <a:srgbClr val="FF0000"/>
                </a:solidFill>
              </a:rPr>
              <a:t> and Socket</a:t>
            </a:r>
            <a:r>
              <a:rPr lang="en-US" dirty="0"/>
              <a:t> classes.</a:t>
            </a:r>
          </a:p>
          <a:p>
            <a:pPr>
              <a:lnSpc>
                <a:spcPct val="150000"/>
              </a:lnSpc>
            </a:pPr>
            <a:r>
              <a:rPr lang="en-US" dirty="0"/>
              <a:t>The </a:t>
            </a:r>
            <a:r>
              <a:rPr lang="en-US" dirty="0">
                <a:solidFill>
                  <a:srgbClr val="FF0000"/>
                </a:solidFill>
              </a:rPr>
              <a:t>server application typically listens on a specific port using a </a:t>
            </a:r>
            <a:r>
              <a:rPr lang="en-US" dirty="0" err="1">
                <a:solidFill>
                  <a:srgbClr val="FF0000"/>
                </a:solidFill>
              </a:rPr>
              <a:t>ServerSocket</a:t>
            </a:r>
            <a:r>
              <a:rPr lang="en-US" dirty="0">
                <a:solidFill>
                  <a:srgbClr val="FF0000"/>
                </a:solidFill>
              </a:rPr>
              <a:t> object</a:t>
            </a:r>
            <a:r>
              <a:rPr lang="en-US" dirty="0"/>
              <a:t>. It accepts incoming client connections using the accept() method of the </a:t>
            </a:r>
            <a:r>
              <a:rPr lang="en-US" dirty="0" err="1"/>
              <a:t>ServerSocket</a:t>
            </a:r>
            <a:r>
              <a:rPr lang="en-US" dirty="0"/>
              <a:t> class.</a:t>
            </a:r>
          </a:p>
          <a:p>
            <a:pPr>
              <a:lnSpc>
                <a:spcPct val="150000"/>
              </a:lnSpc>
            </a:pPr>
            <a:r>
              <a:rPr lang="en-US" dirty="0"/>
              <a:t>Once a client </a:t>
            </a:r>
            <a:r>
              <a:rPr lang="en-US" dirty="0">
                <a:solidFill>
                  <a:srgbClr val="FF0000"/>
                </a:solidFill>
              </a:rPr>
              <a:t>connection is accepted, a new Socket object is created on the server side </a:t>
            </a:r>
            <a:r>
              <a:rPr lang="en-US" dirty="0"/>
              <a:t>to communicate with the client.</a:t>
            </a:r>
          </a:p>
        </p:txBody>
      </p:sp>
    </p:spTree>
    <p:extLst>
      <p:ext uri="{BB962C8B-B14F-4D97-AF65-F5344CB8AC3E}">
        <p14:creationId xmlns:p14="http://schemas.microsoft.com/office/powerpoint/2010/main" val="182978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70-C287-4330-5B86-49E392383E07}"/>
              </a:ext>
            </a:extLst>
          </p:cNvPr>
          <p:cNvSpPr>
            <a:spLocks noGrp="1"/>
          </p:cNvSpPr>
          <p:nvPr>
            <p:ph type="title"/>
          </p:nvPr>
        </p:nvSpPr>
        <p:spPr/>
        <p:txBody>
          <a:bodyPr>
            <a:normAutofit/>
          </a:bodyPr>
          <a:lstStyle/>
          <a:p>
            <a:r>
              <a:rPr lang="en-US" dirty="0"/>
              <a:t>Creating Own Server and Client in Java (contd...)</a:t>
            </a:r>
            <a:endParaRPr lang="en-NP" dirty="0"/>
          </a:p>
        </p:txBody>
      </p:sp>
      <p:sp>
        <p:nvSpPr>
          <p:cNvPr id="3" name="Content Placeholder 2">
            <a:extLst>
              <a:ext uri="{FF2B5EF4-FFF2-40B4-BE49-F238E27FC236}">
                <a16:creationId xmlns:a16="http://schemas.microsoft.com/office/drawing/2014/main" id="{1778DBF8-8A69-DE3B-8B10-810A0CC60CB1}"/>
              </a:ext>
            </a:extLst>
          </p:cNvPr>
          <p:cNvSpPr>
            <a:spLocks noGrp="1"/>
          </p:cNvSpPr>
          <p:nvPr>
            <p:ph idx="1"/>
          </p:nvPr>
        </p:nvSpPr>
        <p:spPr/>
        <p:txBody>
          <a:bodyPr>
            <a:normAutofit fontScale="92500"/>
          </a:bodyPr>
          <a:lstStyle/>
          <a:p>
            <a:pPr>
              <a:lnSpc>
                <a:spcPct val="150000"/>
              </a:lnSpc>
            </a:pPr>
            <a:r>
              <a:rPr lang="en-US" dirty="0"/>
              <a:t>The </a:t>
            </a:r>
            <a:r>
              <a:rPr lang="en-US" dirty="0">
                <a:solidFill>
                  <a:srgbClr val="FF0000"/>
                </a:solidFill>
              </a:rPr>
              <a:t>client application creates a Socket object and specifies the server's IP address </a:t>
            </a:r>
            <a:r>
              <a:rPr lang="en-US" dirty="0"/>
              <a:t>and port number to establish a connection.</a:t>
            </a:r>
          </a:p>
          <a:p>
            <a:pPr>
              <a:lnSpc>
                <a:spcPct val="150000"/>
              </a:lnSpc>
            </a:pPr>
            <a:r>
              <a:rPr lang="en-US" dirty="0"/>
              <a:t>Both the </a:t>
            </a:r>
            <a:r>
              <a:rPr lang="en-US" dirty="0">
                <a:solidFill>
                  <a:srgbClr val="FF0000"/>
                </a:solidFill>
              </a:rPr>
              <a:t>server and client applications can use input and output streams associated with the Socket object </a:t>
            </a:r>
            <a:r>
              <a:rPr lang="en-US" dirty="0"/>
              <a:t>to send and receive data.</a:t>
            </a:r>
          </a:p>
          <a:p>
            <a:pPr>
              <a:lnSpc>
                <a:spcPct val="150000"/>
              </a:lnSpc>
            </a:pPr>
            <a:r>
              <a:rPr lang="en-US" dirty="0"/>
              <a:t>Communication between the server and client can be done using various protocols, such as TCP or UDP.</a:t>
            </a:r>
          </a:p>
        </p:txBody>
      </p:sp>
    </p:spTree>
    <p:extLst>
      <p:ext uri="{BB962C8B-B14F-4D97-AF65-F5344CB8AC3E}">
        <p14:creationId xmlns:p14="http://schemas.microsoft.com/office/powerpoint/2010/main" val="18208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58E920-1FC8-378C-34E7-3C26BF02D7F4}"/>
              </a:ext>
            </a:extLst>
          </p:cNvPr>
          <p:cNvSpPr>
            <a:spLocks noGrp="1"/>
          </p:cNvSpPr>
          <p:nvPr>
            <p:ph type="title"/>
          </p:nvPr>
        </p:nvSpPr>
        <p:spPr>
          <a:xfrm>
            <a:off x="213584" y="241300"/>
            <a:ext cx="8596668" cy="1320800"/>
          </a:xfrm>
        </p:spPr>
        <p:txBody>
          <a:bodyPr/>
          <a:lstStyle/>
          <a:p>
            <a:r>
              <a:rPr lang="en-NP" dirty="0"/>
              <a:t>Server Side</a:t>
            </a:r>
          </a:p>
        </p:txBody>
      </p:sp>
      <p:pic>
        <p:nvPicPr>
          <p:cNvPr id="8" name="Picture 7">
            <a:extLst>
              <a:ext uri="{FF2B5EF4-FFF2-40B4-BE49-F238E27FC236}">
                <a16:creationId xmlns:a16="http://schemas.microsoft.com/office/drawing/2014/main" id="{55DD3D2B-83D6-915F-BD45-5DB448002F4C}"/>
              </a:ext>
            </a:extLst>
          </p:cNvPr>
          <p:cNvPicPr>
            <a:picLocks noChangeAspect="1"/>
          </p:cNvPicPr>
          <p:nvPr/>
        </p:nvPicPr>
        <p:blipFill>
          <a:blip r:embed="rId2"/>
          <a:stretch>
            <a:fillRect/>
          </a:stretch>
        </p:blipFill>
        <p:spPr>
          <a:xfrm>
            <a:off x="292399" y="1397000"/>
            <a:ext cx="6680200" cy="5219700"/>
          </a:xfrm>
          <a:prstGeom prst="rect">
            <a:avLst/>
          </a:prstGeom>
        </p:spPr>
      </p:pic>
      <p:sp>
        <p:nvSpPr>
          <p:cNvPr id="9" name="Oval 8">
            <a:extLst>
              <a:ext uri="{FF2B5EF4-FFF2-40B4-BE49-F238E27FC236}">
                <a16:creationId xmlns:a16="http://schemas.microsoft.com/office/drawing/2014/main" id="{A656F03C-CB9D-2C1D-88AD-5BED9B0BE4EC}"/>
              </a:ext>
            </a:extLst>
          </p:cNvPr>
          <p:cNvSpPr/>
          <p:nvPr/>
        </p:nvSpPr>
        <p:spPr>
          <a:xfrm>
            <a:off x="2624866" y="2807746"/>
            <a:ext cx="2872292" cy="537882"/>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11" name="Straight Arrow Connector 10">
            <a:extLst>
              <a:ext uri="{FF2B5EF4-FFF2-40B4-BE49-F238E27FC236}">
                <a16:creationId xmlns:a16="http://schemas.microsoft.com/office/drawing/2014/main" id="{64CD838D-AD70-CC14-DB1A-7EA303586E5A}"/>
              </a:ext>
            </a:extLst>
          </p:cNvPr>
          <p:cNvCxnSpPr>
            <a:cxnSpLocks/>
            <a:stCxn id="9" idx="6"/>
            <a:endCxn id="12" idx="1"/>
          </p:cNvCxnSpPr>
          <p:nvPr/>
        </p:nvCxnSpPr>
        <p:spPr>
          <a:xfrm flipV="1">
            <a:off x="5497158" y="1634727"/>
            <a:ext cx="2291117" cy="14419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39495E-E910-23A8-9B4B-042266AFDF7F}"/>
              </a:ext>
            </a:extLst>
          </p:cNvPr>
          <p:cNvSpPr txBox="1"/>
          <p:nvPr/>
        </p:nvSpPr>
        <p:spPr>
          <a:xfrm>
            <a:off x="7788275" y="1311561"/>
            <a:ext cx="2043953" cy="646331"/>
          </a:xfrm>
          <a:prstGeom prst="rect">
            <a:avLst/>
          </a:prstGeom>
          <a:noFill/>
        </p:spPr>
        <p:txBody>
          <a:bodyPr wrap="square" rtlCol="0">
            <a:spAutoFit/>
          </a:bodyPr>
          <a:lstStyle/>
          <a:p>
            <a:r>
              <a:rPr lang="en-NP" dirty="0"/>
              <a:t>Creation of Socket in server</a:t>
            </a:r>
          </a:p>
        </p:txBody>
      </p:sp>
      <p:sp>
        <p:nvSpPr>
          <p:cNvPr id="14" name="Oval 13">
            <a:extLst>
              <a:ext uri="{FF2B5EF4-FFF2-40B4-BE49-F238E27FC236}">
                <a16:creationId xmlns:a16="http://schemas.microsoft.com/office/drawing/2014/main" id="{C334221F-C0B9-E325-C4AD-F7AE41857897}"/>
              </a:ext>
            </a:extLst>
          </p:cNvPr>
          <p:cNvSpPr/>
          <p:nvPr/>
        </p:nvSpPr>
        <p:spPr>
          <a:xfrm>
            <a:off x="1888863" y="3345628"/>
            <a:ext cx="1472005" cy="419548"/>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15" name="Straight Arrow Connector 14">
            <a:extLst>
              <a:ext uri="{FF2B5EF4-FFF2-40B4-BE49-F238E27FC236}">
                <a16:creationId xmlns:a16="http://schemas.microsoft.com/office/drawing/2014/main" id="{9ADE9087-77BA-095F-47A2-ACBAA695FEDB}"/>
              </a:ext>
            </a:extLst>
          </p:cNvPr>
          <p:cNvCxnSpPr>
            <a:cxnSpLocks/>
            <a:stCxn id="14" idx="6"/>
            <a:endCxn id="16" idx="1"/>
          </p:cNvCxnSpPr>
          <p:nvPr/>
        </p:nvCxnSpPr>
        <p:spPr>
          <a:xfrm flipV="1">
            <a:off x="3360868" y="2976805"/>
            <a:ext cx="4590677" cy="578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DDF5FC-4C98-928C-F3D6-0E81368E087F}"/>
              </a:ext>
            </a:extLst>
          </p:cNvPr>
          <p:cNvSpPr txBox="1"/>
          <p:nvPr/>
        </p:nvSpPr>
        <p:spPr>
          <a:xfrm>
            <a:off x="7951545" y="2515140"/>
            <a:ext cx="2043953" cy="923330"/>
          </a:xfrm>
          <a:prstGeom prst="rect">
            <a:avLst/>
          </a:prstGeom>
          <a:noFill/>
        </p:spPr>
        <p:txBody>
          <a:bodyPr wrap="square" rtlCol="0">
            <a:spAutoFit/>
          </a:bodyPr>
          <a:lstStyle/>
          <a:p>
            <a:r>
              <a:rPr lang="en-NP" dirty="0"/>
              <a:t>Accepting any connection from client side</a:t>
            </a:r>
          </a:p>
        </p:txBody>
      </p:sp>
      <p:sp>
        <p:nvSpPr>
          <p:cNvPr id="23" name="Oval 22">
            <a:extLst>
              <a:ext uri="{FF2B5EF4-FFF2-40B4-BE49-F238E27FC236}">
                <a16:creationId xmlns:a16="http://schemas.microsoft.com/office/drawing/2014/main" id="{17132F80-0117-BFF2-C51E-2980DB554659}"/>
              </a:ext>
            </a:extLst>
          </p:cNvPr>
          <p:cNvSpPr/>
          <p:nvPr/>
        </p:nvSpPr>
        <p:spPr>
          <a:xfrm>
            <a:off x="3000916" y="3726777"/>
            <a:ext cx="3754885" cy="537882"/>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24" name="Straight Arrow Connector 23">
            <a:extLst>
              <a:ext uri="{FF2B5EF4-FFF2-40B4-BE49-F238E27FC236}">
                <a16:creationId xmlns:a16="http://schemas.microsoft.com/office/drawing/2014/main" id="{2CEB4000-B431-2F9B-0641-343922A912B1}"/>
              </a:ext>
            </a:extLst>
          </p:cNvPr>
          <p:cNvCxnSpPr>
            <a:cxnSpLocks/>
            <a:stCxn id="23" idx="6"/>
            <a:endCxn id="25" idx="1"/>
          </p:cNvCxnSpPr>
          <p:nvPr/>
        </p:nvCxnSpPr>
        <p:spPr>
          <a:xfrm>
            <a:off x="6755801" y="3995718"/>
            <a:ext cx="881362" cy="366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8D3EEDB-AB8C-813D-8890-602A818FD475}"/>
              </a:ext>
            </a:extLst>
          </p:cNvPr>
          <p:cNvSpPr txBox="1"/>
          <p:nvPr/>
        </p:nvSpPr>
        <p:spPr>
          <a:xfrm>
            <a:off x="7637163" y="3900135"/>
            <a:ext cx="2043953" cy="923330"/>
          </a:xfrm>
          <a:prstGeom prst="rect">
            <a:avLst/>
          </a:prstGeom>
          <a:noFill/>
        </p:spPr>
        <p:txBody>
          <a:bodyPr wrap="square" rtlCol="0">
            <a:spAutoFit/>
          </a:bodyPr>
          <a:lstStyle/>
          <a:p>
            <a:r>
              <a:rPr lang="en-NP" dirty="0"/>
              <a:t>Creation of Input Stream to receive data</a:t>
            </a:r>
          </a:p>
        </p:txBody>
      </p:sp>
    </p:spTree>
    <p:extLst>
      <p:ext uri="{BB962C8B-B14F-4D97-AF65-F5344CB8AC3E}">
        <p14:creationId xmlns:p14="http://schemas.microsoft.com/office/powerpoint/2010/main" val="131125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4" grpId="0" animBg="1"/>
      <p:bldP spid="16" grpId="0"/>
      <p:bldP spid="23"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AFF-3229-706B-FD23-6906AD34D9B0}"/>
              </a:ext>
            </a:extLst>
          </p:cNvPr>
          <p:cNvSpPr>
            <a:spLocks noGrp="1"/>
          </p:cNvSpPr>
          <p:nvPr>
            <p:ph type="title"/>
          </p:nvPr>
        </p:nvSpPr>
        <p:spPr>
          <a:xfrm>
            <a:off x="677334" y="761075"/>
            <a:ext cx="8596668" cy="1320800"/>
          </a:xfrm>
        </p:spPr>
        <p:txBody>
          <a:bodyPr>
            <a:normAutofit/>
          </a:bodyPr>
          <a:lstStyle/>
          <a:p>
            <a:r>
              <a:rPr lang="en-NP" sz="4800" dirty="0"/>
              <a:t>Outline</a:t>
            </a:r>
          </a:p>
        </p:txBody>
      </p:sp>
      <p:sp>
        <p:nvSpPr>
          <p:cNvPr id="3" name="Content Placeholder 2">
            <a:extLst>
              <a:ext uri="{FF2B5EF4-FFF2-40B4-BE49-F238E27FC236}">
                <a16:creationId xmlns:a16="http://schemas.microsoft.com/office/drawing/2014/main" id="{8EF3DF25-DE58-B23D-C97B-A025BF2E99C6}"/>
              </a:ext>
            </a:extLst>
          </p:cNvPr>
          <p:cNvSpPr>
            <a:spLocks noGrp="1"/>
          </p:cNvSpPr>
          <p:nvPr>
            <p:ph idx="1"/>
          </p:nvPr>
        </p:nvSpPr>
        <p:spPr/>
        <p:txBody>
          <a:bodyPr>
            <a:normAutofit fontScale="92500" lnSpcReduction="10000"/>
          </a:bodyPr>
          <a:lstStyle/>
          <a:p>
            <a:r>
              <a:rPr lang="en-US" dirty="0"/>
              <a:t>TCP, UDP, IP Address and Ports</a:t>
            </a:r>
          </a:p>
          <a:p>
            <a:r>
              <a:rPr lang="en-US" dirty="0"/>
              <a:t>Socket Programming using TCP and UDP</a:t>
            </a:r>
          </a:p>
          <a:p>
            <a:r>
              <a:rPr lang="en-US" dirty="0"/>
              <a:t>Working with URLs and URL Connection Class</a:t>
            </a:r>
          </a:p>
          <a:p>
            <a:r>
              <a:rPr lang="en-US" dirty="0"/>
              <a:t>Email Handling using Java Mail API</a:t>
            </a:r>
          </a:p>
          <a:p>
            <a:r>
              <a:rPr lang="en-US" dirty="0"/>
              <a:t>Architecture of RMI</a:t>
            </a:r>
          </a:p>
          <a:p>
            <a:r>
              <a:rPr lang="en-US" dirty="0"/>
              <a:t>Creating and Executing RMI Applications</a:t>
            </a:r>
          </a:p>
          <a:p>
            <a:r>
              <a:rPr lang="en-US" dirty="0"/>
              <a:t>Architecture of CORBA</a:t>
            </a:r>
          </a:p>
          <a:p>
            <a:r>
              <a:rPr lang="en-US" dirty="0"/>
              <a:t>RMI vs CORBA</a:t>
            </a:r>
          </a:p>
          <a:p>
            <a:r>
              <a:rPr lang="en-US" dirty="0"/>
              <a:t>IDL and Simple CORBA Program</a:t>
            </a:r>
          </a:p>
        </p:txBody>
      </p:sp>
    </p:spTree>
    <p:extLst>
      <p:ext uri="{BB962C8B-B14F-4D97-AF65-F5344CB8AC3E}">
        <p14:creationId xmlns:p14="http://schemas.microsoft.com/office/powerpoint/2010/main" val="12558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58E920-1FC8-378C-34E7-3C26BF02D7F4}"/>
              </a:ext>
            </a:extLst>
          </p:cNvPr>
          <p:cNvSpPr>
            <a:spLocks noGrp="1"/>
          </p:cNvSpPr>
          <p:nvPr>
            <p:ph type="title"/>
          </p:nvPr>
        </p:nvSpPr>
        <p:spPr>
          <a:xfrm>
            <a:off x="213584" y="241300"/>
            <a:ext cx="8596668" cy="1320800"/>
          </a:xfrm>
        </p:spPr>
        <p:txBody>
          <a:bodyPr/>
          <a:lstStyle/>
          <a:p>
            <a:r>
              <a:rPr lang="en-NP" dirty="0"/>
              <a:t>Client Side</a:t>
            </a:r>
          </a:p>
        </p:txBody>
      </p:sp>
      <p:pic>
        <p:nvPicPr>
          <p:cNvPr id="3" name="Picture 2">
            <a:extLst>
              <a:ext uri="{FF2B5EF4-FFF2-40B4-BE49-F238E27FC236}">
                <a16:creationId xmlns:a16="http://schemas.microsoft.com/office/drawing/2014/main" id="{57B4A0D1-2E04-0DB7-07D8-21022C0613E7}"/>
              </a:ext>
            </a:extLst>
          </p:cNvPr>
          <p:cNvPicPr>
            <a:picLocks noChangeAspect="1"/>
          </p:cNvPicPr>
          <p:nvPr/>
        </p:nvPicPr>
        <p:blipFill>
          <a:blip r:embed="rId2"/>
          <a:stretch>
            <a:fillRect/>
          </a:stretch>
        </p:blipFill>
        <p:spPr>
          <a:xfrm>
            <a:off x="213584" y="1270000"/>
            <a:ext cx="6908800" cy="5346700"/>
          </a:xfrm>
          <a:prstGeom prst="rect">
            <a:avLst/>
          </a:prstGeom>
        </p:spPr>
      </p:pic>
      <p:sp>
        <p:nvSpPr>
          <p:cNvPr id="4" name="Oval 3">
            <a:extLst>
              <a:ext uri="{FF2B5EF4-FFF2-40B4-BE49-F238E27FC236}">
                <a16:creationId xmlns:a16="http://schemas.microsoft.com/office/drawing/2014/main" id="{81D1B0AE-CDFC-F705-678B-F82D8B8CD52A}"/>
              </a:ext>
            </a:extLst>
          </p:cNvPr>
          <p:cNvSpPr/>
          <p:nvPr/>
        </p:nvSpPr>
        <p:spPr>
          <a:xfrm>
            <a:off x="1852107" y="2689411"/>
            <a:ext cx="3957021" cy="537882"/>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7" name="Straight Arrow Connector 6">
            <a:extLst>
              <a:ext uri="{FF2B5EF4-FFF2-40B4-BE49-F238E27FC236}">
                <a16:creationId xmlns:a16="http://schemas.microsoft.com/office/drawing/2014/main" id="{328D0CF0-9BA4-4951-4BD8-BBC12C381D21}"/>
              </a:ext>
            </a:extLst>
          </p:cNvPr>
          <p:cNvCxnSpPr>
            <a:cxnSpLocks/>
            <a:stCxn id="4" idx="6"/>
            <a:endCxn id="8" idx="1"/>
          </p:cNvCxnSpPr>
          <p:nvPr/>
        </p:nvCxnSpPr>
        <p:spPr>
          <a:xfrm flipV="1">
            <a:off x="5809128" y="1793391"/>
            <a:ext cx="1979147" cy="116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3F5810-5070-798E-1E46-D8C74C21E194}"/>
              </a:ext>
            </a:extLst>
          </p:cNvPr>
          <p:cNvSpPr txBox="1"/>
          <p:nvPr/>
        </p:nvSpPr>
        <p:spPr>
          <a:xfrm>
            <a:off x="7788275" y="1193226"/>
            <a:ext cx="2043953" cy="1200329"/>
          </a:xfrm>
          <a:prstGeom prst="rect">
            <a:avLst/>
          </a:prstGeom>
          <a:noFill/>
        </p:spPr>
        <p:txBody>
          <a:bodyPr wrap="square" rtlCol="0">
            <a:spAutoFit/>
          </a:bodyPr>
          <a:lstStyle/>
          <a:p>
            <a:r>
              <a:rPr lang="en-NP" dirty="0"/>
              <a:t>Creating socket object to connect with the server in localhost:6666</a:t>
            </a:r>
          </a:p>
        </p:txBody>
      </p:sp>
      <p:sp>
        <p:nvSpPr>
          <p:cNvPr id="11" name="Oval 10">
            <a:extLst>
              <a:ext uri="{FF2B5EF4-FFF2-40B4-BE49-F238E27FC236}">
                <a16:creationId xmlns:a16="http://schemas.microsoft.com/office/drawing/2014/main" id="{E281429D-2E54-3DC2-69E8-66B9A98E871B}"/>
              </a:ext>
            </a:extLst>
          </p:cNvPr>
          <p:cNvSpPr/>
          <p:nvPr/>
        </p:nvSpPr>
        <p:spPr>
          <a:xfrm>
            <a:off x="3390451" y="3160059"/>
            <a:ext cx="2872292" cy="537882"/>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12" name="Straight Arrow Connector 11">
            <a:extLst>
              <a:ext uri="{FF2B5EF4-FFF2-40B4-BE49-F238E27FC236}">
                <a16:creationId xmlns:a16="http://schemas.microsoft.com/office/drawing/2014/main" id="{E3EBB3D9-DBC8-749B-BCA8-5E5F0FEFEA15}"/>
              </a:ext>
            </a:extLst>
          </p:cNvPr>
          <p:cNvCxnSpPr>
            <a:cxnSpLocks/>
            <a:stCxn id="11" idx="6"/>
            <a:endCxn id="13" idx="1"/>
          </p:cNvCxnSpPr>
          <p:nvPr/>
        </p:nvCxnSpPr>
        <p:spPr>
          <a:xfrm flipV="1">
            <a:off x="6262743" y="3391274"/>
            <a:ext cx="1471482" cy="37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53C571-85AA-C810-E970-7BF49F4BFEBA}"/>
              </a:ext>
            </a:extLst>
          </p:cNvPr>
          <p:cNvSpPr txBox="1"/>
          <p:nvPr/>
        </p:nvSpPr>
        <p:spPr>
          <a:xfrm>
            <a:off x="7734225" y="2929609"/>
            <a:ext cx="2375875" cy="923330"/>
          </a:xfrm>
          <a:prstGeom prst="rect">
            <a:avLst/>
          </a:prstGeom>
          <a:noFill/>
        </p:spPr>
        <p:txBody>
          <a:bodyPr wrap="square" rtlCol="0">
            <a:spAutoFit/>
          </a:bodyPr>
          <a:lstStyle/>
          <a:p>
            <a:r>
              <a:rPr lang="en-NP" dirty="0"/>
              <a:t>Creating data output stream to be able to send dat</a:t>
            </a:r>
          </a:p>
        </p:txBody>
      </p:sp>
      <p:sp>
        <p:nvSpPr>
          <p:cNvPr id="17" name="Oval 16">
            <a:extLst>
              <a:ext uri="{FF2B5EF4-FFF2-40B4-BE49-F238E27FC236}">
                <a16:creationId xmlns:a16="http://schemas.microsoft.com/office/drawing/2014/main" id="{F00BC209-2A55-B9D0-87B0-95B393938028}"/>
              </a:ext>
            </a:extLst>
          </p:cNvPr>
          <p:cNvSpPr/>
          <p:nvPr/>
        </p:nvSpPr>
        <p:spPr>
          <a:xfrm>
            <a:off x="645754" y="4086838"/>
            <a:ext cx="1710171" cy="537882"/>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cxnSp>
        <p:nvCxnSpPr>
          <p:cNvPr id="18" name="Straight Arrow Connector 17">
            <a:extLst>
              <a:ext uri="{FF2B5EF4-FFF2-40B4-BE49-F238E27FC236}">
                <a16:creationId xmlns:a16="http://schemas.microsoft.com/office/drawing/2014/main" id="{C1B382B9-CC02-A5C4-E627-052A4ED8054D}"/>
              </a:ext>
            </a:extLst>
          </p:cNvPr>
          <p:cNvCxnSpPr>
            <a:cxnSpLocks/>
            <a:stCxn id="17" idx="6"/>
            <a:endCxn id="19" idx="1"/>
          </p:cNvCxnSpPr>
          <p:nvPr/>
        </p:nvCxnSpPr>
        <p:spPr>
          <a:xfrm>
            <a:off x="2355925" y="4355779"/>
            <a:ext cx="5312408" cy="583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C1E5E9-CB10-1322-B98E-6A8026D99BC9}"/>
              </a:ext>
            </a:extLst>
          </p:cNvPr>
          <p:cNvSpPr txBox="1"/>
          <p:nvPr/>
        </p:nvSpPr>
        <p:spPr>
          <a:xfrm>
            <a:off x="7668333" y="4477292"/>
            <a:ext cx="2043953" cy="923330"/>
          </a:xfrm>
          <a:prstGeom prst="rect">
            <a:avLst/>
          </a:prstGeom>
          <a:noFill/>
        </p:spPr>
        <p:txBody>
          <a:bodyPr wrap="square" rtlCol="0">
            <a:spAutoFit/>
          </a:bodyPr>
          <a:lstStyle/>
          <a:p>
            <a:r>
              <a:rPr lang="en-NP" dirty="0"/>
              <a:t>Flushing all the data to the socket</a:t>
            </a:r>
          </a:p>
        </p:txBody>
      </p:sp>
    </p:spTree>
    <p:extLst>
      <p:ext uri="{BB962C8B-B14F-4D97-AF65-F5344CB8AC3E}">
        <p14:creationId xmlns:p14="http://schemas.microsoft.com/office/powerpoint/2010/main" val="386032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1" grpId="0" animBg="1"/>
      <p:bldP spid="13" grpId="0"/>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BF0-0A4E-D9A6-0061-247E6AD9998F}"/>
              </a:ext>
            </a:extLst>
          </p:cNvPr>
          <p:cNvSpPr>
            <a:spLocks noGrp="1"/>
          </p:cNvSpPr>
          <p:nvPr>
            <p:ph type="title"/>
          </p:nvPr>
        </p:nvSpPr>
        <p:spPr/>
        <p:txBody>
          <a:bodyPr/>
          <a:lstStyle/>
          <a:p>
            <a:r>
              <a:rPr lang="en-US" dirty="0"/>
              <a:t>URL and URL connection Class</a:t>
            </a:r>
            <a:endParaRPr lang="en-NP" dirty="0"/>
          </a:p>
        </p:txBody>
      </p:sp>
      <p:sp>
        <p:nvSpPr>
          <p:cNvPr id="3" name="Content Placeholder 2">
            <a:extLst>
              <a:ext uri="{FF2B5EF4-FFF2-40B4-BE49-F238E27FC236}">
                <a16:creationId xmlns:a16="http://schemas.microsoft.com/office/drawing/2014/main" id="{AACD7D2C-4F8F-50C0-B594-DB2AEFF738E1}"/>
              </a:ext>
            </a:extLst>
          </p:cNvPr>
          <p:cNvSpPr>
            <a:spLocks noGrp="1"/>
          </p:cNvSpPr>
          <p:nvPr>
            <p:ph idx="1"/>
          </p:nvPr>
        </p:nvSpPr>
        <p:spPr/>
        <p:txBody>
          <a:bodyPr>
            <a:normAutofit fontScale="62500" lnSpcReduction="20000"/>
          </a:bodyPr>
          <a:lstStyle/>
          <a:p>
            <a:pPr>
              <a:lnSpc>
                <a:spcPct val="160000"/>
              </a:lnSpc>
            </a:pPr>
            <a:r>
              <a:rPr lang="en-US" dirty="0"/>
              <a:t>The </a:t>
            </a:r>
            <a:r>
              <a:rPr lang="en-US" dirty="0">
                <a:solidFill>
                  <a:srgbClr val="FF0000"/>
                </a:solidFill>
              </a:rPr>
              <a:t>URL class represents a Uniform Resource Locator</a:t>
            </a:r>
            <a:r>
              <a:rPr lang="en-US" dirty="0"/>
              <a:t>, which is used to identify resources on the internet. It provides methods to retrieve information about the resource, such as the protocol, host, port, and file path.</a:t>
            </a:r>
          </a:p>
          <a:p>
            <a:pPr>
              <a:lnSpc>
                <a:spcPct val="150000"/>
              </a:lnSpc>
            </a:pPr>
            <a:r>
              <a:rPr lang="en-US" dirty="0"/>
              <a:t>The </a:t>
            </a:r>
            <a:r>
              <a:rPr lang="en-US" dirty="0" err="1">
                <a:solidFill>
                  <a:srgbClr val="FF0000"/>
                </a:solidFill>
              </a:rPr>
              <a:t>URLConnection</a:t>
            </a:r>
            <a:r>
              <a:rPr lang="en-US" dirty="0">
                <a:solidFill>
                  <a:srgbClr val="FF0000"/>
                </a:solidFill>
              </a:rPr>
              <a:t> class is an abstract class that represents a connection to a URL resource</a:t>
            </a:r>
            <a:r>
              <a:rPr lang="en-US" dirty="0"/>
              <a:t>. It provides methods to read data from and write data to the resource.</a:t>
            </a:r>
          </a:p>
          <a:p>
            <a:pPr>
              <a:lnSpc>
                <a:spcPct val="150000"/>
              </a:lnSpc>
            </a:pPr>
            <a:r>
              <a:rPr lang="en-US" dirty="0"/>
              <a:t>The </a:t>
            </a:r>
            <a:r>
              <a:rPr lang="en-US" dirty="0" err="1">
                <a:solidFill>
                  <a:srgbClr val="FF0000"/>
                </a:solidFill>
              </a:rPr>
              <a:t>InetAddress</a:t>
            </a:r>
            <a:r>
              <a:rPr lang="en-US" dirty="0">
                <a:solidFill>
                  <a:srgbClr val="FF0000"/>
                </a:solidFill>
              </a:rPr>
              <a:t> class represents an IP address</a:t>
            </a:r>
            <a:r>
              <a:rPr lang="en-US" dirty="0"/>
              <a:t>. It provides methods to retrieve the host name and IP address associated with a given host.</a:t>
            </a:r>
          </a:p>
          <a:p>
            <a:pPr>
              <a:lnSpc>
                <a:spcPct val="160000"/>
              </a:lnSpc>
            </a:pPr>
            <a:r>
              <a:rPr lang="en-US" dirty="0"/>
              <a:t>The </a:t>
            </a:r>
            <a:r>
              <a:rPr lang="en-US" dirty="0" err="1">
                <a:solidFill>
                  <a:srgbClr val="FF0000"/>
                </a:solidFill>
              </a:rPr>
              <a:t>openConnection</a:t>
            </a:r>
            <a:r>
              <a:rPr lang="en-US" dirty="0">
                <a:solidFill>
                  <a:srgbClr val="FF0000"/>
                </a:solidFill>
              </a:rPr>
              <a:t>() </a:t>
            </a:r>
            <a:r>
              <a:rPr lang="en-US" dirty="0"/>
              <a:t>method of the URL class </a:t>
            </a:r>
            <a:r>
              <a:rPr lang="en-US" dirty="0">
                <a:solidFill>
                  <a:srgbClr val="FF0000"/>
                </a:solidFill>
              </a:rPr>
              <a:t>returns a </a:t>
            </a:r>
            <a:r>
              <a:rPr lang="en-US" dirty="0" err="1">
                <a:solidFill>
                  <a:srgbClr val="FF0000"/>
                </a:solidFill>
              </a:rPr>
              <a:t>URLConnection</a:t>
            </a:r>
            <a:r>
              <a:rPr lang="en-US" dirty="0">
                <a:solidFill>
                  <a:srgbClr val="FF0000"/>
                </a:solidFill>
              </a:rPr>
              <a:t> object that can be used to establish a connection </a:t>
            </a:r>
            <a:r>
              <a:rPr lang="en-US" dirty="0"/>
              <a:t>to the resource and perform operations such as reading from or writing to it.</a:t>
            </a:r>
          </a:p>
        </p:txBody>
      </p:sp>
    </p:spTree>
    <p:extLst>
      <p:ext uri="{BB962C8B-B14F-4D97-AF65-F5344CB8AC3E}">
        <p14:creationId xmlns:p14="http://schemas.microsoft.com/office/powerpoint/2010/main" val="407719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BF0-0A4E-D9A6-0061-247E6AD9998F}"/>
              </a:ext>
            </a:extLst>
          </p:cNvPr>
          <p:cNvSpPr>
            <a:spLocks noGrp="1"/>
          </p:cNvSpPr>
          <p:nvPr>
            <p:ph type="title"/>
          </p:nvPr>
        </p:nvSpPr>
        <p:spPr/>
        <p:txBody>
          <a:bodyPr/>
          <a:lstStyle/>
          <a:p>
            <a:r>
              <a:rPr lang="en-US" dirty="0"/>
              <a:t>URL and URL connection Class (contd...)</a:t>
            </a:r>
            <a:endParaRPr lang="en-NP" dirty="0"/>
          </a:p>
        </p:txBody>
      </p:sp>
      <p:sp>
        <p:nvSpPr>
          <p:cNvPr id="3" name="Content Placeholder 2">
            <a:extLst>
              <a:ext uri="{FF2B5EF4-FFF2-40B4-BE49-F238E27FC236}">
                <a16:creationId xmlns:a16="http://schemas.microsoft.com/office/drawing/2014/main" id="{AACD7D2C-4F8F-50C0-B594-DB2AEFF738E1}"/>
              </a:ext>
            </a:extLst>
          </p:cNvPr>
          <p:cNvSpPr>
            <a:spLocks noGrp="1"/>
          </p:cNvSpPr>
          <p:nvPr>
            <p:ph idx="1"/>
          </p:nvPr>
        </p:nvSpPr>
        <p:spPr/>
        <p:txBody>
          <a:bodyPr>
            <a:normAutofit fontScale="85000" lnSpcReduction="20000"/>
          </a:bodyPr>
          <a:lstStyle/>
          <a:p>
            <a:pPr>
              <a:lnSpc>
                <a:spcPct val="160000"/>
              </a:lnSpc>
            </a:pPr>
            <a:r>
              <a:rPr lang="en-US" dirty="0"/>
              <a:t>The </a:t>
            </a:r>
            <a:r>
              <a:rPr lang="en-US" dirty="0" err="1">
                <a:solidFill>
                  <a:srgbClr val="FF0000"/>
                </a:solidFill>
              </a:rPr>
              <a:t>URLConnection</a:t>
            </a:r>
            <a:r>
              <a:rPr lang="en-US" dirty="0">
                <a:solidFill>
                  <a:srgbClr val="FF0000"/>
                </a:solidFill>
              </a:rPr>
              <a:t> class is an abstract class that represents a connection to a URL resource</a:t>
            </a:r>
            <a:r>
              <a:rPr lang="en-US" dirty="0"/>
              <a:t>. It provides methods to read data from and write data to the resource.</a:t>
            </a:r>
          </a:p>
          <a:p>
            <a:pPr>
              <a:lnSpc>
                <a:spcPct val="160000"/>
              </a:lnSpc>
            </a:pPr>
            <a:r>
              <a:rPr lang="en-US" dirty="0">
                <a:solidFill>
                  <a:srgbClr val="FF0000"/>
                </a:solidFill>
              </a:rPr>
              <a:t>Depending on the protocol </a:t>
            </a:r>
            <a:r>
              <a:rPr lang="en-US" dirty="0"/>
              <a:t>specified in the URL, different </a:t>
            </a:r>
            <a:r>
              <a:rPr lang="en-US" dirty="0">
                <a:solidFill>
                  <a:srgbClr val="FF0000"/>
                </a:solidFill>
              </a:rPr>
              <a:t>subclasses</a:t>
            </a:r>
            <a:r>
              <a:rPr lang="en-US" dirty="0"/>
              <a:t> of </a:t>
            </a:r>
            <a:r>
              <a:rPr lang="en-US" dirty="0" err="1">
                <a:solidFill>
                  <a:srgbClr val="FF0000"/>
                </a:solidFill>
              </a:rPr>
              <a:t>URLConnection</a:t>
            </a:r>
            <a:r>
              <a:rPr lang="en-US" dirty="0">
                <a:solidFill>
                  <a:srgbClr val="FF0000"/>
                </a:solidFill>
              </a:rPr>
              <a:t> are used, such as </a:t>
            </a:r>
            <a:r>
              <a:rPr lang="en-US" dirty="0" err="1">
                <a:solidFill>
                  <a:srgbClr val="FF0000"/>
                </a:solidFill>
              </a:rPr>
              <a:t>HttpURLConnection</a:t>
            </a:r>
            <a:r>
              <a:rPr lang="en-US" dirty="0">
                <a:solidFill>
                  <a:srgbClr val="FF0000"/>
                </a:solidFill>
              </a:rPr>
              <a:t> </a:t>
            </a:r>
            <a:r>
              <a:rPr lang="en-US" dirty="0"/>
              <a:t>for HTTP connections.</a:t>
            </a:r>
          </a:p>
          <a:p>
            <a:pPr>
              <a:lnSpc>
                <a:spcPct val="160000"/>
              </a:lnSpc>
            </a:pPr>
            <a:r>
              <a:rPr lang="en-US" dirty="0"/>
              <a:t>The </a:t>
            </a:r>
            <a:r>
              <a:rPr lang="en-US" dirty="0" err="1">
                <a:solidFill>
                  <a:srgbClr val="FF0000"/>
                </a:solidFill>
              </a:rPr>
              <a:t>URLConnection</a:t>
            </a:r>
            <a:r>
              <a:rPr lang="en-US" dirty="0">
                <a:solidFill>
                  <a:srgbClr val="FF0000"/>
                </a:solidFill>
              </a:rPr>
              <a:t> class provides methods to set request properties</a:t>
            </a:r>
            <a:r>
              <a:rPr lang="en-US" dirty="0"/>
              <a:t>, handle input and output streams, and manage connection timeouts.</a:t>
            </a:r>
          </a:p>
        </p:txBody>
      </p:sp>
    </p:spTree>
    <p:extLst>
      <p:ext uri="{BB962C8B-B14F-4D97-AF65-F5344CB8AC3E}">
        <p14:creationId xmlns:p14="http://schemas.microsoft.com/office/powerpoint/2010/main" val="131060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60638-A09F-3AE2-EE35-213D3B7C9A2E}"/>
              </a:ext>
            </a:extLst>
          </p:cNvPr>
          <p:cNvSpPr>
            <a:spLocks noGrp="1"/>
          </p:cNvSpPr>
          <p:nvPr>
            <p:ph type="title"/>
          </p:nvPr>
        </p:nvSpPr>
        <p:spPr/>
        <p:txBody>
          <a:bodyPr/>
          <a:lstStyle/>
          <a:p>
            <a:r>
              <a:rPr lang="en-NP" dirty="0"/>
              <a:t>Email Handling</a:t>
            </a:r>
          </a:p>
        </p:txBody>
      </p:sp>
      <p:sp>
        <p:nvSpPr>
          <p:cNvPr id="5" name="Text Placeholder 4">
            <a:extLst>
              <a:ext uri="{FF2B5EF4-FFF2-40B4-BE49-F238E27FC236}">
                <a16:creationId xmlns:a16="http://schemas.microsoft.com/office/drawing/2014/main" id="{7D8AB4AC-0693-78F4-5769-53C776CF249C}"/>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136954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AC06-A3AC-B6D9-0DDC-257F3ACFCC49}"/>
              </a:ext>
            </a:extLst>
          </p:cNvPr>
          <p:cNvSpPr>
            <a:spLocks noGrp="1"/>
          </p:cNvSpPr>
          <p:nvPr>
            <p:ph type="title"/>
          </p:nvPr>
        </p:nvSpPr>
        <p:spPr/>
        <p:txBody>
          <a:bodyPr>
            <a:normAutofit/>
          </a:bodyPr>
          <a:lstStyle/>
          <a:p>
            <a:r>
              <a:rPr lang="en-US" dirty="0"/>
              <a:t>Email Handling using Java Mail API</a:t>
            </a:r>
            <a:endParaRPr lang="en-NP" dirty="0"/>
          </a:p>
        </p:txBody>
      </p:sp>
      <p:sp>
        <p:nvSpPr>
          <p:cNvPr id="3" name="Content Placeholder 2">
            <a:extLst>
              <a:ext uri="{FF2B5EF4-FFF2-40B4-BE49-F238E27FC236}">
                <a16:creationId xmlns:a16="http://schemas.microsoft.com/office/drawing/2014/main" id="{0733519E-1C3A-AD40-9F2D-4EFB64EC82F8}"/>
              </a:ext>
            </a:extLst>
          </p:cNvPr>
          <p:cNvSpPr>
            <a:spLocks noGrp="1"/>
          </p:cNvSpPr>
          <p:nvPr>
            <p:ph idx="1"/>
          </p:nvPr>
        </p:nvSpPr>
        <p:spPr/>
        <p:txBody>
          <a:bodyPr/>
          <a:lstStyle/>
          <a:p>
            <a:r>
              <a:rPr lang="en-NP" dirty="0"/>
              <a:t>To send email </a:t>
            </a:r>
            <a:r>
              <a:rPr lang="en-NP" dirty="0">
                <a:solidFill>
                  <a:srgbClr val="FF0000"/>
                </a:solidFill>
              </a:rPr>
              <a:t>we will have to follow SMTP </a:t>
            </a:r>
            <a:r>
              <a:rPr lang="en-NP" dirty="0"/>
              <a:t>(Simple Mail Transfer Protocol)</a:t>
            </a:r>
          </a:p>
          <a:p>
            <a:r>
              <a:rPr lang="en-NP" dirty="0"/>
              <a:t>This protocol is readily available in </a:t>
            </a:r>
            <a:r>
              <a:rPr lang="en-NP" dirty="0">
                <a:solidFill>
                  <a:srgbClr val="FF0000"/>
                </a:solidFill>
              </a:rPr>
              <a:t>javax.mail.* </a:t>
            </a:r>
            <a:r>
              <a:rPr lang="en-NP" dirty="0"/>
              <a:t>package</a:t>
            </a:r>
          </a:p>
          <a:p>
            <a:r>
              <a:rPr lang="en-US" dirty="0"/>
              <a:t>The Java Mail API </a:t>
            </a:r>
            <a:r>
              <a:rPr lang="en-US" dirty="0">
                <a:solidFill>
                  <a:srgbClr val="FF0000"/>
                </a:solidFill>
              </a:rPr>
              <a:t>provides a set of classes </a:t>
            </a:r>
            <a:r>
              <a:rPr lang="en-US" dirty="0"/>
              <a:t>to compose, send, and receive emails in Java applications</a:t>
            </a:r>
          </a:p>
          <a:p>
            <a:r>
              <a:rPr lang="en-US" dirty="0"/>
              <a:t>Use cases:</a:t>
            </a:r>
          </a:p>
          <a:p>
            <a:pPr lvl="1"/>
            <a:r>
              <a:rPr lang="en-US" dirty="0">
                <a:solidFill>
                  <a:srgbClr val="FF0000"/>
                </a:solidFill>
              </a:rPr>
              <a:t>Sending emails </a:t>
            </a:r>
            <a:r>
              <a:rPr lang="en-US" dirty="0"/>
              <a:t>programmatically from Java applications.</a:t>
            </a:r>
          </a:p>
          <a:p>
            <a:pPr lvl="1"/>
            <a:r>
              <a:rPr lang="en-US" dirty="0">
                <a:solidFill>
                  <a:srgbClr val="FF0000"/>
                </a:solidFill>
              </a:rPr>
              <a:t>Automating </a:t>
            </a:r>
            <a:r>
              <a:rPr lang="en-US" dirty="0"/>
              <a:t>email-related tasks</a:t>
            </a:r>
            <a:endParaRPr lang="en-NP" dirty="0"/>
          </a:p>
        </p:txBody>
      </p:sp>
    </p:spTree>
    <p:extLst>
      <p:ext uri="{BB962C8B-B14F-4D97-AF65-F5344CB8AC3E}">
        <p14:creationId xmlns:p14="http://schemas.microsoft.com/office/powerpoint/2010/main" val="334517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44C-134C-0513-EF6A-68A4382B9AB3}"/>
              </a:ext>
            </a:extLst>
          </p:cNvPr>
          <p:cNvSpPr>
            <a:spLocks noGrp="1"/>
          </p:cNvSpPr>
          <p:nvPr>
            <p:ph type="title"/>
          </p:nvPr>
        </p:nvSpPr>
        <p:spPr/>
        <p:txBody>
          <a:bodyPr/>
          <a:lstStyle/>
          <a:p>
            <a:r>
              <a:rPr lang="en-NP" dirty="0"/>
              <a:t>Steps of using Java Mail API</a:t>
            </a:r>
          </a:p>
        </p:txBody>
      </p:sp>
      <p:sp>
        <p:nvSpPr>
          <p:cNvPr id="3" name="Content Placeholder 2">
            <a:extLst>
              <a:ext uri="{FF2B5EF4-FFF2-40B4-BE49-F238E27FC236}">
                <a16:creationId xmlns:a16="http://schemas.microsoft.com/office/drawing/2014/main" id="{F80B80FC-275C-E432-68CD-78AC610BC8D4}"/>
              </a:ext>
            </a:extLst>
          </p:cNvPr>
          <p:cNvSpPr>
            <a:spLocks noGrp="1"/>
          </p:cNvSpPr>
          <p:nvPr>
            <p:ph idx="1"/>
          </p:nvPr>
        </p:nvSpPr>
        <p:spPr/>
        <p:txBody>
          <a:bodyPr/>
          <a:lstStyle/>
          <a:p>
            <a:r>
              <a:rPr lang="en-US" dirty="0">
                <a:solidFill>
                  <a:srgbClr val="FF0000"/>
                </a:solidFill>
              </a:rPr>
              <a:t>Configure the mail server </a:t>
            </a:r>
            <a:r>
              <a:rPr lang="en-US" dirty="0"/>
              <a:t>properties such as the host and port.</a:t>
            </a:r>
          </a:p>
          <a:p>
            <a:r>
              <a:rPr lang="en-US" dirty="0">
                <a:solidFill>
                  <a:srgbClr val="FF0000"/>
                </a:solidFill>
              </a:rPr>
              <a:t>Establish a mail session </a:t>
            </a:r>
            <a:r>
              <a:rPr lang="en-US" dirty="0"/>
              <a:t>with the configured properties</a:t>
            </a:r>
          </a:p>
          <a:p>
            <a:r>
              <a:rPr lang="en-US" dirty="0">
                <a:solidFill>
                  <a:srgbClr val="FF0000"/>
                </a:solidFill>
              </a:rPr>
              <a:t>Pass authentication </a:t>
            </a:r>
            <a:r>
              <a:rPr lang="en-US" dirty="0"/>
              <a:t>details if required.</a:t>
            </a:r>
          </a:p>
          <a:p>
            <a:r>
              <a:rPr lang="en-US" dirty="0">
                <a:solidFill>
                  <a:srgbClr val="FF0000"/>
                </a:solidFill>
              </a:rPr>
              <a:t>Construct an email </a:t>
            </a:r>
            <a:r>
              <a:rPr lang="en-US" dirty="0"/>
              <a:t>message using the </a:t>
            </a:r>
            <a:r>
              <a:rPr lang="en-US" dirty="0" err="1"/>
              <a:t>MimeMessage</a:t>
            </a:r>
            <a:r>
              <a:rPr lang="en-US" dirty="0"/>
              <a:t> class.</a:t>
            </a:r>
          </a:p>
          <a:p>
            <a:r>
              <a:rPr lang="en-US" dirty="0">
                <a:solidFill>
                  <a:srgbClr val="FF0000"/>
                </a:solidFill>
              </a:rPr>
              <a:t>Set the sender</a:t>
            </a:r>
            <a:r>
              <a:rPr lang="en-US" dirty="0"/>
              <a:t>, recipients, subject, and body of the email</a:t>
            </a:r>
          </a:p>
          <a:p>
            <a:r>
              <a:rPr lang="en-US" dirty="0"/>
              <a:t>Use the Transport class to </a:t>
            </a:r>
            <a:r>
              <a:rPr lang="en-US" dirty="0">
                <a:solidFill>
                  <a:srgbClr val="FF0000"/>
                </a:solidFill>
              </a:rPr>
              <a:t>send the message</a:t>
            </a:r>
            <a:endParaRPr lang="en-NP" dirty="0">
              <a:solidFill>
                <a:srgbClr val="FF0000"/>
              </a:solidFill>
            </a:endParaRPr>
          </a:p>
        </p:txBody>
      </p:sp>
    </p:spTree>
    <p:extLst>
      <p:ext uri="{BB962C8B-B14F-4D97-AF65-F5344CB8AC3E}">
        <p14:creationId xmlns:p14="http://schemas.microsoft.com/office/powerpoint/2010/main" val="17547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2C9C-9D0A-D274-3BF3-A2567D3A5872}"/>
              </a:ext>
            </a:extLst>
          </p:cNvPr>
          <p:cNvSpPr>
            <a:spLocks noGrp="1"/>
          </p:cNvSpPr>
          <p:nvPr>
            <p:ph type="title"/>
          </p:nvPr>
        </p:nvSpPr>
        <p:spPr/>
        <p:txBody>
          <a:bodyPr/>
          <a:lstStyle/>
          <a:p>
            <a:r>
              <a:rPr lang="en-NP" dirty="0"/>
              <a:t>Sending &amp; Receiving Email</a:t>
            </a:r>
          </a:p>
        </p:txBody>
      </p:sp>
      <p:pic>
        <p:nvPicPr>
          <p:cNvPr id="5122" name="Picture 2" descr="Working of SMTP">
            <a:extLst>
              <a:ext uri="{FF2B5EF4-FFF2-40B4-BE49-F238E27FC236}">
                <a16:creationId xmlns:a16="http://schemas.microsoft.com/office/drawing/2014/main" id="{7AA0378F-8784-0947-62A8-C63F73DEA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041" y="1523947"/>
            <a:ext cx="7295254" cy="487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54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AD4A-3D33-935B-8C0C-83665435C91C}"/>
              </a:ext>
            </a:extLst>
          </p:cNvPr>
          <p:cNvSpPr>
            <a:spLocks noGrp="1"/>
          </p:cNvSpPr>
          <p:nvPr>
            <p:ph type="title"/>
          </p:nvPr>
        </p:nvSpPr>
        <p:spPr/>
        <p:txBody>
          <a:bodyPr/>
          <a:lstStyle/>
          <a:p>
            <a:r>
              <a:rPr lang="en-NP" dirty="0"/>
              <a:t>SMTP Model</a:t>
            </a:r>
          </a:p>
        </p:txBody>
      </p:sp>
      <p:pic>
        <p:nvPicPr>
          <p:cNvPr id="6146" name="Picture 2" descr="SMTP Model">
            <a:extLst>
              <a:ext uri="{FF2B5EF4-FFF2-40B4-BE49-F238E27FC236}">
                <a16:creationId xmlns:a16="http://schemas.microsoft.com/office/drawing/2014/main" id="{ED094CAD-2BF8-2F17-0F48-7DA93CD8BA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487" y="1930400"/>
            <a:ext cx="7979370" cy="38581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777C90-DBE8-18CC-B07E-590CD641952B}"/>
              </a:ext>
            </a:extLst>
          </p:cNvPr>
          <p:cNvSpPr txBox="1"/>
          <p:nvPr/>
        </p:nvSpPr>
        <p:spPr>
          <a:xfrm>
            <a:off x="8487784" y="5507915"/>
            <a:ext cx="3585882" cy="1754326"/>
          </a:xfrm>
          <a:prstGeom prst="rect">
            <a:avLst/>
          </a:prstGeom>
          <a:noFill/>
        </p:spPr>
        <p:txBody>
          <a:bodyPr wrap="square" rtlCol="0">
            <a:spAutoFit/>
          </a:bodyPr>
          <a:lstStyle/>
          <a:p>
            <a:pPr algn="just" fontAlgn="base">
              <a:buFont typeface="+mj-lt"/>
              <a:buAutoNum type="arabicPeriod"/>
            </a:pPr>
            <a:r>
              <a:rPr lang="en-US" b="0" i="0" dirty="0">
                <a:effectLst/>
                <a:latin typeface="Nunito" pitchFamily="2" charset="77"/>
              </a:rPr>
              <a:t>Mail User Agent (MUA)</a:t>
            </a:r>
          </a:p>
          <a:p>
            <a:pPr algn="just" fontAlgn="base">
              <a:buFont typeface="+mj-lt"/>
              <a:buAutoNum type="arabicPeriod"/>
            </a:pPr>
            <a:r>
              <a:rPr lang="en-US" b="0" i="0" dirty="0">
                <a:effectLst/>
                <a:latin typeface="Nunito" pitchFamily="2" charset="77"/>
              </a:rPr>
              <a:t>Mail Submission Agent (MSA)</a:t>
            </a:r>
          </a:p>
          <a:p>
            <a:pPr algn="just" fontAlgn="base">
              <a:buFont typeface="+mj-lt"/>
              <a:buAutoNum type="arabicPeriod"/>
            </a:pPr>
            <a:r>
              <a:rPr lang="en-US" b="0" i="0" dirty="0">
                <a:effectLst/>
                <a:latin typeface="Nunito" pitchFamily="2" charset="77"/>
              </a:rPr>
              <a:t>Mail Transfer Agent (MTA)</a:t>
            </a:r>
          </a:p>
          <a:p>
            <a:pPr algn="just" fontAlgn="base">
              <a:buFont typeface="+mj-lt"/>
              <a:buAutoNum type="arabicPeriod"/>
            </a:pPr>
            <a:r>
              <a:rPr lang="en-US" b="0" i="0" dirty="0">
                <a:effectLst/>
                <a:latin typeface="Nunito" pitchFamily="2" charset="77"/>
              </a:rPr>
              <a:t>Mail Delivery Agent (MDA)</a:t>
            </a:r>
          </a:p>
          <a:p>
            <a:br>
              <a:rPr lang="en-US" dirty="0"/>
            </a:br>
            <a:endParaRPr lang="en-NP" dirty="0"/>
          </a:p>
        </p:txBody>
      </p:sp>
    </p:spTree>
    <p:extLst>
      <p:ext uri="{BB962C8B-B14F-4D97-AF65-F5344CB8AC3E}">
        <p14:creationId xmlns:p14="http://schemas.microsoft.com/office/powerpoint/2010/main" val="119452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438A-44B8-8946-0BE2-4AE465D15585}"/>
              </a:ext>
            </a:extLst>
          </p:cNvPr>
          <p:cNvSpPr>
            <a:spLocks noGrp="1"/>
          </p:cNvSpPr>
          <p:nvPr>
            <p:ph type="title"/>
          </p:nvPr>
        </p:nvSpPr>
        <p:spPr/>
        <p:txBody>
          <a:bodyPr/>
          <a:lstStyle/>
          <a:p>
            <a:r>
              <a:rPr lang="en-NP" dirty="0"/>
              <a:t>Working of SMTP</a:t>
            </a:r>
          </a:p>
        </p:txBody>
      </p:sp>
      <p:sp>
        <p:nvSpPr>
          <p:cNvPr id="3" name="Content Placeholder 2">
            <a:extLst>
              <a:ext uri="{FF2B5EF4-FFF2-40B4-BE49-F238E27FC236}">
                <a16:creationId xmlns:a16="http://schemas.microsoft.com/office/drawing/2014/main" id="{B293A4BC-2539-D547-99F9-EB2FB4997515}"/>
              </a:ext>
            </a:extLst>
          </p:cNvPr>
          <p:cNvSpPr>
            <a:spLocks noGrp="1"/>
          </p:cNvSpPr>
          <p:nvPr>
            <p:ph idx="1"/>
          </p:nvPr>
        </p:nvSpPr>
        <p:spPr>
          <a:xfrm>
            <a:off x="677334" y="2171347"/>
            <a:ext cx="8596668" cy="3880773"/>
          </a:xfrm>
        </p:spPr>
        <p:txBody>
          <a:bodyPr>
            <a:normAutofit fontScale="85000" lnSpcReduction="20000"/>
          </a:bodyPr>
          <a:lstStyle/>
          <a:p>
            <a:pPr marL="0" indent="0">
              <a:buNone/>
            </a:pPr>
            <a:r>
              <a:rPr lang="en-US" sz="1600" dirty="0">
                <a:solidFill>
                  <a:srgbClr val="FF0000"/>
                </a:solidFill>
              </a:rPr>
              <a:t>Communication between the sender and the receiver </a:t>
            </a:r>
            <a:r>
              <a:rPr lang="en-US" sz="1600" dirty="0"/>
              <a:t>: </a:t>
            </a:r>
          </a:p>
          <a:p>
            <a:r>
              <a:rPr lang="en-US" sz="1600" dirty="0"/>
              <a:t>The </a:t>
            </a:r>
            <a:r>
              <a:rPr lang="en-US" sz="1600" dirty="0">
                <a:solidFill>
                  <a:srgbClr val="FF0000"/>
                </a:solidFill>
              </a:rPr>
              <a:t>sender’s user agent prepares the message </a:t>
            </a:r>
            <a:r>
              <a:rPr lang="en-US" sz="1600" dirty="0"/>
              <a:t>and sends it to the MTA. The MTA’s responsibility is to transfer the mail across the network to the receiver’s MTA.</a:t>
            </a:r>
          </a:p>
          <a:p>
            <a:r>
              <a:rPr lang="en-US" sz="1600" dirty="0"/>
              <a:t>To send mail, a system must have a client MTA, and to receive mail, a system must have a server MTA. </a:t>
            </a:r>
          </a:p>
          <a:p>
            <a:pPr marL="0" indent="0">
              <a:buNone/>
            </a:pPr>
            <a:r>
              <a:rPr lang="en-US" sz="1600" dirty="0">
                <a:solidFill>
                  <a:srgbClr val="FF0000"/>
                </a:solidFill>
              </a:rPr>
              <a:t>Sending Emails</a:t>
            </a:r>
            <a:r>
              <a:rPr lang="en-US" sz="1600" dirty="0"/>
              <a:t>: </a:t>
            </a:r>
          </a:p>
          <a:p>
            <a:r>
              <a:rPr lang="en-US" sz="1600" dirty="0"/>
              <a:t>Mail is </a:t>
            </a:r>
            <a:r>
              <a:rPr lang="en-US" sz="1600" dirty="0">
                <a:solidFill>
                  <a:srgbClr val="FF0000"/>
                </a:solidFill>
              </a:rPr>
              <a:t>sent by a series of request and response messages </a:t>
            </a:r>
            <a:r>
              <a:rPr lang="en-US" sz="1600" dirty="0"/>
              <a:t>between the client and the server. The message which is sent across consists of a header and a body. A null line is used to terminate the mail header and everything after the null line is considered the body of the message, which is a sequence of ASCII characters.</a:t>
            </a:r>
          </a:p>
          <a:p>
            <a:r>
              <a:rPr lang="en-US" sz="1600" dirty="0"/>
              <a:t>The message body contains the actual information read by the receipt. </a:t>
            </a:r>
          </a:p>
          <a:p>
            <a:pPr marL="0" indent="0">
              <a:buNone/>
            </a:pPr>
            <a:r>
              <a:rPr lang="en-US" sz="1600" dirty="0">
                <a:solidFill>
                  <a:srgbClr val="FF0000"/>
                </a:solidFill>
              </a:rPr>
              <a:t>Receiving Emails</a:t>
            </a:r>
            <a:r>
              <a:rPr lang="en-US" sz="1600" dirty="0"/>
              <a:t>: </a:t>
            </a:r>
          </a:p>
          <a:p>
            <a:r>
              <a:rPr lang="en-US" sz="1600" dirty="0"/>
              <a:t>The </a:t>
            </a:r>
            <a:r>
              <a:rPr lang="en-US" sz="1600" dirty="0">
                <a:solidFill>
                  <a:srgbClr val="FF0000"/>
                </a:solidFill>
              </a:rPr>
              <a:t>user agent on the server-side checks the mailboxes at a particular time of intervals</a:t>
            </a:r>
            <a:r>
              <a:rPr lang="en-US" sz="1600" dirty="0"/>
              <a:t>. If any information is received, it informs the user about the mail. </a:t>
            </a:r>
          </a:p>
          <a:p>
            <a:r>
              <a:rPr lang="en-US" sz="1600" dirty="0"/>
              <a:t>When the user tries to read the mail it displays a list of emails with a short description of each mail in the mailbox. </a:t>
            </a:r>
            <a:r>
              <a:rPr lang="en-US" sz="1600" dirty="0">
                <a:solidFill>
                  <a:srgbClr val="FF0000"/>
                </a:solidFill>
              </a:rPr>
              <a:t>By selecting any of the mail users can view its contents </a:t>
            </a:r>
            <a:r>
              <a:rPr lang="en-US" sz="1600" dirty="0"/>
              <a:t>on the terminal.</a:t>
            </a:r>
          </a:p>
        </p:txBody>
      </p:sp>
    </p:spTree>
    <p:extLst>
      <p:ext uri="{BB962C8B-B14F-4D97-AF65-F5344CB8AC3E}">
        <p14:creationId xmlns:p14="http://schemas.microsoft.com/office/powerpoint/2010/main" val="8392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60638-A09F-3AE2-EE35-213D3B7C9A2E}"/>
              </a:ext>
            </a:extLst>
          </p:cNvPr>
          <p:cNvSpPr>
            <a:spLocks noGrp="1"/>
          </p:cNvSpPr>
          <p:nvPr>
            <p:ph type="title"/>
          </p:nvPr>
        </p:nvSpPr>
        <p:spPr/>
        <p:txBody>
          <a:bodyPr/>
          <a:lstStyle/>
          <a:p>
            <a:r>
              <a:rPr lang="en-NP" dirty="0"/>
              <a:t>RMI (Remote Method Invocation)</a:t>
            </a:r>
          </a:p>
        </p:txBody>
      </p:sp>
      <p:sp>
        <p:nvSpPr>
          <p:cNvPr id="5" name="Text Placeholder 4">
            <a:extLst>
              <a:ext uri="{FF2B5EF4-FFF2-40B4-BE49-F238E27FC236}">
                <a16:creationId xmlns:a16="http://schemas.microsoft.com/office/drawing/2014/main" id="{7D8AB4AC-0693-78F4-5769-53C776CF249C}"/>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388178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F563-232E-8CED-2FC6-D0197760FBD1}"/>
              </a:ext>
            </a:extLst>
          </p:cNvPr>
          <p:cNvSpPr>
            <a:spLocks noGrp="1"/>
          </p:cNvSpPr>
          <p:nvPr>
            <p:ph type="title"/>
          </p:nvPr>
        </p:nvSpPr>
        <p:spPr/>
        <p:txBody>
          <a:bodyPr/>
          <a:lstStyle/>
          <a:p>
            <a:r>
              <a:rPr lang="en-US" dirty="0"/>
              <a:t>Networking Basics</a:t>
            </a:r>
            <a:endParaRPr lang="en-NP" dirty="0"/>
          </a:p>
        </p:txBody>
      </p:sp>
      <p:sp>
        <p:nvSpPr>
          <p:cNvPr id="3" name="Content Placeholder 2">
            <a:extLst>
              <a:ext uri="{FF2B5EF4-FFF2-40B4-BE49-F238E27FC236}">
                <a16:creationId xmlns:a16="http://schemas.microsoft.com/office/drawing/2014/main" id="{C6E0C7D3-299D-860C-22C8-EF17CFC58BF2}"/>
              </a:ext>
            </a:extLst>
          </p:cNvPr>
          <p:cNvSpPr>
            <a:spLocks noGrp="1"/>
          </p:cNvSpPr>
          <p:nvPr>
            <p:ph idx="1"/>
          </p:nvPr>
        </p:nvSpPr>
        <p:spPr/>
        <p:txBody>
          <a:bodyPr>
            <a:normAutofit fontScale="85000" lnSpcReduction="20000"/>
          </a:bodyPr>
          <a:lstStyle/>
          <a:p>
            <a:pPr>
              <a:lnSpc>
                <a:spcPct val="160000"/>
              </a:lnSpc>
            </a:pPr>
            <a:r>
              <a:rPr lang="en-US" dirty="0"/>
              <a:t>Networking is the </a:t>
            </a:r>
            <a:r>
              <a:rPr lang="en-US" dirty="0">
                <a:solidFill>
                  <a:srgbClr val="FF0000"/>
                </a:solidFill>
              </a:rPr>
              <a:t>practice of connecting multiple devices together </a:t>
            </a:r>
            <a:r>
              <a:rPr lang="en-US" dirty="0"/>
              <a:t>to facilitate data communication and resource sharing.</a:t>
            </a:r>
          </a:p>
          <a:p>
            <a:pPr>
              <a:lnSpc>
                <a:spcPct val="160000"/>
              </a:lnSpc>
            </a:pPr>
            <a:r>
              <a:rPr lang="en-US" dirty="0"/>
              <a:t>In the context of Java programming, </a:t>
            </a:r>
            <a:r>
              <a:rPr lang="en-US" dirty="0">
                <a:solidFill>
                  <a:srgbClr val="FF0000"/>
                </a:solidFill>
              </a:rPr>
              <a:t>networking involves using Java's networking libraries </a:t>
            </a:r>
            <a:r>
              <a:rPr lang="en-US" dirty="0"/>
              <a:t>to develop applications that can communicate over networks.</a:t>
            </a:r>
          </a:p>
          <a:p>
            <a:pPr>
              <a:lnSpc>
                <a:spcPct val="160000"/>
              </a:lnSpc>
            </a:pPr>
            <a:r>
              <a:rPr lang="en-US" dirty="0">
                <a:solidFill>
                  <a:srgbClr val="FF0000"/>
                </a:solidFill>
              </a:rPr>
              <a:t>IP addresses</a:t>
            </a:r>
            <a:r>
              <a:rPr lang="en-US" dirty="0"/>
              <a:t>: Every device connected to a network is assigned an IP (Internet Protocol) address, which uniquely identifies it on the network. IP addresses can be either IPv4 or IPv6.</a:t>
            </a:r>
          </a:p>
        </p:txBody>
      </p:sp>
    </p:spTree>
    <p:extLst>
      <p:ext uri="{BB962C8B-B14F-4D97-AF65-F5344CB8AC3E}">
        <p14:creationId xmlns:p14="http://schemas.microsoft.com/office/powerpoint/2010/main" val="39730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7FB493-C168-0ADA-D498-B714E56F304F}"/>
              </a:ext>
            </a:extLst>
          </p:cNvPr>
          <p:cNvSpPr>
            <a:spLocks noGrp="1"/>
          </p:cNvSpPr>
          <p:nvPr>
            <p:ph type="title"/>
          </p:nvPr>
        </p:nvSpPr>
        <p:spPr/>
        <p:txBody>
          <a:bodyPr>
            <a:normAutofit/>
          </a:bodyPr>
          <a:lstStyle/>
          <a:p>
            <a:r>
              <a:rPr lang="en-US" dirty="0"/>
              <a:t>Architecture of RMI (Remote Method Invocation)</a:t>
            </a:r>
            <a:endParaRPr lang="en-NP" dirty="0"/>
          </a:p>
        </p:txBody>
      </p:sp>
      <p:sp>
        <p:nvSpPr>
          <p:cNvPr id="5" name="Content Placeholder 4">
            <a:extLst>
              <a:ext uri="{FF2B5EF4-FFF2-40B4-BE49-F238E27FC236}">
                <a16:creationId xmlns:a16="http://schemas.microsoft.com/office/drawing/2014/main" id="{F49455C0-B5BC-DB8F-3B11-8904D9659AAE}"/>
              </a:ext>
            </a:extLst>
          </p:cNvPr>
          <p:cNvSpPr>
            <a:spLocks noGrp="1"/>
          </p:cNvSpPr>
          <p:nvPr>
            <p:ph idx="1"/>
          </p:nvPr>
        </p:nvSpPr>
        <p:spPr/>
        <p:txBody>
          <a:bodyPr/>
          <a:lstStyle/>
          <a:p>
            <a:r>
              <a:rPr lang="en-US" dirty="0"/>
              <a:t>In an </a:t>
            </a:r>
            <a:r>
              <a:rPr lang="en-US" dirty="0">
                <a:solidFill>
                  <a:srgbClr val="FF0000"/>
                </a:solidFill>
              </a:rPr>
              <a:t>RMI application</a:t>
            </a:r>
            <a:r>
              <a:rPr lang="en-US" dirty="0"/>
              <a:t>, we write two programs, </a:t>
            </a:r>
            <a:r>
              <a:rPr lang="en-US" dirty="0">
                <a:solidFill>
                  <a:srgbClr val="FF0000"/>
                </a:solidFill>
              </a:rPr>
              <a:t>a server program</a:t>
            </a:r>
            <a:r>
              <a:rPr lang="en-US" dirty="0"/>
              <a:t> (resides on the server) and </a:t>
            </a:r>
            <a:r>
              <a:rPr lang="en-US" dirty="0">
                <a:solidFill>
                  <a:srgbClr val="FF0000"/>
                </a:solidFill>
              </a:rPr>
              <a:t>a client program </a:t>
            </a:r>
            <a:r>
              <a:rPr lang="en-US" dirty="0"/>
              <a:t>(resides on the client).</a:t>
            </a:r>
          </a:p>
          <a:p>
            <a:pPr lvl="1"/>
            <a:r>
              <a:rPr lang="en-US" dirty="0">
                <a:solidFill>
                  <a:srgbClr val="FF0000"/>
                </a:solidFill>
              </a:rPr>
              <a:t>Inside the server program, a remote object is created </a:t>
            </a:r>
            <a:r>
              <a:rPr lang="en-US" dirty="0"/>
              <a:t>and reference of that object is made available for the client (using the registry).</a:t>
            </a:r>
          </a:p>
          <a:p>
            <a:pPr lvl="1"/>
            <a:r>
              <a:rPr lang="en-US" dirty="0">
                <a:solidFill>
                  <a:srgbClr val="FF0000"/>
                </a:solidFill>
              </a:rPr>
              <a:t>The client program requests the remote objects </a:t>
            </a:r>
            <a:r>
              <a:rPr lang="en-US" dirty="0"/>
              <a:t>on the server and tries to invoke its methods.</a:t>
            </a:r>
          </a:p>
        </p:txBody>
      </p:sp>
    </p:spTree>
    <p:extLst>
      <p:ext uri="{BB962C8B-B14F-4D97-AF65-F5344CB8AC3E}">
        <p14:creationId xmlns:p14="http://schemas.microsoft.com/office/powerpoint/2010/main" val="68613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MI Architecture">
            <a:extLst>
              <a:ext uri="{FF2B5EF4-FFF2-40B4-BE49-F238E27FC236}">
                <a16:creationId xmlns:a16="http://schemas.microsoft.com/office/drawing/2014/main" id="{995E02D1-DD63-1EB8-6DC7-257C1D284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6" y="676156"/>
            <a:ext cx="9001125" cy="550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344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98DC-FA7A-082F-BDD4-A506750EBB36}"/>
              </a:ext>
            </a:extLst>
          </p:cNvPr>
          <p:cNvSpPr>
            <a:spLocks noGrp="1"/>
          </p:cNvSpPr>
          <p:nvPr>
            <p:ph type="title"/>
          </p:nvPr>
        </p:nvSpPr>
        <p:spPr/>
        <p:txBody>
          <a:bodyPr/>
          <a:lstStyle/>
          <a:p>
            <a:r>
              <a:rPr lang="en-NP" dirty="0"/>
              <a:t>Architecture of RMI (contd...)</a:t>
            </a:r>
          </a:p>
        </p:txBody>
      </p:sp>
      <p:sp>
        <p:nvSpPr>
          <p:cNvPr id="3" name="Content Placeholder 2">
            <a:extLst>
              <a:ext uri="{FF2B5EF4-FFF2-40B4-BE49-F238E27FC236}">
                <a16:creationId xmlns:a16="http://schemas.microsoft.com/office/drawing/2014/main" id="{80EACBC0-6F1D-43D4-6EB4-F2BB5EDCB726}"/>
              </a:ext>
            </a:extLst>
          </p:cNvPr>
          <p:cNvSpPr>
            <a:spLocks noGrp="1"/>
          </p:cNvSpPr>
          <p:nvPr>
            <p:ph idx="1"/>
          </p:nvPr>
        </p:nvSpPr>
        <p:spPr/>
        <p:txBody>
          <a:bodyPr>
            <a:normAutofit fontScale="92500" lnSpcReduction="10000"/>
          </a:bodyPr>
          <a:lstStyle/>
          <a:p>
            <a:r>
              <a:rPr lang="en-US" dirty="0">
                <a:solidFill>
                  <a:srgbClr val="FF0000"/>
                </a:solidFill>
              </a:rPr>
              <a:t>Transport Layer </a:t>
            </a:r>
            <a:r>
              <a:rPr lang="en-US" dirty="0"/>
              <a:t>− This layer connects the client and the server. It manages the existing connection and also sets up new connections.</a:t>
            </a:r>
          </a:p>
          <a:p>
            <a:r>
              <a:rPr lang="en-US" dirty="0"/>
              <a:t>Stub − A </a:t>
            </a:r>
            <a:r>
              <a:rPr lang="en-US" dirty="0">
                <a:solidFill>
                  <a:srgbClr val="FF0000"/>
                </a:solidFill>
              </a:rPr>
              <a:t>stub is a representation (proxy) of the remote object </a:t>
            </a:r>
            <a:r>
              <a:rPr lang="en-US" dirty="0"/>
              <a:t>at client. It resides in the client system; it acts as a gateway for the client program</a:t>
            </a:r>
          </a:p>
          <a:p>
            <a:r>
              <a:rPr lang="en-US" dirty="0"/>
              <a:t>Skeleton − This is </a:t>
            </a:r>
            <a:r>
              <a:rPr lang="en-US" dirty="0">
                <a:solidFill>
                  <a:srgbClr val="FF0000"/>
                </a:solidFill>
              </a:rPr>
              <a:t>the object which resides on the server side</a:t>
            </a:r>
            <a:r>
              <a:rPr lang="en-US" dirty="0"/>
              <a:t>. stub communicates with this skeleton to pass request to the remote object</a:t>
            </a:r>
          </a:p>
          <a:p>
            <a:r>
              <a:rPr lang="en-US" dirty="0"/>
              <a:t>RRL(Remote Reference Layer) − It is the </a:t>
            </a:r>
            <a:r>
              <a:rPr lang="en-US" dirty="0">
                <a:solidFill>
                  <a:srgbClr val="FF0000"/>
                </a:solidFill>
              </a:rPr>
              <a:t>layer which manages the references </a:t>
            </a:r>
            <a:r>
              <a:rPr lang="en-US" dirty="0"/>
              <a:t>made by the client to the remote object</a:t>
            </a:r>
          </a:p>
        </p:txBody>
      </p:sp>
    </p:spTree>
    <p:extLst>
      <p:ext uri="{BB962C8B-B14F-4D97-AF65-F5344CB8AC3E}">
        <p14:creationId xmlns:p14="http://schemas.microsoft.com/office/powerpoint/2010/main" val="225686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D564-7A43-C66C-33B4-9096896310D8}"/>
              </a:ext>
            </a:extLst>
          </p:cNvPr>
          <p:cNvSpPr>
            <a:spLocks noGrp="1"/>
          </p:cNvSpPr>
          <p:nvPr>
            <p:ph type="title"/>
          </p:nvPr>
        </p:nvSpPr>
        <p:spPr/>
        <p:txBody>
          <a:bodyPr/>
          <a:lstStyle/>
          <a:p>
            <a:r>
              <a:rPr lang="en-US" dirty="0"/>
              <a:t>Working of an RMI Application</a:t>
            </a:r>
            <a:endParaRPr lang="en-NP" dirty="0"/>
          </a:p>
        </p:txBody>
      </p:sp>
      <p:sp>
        <p:nvSpPr>
          <p:cNvPr id="3" name="Content Placeholder 2">
            <a:extLst>
              <a:ext uri="{FF2B5EF4-FFF2-40B4-BE49-F238E27FC236}">
                <a16:creationId xmlns:a16="http://schemas.microsoft.com/office/drawing/2014/main" id="{8D37830C-A8F7-8602-66B9-A21E6055504E}"/>
              </a:ext>
            </a:extLst>
          </p:cNvPr>
          <p:cNvSpPr>
            <a:spLocks noGrp="1"/>
          </p:cNvSpPr>
          <p:nvPr>
            <p:ph idx="1"/>
          </p:nvPr>
        </p:nvSpPr>
        <p:spPr/>
        <p:txBody>
          <a:bodyPr>
            <a:normAutofit lnSpcReduction="10000"/>
          </a:bodyPr>
          <a:lstStyle/>
          <a:p>
            <a:r>
              <a:rPr lang="en-US" dirty="0"/>
              <a:t>When the </a:t>
            </a:r>
            <a:r>
              <a:rPr lang="en-US" dirty="0">
                <a:solidFill>
                  <a:srgbClr val="FF0000"/>
                </a:solidFill>
              </a:rPr>
              <a:t>client makes a call </a:t>
            </a:r>
            <a:r>
              <a:rPr lang="en-US" dirty="0"/>
              <a:t>to the remote object, it is </a:t>
            </a:r>
            <a:r>
              <a:rPr lang="en-US" dirty="0">
                <a:solidFill>
                  <a:srgbClr val="FF0000"/>
                </a:solidFill>
              </a:rPr>
              <a:t>received by the stub </a:t>
            </a:r>
            <a:r>
              <a:rPr lang="en-US" dirty="0"/>
              <a:t>which eventually passes this request to the RRL.</a:t>
            </a:r>
          </a:p>
          <a:p>
            <a:r>
              <a:rPr lang="en-US" dirty="0"/>
              <a:t>When the </a:t>
            </a:r>
            <a:r>
              <a:rPr lang="en-US" dirty="0">
                <a:solidFill>
                  <a:srgbClr val="FF0000"/>
                </a:solidFill>
              </a:rPr>
              <a:t>client-side RRL receives the request</a:t>
            </a:r>
            <a:r>
              <a:rPr lang="en-US" dirty="0"/>
              <a:t>, it invokes a method called </a:t>
            </a:r>
            <a:r>
              <a:rPr lang="en-US" dirty="0">
                <a:solidFill>
                  <a:srgbClr val="FF0000"/>
                </a:solidFill>
              </a:rPr>
              <a:t>invoke() of the object </a:t>
            </a:r>
            <a:r>
              <a:rPr lang="en-US" dirty="0" err="1">
                <a:solidFill>
                  <a:srgbClr val="FF0000"/>
                </a:solidFill>
              </a:rPr>
              <a:t>remoteRef</a:t>
            </a:r>
            <a:r>
              <a:rPr lang="en-US" dirty="0"/>
              <a:t>. It </a:t>
            </a:r>
            <a:r>
              <a:rPr lang="en-US" dirty="0">
                <a:solidFill>
                  <a:srgbClr val="FF0000"/>
                </a:solidFill>
              </a:rPr>
              <a:t>passes the request to </a:t>
            </a:r>
            <a:r>
              <a:rPr lang="en-US" dirty="0"/>
              <a:t>the RRL on the </a:t>
            </a:r>
            <a:r>
              <a:rPr lang="en-US" dirty="0">
                <a:solidFill>
                  <a:srgbClr val="FF0000"/>
                </a:solidFill>
              </a:rPr>
              <a:t>server side</a:t>
            </a:r>
            <a:r>
              <a:rPr lang="en-US" dirty="0"/>
              <a:t>.</a:t>
            </a:r>
          </a:p>
          <a:p>
            <a:r>
              <a:rPr lang="en-US" dirty="0"/>
              <a:t>The RRL on the </a:t>
            </a:r>
            <a:r>
              <a:rPr lang="en-US" dirty="0">
                <a:solidFill>
                  <a:srgbClr val="FF0000"/>
                </a:solidFill>
              </a:rPr>
              <a:t>server side passes the request to the Skeleton </a:t>
            </a:r>
            <a:r>
              <a:rPr lang="en-US" dirty="0"/>
              <a:t>(proxy on the server) which </a:t>
            </a:r>
            <a:r>
              <a:rPr lang="en-US" dirty="0">
                <a:solidFill>
                  <a:srgbClr val="FF0000"/>
                </a:solidFill>
              </a:rPr>
              <a:t>finally invokes the required object </a:t>
            </a:r>
            <a:r>
              <a:rPr lang="en-US" dirty="0"/>
              <a:t>on the server.</a:t>
            </a:r>
          </a:p>
          <a:p>
            <a:r>
              <a:rPr lang="en-US" dirty="0"/>
              <a:t>The </a:t>
            </a:r>
            <a:r>
              <a:rPr lang="en-US" dirty="0">
                <a:solidFill>
                  <a:srgbClr val="FF0000"/>
                </a:solidFill>
              </a:rPr>
              <a:t>result is passed all the way back to the client</a:t>
            </a:r>
            <a:endParaRPr lang="en-NP" dirty="0">
              <a:solidFill>
                <a:srgbClr val="FF0000"/>
              </a:solidFill>
            </a:endParaRPr>
          </a:p>
        </p:txBody>
      </p:sp>
    </p:spTree>
    <p:extLst>
      <p:ext uri="{BB962C8B-B14F-4D97-AF65-F5344CB8AC3E}">
        <p14:creationId xmlns:p14="http://schemas.microsoft.com/office/powerpoint/2010/main" val="20103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6474-9323-CC14-6451-2024F38226A0}"/>
              </a:ext>
            </a:extLst>
          </p:cNvPr>
          <p:cNvSpPr>
            <a:spLocks noGrp="1"/>
          </p:cNvSpPr>
          <p:nvPr>
            <p:ph type="title"/>
          </p:nvPr>
        </p:nvSpPr>
        <p:spPr/>
        <p:txBody>
          <a:bodyPr/>
          <a:lstStyle/>
          <a:p>
            <a:r>
              <a:rPr lang="en-US" dirty="0"/>
              <a:t>RMI Registry</a:t>
            </a:r>
            <a:endParaRPr lang="en-NP" dirty="0"/>
          </a:p>
        </p:txBody>
      </p:sp>
      <p:sp>
        <p:nvSpPr>
          <p:cNvPr id="3" name="Content Placeholder 2">
            <a:extLst>
              <a:ext uri="{FF2B5EF4-FFF2-40B4-BE49-F238E27FC236}">
                <a16:creationId xmlns:a16="http://schemas.microsoft.com/office/drawing/2014/main" id="{793B45E1-BD5F-FB66-DB35-2FC892E285BD}"/>
              </a:ext>
            </a:extLst>
          </p:cNvPr>
          <p:cNvSpPr>
            <a:spLocks noGrp="1"/>
          </p:cNvSpPr>
          <p:nvPr>
            <p:ph idx="1"/>
          </p:nvPr>
        </p:nvSpPr>
        <p:spPr>
          <a:xfrm>
            <a:off x="677334" y="2160589"/>
            <a:ext cx="4694766" cy="3880773"/>
          </a:xfrm>
        </p:spPr>
        <p:txBody>
          <a:bodyPr>
            <a:normAutofit fontScale="85000" lnSpcReduction="10000"/>
          </a:bodyPr>
          <a:lstStyle/>
          <a:p>
            <a:r>
              <a:rPr lang="en-US" dirty="0"/>
              <a:t>RMI registry is a namespace on which </a:t>
            </a:r>
            <a:r>
              <a:rPr lang="en-US" dirty="0">
                <a:solidFill>
                  <a:srgbClr val="FF0000"/>
                </a:solidFill>
              </a:rPr>
              <a:t>all server objects are placed</a:t>
            </a:r>
          </a:p>
          <a:p>
            <a:r>
              <a:rPr lang="en-US" dirty="0"/>
              <a:t>Each time the server creates an object, </a:t>
            </a:r>
            <a:r>
              <a:rPr lang="en-US" dirty="0">
                <a:solidFill>
                  <a:srgbClr val="FF0000"/>
                </a:solidFill>
              </a:rPr>
              <a:t>it registers this object with the </a:t>
            </a:r>
            <a:r>
              <a:rPr lang="en-US" dirty="0" err="1">
                <a:solidFill>
                  <a:srgbClr val="FF0000"/>
                </a:solidFill>
              </a:rPr>
              <a:t>RMIregistry</a:t>
            </a:r>
            <a:r>
              <a:rPr lang="en-US" dirty="0">
                <a:solidFill>
                  <a:srgbClr val="FF0000"/>
                </a:solidFill>
              </a:rPr>
              <a:t> </a:t>
            </a:r>
            <a:r>
              <a:rPr lang="en-US" dirty="0"/>
              <a:t>(using </a:t>
            </a:r>
            <a:r>
              <a:rPr lang="en-US" dirty="0">
                <a:solidFill>
                  <a:srgbClr val="FF0000"/>
                </a:solidFill>
              </a:rPr>
              <a:t>bind() or </a:t>
            </a:r>
            <a:r>
              <a:rPr lang="en-US" dirty="0" err="1">
                <a:solidFill>
                  <a:srgbClr val="FF0000"/>
                </a:solidFill>
              </a:rPr>
              <a:t>reBind</a:t>
            </a:r>
            <a:r>
              <a:rPr lang="en-US" dirty="0">
                <a:solidFill>
                  <a:srgbClr val="FF0000"/>
                </a:solidFill>
              </a:rPr>
              <a:t>() </a:t>
            </a:r>
            <a:r>
              <a:rPr lang="en-US" dirty="0"/>
              <a:t>methods).</a:t>
            </a:r>
          </a:p>
          <a:p>
            <a:r>
              <a:rPr lang="en-US" dirty="0"/>
              <a:t>These </a:t>
            </a:r>
            <a:r>
              <a:rPr lang="en-US" dirty="0">
                <a:solidFill>
                  <a:srgbClr val="FF0000"/>
                </a:solidFill>
              </a:rPr>
              <a:t>are registered using a unique name </a:t>
            </a:r>
            <a:r>
              <a:rPr lang="en-US" dirty="0"/>
              <a:t>known as bind name.</a:t>
            </a:r>
          </a:p>
          <a:p>
            <a:r>
              <a:rPr lang="en-US" dirty="0"/>
              <a:t>The </a:t>
            </a:r>
            <a:r>
              <a:rPr lang="en-US" dirty="0">
                <a:solidFill>
                  <a:srgbClr val="FF0000"/>
                </a:solidFill>
              </a:rPr>
              <a:t>client fetches the object from the registry </a:t>
            </a:r>
            <a:r>
              <a:rPr lang="en-US" dirty="0"/>
              <a:t>using its bind name (</a:t>
            </a:r>
            <a:r>
              <a:rPr lang="en-US" dirty="0">
                <a:solidFill>
                  <a:srgbClr val="FF0000"/>
                </a:solidFill>
              </a:rPr>
              <a:t>using lookup() </a:t>
            </a:r>
            <a:r>
              <a:rPr lang="en-US" dirty="0"/>
              <a:t>method).</a:t>
            </a:r>
          </a:p>
        </p:txBody>
      </p:sp>
      <p:pic>
        <p:nvPicPr>
          <p:cNvPr id="2050" name="Picture 2" descr="Registry">
            <a:extLst>
              <a:ext uri="{FF2B5EF4-FFF2-40B4-BE49-F238E27FC236}">
                <a16:creationId xmlns:a16="http://schemas.microsoft.com/office/drawing/2014/main" id="{EEF8F873-CB26-8E83-A798-6110358E0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687" y="679450"/>
            <a:ext cx="6538313" cy="536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4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7261-FD29-DD3C-EB4C-EA4AE5B292E1}"/>
              </a:ext>
            </a:extLst>
          </p:cNvPr>
          <p:cNvSpPr>
            <a:spLocks noGrp="1"/>
          </p:cNvSpPr>
          <p:nvPr>
            <p:ph type="title"/>
          </p:nvPr>
        </p:nvSpPr>
        <p:spPr/>
        <p:txBody>
          <a:bodyPr/>
          <a:lstStyle/>
          <a:p>
            <a:r>
              <a:rPr lang="en-US" dirty="0"/>
              <a:t>Goals of RMI</a:t>
            </a:r>
            <a:endParaRPr lang="en-NP" dirty="0"/>
          </a:p>
        </p:txBody>
      </p:sp>
      <p:sp>
        <p:nvSpPr>
          <p:cNvPr id="3" name="Content Placeholder 2">
            <a:extLst>
              <a:ext uri="{FF2B5EF4-FFF2-40B4-BE49-F238E27FC236}">
                <a16:creationId xmlns:a16="http://schemas.microsoft.com/office/drawing/2014/main" id="{728E00AE-5AD6-EE1A-3FD8-328EEE814361}"/>
              </a:ext>
            </a:extLst>
          </p:cNvPr>
          <p:cNvSpPr>
            <a:spLocks noGrp="1"/>
          </p:cNvSpPr>
          <p:nvPr>
            <p:ph idx="1"/>
          </p:nvPr>
        </p:nvSpPr>
        <p:spPr/>
        <p:txBody>
          <a:bodyPr/>
          <a:lstStyle/>
          <a:p>
            <a:r>
              <a:rPr lang="en-US" dirty="0">
                <a:solidFill>
                  <a:srgbClr val="FF0000"/>
                </a:solidFill>
              </a:rPr>
              <a:t>To minimize the complexity </a:t>
            </a:r>
            <a:r>
              <a:rPr lang="en-US" dirty="0"/>
              <a:t>of the application.</a:t>
            </a:r>
          </a:p>
          <a:p>
            <a:r>
              <a:rPr lang="en-US" dirty="0"/>
              <a:t>To </a:t>
            </a:r>
            <a:r>
              <a:rPr lang="en-US" dirty="0">
                <a:solidFill>
                  <a:srgbClr val="FF0000"/>
                </a:solidFill>
              </a:rPr>
              <a:t>preserve type safety</a:t>
            </a:r>
            <a:r>
              <a:rPr lang="en-US" dirty="0"/>
              <a:t>.</a:t>
            </a:r>
          </a:p>
          <a:p>
            <a:r>
              <a:rPr lang="en-US" dirty="0">
                <a:solidFill>
                  <a:srgbClr val="FF0000"/>
                </a:solidFill>
              </a:rPr>
              <a:t>Distributed garbage collection</a:t>
            </a:r>
            <a:r>
              <a:rPr lang="en-US" dirty="0"/>
              <a:t>.</a:t>
            </a:r>
          </a:p>
          <a:p>
            <a:r>
              <a:rPr lang="en-US" dirty="0">
                <a:solidFill>
                  <a:srgbClr val="FF0000"/>
                </a:solidFill>
              </a:rPr>
              <a:t>Minimize the difference </a:t>
            </a:r>
            <a:r>
              <a:rPr lang="en-US" dirty="0"/>
              <a:t>between working with </a:t>
            </a:r>
            <a:r>
              <a:rPr lang="en-US" dirty="0">
                <a:solidFill>
                  <a:srgbClr val="FF0000"/>
                </a:solidFill>
              </a:rPr>
              <a:t>local and remote </a:t>
            </a:r>
            <a:r>
              <a:rPr lang="en-US" dirty="0"/>
              <a:t>objects.</a:t>
            </a:r>
          </a:p>
        </p:txBody>
      </p:sp>
    </p:spTree>
    <p:extLst>
      <p:ext uri="{BB962C8B-B14F-4D97-AF65-F5344CB8AC3E}">
        <p14:creationId xmlns:p14="http://schemas.microsoft.com/office/powerpoint/2010/main" val="79359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EB8-8AAF-4CD1-5005-B34DE24BF240}"/>
              </a:ext>
            </a:extLst>
          </p:cNvPr>
          <p:cNvSpPr>
            <a:spLocks noGrp="1"/>
          </p:cNvSpPr>
          <p:nvPr>
            <p:ph type="title"/>
          </p:nvPr>
        </p:nvSpPr>
        <p:spPr/>
        <p:txBody>
          <a:bodyPr>
            <a:normAutofit/>
          </a:bodyPr>
          <a:lstStyle/>
          <a:p>
            <a:r>
              <a:rPr lang="en-US" dirty="0"/>
              <a:t>Creating and Executing RMI Applications</a:t>
            </a:r>
            <a:endParaRPr lang="en-NP" dirty="0"/>
          </a:p>
        </p:txBody>
      </p:sp>
      <p:sp>
        <p:nvSpPr>
          <p:cNvPr id="3" name="Content Placeholder 2">
            <a:extLst>
              <a:ext uri="{FF2B5EF4-FFF2-40B4-BE49-F238E27FC236}">
                <a16:creationId xmlns:a16="http://schemas.microsoft.com/office/drawing/2014/main" id="{417A14AA-539B-EB31-35F5-63939C0A6849}"/>
              </a:ext>
            </a:extLst>
          </p:cNvPr>
          <p:cNvSpPr>
            <a:spLocks noGrp="1"/>
          </p:cNvSpPr>
          <p:nvPr>
            <p:ph idx="1"/>
          </p:nvPr>
        </p:nvSpPr>
        <p:spPr/>
        <p:txBody>
          <a:bodyPr/>
          <a:lstStyle/>
          <a:p>
            <a:r>
              <a:rPr lang="en-US" dirty="0"/>
              <a:t>The RMI (Remote Method Invocation) </a:t>
            </a:r>
            <a:r>
              <a:rPr lang="en-US" dirty="0">
                <a:solidFill>
                  <a:srgbClr val="FF0000"/>
                </a:solidFill>
              </a:rPr>
              <a:t>is an API that provides a mechanism to create distributed application </a:t>
            </a:r>
            <a:r>
              <a:rPr lang="en-US" dirty="0"/>
              <a:t>in java.</a:t>
            </a:r>
          </a:p>
          <a:p>
            <a:r>
              <a:rPr lang="en-US" dirty="0"/>
              <a:t>The RMI allows an object to </a:t>
            </a:r>
            <a:r>
              <a:rPr lang="en-US" dirty="0">
                <a:solidFill>
                  <a:srgbClr val="FF0000"/>
                </a:solidFill>
              </a:rPr>
              <a:t>invoke methods on an object running in another JVM</a:t>
            </a:r>
            <a:r>
              <a:rPr lang="en-US" dirty="0"/>
              <a:t>.</a:t>
            </a:r>
          </a:p>
          <a:p>
            <a:r>
              <a:rPr lang="en-US" dirty="0"/>
              <a:t>The </a:t>
            </a:r>
            <a:r>
              <a:rPr lang="en-US" dirty="0">
                <a:solidFill>
                  <a:srgbClr val="FF0000"/>
                </a:solidFill>
              </a:rPr>
              <a:t>RMI provides remote communication between the applications </a:t>
            </a:r>
            <a:r>
              <a:rPr lang="en-US" dirty="0"/>
              <a:t>using two objects stub and skeleton.</a:t>
            </a:r>
            <a:endParaRPr lang="en-NP" dirty="0"/>
          </a:p>
        </p:txBody>
      </p:sp>
    </p:spTree>
    <p:extLst>
      <p:ext uri="{BB962C8B-B14F-4D97-AF65-F5344CB8AC3E}">
        <p14:creationId xmlns:p14="http://schemas.microsoft.com/office/powerpoint/2010/main" val="18272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49F6-6C06-33FF-1357-B4CC97BA4C96}"/>
              </a:ext>
            </a:extLst>
          </p:cNvPr>
          <p:cNvSpPr>
            <a:spLocks noGrp="1"/>
          </p:cNvSpPr>
          <p:nvPr>
            <p:ph type="title"/>
          </p:nvPr>
        </p:nvSpPr>
        <p:spPr/>
        <p:txBody>
          <a:bodyPr/>
          <a:lstStyle/>
          <a:p>
            <a:r>
              <a:rPr lang="en-NP" dirty="0"/>
              <a:t>Stub</a:t>
            </a:r>
          </a:p>
        </p:txBody>
      </p:sp>
      <p:sp>
        <p:nvSpPr>
          <p:cNvPr id="3" name="Content Placeholder 2">
            <a:extLst>
              <a:ext uri="{FF2B5EF4-FFF2-40B4-BE49-F238E27FC236}">
                <a16:creationId xmlns:a16="http://schemas.microsoft.com/office/drawing/2014/main" id="{7C529DE6-2323-FED1-093A-8D2D5D8B86E7}"/>
              </a:ext>
            </a:extLst>
          </p:cNvPr>
          <p:cNvSpPr>
            <a:spLocks noGrp="1"/>
          </p:cNvSpPr>
          <p:nvPr>
            <p:ph idx="1"/>
          </p:nvPr>
        </p:nvSpPr>
        <p:spPr/>
        <p:txBody>
          <a:bodyPr>
            <a:normAutofit fontScale="92500" lnSpcReduction="10000"/>
          </a:bodyPr>
          <a:lstStyle/>
          <a:p>
            <a:r>
              <a:rPr lang="en-US" dirty="0"/>
              <a:t>The </a:t>
            </a:r>
            <a:r>
              <a:rPr lang="en-US" dirty="0">
                <a:solidFill>
                  <a:srgbClr val="FF0000"/>
                </a:solidFill>
              </a:rPr>
              <a:t>stub is an object, acts as a gateway for the client side</a:t>
            </a:r>
            <a:r>
              <a:rPr lang="en-US" dirty="0"/>
              <a:t>. All the outgoing requests are routed through it. It resides at the client side and represents the remote object. When the caller invokes method on the stub object, it does the following tasks:</a:t>
            </a:r>
          </a:p>
          <a:p>
            <a:pPr lvl="1"/>
            <a:r>
              <a:rPr lang="en-US" sz="2400" dirty="0"/>
              <a:t>It </a:t>
            </a:r>
            <a:r>
              <a:rPr lang="en-US" sz="2400" dirty="0">
                <a:solidFill>
                  <a:srgbClr val="FF0000"/>
                </a:solidFill>
              </a:rPr>
              <a:t>initiates a connection </a:t>
            </a:r>
            <a:r>
              <a:rPr lang="en-US" sz="2400" dirty="0"/>
              <a:t>with remote Virtual Machine (JVM)</a:t>
            </a:r>
          </a:p>
          <a:p>
            <a:pPr lvl="1"/>
            <a:r>
              <a:rPr lang="en-US" sz="2400" dirty="0"/>
              <a:t>It </a:t>
            </a:r>
            <a:r>
              <a:rPr lang="en-US" sz="2400" dirty="0">
                <a:solidFill>
                  <a:srgbClr val="FF0000"/>
                </a:solidFill>
              </a:rPr>
              <a:t>writes and transmits </a:t>
            </a:r>
            <a:r>
              <a:rPr lang="en-US" sz="2400" dirty="0"/>
              <a:t>(marshals) the parameters to the remote Virtual Machine (JVM),</a:t>
            </a:r>
          </a:p>
          <a:p>
            <a:pPr lvl="1"/>
            <a:r>
              <a:rPr lang="en-US" sz="2400" dirty="0"/>
              <a:t>It </a:t>
            </a:r>
            <a:r>
              <a:rPr lang="en-US" sz="2400" dirty="0">
                <a:solidFill>
                  <a:srgbClr val="FF0000"/>
                </a:solidFill>
              </a:rPr>
              <a:t>waits for the result</a:t>
            </a:r>
          </a:p>
          <a:p>
            <a:pPr lvl="1"/>
            <a:r>
              <a:rPr lang="en-US" sz="2400" dirty="0"/>
              <a:t>It </a:t>
            </a:r>
            <a:r>
              <a:rPr lang="en-US" sz="2400" dirty="0">
                <a:solidFill>
                  <a:srgbClr val="FF0000"/>
                </a:solidFill>
              </a:rPr>
              <a:t>reads (</a:t>
            </a:r>
            <a:r>
              <a:rPr lang="en-US" sz="2400" dirty="0" err="1">
                <a:solidFill>
                  <a:srgbClr val="FF0000"/>
                </a:solidFill>
              </a:rPr>
              <a:t>unmarshals</a:t>
            </a:r>
            <a:r>
              <a:rPr lang="en-US" sz="2400" dirty="0">
                <a:solidFill>
                  <a:srgbClr val="FF0000"/>
                </a:solidFill>
              </a:rPr>
              <a:t>) the return value </a:t>
            </a:r>
            <a:r>
              <a:rPr lang="en-US" sz="2400" dirty="0"/>
              <a:t>or exception, and</a:t>
            </a:r>
          </a:p>
          <a:p>
            <a:pPr lvl="1"/>
            <a:r>
              <a:rPr lang="en-US" sz="2400" dirty="0"/>
              <a:t>It finally, </a:t>
            </a:r>
            <a:r>
              <a:rPr lang="en-US" sz="2400" dirty="0">
                <a:solidFill>
                  <a:srgbClr val="FF0000"/>
                </a:solidFill>
              </a:rPr>
              <a:t>returns the value to the caller</a:t>
            </a:r>
            <a:r>
              <a:rPr lang="en-US" sz="2400" dirty="0"/>
              <a:t>.</a:t>
            </a:r>
          </a:p>
          <a:p>
            <a:endParaRPr lang="en-NP" dirty="0"/>
          </a:p>
        </p:txBody>
      </p:sp>
    </p:spTree>
    <p:extLst>
      <p:ext uri="{BB962C8B-B14F-4D97-AF65-F5344CB8AC3E}">
        <p14:creationId xmlns:p14="http://schemas.microsoft.com/office/powerpoint/2010/main" val="252778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8DE4-406B-54F9-FAD2-02B7B54609DB}"/>
              </a:ext>
            </a:extLst>
          </p:cNvPr>
          <p:cNvSpPr>
            <a:spLocks noGrp="1"/>
          </p:cNvSpPr>
          <p:nvPr>
            <p:ph type="title"/>
          </p:nvPr>
        </p:nvSpPr>
        <p:spPr/>
        <p:txBody>
          <a:bodyPr/>
          <a:lstStyle/>
          <a:p>
            <a:r>
              <a:rPr lang="en-NP" dirty="0"/>
              <a:t>Skeleton</a:t>
            </a:r>
          </a:p>
        </p:txBody>
      </p:sp>
      <p:sp>
        <p:nvSpPr>
          <p:cNvPr id="3" name="Content Placeholder 2">
            <a:extLst>
              <a:ext uri="{FF2B5EF4-FFF2-40B4-BE49-F238E27FC236}">
                <a16:creationId xmlns:a16="http://schemas.microsoft.com/office/drawing/2014/main" id="{B43578E4-BDD4-A483-225F-AFB70FC5D676}"/>
              </a:ext>
            </a:extLst>
          </p:cNvPr>
          <p:cNvSpPr>
            <a:spLocks noGrp="1"/>
          </p:cNvSpPr>
          <p:nvPr>
            <p:ph idx="1"/>
          </p:nvPr>
        </p:nvSpPr>
        <p:spPr/>
        <p:txBody>
          <a:bodyPr>
            <a:normAutofit/>
          </a:bodyPr>
          <a:lstStyle/>
          <a:p>
            <a:r>
              <a:rPr lang="en-US" dirty="0"/>
              <a:t>The </a:t>
            </a:r>
            <a:r>
              <a:rPr lang="en-US" dirty="0">
                <a:solidFill>
                  <a:srgbClr val="FF0000"/>
                </a:solidFill>
              </a:rPr>
              <a:t>skeleton is an object, acts as a gateway for the server side object</a:t>
            </a:r>
            <a:r>
              <a:rPr lang="en-US" dirty="0"/>
              <a:t>. All the incoming requests are routed through it. When the skeleton receives the incoming request, it does the following tasks:</a:t>
            </a:r>
          </a:p>
          <a:p>
            <a:pPr lvl="1"/>
            <a:r>
              <a:rPr lang="en-US" sz="2200" dirty="0"/>
              <a:t>It </a:t>
            </a:r>
            <a:r>
              <a:rPr lang="en-US" sz="2200" dirty="0">
                <a:solidFill>
                  <a:srgbClr val="FF0000"/>
                </a:solidFill>
              </a:rPr>
              <a:t>reads the parameter </a:t>
            </a:r>
            <a:r>
              <a:rPr lang="en-US" sz="2200" dirty="0"/>
              <a:t>for the remote method</a:t>
            </a:r>
          </a:p>
          <a:p>
            <a:pPr lvl="1"/>
            <a:r>
              <a:rPr lang="en-US" sz="2200" dirty="0"/>
              <a:t>It </a:t>
            </a:r>
            <a:r>
              <a:rPr lang="en-US" sz="2200" dirty="0">
                <a:solidFill>
                  <a:srgbClr val="FF0000"/>
                </a:solidFill>
              </a:rPr>
              <a:t>invokes</a:t>
            </a:r>
            <a:r>
              <a:rPr lang="en-US" sz="2200" dirty="0"/>
              <a:t> the method </a:t>
            </a:r>
            <a:r>
              <a:rPr lang="en-US" sz="2200" dirty="0">
                <a:solidFill>
                  <a:srgbClr val="FF0000"/>
                </a:solidFill>
              </a:rPr>
              <a:t>on the actual remote object</a:t>
            </a:r>
            <a:r>
              <a:rPr lang="en-US" sz="2200" dirty="0"/>
              <a:t>, and</a:t>
            </a:r>
          </a:p>
          <a:p>
            <a:pPr lvl="1"/>
            <a:r>
              <a:rPr lang="en-US" sz="2200" dirty="0"/>
              <a:t>It </a:t>
            </a:r>
            <a:r>
              <a:rPr lang="en-US" sz="2200" dirty="0">
                <a:solidFill>
                  <a:srgbClr val="FF0000"/>
                </a:solidFill>
              </a:rPr>
              <a:t>writes and transmits </a:t>
            </a:r>
            <a:r>
              <a:rPr lang="en-US" sz="2200" dirty="0"/>
              <a:t>(marshals) the result to the caller.</a:t>
            </a:r>
          </a:p>
          <a:p>
            <a:endParaRPr lang="en-NP" dirty="0"/>
          </a:p>
        </p:txBody>
      </p:sp>
    </p:spTree>
    <p:extLst>
      <p:ext uri="{BB962C8B-B14F-4D97-AF65-F5344CB8AC3E}">
        <p14:creationId xmlns:p14="http://schemas.microsoft.com/office/powerpoint/2010/main" val="9879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ub and skeleton in RMI">
            <a:extLst>
              <a:ext uri="{FF2B5EF4-FFF2-40B4-BE49-F238E27FC236}">
                <a16:creationId xmlns:a16="http://schemas.microsoft.com/office/drawing/2014/main" id="{54376202-4C7D-F111-2FDE-7C533A717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08" y="440531"/>
            <a:ext cx="9498093"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4EC1-C8C8-04C3-93E0-40CB6FDB8E5B}"/>
              </a:ext>
            </a:extLst>
          </p:cNvPr>
          <p:cNvSpPr>
            <a:spLocks noGrp="1"/>
          </p:cNvSpPr>
          <p:nvPr>
            <p:ph type="title"/>
          </p:nvPr>
        </p:nvSpPr>
        <p:spPr/>
        <p:txBody>
          <a:bodyPr/>
          <a:lstStyle/>
          <a:p>
            <a:r>
              <a:rPr lang="en-NP" dirty="0"/>
              <a:t>Networking Basics (contd...)</a:t>
            </a:r>
          </a:p>
        </p:txBody>
      </p:sp>
      <p:sp>
        <p:nvSpPr>
          <p:cNvPr id="3" name="Content Placeholder 2">
            <a:extLst>
              <a:ext uri="{FF2B5EF4-FFF2-40B4-BE49-F238E27FC236}">
                <a16:creationId xmlns:a16="http://schemas.microsoft.com/office/drawing/2014/main" id="{5733C3F5-62E3-A290-8F68-70E956FF5224}"/>
              </a:ext>
            </a:extLst>
          </p:cNvPr>
          <p:cNvSpPr>
            <a:spLocks noGrp="1"/>
          </p:cNvSpPr>
          <p:nvPr>
            <p:ph idx="1"/>
          </p:nvPr>
        </p:nvSpPr>
        <p:spPr/>
        <p:txBody>
          <a:bodyPr>
            <a:normAutofit fontScale="70000" lnSpcReduction="20000"/>
          </a:bodyPr>
          <a:lstStyle/>
          <a:p>
            <a:pPr>
              <a:lnSpc>
                <a:spcPct val="170000"/>
              </a:lnSpc>
            </a:pPr>
            <a:r>
              <a:rPr lang="en-US" dirty="0">
                <a:solidFill>
                  <a:srgbClr val="FF0000"/>
                </a:solidFill>
              </a:rPr>
              <a:t>Protocols</a:t>
            </a:r>
            <a:r>
              <a:rPr lang="en-US" dirty="0"/>
              <a:t>: Protocols define the rules and standards for communication between devices. Two commonly used protocols in networking are TCP (Transmission Control Protocol) and UDP (User Datagram Protocol).</a:t>
            </a:r>
          </a:p>
          <a:p>
            <a:pPr>
              <a:lnSpc>
                <a:spcPct val="170000"/>
              </a:lnSpc>
            </a:pPr>
            <a:r>
              <a:rPr lang="en-US" dirty="0">
                <a:solidFill>
                  <a:srgbClr val="FF0000"/>
                </a:solidFill>
              </a:rPr>
              <a:t>TCP (Transmission Control Protocol)</a:t>
            </a:r>
            <a:r>
              <a:rPr lang="en-US" dirty="0"/>
              <a:t>: TCP is a reliable, connection-oriented protocol that guarantees the delivery of data in the order it was sent. It provides error checking and flow control mechanisms.</a:t>
            </a:r>
          </a:p>
          <a:p>
            <a:pPr>
              <a:lnSpc>
                <a:spcPct val="170000"/>
              </a:lnSpc>
            </a:pPr>
            <a:r>
              <a:rPr lang="en-US" dirty="0">
                <a:solidFill>
                  <a:srgbClr val="FF0000"/>
                </a:solidFill>
              </a:rPr>
              <a:t>UDP (User Datagram Protocol)</a:t>
            </a:r>
            <a:r>
              <a:rPr lang="en-US" dirty="0"/>
              <a:t>: UDP is a lightweight, connectionless protocol that does not guarantee reliable data delivery or ordering. It is often used for real-time applications where speed is prioritized over reliability.</a:t>
            </a:r>
          </a:p>
        </p:txBody>
      </p:sp>
    </p:spTree>
    <p:extLst>
      <p:ext uri="{BB962C8B-B14F-4D97-AF65-F5344CB8AC3E}">
        <p14:creationId xmlns:p14="http://schemas.microsoft.com/office/powerpoint/2010/main" val="41218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12BE-9F87-9D02-6CB6-69908FABFD66}"/>
              </a:ext>
            </a:extLst>
          </p:cNvPr>
          <p:cNvSpPr>
            <a:spLocks noGrp="1"/>
          </p:cNvSpPr>
          <p:nvPr>
            <p:ph type="title"/>
          </p:nvPr>
        </p:nvSpPr>
        <p:spPr/>
        <p:txBody>
          <a:bodyPr/>
          <a:lstStyle/>
          <a:p>
            <a:r>
              <a:rPr lang="en-NP" dirty="0"/>
              <a:t>CORBA</a:t>
            </a:r>
          </a:p>
        </p:txBody>
      </p:sp>
      <p:sp>
        <p:nvSpPr>
          <p:cNvPr id="3" name="Content Placeholder 2">
            <a:extLst>
              <a:ext uri="{FF2B5EF4-FFF2-40B4-BE49-F238E27FC236}">
                <a16:creationId xmlns:a16="http://schemas.microsoft.com/office/drawing/2014/main" id="{8B676184-E13A-4C02-3B44-148901328116}"/>
              </a:ext>
            </a:extLst>
          </p:cNvPr>
          <p:cNvSpPr>
            <a:spLocks noGrp="1"/>
          </p:cNvSpPr>
          <p:nvPr>
            <p:ph idx="1"/>
          </p:nvPr>
        </p:nvSpPr>
        <p:spPr/>
        <p:txBody>
          <a:bodyPr>
            <a:normAutofit lnSpcReduction="10000"/>
          </a:bodyPr>
          <a:lstStyle/>
          <a:p>
            <a:r>
              <a:rPr lang="en-US" dirty="0"/>
              <a:t>The </a:t>
            </a:r>
            <a:r>
              <a:rPr lang="en-US" dirty="0">
                <a:solidFill>
                  <a:srgbClr val="FF0000"/>
                </a:solidFill>
              </a:rPr>
              <a:t>Common Object Request Broker Architecture (CORBA) </a:t>
            </a:r>
            <a:r>
              <a:rPr lang="en-US" dirty="0"/>
              <a:t>is a standard defined by the Object Management Group (OMG) designed to facilitate the communication of systems that are deployed on diverse platforms</a:t>
            </a:r>
          </a:p>
          <a:p>
            <a:r>
              <a:rPr lang="en-US" dirty="0"/>
              <a:t>CORBA </a:t>
            </a:r>
            <a:r>
              <a:rPr lang="en-US" dirty="0">
                <a:solidFill>
                  <a:srgbClr val="FF0000"/>
                </a:solidFill>
              </a:rPr>
              <a:t>enables collaboration between systems on different </a:t>
            </a:r>
            <a:r>
              <a:rPr lang="en-US" dirty="0"/>
              <a:t>operating systems, programming languages, and computing hardware</a:t>
            </a:r>
          </a:p>
          <a:p>
            <a:r>
              <a:rPr lang="en-US" dirty="0"/>
              <a:t>It </a:t>
            </a:r>
            <a:r>
              <a:rPr lang="en-US" dirty="0">
                <a:solidFill>
                  <a:srgbClr val="FF0000"/>
                </a:solidFill>
              </a:rPr>
              <a:t>uses an object-oriented model </a:t>
            </a:r>
            <a:r>
              <a:rPr lang="en-US" dirty="0"/>
              <a:t>although the systems that use the CORBA do not have to be object-oriented</a:t>
            </a:r>
          </a:p>
          <a:p>
            <a:r>
              <a:rPr lang="en-US" dirty="0"/>
              <a:t>CORBA is </a:t>
            </a:r>
            <a:r>
              <a:rPr lang="en-US" dirty="0">
                <a:solidFill>
                  <a:srgbClr val="FF0000"/>
                </a:solidFill>
              </a:rPr>
              <a:t>an example of the distributed </a:t>
            </a:r>
            <a:r>
              <a:rPr lang="en-US" dirty="0"/>
              <a:t>object paradigm.</a:t>
            </a:r>
          </a:p>
        </p:txBody>
      </p:sp>
    </p:spTree>
    <p:extLst>
      <p:ext uri="{BB962C8B-B14F-4D97-AF65-F5344CB8AC3E}">
        <p14:creationId xmlns:p14="http://schemas.microsoft.com/office/powerpoint/2010/main" val="33756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E6BB-73CA-43ED-EB66-62321165E239}"/>
              </a:ext>
            </a:extLst>
          </p:cNvPr>
          <p:cNvSpPr>
            <a:spLocks noGrp="1"/>
          </p:cNvSpPr>
          <p:nvPr>
            <p:ph type="title"/>
          </p:nvPr>
        </p:nvSpPr>
        <p:spPr/>
        <p:txBody>
          <a:bodyPr>
            <a:normAutofit/>
          </a:bodyPr>
          <a:lstStyle/>
          <a:p>
            <a:r>
              <a:rPr lang="en-US" dirty="0"/>
              <a:t>Common Object Request Broker Architecture (CORBA)</a:t>
            </a:r>
          </a:p>
        </p:txBody>
      </p:sp>
      <p:pic>
        <p:nvPicPr>
          <p:cNvPr id="1030" name="Picture 6" descr="Horus Corba Reference">
            <a:extLst>
              <a:ext uri="{FF2B5EF4-FFF2-40B4-BE49-F238E27FC236}">
                <a16:creationId xmlns:a16="http://schemas.microsoft.com/office/drawing/2014/main" id="{F7629C2B-9AC4-E9EB-9F61-C0FB1ABDA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50" y="1720475"/>
            <a:ext cx="9460536" cy="433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325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761F-075D-50FE-1D02-2D82F2165C80}"/>
              </a:ext>
            </a:extLst>
          </p:cNvPr>
          <p:cNvSpPr>
            <a:spLocks noGrp="1"/>
          </p:cNvSpPr>
          <p:nvPr>
            <p:ph type="title"/>
          </p:nvPr>
        </p:nvSpPr>
        <p:spPr/>
        <p:txBody>
          <a:bodyPr/>
          <a:lstStyle/>
          <a:p>
            <a:r>
              <a:rPr lang="en-NP" dirty="0"/>
              <a:t>Architecture of CORBA (contd...)</a:t>
            </a:r>
          </a:p>
        </p:txBody>
      </p:sp>
      <p:sp>
        <p:nvSpPr>
          <p:cNvPr id="3" name="Content Placeholder 2">
            <a:extLst>
              <a:ext uri="{FF2B5EF4-FFF2-40B4-BE49-F238E27FC236}">
                <a16:creationId xmlns:a16="http://schemas.microsoft.com/office/drawing/2014/main" id="{933E705D-5379-AB23-D820-A645A73E13FE}"/>
              </a:ext>
            </a:extLst>
          </p:cNvPr>
          <p:cNvSpPr>
            <a:spLocks noGrp="1"/>
          </p:cNvSpPr>
          <p:nvPr>
            <p:ph idx="1"/>
          </p:nvPr>
        </p:nvSpPr>
        <p:spPr/>
        <p:txBody>
          <a:bodyPr>
            <a:normAutofit fontScale="70000" lnSpcReduction="20000"/>
          </a:bodyPr>
          <a:lstStyle/>
          <a:p>
            <a:r>
              <a:rPr lang="en-US" dirty="0"/>
              <a:t>The </a:t>
            </a:r>
            <a:r>
              <a:rPr lang="en-US" dirty="0">
                <a:solidFill>
                  <a:srgbClr val="FF0000"/>
                </a:solidFill>
              </a:rPr>
              <a:t>client can choose to make requests </a:t>
            </a:r>
            <a:r>
              <a:rPr lang="en-US" dirty="0"/>
              <a:t>either using static stubs (generated from the IDL definition, see below) or using the Dynamic Invocation Interface (DII). Either way, the </a:t>
            </a:r>
            <a:r>
              <a:rPr lang="en-US" dirty="0">
                <a:solidFill>
                  <a:srgbClr val="FF0000"/>
                </a:solidFill>
              </a:rPr>
              <a:t>client directs the request into the ORB </a:t>
            </a:r>
            <a:r>
              <a:rPr lang="en-US" dirty="0"/>
              <a:t>core linked into its process.</a:t>
            </a:r>
          </a:p>
          <a:p>
            <a:r>
              <a:rPr lang="en-US" dirty="0"/>
              <a:t>The </a:t>
            </a:r>
            <a:r>
              <a:rPr lang="en-US" dirty="0">
                <a:solidFill>
                  <a:srgbClr val="FF0000"/>
                </a:solidFill>
              </a:rPr>
              <a:t>client ORB core transmits the request to the ORB core linked with the server </a:t>
            </a:r>
            <a:r>
              <a:rPr lang="en-US" dirty="0"/>
              <a:t>application.</a:t>
            </a:r>
          </a:p>
          <a:p>
            <a:r>
              <a:rPr lang="en-US" dirty="0"/>
              <a:t>The </a:t>
            </a:r>
            <a:r>
              <a:rPr lang="en-US" dirty="0">
                <a:solidFill>
                  <a:srgbClr val="FF0000"/>
                </a:solidFill>
              </a:rPr>
              <a:t>server ORB core dispatches the request to the object adapter </a:t>
            </a:r>
            <a:r>
              <a:rPr lang="en-US" dirty="0"/>
              <a:t>that created the target object.</a:t>
            </a:r>
          </a:p>
          <a:p>
            <a:r>
              <a:rPr lang="en-US" dirty="0"/>
              <a:t>The </a:t>
            </a:r>
            <a:r>
              <a:rPr lang="en-US" dirty="0">
                <a:solidFill>
                  <a:srgbClr val="FF0000"/>
                </a:solidFill>
              </a:rPr>
              <a:t>object adapter further dispatches the request to the servant that is implementing the target object</a:t>
            </a:r>
            <a:r>
              <a:rPr lang="en-US" dirty="0"/>
              <a:t>.</a:t>
            </a:r>
          </a:p>
          <a:p>
            <a:r>
              <a:rPr lang="en-US" dirty="0"/>
              <a:t>Like the client, the </a:t>
            </a:r>
            <a:r>
              <a:rPr lang="en-US" dirty="0">
                <a:solidFill>
                  <a:srgbClr val="FF0000"/>
                </a:solidFill>
              </a:rPr>
              <a:t>server can choose between static and dynamic dispatching mechanisms </a:t>
            </a:r>
            <a:r>
              <a:rPr lang="en-US" dirty="0"/>
              <a:t>for its servants. It can rely on static skeletons generated from the object's IDL definition, or its servants can use the Dynamic Skeleton Interface (DSI).</a:t>
            </a:r>
          </a:p>
          <a:p>
            <a:r>
              <a:rPr lang="en-US" dirty="0"/>
              <a:t>After the </a:t>
            </a:r>
            <a:r>
              <a:rPr lang="en-US" dirty="0">
                <a:solidFill>
                  <a:srgbClr val="FF0000"/>
                </a:solidFill>
              </a:rPr>
              <a:t>servant carries out the request</a:t>
            </a:r>
            <a:r>
              <a:rPr lang="en-US" dirty="0"/>
              <a:t>, it returns its </a:t>
            </a:r>
            <a:r>
              <a:rPr lang="en-US" dirty="0">
                <a:solidFill>
                  <a:srgbClr val="FF0000"/>
                </a:solidFill>
              </a:rPr>
              <a:t>response to the client </a:t>
            </a:r>
            <a:r>
              <a:rPr lang="en-US" dirty="0"/>
              <a:t>application.</a:t>
            </a:r>
          </a:p>
        </p:txBody>
      </p:sp>
    </p:spTree>
    <p:extLst>
      <p:ext uri="{BB962C8B-B14F-4D97-AF65-F5344CB8AC3E}">
        <p14:creationId xmlns:p14="http://schemas.microsoft.com/office/powerpoint/2010/main" val="368357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9B00-44AC-C863-284F-3CB92932A6F1}"/>
              </a:ext>
            </a:extLst>
          </p:cNvPr>
          <p:cNvSpPr>
            <a:spLocks noGrp="1"/>
          </p:cNvSpPr>
          <p:nvPr>
            <p:ph type="title"/>
          </p:nvPr>
        </p:nvSpPr>
        <p:spPr/>
        <p:txBody>
          <a:bodyPr/>
          <a:lstStyle/>
          <a:p>
            <a:r>
              <a:rPr lang="en-NP" dirty="0"/>
              <a:t>Object Management Architecture</a:t>
            </a:r>
          </a:p>
        </p:txBody>
      </p:sp>
      <p:pic>
        <p:nvPicPr>
          <p:cNvPr id="4" name="Picture 2">
            <a:extLst>
              <a:ext uri="{FF2B5EF4-FFF2-40B4-BE49-F238E27FC236}">
                <a16:creationId xmlns:a16="http://schemas.microsoft.com/office/drawing/2014/main" id="{A523C4FF-7211-5805-F888-1FCC2FDA4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01" y="1711063"/>
            <a:ext cx="5167630" cy="498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296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FB57-5DA0-9CA4-9006-F5B2DC554AA7}"/>
              </a:ext>
            </a:extLst>
          </p:cNvPr>
          <p:cNvSpPr>
            <a:spLocks noGrp="1"/>
          </p:cNvSpPr>
          <p:nvPr>
            <p:ph type="title"/>
          </p:nvPr>
        </p:nvSpPr>
        <p:spPr/>
        <p:txBody>
          <a:bodyPr/>
          <a:lstStyle/>
          <a:p>
            <a:r>
              <a:rPr lang="en-NP" dirty="0"/>
              <a:t>W</a:t>
            </a:r>
            <a:r>
              <a:rPr lang="en-US" dirty="0" err="1"/>
              <a:t>orking</a:t>
            </a:r>
            <a:r>
              <a:rPr lang="en-US" dirty="0"/>
              <a:t> with CORBA</a:t>
            </a:r>
            <a:endParaRPr lang="en-NP" dirty="0"/>
          </a:p>
        </p:txBody>
      </p:sp>
      <p:sp>
        <p:nvSpPr>
          <p:cNvPr id="3" name="Content Placeholder 2">
            <a:extLst>
              <a:ext uri="{FF2B5EF4-FFF2-40B4-BE49-F238E27FC236}">
                <a16:creationId xmlns:a16="http://schemas.microsoft.com/office/drawing/2014/main" id="{99F3656F-04FF-49D6-96F3-C6F409FA8A36}"/>
              </a:ext>
            </a:extLst>
          </p:cNvPr>
          <p:cNvSpPr>
            <a:spLocks noGrp="1"/>
          </p:cNvSpPr>
          <p:nvPr>
            <p:ph idx="1"/>
          </p:nvPr>
        </p:nvSpPr>
        <p:spPr/>
        <p:txBody>
          <a:bodyPr>
            <a:normAutofit fontScale="92500" lnSpcReduction="10000"/>
          </a:bodyPr>
          <a:lstStyle/>
          <a:p>
            <a:r>
              <a:rPr lang="en-US" dirty="0"/>
              <a:t>Using a CORBA implementation, </a:t>
            </a:r>
            <a:r>
              <a:rPr lang="en-US" dirty="0">
                <a:solidFill>
                  <a:srgbClr val="FF0000"/>
                </a:solidFill>
              </a:rPr>
              <a:t>a shopper will transparently invoke a way on a server object</a:t>
            </a:r>
            <a:r>
              <a:rPr lang="en-US" dirty="0"/>
              <a:t>, which may air a similar machine or across a network.</a:t>
            </a:r>
          </a:p>
          <a:p>
            <a:r>
              <a:rPr lang="en-US" dirty="0"/>
              <a:t>The </a:t>
            </a:r>
            <a:r>
              <a:rPr lang="en-US" dirty="0">
                <a:solidFill>
                  <a:srgbClr val="FF0000"/>
                </a:solidFill>
              </a:rPr>
              <a:t>middleware takes the decision</a:t>
            </a:r>
            <a:r>
              <a:rPr lang="en-US" dirty="0"/>
              <a:t>, associated is to blame for </a:t>
            </a:r>
            <a:r>
              <a:rPr lang="en-US" dirty="0">
                <a:solidFill>
                  <a:srgbClr val="FF0000"/>
                </a:solidFill>
              </a:rPr>
              <a:t>finding an object </a:t>
            </a:r>
            <a:r>
              <a:rPr lang="en-US" dirty="0"/>
              <a:t>which will </a:t>
            </a:r>
            <a:r>
              <a:rPr lang="en-US" dirty="0">
                <a:solidFill>
                  <a:srgbClr val="FF0000"/>
                </a:solidFill>
              </a:rPr>
              <a:t>implement the request</a:t>
            </a:r>
            <a:r>
              <a:rPr lang="en-US" dirty="0"/>
              <a:t>, passing it the parameters, invoking its methodology, and </a:t>
            </a:r>
            <a:r>
              <a:rPr lang="en-US" dirty="0">
                <a:solidFill>
                  <a:srgbClr val="FF0000"/>
                </a:solidFill>
              </a:rPr>
              <a:t>returning the results </a:t>
            </a:r>
            <a:r>
              <a:rPr lang="en-US" dirty="0"/>
              <a:t>of the invocation.</a:t>
            </a:r>
          </a:p>
          <a:p>
            <a:r>
              <a:rPr lang="en-US" dirty="0"/>
              <a:t>The </a:t>
            </a:r>
            <a:r>
              <a:rPr lang="en-US" dirty="0">
                <a:solidFill>
                  <a:srgbClr val="FF0000"/>
                </a:solidFill>
              </a:rPr>
              <a:t>shopper doesn’t need to remember of wherever the item is found</a:t>
            </a:r>
            <a:r>
              <a:rPr lang="en-US" dirty="0"/>
              <a:t>, its programming language, its software package or the other aspects that don’t seem to be a part of the associated object’s interface. </a:t>
            </a:r>
            <a:endParaRPr lang="en-NP" dirty="0"/>
          </a:p>
        </p:txBody>
      </p:sp>
    </p:spTree>
    <p:extLst>
      <p:ext uri="{BB962C8B-B14F-4D97-AF65-F5344CB8AC3E}">
        <p14:creationId xmlns:p14="http://schemas.microsoft.com/office/powerpoint/2010/main" val="204810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1ACE-883A-606A-20D6-3BD1048A2E24}"/>
              </a:ext>
            </a:extLst>
          </p:cNvPr>
          <p:cNvSpPr>
            <a:spLocks noGrp="1"/>
          </p:cNvSpPr>
          <p:nvPr>
            <p:ph type="title"/>
          </p:nvPr>
        </p:nvSpPr>
        <p:spPr/>
        <p:txBody>
          <a:bodyPr>
            <a:normAutofit/>
          </a:bodyPr>
          <a:lstStyle/>
          <a:p>
            <a:r>
              <a:rPr lang="en-US" dirty="0"/>
              <a:t>RMI vs CORBA</a:t>
            </a:r>
            <a:endParaRPr lang="en-NP" dirty="0"/>
          </a:p>
        </p:txBody>
      </p:sp>
      <p:graphicFrame>
        <p:nvGraphicFramePr>
          <p:cNvPr id="6" name="Table 5">
            <a:extLst>
              <a:ext uri="{FF2B5EF4-FFF2-40B4-BE49-F238E27FC236}">
                <a16:creationId xmlns:a16="http://schemas.microsoft.com/office/drawing/2014/main" id="{31DC7478-C083-711B-3211-145816E492C1}"/>
              </a:ext>
            </a:extLst>
          </p:cNvPr>
          <p:cNvGraphicFramePr>
            <a:graphicFrameLocks noGrp="1"/>
          </p:cNvGraphicFramePr>
          <p:nvPr>
            <p:extLst>
              <p:ext uri="{D42A27DB-BD31-4B8C-83A1-F6EECF244321}">
                <p14:modId xmlns:p14="http://schemas.microsoft.com/office/powerpoint/2010/main" val="3668910341"/>
              </p:ext>
            </p:extLst>
          </p:nvPr>
        </p:nvGraphicFramePr>
        <p:xfrm>
          <a:off x="559398" y="1407553"/>
          <a:ext cx="10736132" cy="5272614"/>
        </p:xfrm>
        <a:graphic>
          <a:graphicData uri="http://schemas.openxmlformats.org/drawingml/2006/table">
            <a:tbl>
              <a:tblPr>
                <a:tableStyleId>{3C2FFA5D-87B4-456A-9821-1D502468CF0F}</a:tableStyleId>
              </a:tblPr>
              <a:tblGrid>
                <a:gridCol w="5368066">
                  <a:extLst>
                    <a:ext uri="{9D8B030D-6E8A-4147-A177-3AD203B41FA5}">
                      <a16:colId xmlns:a16="http://schemas.microsoft.com/office/drawing/2014/main" val="594221763"/>
                    </a:ext>
                  </a:extLst>
                </a:gridCol>
                <a:gridCol w="5368066">
                  <a:extLst>
                    <a:ext uri="{9D8B030D-6E8A-4147-A177-3AD203B41FA5}">
                      <a16:colId xmlns:a16="http://schemas.microsoft.com/office/drawing/2014/main" val="1174275221"/>
                    </a:ext>
                  </a:extLst>
                </a:gridCol>
              </a:tblGrid>
              <a:tr h="239658">
                <a:tc>
                  <a:txBody>
                    <a:bodyPr/>
                    <a:lstStyle/>
                    <a:p>
                      <a:pPr algn="l" fontAlgn="base"/>
                      <a:r>
                        <a:rPr lang="en-US" sz="1800" b="1" dirty="0">
                          <a:effectLst/>
                        </a:rPr>
                        <a:t>RMI</a:t>
                      </a:r>
                    </a:p>
                  </a:txBody>
                  <a:tcPr marL="21979" marR="21979" marT="54947" marB="54947" anchor="ctr"/>
                </a:tc>
                <a:tc>
                  <a:txBody>
                    <a:bodyPr/>
                    <a:lstStyle/>
                    <a:p>
                      <a:pPr algn="l" fontAlgn="base"/>
                      <a:r>
                        <a:rPr lang="en-US" sz="1800" b="1">
                          <a:effectLst/>
                        </a:rPr>
                        <a:t>CORBA</a:t>
                      </a:r>
                    </a:p>
                  </a:txBody>
                  <a:tcPr marL="54947" marR="54947" marT="54947" marB="54947" anchor="ctr"/>
                </a:tc>
                <a:extLst>
                  <a:ext uri="{0D108BD9-81ED-4DB2-BD59-A6C34878D82A}">
                    <a16:rowId xmlns:a16="http://schemas.microsoft.com/office/drawing/2014/main" val="1249919110"/>
                  </a:ext>
                </a:extLst>
              </a:tr>
              <a:tr h="384357">
                <a:tc>
                  <a:txBody>
                    <a:bodyPr/>
                    <a:lstStyle/>
                    <a:p>
                      <a:pPr algn="l" fontAlgn="ctr"/>
                      <a:r>
                        <a:rPr lang="en-US" sz="1600" b="0">
                          <a:effectLst/>
                        </a:rPr>
                        <a:t>RMI is a Java-specific technology.</a:t>
                      </a:r>
                    </a:p>
                  </a:txBody>
                  <a:tcPr marL="54947" marR="54947" marT="76925" marB="76925" anchor="ctr"/>
                </a:tc>
                <a:tc>
                  <a:txBody>
                    <a:bodyPr/>
                    <a:lstStyle/>
                    <a:p>
                      <a:pPr algn="l" fontAlgn="ctr"/>
                      <a:r>
                        <a:rPr lang="en-US" sz="1600" b="0">
                          <a:effectLst/>
                        </a:rPr>
                        <a:t>CORBA has implementation for many languages.</a:t>
                      </a:r>
                    </a:p>
                  </a:txBody>
                  <a:tcPr marL="54947" marR="54947" marT="76925" marB="76925" anchor="ctr"/>
                </a:tc>
                <a:extLst>
                  <a:ext uri="{0D108BD9-81ED-4DB2-BD59-A6C34878D82A}">
                    <a16:rowId xmlns:a16="http://schemas.microsoft.com/office/drawing/2014/main" val="3334124355"/>
                  </a:ext>
                </a:extLst>
              </a:tr>
              <a:tr h="497402">
                <a:tc>
                  <a:txBody>
                    <a:bodyPr/>
                    <a:lstStyle/>
                    <a:p>
                      <a:pPr algn="l" fontAlgn="ctr"/>
                      <a:r>
                        <a:rPr lang="en-US" sz="1600" b="0">
                          <a:effectLst/>
                        </a:rPr>
                        <a:t>It uses Java interface for implementation.</a:t>
                      </a:r>
                    </a:p>
                  </a:txBody>
                  <a:tcPr marL="54947" marR="54947" marT="76925" marB="76925" anchor="ctr"/>
                </a:tc>
                <a:tc>
                  <a:txBody>
                    <a:bodyPr/>
                    <a:lstStyle/>
                    <a:p>
                      <a:pPr algn="l" fontAlgn="ctr"/>
                      <a:r>
                        <a:rPr lang="en-US" sz="1600" b="0">
                          <a:effectLst/>
                        </a:rPr>
                        <a:t>It uses Interface Definition Language (IDL) to separate interface from implementation.</a:t>
                      </a:r>
                    </a:p>
                  </a:txBody>
                  <a:tcPr marL="54947" marR="54947" marT="76925" marB="76925" anchor="ctr"/>
                </a:tc>
                <a:extLst>
                  <a:ext uri="{0D108BD9-81ED-4DB2-BD59-A6C34878D82A}">
                    <a16:rowId xmlns:a16="http://schemas.microsoft.com/office/drawing/2014/main" val="405681955"/>
                  </a:ext>
                </a:extLst>
              </a:tr>
              <a:tr h="723494">
                <a:tc>
                  <a:txBody>
                    <a:bodyPr/>
                    <a:lstStyle/>
                    <a:p>
                      <a:pPr algn="l" fontAlgn="ctr"/>
                      <a:r>
                        <a:rPr lang="en-US" sz="1600" b="0" dirty="0">
                          <a:effectLst/>
                        </a:rPr>
                        <a:t>RMI objects are garbage collected automatically.</a:t>
                      </a:r>
                    </a:p>
                  </a:txBody>
                  <a:tcPr marL="54947" marR="54947" marT="76925" marB="76925" anchor="ctr"/>
                </a:tc>
                <a:tc>
                  <a:txBody>
                    <a:bodyPr/>
                    <a:lstStyle/>
                    <a:p>
                      <a:pPr algn="l" fontAlgn="ctr"/>
                      <a:r>
                        <a:rPr lang="en-US" sz="1600" b="0">
                          <a:effectLst/>
                        </a:rPr>
                        <a:t>CORBA objects are not garbage collected because it is language independent and some languages like C++ does not support garbage collection.</a:t>
                      </a:r>
                    </a:p>
                  </a:txBody>
                  <a:tcPr marL="54947" marR="54947" marT="76925" marB="76925" anchor="ctr"/>
                </a:tc>
                <a:extLst>
                  <a:ext uri="{0D108BD9-81ED-4DB2-BD59-A6C34878D82A}">
                    <a16:rowId xmlns:a16="http://schemas.microsoft.com/office/drawing/2014/main" val="3342384158"/>
                  </a:ext>
                </a:extLst>
              </a:tr>
              <a:tr h="384357">
                <a:tc>
                  <a:txBody>
                    <a:bodyPr/>
                    <a:lstStyle/>
                    <a:p>
                      <a:pPr algn="l" fontAlgn="ctr"/>
                      <a:r>
                        <a:rPr lang="en-US" sz="1600" b="0">
                          <a:effectLst/>
                        </a:rPr>
                        <a:t>RMI programs can download new classes from remote JVM’s.</a:t>
                      </a:r>
                    </a:p>
                  </a:txBody>
                  <a:tcPr marL="54947" marR="54947" marT="76925" marB="76925" anchor="ctr"/>
                </a:tc>
                <a:tc>
                  <a:txBody>
                    <a:bodyPr/>
                    <a:lstStyle/>
                    <a:p>
                      <a:pPr algn="l" fontAlgn="ctr"/>
                      <a:r>
                        <a:rPr lang="en-US" sz="1600" b="0">
                          <a:effectLst/>
                        </a:rPr>
                        <a:t>CORBA does not support this code sharing mechanism.</a:t>
                      </a:r>
                    </a:p>
                  </a:txBody>
                  <a:tcPr marL="54947" marR="54947" marT="76925" marB="76925" anchor="ctr"/>
                </a:tc>
                <a:extLst>
                  <a:ext uri="{0D108BD9-81ED-4DB2-BD59-A6C34878D82A}">
                    <a16:rowId xmlns:a16="http://schemas.microsoft.com/office/drawing/2014/main" val="1287740219"/>
                  </a:ext>
                </a:extLst>
              </a:tr>
              <a:tr h="384357">
                <a:tc>
                  <a:txBody>
                    <a:bodyPr/>
                    <a:lstStyle/>
                    <a:p>
                      <a:pPr algn="l" fontAlgn="ctr"/>
                      <a:r>
                        <a:rPr lang="en-US" sz="1600" b="0">
                          <a:effectLst/>
                        </a:rPr>
                        <a:t>RMI passes objects by remote reference or by value.</a:t>
                      </a:r>
                    </a:p>
                  </a:txBody>
                  <a:tcPr marL="54947" marR="54947" marT="76925" marB="76925" anchor="ctr"/>
                </a:tc>
                <a:tc>
                  <a:txBody>
                    <a:bodyPr/>
                    <a:lstStyle/>
                    <a:p>
                      <a:pPr algn="l" fontAlgn="ctr"/>
                      <a:r>
                        <a:rPr lang="en-US" sz="1600" b="0">
                          <a:effectLst/>
                        </a:rPr>
                        <a:t>CORBA passes objects by reference.</a:t>
                      </a:r>
                    </a:p>
                  </a:txBody>
                  <a:tcPr marL="54947" marR="54947" marT="76925" marB="76925" anchor="ctr"/>
                </a:tc>
                <a:extLst>
                  <a:ext uri="{0D108BD9-81ED-4DB2-BD59-A6C34878D82A}">
                    <a16:rowId xmlns:a16="http://schemas.microsoft.com/office/drawing/2014/main" val="1619543588"/>
                  </a:ext>
                </a:extLst>
              </a:tr>
              <a:tr h="271310">
                <a:tc>
                  <a:txBody>
                    <a:bodyPr/>
                    <a:lstStyle/>
                    <a:p>
                      <a:pPr algn="l" fontAlgn="ctr"/>
                      <a:r>
                        <a:rPr lang="en-US" sz="1600" b="0">
                          <a:effectLst/>
                        </a:rPr>
                        <a:t>Java RMI is a server-centric model.</a:t>
                      </a:r>
                    </a:p>
                  </a:txBody>
                  <a:tcPr marL="54947" marR="54947" marT="76925" marB="76925" anchor="ctr"/>
                </a:tc>
                <a:tc>
                  <a:txBody>
                    <a:bodyPr/>
                    <a:lstStyle/>
                    <a:p>
                      <a:pPr algn="l" fontAlgn="ctr"/>
                      <a:r>
                        <a:rPr lang="en-US" sz="1600" b="0">
                          <a:effectLst/>
                        </a:rPr>
                        <a:t>CORBA is a peer-to-peer system.</a:t>
                      </a:r>
                    </a:p>
                  </a:txBody>
                  <a:tcPr marL="54947" marR="54947" marT="76925" marB="76925" anchor="ctr"/>
                </a:tc>
                <a:extLst>
                  <a:ext uri="{0D108BD9-81ED-4DB2-BD59-A6C34878D82A}">
                    <a16:rowId xmlns:a16="http://schemas.microsoft.com/office/drawing/2014/main" val="1244776658"/>
                  </a:ext>
                </a:extLst>
              </a:tr>
              <a:tr h="497402">
                <a:tc>
                  <a:txBody>
                    <a:bodyPr/>
                    <a:lstStyle/>
                    <a:p>
                      <a:pPr algn="l" fontAlgn="ctr"/>
                      <a:r>
                        <a:rPr lang="en-US" sz="1600" b="0">
                          <a:effectLst/>
                        </a:rPr>
                        <a:t>RMI uses the Java Remote Method Protocol as its underlying remoting protocol.</a:t>
                      </a:r>
                    </a:p>
                  </a:txBody>
                  <a:tcPr marL="54947" marR="54947" marT="76925" marB="76925" anchor="ctr"/>
                </a:tc>
                <a:tc>
                  <a:txBody>
                    <a:bodyPr/>
                    <a:lstStyle/>
                    <a:p>
                      <a:pPr algn="l" fontAlgn="ctr"/>
                      <a:r>
                        <a:rPr lang="en-US" sz="1600" b="0">
                          <a:effectLst/>
                        </a:rPr>
                        <a:t>CORBA use Internet Inter- ORB Protocol as its underlying remoting protocol.</a:t>
                      </a:r>
                    </a:p>
                  </a:txBody>
                  <a:tcPr marL="54947" marR="54947" marT="76925" marB="76925" anchor="ctr"/>
                </a:tc>
                <a:extLst>
                  <a:ext uri="{0D108BD9-81ED-4DB2-BD59-A6C34878D82A}">
                    <a16:rowId xmlns:a16="http://schemas.microsoft.com/office/drawing/2014/main" val="482326544"/>
                  </a:ext>
                </a:extLst>
              </a:tr>
              <a:tr h="610449">
                <a:tc>
                  <a:txBody>
                    <a:bodyPr/>
                    <a:lstStyle/>
                    <a:p>
                      <a:pPr algn="l" fontAlgn="ctr"/>
                      <a:r>
                        <a:rPr lang="en-US" sz="1600" b="0">
                          <a:effectLst/>
                        </a:rPr>
                        <a:t>The responsibility of locating an object implementation falls on JVM.</a:t>
                      </a:r>
                    </a:p>
                  </a:txBody>
                  <a:tcPr marL="54947" marR="54947" marT="76925" marB="76925" anchor="ctr"/>
                </a:tc>
                <a:tc>
                  <a:txBody>
                    <a:bodyPr/>
                    <a:lstStyle/>
                    <a:p>
                      <a:pPr algn="l" fontAlgn="ctr"/>
                      <a:r>
                        <a:rPr lang="en-US" sz="1600" b="0" dirty="0">
                          <a:effectLst/>
                        </a:rPr>
                        <a:t>The responsibility of locating an object implementation falls on Object Adapter either Basic Object Adapter or Portable Object Adapter.</a:t>
                      </a:r>
                    </a:p>
                  </a:txBody>
                  <a:tcPr marL="54947" marR="54947" marT="76925" marB="76925" anchor="ctr"/>
                </a:tc>
                <a:extLst>
                  <a:ext uri="{0D108BD9-81ED-4DB2-BD59-A6C34878D82A}">
                    <a16:rowId xmlns:a16="http://schemas.microsoft.com/office/drawing/2014/main" val="3817162241"/>
                  </a:ext>
                </a:extLst>
              </a:tr>
            </a:tbl>
          </a:graphicData>
        </a:graphic>
      </p:graphicFrame>
    </p:spTree>
    <p:extLst>
      <p:ext uri="{BB962C8B-B14F-4D97-AF65-F5344CB8AC3E}">
        <p14:creationId xmlns:p14="http://schemas.microsoft.com/office/powerpoint/2010/main" val="3726054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970A-978A-668D-BFC3-84533854C712}"/>
              </a:ext>
            </a:extLst>
          </p:cNvPr>
          <p:cNvSpPr>
            <a:spLocks noGrp="1"/>
          </p:cNvSpPr>
          <p:nvPr>
            <p:ph type="title"/>
          </p:nvPr>
        </p:nvSpPr>
        <p:spPr/>
        <p:txBody>
          <a:bodyPr/>
          <a:lstStyle/>
          <a:p>
            <a:r>
              <a:rPr lang="en-US" dirty="0"/>
              <a:t>Interface Definition Language (IDL)</a:t>
            </a:r>
          </a:p>
        </p:txBody>
      </p:sp>
      <p:sp>
        <p:nvSpPr>
          <p:cNvPr id="4" name="Content Placeholder 3">
            <a:extLst>
              <a:ext uri="{FF2B5EF4-FFF2-40B4-BE49-F238E27FC236}">
                <a16:creationId xmlns:a16="http://schemas.microsoft.com/office/drawing/2014/main" id="{C2C2FC9D-C492-1EAE-9CE0-095823F7E62B}"/>
              </a:ext>
            </a:extLst>
          </p:cNvPr>
          <p:cNvSpPr>
            <a:spLocks noGrp="1"/>
          </p:cNvSpPr>
          <p:nvPr>
            <p:ph idx="1"/>
          </p:nvPr>
        </p:nvSpPr>
        <p:spPr/>
        <p:txBody>
          <a:bodyPr>
            <a:normAutofit fontScale="92500" lnSpcReduction="10000"/>
          </a:bodyPr>
          <a:lstStyle/>
          <a:p>
            <a:r>
              <a:rPr lang="en-US" sz="1800" dirty="0"/>
              <a:t>Language Independence:</a:t>
            </a:r>
          </a:p>
          <a:p>
            <a:pPr lvl="1"/>
            <a:r>
              <a:rPr lang="en-US" sz="1600" dirty="0"/>
              <a:t>CORBA </a:t>
            </a:r>
            <a:r>
              <a:rPr lang="en-US" sz="1600" dirty="0">
                <a:solidFill>
                  <a:srgbClr val="FF0000"/>
                </a:solidFill>
              </a:rPr>
              <a:t>allows objects written in one language to communicate with objects implemented in a different language</a:t>
            </a:r>
            <a:r>
              <a:rPr lang="en-US" sz="1600" dirty="0"/>
              <a:t>.</a:t>
            </a:r>
          </a:p>
          <a:p>
            <a:pPr lvl="1"/>
            <a:r>
              <a:rPr lang="en-US" sz="1600" dirty="0"/>
              <a:t>For example, objects in Java or Smalltalk can interact with objects written in C or COBOL.</a:t>
            </a:r>
          </a:p>
          <a:p>
            <a:r>
              <a:rPr lang="en-US" sz="1800" dirty="0"/>
              <a:t>Specification Meta-Language:</a:t>
            </a:r>
          </a:p>
          <a:p>
            <a:pPr lvl="1"/>
            <a:r>
              <a:rPr lang="en-US" sz="1600" dirty="0">
                <a:solidFill>
                  <a:srgbClr val="FF0000"/>
                </a:solidFill>
              </a:rPr>
              <a:t>Achieves language independence through a meta-language specification</a:t>
            </a:r>
            <a:r>
              <a:rPr lang="en-US" sz="1600" dirty="0"/>
              <a:t>.</a:t>
            </a:r>
          </a:p>
          <a:p>
            <a:pPr lvl="1"/>
            <a:r>
              <a:rPr lang="en-US" sz="1600" dirty="0"/>
              <a:t>This meta-language defines the interfaces that objects present to the outside world.</a:t>
            </a:r>
          </a:p>
          <a:p>
            <a:r>
              <a:rPr lang="en-US" sz="1800" dirty="0"/>
              <a:t>Object-Oriented Nature:</a:t>
            </a:r>
          </a:p>
          <a:p>
            <a:pPr lvl="1"/>
            <a:r>
              <a:rPr lang="en-US" sz="1600" dirty="0"/>
              <a:t>Objects in CORBA, like in any object-oriented system, </a:t>
            </a:r>
            <a:r>
              <a:rPr lang="en-US" sz="1600" dirty="0">
                <a:solidFill>
                  <a:srgbClr val="FF0000"/>
                </a:solidFill>
              </a:rPr>
              <a:t>have private data and private methods.</a:t>
            </a:r>
          </a:p>
          <a:p>
            <a:pPr lvl="1"/>
            <a:r>
              <a:rPr lang="en-US" sz="1600" dirty="0"/>
              <a:t>The interface, specifying public data and methods, is what the object shows externally</a:t>
            </a:r>
          </a:p>
        </p:txBody>
      </p:sp>
    </p:spTree>
    <p:extLst>
      <p:ext uri="{BB962C8B-B14F-4D97-AF65-F5344CB8AC3E}">
        <p14:creationId xmlns:p14="http://schemas.microsoft.com/office/powerpoint/2010/main" val="38060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970A-978A-668D-BFC3-84533854C712}"/>
              </a:ext>
            </a:extLst>
          </p:cNvPr>
          <p:cNvSpPr>
            <a:spLocks noGrp="1"/>
          </p:cNvSpPr>
          <p:nvPr>
            <p:ph type="title"/>
          </p:nvPr>
        </p:nvSpPr>
        <p:spPr/>
        <p:txBody>
          <a:bodyPr/>
          <a:lstStyle/>
          <a:p>
            <a:r>
              <a:rPr lang="en-US" dirty="0"/>
              <a:t>Interface Definition Language (IDL)</a:t>
            </a:r>
          </a:p>
        </p:txBody>
      </p:sp>
      <p:sp>
        <p:nvSpPr>
          <p:cNvPr id="4" name="Content Placeholder 3">
            <a:extLst>
              <a:ext uri="{FF2B5EF4-FFF2-40B4-BE49-F238E27FC236}">
                <a16:creationId xmlns:a16="http://schemas.microsoft.com/office/drawing/2014/main" id="{C2C2FC9D-C492-1EAE-9CE0-095823F7E62B}"/>
              </a:ext>
            </a:extLst>
          </p:cNvPr>
          <p:cNvSpPr>
            <a:spLocks noGrp="1"/>
          </p:cNvSpPr>
          <p:nvPr>
            <p:ph idx="1"/>
          </p:nvPr>
        </p:nvSpPr>
        <p:spPr/>
        <p:txBody>
          <a:bodyPr>
            <a:normAutofit fontScale="77500" lnSpcReduction="20000"/>
          </a:bodyPr>
          <a:lstStyle/>
          <a:p>
            <a:r>
              <a:rPr lang="en-US" dirty="0"/>
              <a:t>Interface Definition Language (IDL):</a:t>
            </a:r>
          </a:p>
          <a:p>
            <a:pPr lvl="1"/>
            <a:r>
              <a:rPr lang="en-US" dirty="0">
                <a:solidFill>
                  <a:srgbClr val="FF0000"/>
                </a:solidFill>
              </a:rPr>
              <a:t>IDL is the language used by CORBA to specify its objects</a:t>
            </a:r>
            <a:r>
              <a:rPr lang="en-US" dirty="0"/>
              <a:t>.</a:t>
            </a:r>
          </a:p>
          <a:p>
            <a:pPr lvl="1"/>
            <a:r>
              <a:rPr lang="en-US" dirty="0"/>
              <a:t>It is not for writing procedural code; </a:t>
            </a:r>
            <a:r>
              <a:rPr lang="en-US" dirty="0">
                <a:solidFill>
                  <a:srgbClr val="FF0000"/>
                </a:solidFill>
              </a:rPr>
              <a:t>its sole purpose is to define data, methods, and exceptions.</a:t>
            </a:r>
          </a:p>
          <a:p>
            <a:r>
              <a:rPr lang="en-US" dirty="0"/>
              <a:t>Compiler and Translation:</a:t>
            </a:r>
          </a:p>
          <a:p>
            <a:pPr lvl="1"/>
            <a:r>
              <a:rPr lang="en-US" dirty="0">
                <a:solidFill>
                  <a:srgbClr val="FF0000"/>
                </a:solidFill>
              </a:rPr>
              <a:t>Each CORBA vendor provides a compiler that translates IDL specifications </a:t>
            </a:r>
            <a:r>
              <a:rPr lang="en-US" dirty="0"/>
              <a:t>into a specific programming language.</a:t>
            </a:r>
          </a:p>
          <a:p>
            <a:pPr lvl="1"/>
            <a:r>
              <a:rPr lang="en-US" dirty="0"/>
              <a:t>For example, Oracle8i </a:t>
            </a:r>
            <a:r>
              <a:rPr lang="en-US" dirty="0" err="1"/>
              <a:t>JServer</a:t>
            </a:r>
            <a:r>
              <a:rPr lang="en-US" dirty="0"/>
              <a:t> uses the idl2java compiler from </a:t>
            </a:r>
            <a:r>
              <a:rPr lang="en-US" dirty="0" err="1"/>
              <a:t>Inprise</a:t>
            </a:r>
            <a:r>
              <a:rPr lang="en-US" dirty="0"/>
              <a:t> for Java translation.</a:t>
            </a:r>
          </a:p>
          <a:p>
            <a:r>
              <a:rPr lang="en-US" dirty="0"/>
              <a:t>Vendor-Specific Tools:</a:t>
            </a:r>
          </a:p>
          <a:p>
            <a:pPr lvl="1"/>
            <a:r>
              <a:rPr lang="en-US" dirty="0">
                <a:solidFill>
                  <a:srgbClr val="FF0000"/>
                </a:solidFill>
              </a:rPr>
              <a:t>The idl2java compiler transforms IDL interface specifications into Java classes</a:t>
            </a:r>
            <a:r>
              <a:rPr lang="en-US" dirty="0"/>
              <a:t>.</a:t>
            </a:r>
          </a:p>
          <a:p>
            <a:pPr lvl="1"/>
            <a:r>
              <a:rPr lang="en-US" dirty="0"/>
              <a:t>Users can refer to the Oracle8i Java Tools Reference for more details on this tool.</a:t>
            </a:r>
          </a:p>
        </p:txBody>
      </p:sp>
    </p:spTree>
    <p:extLst>
      <p:ext uri="{BB962C8B-B14F-4D97-AF65-F5344CB8AC3E}">
        <p14:creationId xmlns:p14="http://schemas.microsoft.com/office/powerpoint/2010/main" val="321588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635E3-10DD-E558-4393-9EBAE0E09D8E}"/>
              </a:ext>
            </a:extLst>
          </p:cNvPr>
          <p:cNvSpPr>
            <a:spLocks noGrp="1"/>
          </p:cNvSpPr>
          <p:nvPr>
            <p:ph type="title"/>
          </p:nvPr>
        </p:nvSpPr>
        <p:spPr/>
        <p:txBody>
          <a:bodyPr/>
          <a:lstStyle/>
          <a:p>
            <a:r>
              <a:rPr lang="en-NP" dirty="0"/>
              <a:t>Thank You</a:t>
            </a:r>
          </a:p>
        </p:txBody>
      </p:sp>
      <p:sp>
        <p:nvSpPr>
          <p:cNvPr id="5" name="Text Placeholder 4">
            <a:extLst>
              <a:ext uri="{FF2B5EF4-FFF2-40B4-BE49-F238E27FC236}">
                <a16:creationId xmlns:a16="http://schemas.microsoft.com/office/drawing/2014/main" id="{9170D5CC-BED7-DE9D-4B28-15F7EBF70ED3}"/>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276284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4EC1-C8C8-04C3-93E0-40CB6FDB8E5B}"/>
              </a:ext>
            </a:extLst>
          </p:cNvPr>
          <p:cNvSpPr>
            <a:spLocks noGrp="1"/>
          </p:cNvSpPr>
          <p:nvPr>
            <p:ph type="title"/>
          </p:nvPr>
        </p:nvSpPr>
        <p:spPr/>
        <p:txBody>
          <a:bodyPr/>
          <a:lstStyle/>
          <a:p>
            <a:r>
              <a:rPr lang="en-NP" dirty="0"/>
              <a:t>Networking Basics (contd...)</a:t>
            </a:r>
          </a:p>
        </p:txBody>
      </p:sp>
      <p:sp>
        <p:nvSpPr>
          <p:cNvPr id="3" name="Content Placeholder 2">
            <a:extLst>
              <a:ext uri="{FF2B5EF4-FFF2-40B4-BE49-F238E27FC236}">
                <a16:creationId xmlns:a16="http://schemas.microsoft.com/office/drawing/2014/main" id="{5733C3F5-62E3-A290-8F68-70E956FF5224}"/>
              </a:ext>
            </a:extLst>
          </p:cNvPr>
          <p:cNvSpPr>
            <a:spLocks noGrp="1"/>
          </p:cNvSpPr>
          <p:nvPr>
            <p:ph idx="1"/>
          </p:nvPr>
        </p:nvSpPr>
        <p:spPr/>
        <p:txBody>
          <a:bodyPr>
            <a:normAutofit fontScale="85000" lnSpcReduction="10000"/>
          </a:bodyPr>
          <a:lstStyle/>
          <a:p>
            <a:pPr>
              <a:lnSpc>
                <a:spcPct val="150000"/>
              </a:lnSpc>
            </a:pPr>
            <a:r>
              <a:rPr lang="en-US" dirty="0">
                <a:solidFill>
                  <a:srgbClr val="FF0000"/>
                </a:solidFill>
              </a:rPr>
              <a:t>Ports</a:t>
            </a:r>
            <a:r>
              <a:rPr lang="en-US" dirty="0"/>
              <a:t>: Ports are used to differentiate between different network services or applications running on a device. A port is a numeric identifier that specifies a particular service or application.</a:t>
            </a:r>
          </a:p>
          <a:p>
            <a:pPr>
              <a:lnSpc>
                <a:spcPct val="150000"/>
              </a:lnSpc>
            </a:pPr>
            <a:r>
              <a:rPr lang="en-US" dirty="0">
                <a:solidFill>
                  <a:srgbClr val="FF0000"/>
                </a:solidFill>
              </a:rPr>
              <a:t>Network Layers</a:t>
            </a:r>
            <a:r>
              <a:rPr lang="en-US" dirty="0"/>
              <a:t>: Networks are organized into layers, each responsible for specific functions. The OSI (Open Systems Interconnection) model and the TCP/IP (Transmission Control Protocol/Internet Protocol) model are commonly used to describe network layers.</a:t>
            </a:r>
          </a:p>
        </p:txBody>
      </p:sp>
    </p:spTree>
    <p:extLst>
      <p:ext uri="{BB962C8B-B14F-4D97-AF65-F5344CB8AC3E}">
        <p14:creationId xmlns:p14="http://schemas.microsoft.com/office/powerpoint/2010/main" val="164257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OSI Model? | Cloudflare">
            <a:extLst>
              <a:ext uri="{FF2B5EF4-FFF2-40B4-BE49-F238E27FC236}">
                <a16:creationId xmlns:a16="http://schemas.microsoft.com/office/drawing/2014/main" id="{79B9D529-BD02-599A-AB43-7229226072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36" t="8937" r="14676" b="5144"/>
          <a:stretch/>
        </p:blipFill>
        <p:spPr bwMode="auto">
          <a:xfrm>
            <a:off x="677334" y="1479177"/>
            <a:ext cx="7691718" cy="52389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4FA0E30-7B11-00AE-2BBE-E84966F1AF7E}"/>
              </a:ext>
            </a:extLst>
          </p:cNvPr>
          <p:cNvSpPr>
            <a:spLocks noGrp="1"/>
          </p:cNvSpPr>
          <p:nvPr>
            <p:ph type="title"/>
          </p:nvPr>
        </p:nvSpPr>
        <p:spPr/>
        <p:txBody>
          <a:bodyPr/>
          <a:lstStyle/>
          <a:p>
            <a:r>
              <a:rPr lang="en-NP" dirty="0"/>
              <a:t>OSI Model</a:t>
            </a:r>
          </a:p>
        </p:txBody>
      </p:sp>
    </p:spTree>
    <p:extLst>
      <p:ext uri="{BB962C8B-B14F-4D97-AF65-F5344CB8AC3E}">
        <p14:creationId xmlns:p14="http://schemas.microsoft.com/office/powerpoint/2010/main" val="349236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73E1-B78F-0674-2049-62E7C0A412A0}"/>
              </a:ext>
            </a:extLst>
          </p:cNvPr>
          <p:cNvSpPr>
            <a:spLocks noGrp="1"/>
          </p:cNvSpPr>
          <p:nvPr>
            <p:ph type="title"/>
          </p:nvPr>
        </p:nvSpPr>
        <p:spPr/>
        <p:txBody>
          <a:bodyPr/>
          <a:lstStyle/>
          <a:p>
            <a:r>
              <a:rPr lang="en-NP" dirty="0"/>
              <a:t>TCP (Transmission Control Protocol)</a:t>
            </a:r>
          </a:p>
        </p:txBody>
      </p:sp>
      <p:sp>
        <p:nvSpPr>
          <p:cNvPr id="3" name="Content Placeholder 2">
            <a:extLst>
              <a:ext uri="{FF2B5EF4-FFF2-40B4-BE49-F238E27FC236}">
                <a16:creationId xmlns:a16="http://schemas.microsoft.com/office/drawing/2014/main" id="{C6FF4606-AEB1-462F-EA1C-F92E10A75D7F}"/>
              </a:ext>
            </a:extLst>
          </p:cNvPr>
          <p:cNvSpPr>
            <a:spLocks noGrp="1"/>
          </p:cNvSpPr>
          <p:nvPr>
            <p:ph idx="1"/>
          </p:nvPr>
        </p:nvSpPr>
        <p:spPr/>
        <p:txBody>
          <a:bodyPr>
            <a:normAutofit fontScale="92500" lnSpcReduction="10000"/>
          </a:bodyPr>
          <a:lstStyle/>
          <a:p>
            <a:r>
              <a:rPr lang="en-US" dirty="0"/>
              <a:t>TCP is a </a:t>
            </a:r>
            <a:r>
              <a:rPr lang="en-US" dirty="0">
                <a:solidFill>
                  <a:srgbClr val="FF0000"/>
                </a:solidFill>
              </a:rPr>
              <a:t>connection-oriented transport layer protocol </a:t>
            </a:r>
            <a:r>
              <a:rPr lang="en-US" dirty="0"/>
              <a:t>that provides reliable, ordered, and error-checked delivery of data between devices on a network</a:t>
            </a:r>
          </a:p>
          <a:p>
            <a:r>
              <a:rPr lang="en-US" dirty="0"/>
              <a:t>Characteristics</a:t>
            </a:r>
          </a:p>
          <a:p>
            <a:pPr lvl="1"/>
            <a:r>
              <a:rPr lang="en-US" dirty="0">
                <a:solidFill>
                  <a:srgbClr val="FF0000"/>
                </a:solidFill>
              </a:rPr>
              <a:t>Connection-oriented</a:t>
            </a:r>
            <a:r>
              <a:rPr lang="en-US" dirty="0"/>
              <a:t>: TCP establishes a connection before data transfer, ensuring a reliable and ordered exchange.</a:t>
            </a:r>
          </a:p>
          <a:p>
            <a:pPr lvl="1"/>
            <a:r>
              <a:rPr lang="en-US" dirty="0">
                <a:solidFill>
                  <a:srgbClr val="FF0000"/>
                </a:solidFill>
              </a:rPr>
              <a:t>Reliability</a:t>
            </a:r>
            <a:r>
              <a:rPr lang="en-US" dirty="0"/>
              <a:t>: Guarantees data delivery in the order it was sent without loss.</a:t>
            </a:r>
          </a:p>
          <a:p>
            <a:pPr lvl="1"/>
            <a:r>
              <a:rPr lang="en-US" dirty="0">
                <a:solidFill>
                  <a:srgbClr val="FF0000"/>
                </a:solidFill>
              </a:rPr>
              <a:t>Error Checking</a:t>
            </a:r>
            <a:r>
              <a:rPr lang="en-US" dirty="0"/>
              <a:t>: Detects and retransmits lost or corrupted data to ensure integrity.</a:t>
            </a:r>
          </a:p>
          <a:p>
            <a:pPr lvl="1"/>
            <a:r>
              <a:rPr lang="en-US" dirty="0" err="1"/>
              <a:t>eg</a:t>
            </a:r>
            <a:r>
              <a:rPr lang="en-US" dirty="0"/>
              <a:t>: File transfer, web browsing</a:t>
            </a:r>
            <a:endParaRPr lang="en-NP" dirty="0"/>
          </a:p>
        </p:txBody>
      </p:sp>
    </p:spTree>
    <p:extLst>
      <p:ext uri="{BB962C8B-B14F-4D97-AF65-F5344CB8AC3E}">
        <p14:creationId xmlns:p14="http://schemas.microsoft.com/office/powerpoint/2010/main" val="160856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3F20-5106-2ED1-C773-63F354A6D30A}"/>
              </a:ext>
            </a:extLst>
          </p:cNvPr>
          <p:cNvSpPr>
            <a:spLocks noGrp="1"/>
          </p:cNvSpPr>
          <p:nvPr>
            <p:ph type="title"/>
          </p:nvPr>
        </p:nvSpPr>
        <p:spPr/>
        <p:txBody>
          <a:bodyPr/>
          <a:lstStyle/>
          <a:p>
            <a:r>
              <a:rPr lang="en-NP" dirty="0"/>
              <a:t>UDP (User Datagram Protocol)</a:t>
            </a:r>
          </a:p>
        </p:txBody>
      </p:sp>
      <p:sp>
        <p:nvSpPr>
          <p:cNvPr id="3" name="Content Placeholder 2">
            <a:extLst>
              <a:ext uri="{FF2B5EF4-FFF2-40B4-BE49-F238E27FC236}">
                <a16:creationId xmlns:a16="http://schemas.microsoft.com/office/drawing/2014/main" id="{F3817528-87F6-CD86-34BF-F1169E389C39}"/>
              </a:ext>
            </a:extLst>
          </p:cNvPr>
          <p:cNvSpPr>
            <a:spLocks noGrp="1"/>
          </p:cNvSpPr>
          <p:nvPr>
            <p:ph idx="1"/>
          </p:nvPr>
        </p:nvSpPr>
        <p:spPr/>
        <p:txBody>
          <a:bodyPr>
            <a:normAutofit fontScale="92500"/>
          </a:bodyPr>
          <a:lstStyle/>
          <a:p>
            <a:r>
              <a:rPr lang="en-US" dirty="0"/>
              <a:t>UDP is a </a:t>
            </a:r>
            <a:r>
              <a:rPr lang="en-US" dirty="0">
                <a:solidFill>
                  <a:srgbClr val="FF0000"/>
                </a:solidFill>
              </a:rPr>
              <a:t>connectionless transport layer </a:t>
            </a:r>
            <a:r>
              <a:rPr lang="en-US" dirty="0"/>
              <a:t>protocol that offers a lightweight mechanism for data transfer without the overhead of a connection.</a:t>
            </a:r>
          </a:p>
          <a:p>
            <a:r>
              <a:rPr lang="en-US" dirty="0"/>
              <a:t>Characteristics</a:t>
            </a:r>
          </a:p>
          <a:p>
            <a:pPr lvl="1"/>
            <a:r>
              <a:rPr lang="en-US" dirty="0">
                <a:solidFill>
                  <a:srgbClr val="FF0000"/>
                </a:solidFill>
              </a:rPr>
              <a:t>Connectionless</a:t>
            </a:r>
            <a:r>
              <a:rPr lang="en-US" dirty="0"/>
              <a:t>: Does not establish a connection before sending data, making it faster but less reliable.</a:t>
            </a:r>
          </a:p>
          <a:p>
            <a:pPr lvl="1"/>
            <a:r>
              <a:rPr lang="en-US" dirty="0">
                <a:solidFill>
                  <a:srgbClr val="FF0000"/>
                </a:solidFill>
              </a:rPr>
              <a:t>Unreliable</a:t>
            </a:r>
            <a:r>
              <a:rPr lang="en-US" dirty="0"/>
              <a:t>: Does not guarantee delivery, ordering, or error checking.</a:t>
            </a:r>
          </a:p>
          <a:p>
            <a:pPr lvl="1"/>
            <a:r>
              <a:rPr lang="en-US" dirty="0">
                <a:solidFill>
                  <a:srgbClr val="FF0000"/>
                </a:solidFill>
              </a:rPr>
              <a:t>Low Overhead</a:t>
            </a:r>
            <a:r>
              <a:rPr lang="en-US" dirty="0"/>
              <a:t>: Suitable for real-time applications with low latency requirements</a:t>
            </a:r>
          </a:p>
          <a:p>
            <a:pPr lvl="1"/>
            <a:r>
              <a:rPr lang="en-US" dirty="0" err="1"/>
              <a:t>eg</a:t>
            </a:r>
            <a:r>
              <a:rPr lang="en-US" dirty="0"/>
              <a:t>: Video streaming, online gaming</a:t>
            </a:r>
            <a:endParaRPr lang="en-NP" dirty="0"/>
          </a:p>
        </p:txBody>
      </p:sp>
    </p:spTree>
    <p:extLst>
      <p:ext uri="{BB962C8B-B14F-4D97-AF65-F5344CB8AC3E}">
        <p14:creationId xmlns:p14="http://schemas.microsoft.com/office/powerpoint/2010/main" val="27542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DE9F-CC6D-14E4-5ED4-289668427D7A}"/>
              </a:ext>
            </a:extLst>
          </p:cNvPr>
          <p:cNvSpPr>
            <a:spLocks noGrp="1"/>
          </p:cNvSpPr>
          <p:nvPr>
            <p:ph type="title"/>
          </p:nvPr>
        </p:nvSpPr>
        <p:spPr/>
        <p:txBody>
          <a:bodyPr>
            <a:normAutofit/>
          </a:bodyPr>
          <a:lstStyle/>
          <a:p>
            <a:r>
              <a:rPr lang="en-US" dirty="0"/>
              <a:t>Introduction to Socket</a:t>
            </a:r>
            <a:endParaRPr lang="en-NP" dirty="0"/>
          </a:p>
        </p:txBody>
      </p:sp>
      <p:sp>
        <p:nvSpPr>
          <p:cNvPr id="3" name="Content Placeholder 2">
            <a:extLst>
              <a:ext uri="{FF2B5EF4-FFF2-40B4-BE49-F238E27FC236}">
                <a16:creationId xmlns:a16="http://schemas.microsoft.com/office/drawing/2014/main" id="{F7656307-711F-5BA1-4E76-66312F143A16}"/>
              </a:ext>
            </a:extLst>
          </p:cNvPr>
          <p:cNvSpPr>
            <a:spLocks noGrp="1"/>
          </p:cNvSpPr>
          <p:nvPr>
            <p:ph idx="1"/>
          </p:nvPr>
        </p:nvSpPr>
        <p:spPr>
          <a:xfrm>
            <a:off x="677334" y="1784071"/>
            <a:ext cx="8596668" cy="3880773"/>
          </a:xfrm>
        </p:spPr>
        <p:txBody>
          <a:bodyPr>
            <a:noAutofit/>
          </a:bodyPr>
          <a:lstStyle/>
          <a:p>
            <a:pPr>
              <a:lnSpc>
                <a:spcPct val="160000"/>
              </a:lnSpc>
            </a:pPr>
            <a:r>
              <a:rPr lang="en-US" sz="1800" dirty="0"/>
              <a:t>Socket programming is a </a:t>
            </a:r>
            <a:r>
              <a:rPr lang="en-US" sz="1800" dirty="0">
                <a:solidFill>
                  <a:srgbClr val="FF0000"/>
                </a:solidFill>
              </a:rPr>
              <a:t>fundamental concept in network programming that allows communication between two endpoints </a:t>
            </a:r>
            <a:r>
              <a:rPr lang="en-US" sz="1800" dirty="0"/>
              <a:t>(typically a client and a server) over a network.</a:t>
            </a:r>
          </a:p>
          <a:p>
            <a:pPr>
              <a:lnSpc>
                <a:spcPct val="160000"/>
              </a:lnSpc>
            </a:pPr>
            <a:r>
              <a:rPr lang="en-US" sz="1800" dirty="0"/>
              <a:t>In Java, the </a:t>
            </a:r>
            <a:r>
              <a:rPr lang="en-US" sz="1800" dirty="0">
                <a:solidFill>
                  <a:srgbClr val="FF0000"/>
                </a:solidFill>
              </a:rPr>
              <a:t>Socket class is used to establish a network connection</a:t>
            </a:r>
            <a:r>
              <a:rPr lang="en-US" sz="1800" dirty="0"/>
              <a:t> between a client and a server.</a:t>
            </a:r>
          </a:p>
          <a:p>
            <a:pPr>
              <a:lnSpc>
                <a:spcPct val="160000"/>
              </a:lnSpc>
            </a:pPr>
            <a:r>
              <a:rPr lang="en-US" sz="1800" dirty="0"/>
              <a:t>The </a:t>
            </a:r>
            <a:r>
              <a:rPr lang="en-US" sz="1800" dirty="0">
                <a:solidFill>
                  <a:srgbClr val="FF0000"/>
                </a:solidFill>
              </a:rPr>
              <a:t>client-side socket is responsible for initiating </a:t>
            </a:r>
            <a:r>
              <a:rPr lang="en-US" sz="1800" dirty="0">
                <a:solidFill>
                  <a:schemeClr val="tx1"/>
                </a:solidFill>
              </a:rPr>
              <a:t>the connection</a:t>
            </a:r>
            <a:r>
              <a:rPr lang="en-US" sz="1800" dirty="0"/>
              <a:t>, while the </a:t>
            </a:r>
            <a:r>
              <a:rPr lang="en-US" sz="1800" dirty="0">
                <a:solidFill>
                  <a:srgbClr val="FF0000"/>
                </a:solidFill>
              </a:rPr>
              <a:t>server-side socket listens for incoming </a:t>
            </a:r>
            <a:r>
              <a:rPr lang="en-US" sz="1800" dirty="0"/>
              <a:t>client connections.</a:t>
            </a:r>
          </a:p>
          <a:p>
            <a:pPr>
              <a:lnSpc>
                <a:spcPct val="160000"/>
              </a:lnSpc>
            </a:pPr>
            <a:r>
              <a:rPr lang="en-US" sz="1800" dirty="0"/>
              <a:t>Socket communication </a:t>
            </a:r>
            <a:r>
              <a:rPr lang="en-US" sz="1800" dirty="0">
                <a:solidFill>
                  <a:srgbClr val="FF0000"/>
                </a:solidFill>
              </a:rPr>
              <a:t>typically involves two types</a:t>
            </a:r>
            <a:r>
              <a:rPr lang="en-US" sz="1800" dirty="0"/>
              <a:t>: TCP (Transmission Control Protocol) and UDP (User Datagram Protocol).</a:t>
            </a:r>
          </a:p>
        </p:txBody>
      </p:sp>
    </p:spTree>
    <p:extLst>
      <p:ext uri="{BB962C8B-B14F-4D97-AF65-F5344CB8AC3E}">
        <p14:creationId xmlns:p14="http://schemas.microsoft.com/office/powerpoint/2010/main" val="388138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{D8B0C8E9-2179-C440-A559-39579201C1FE}tf10001060</Template>
  <TotalTime>3816</TotalTime>
  <Words>3378</Words>
  <Application>Microsoft Macintosh PowerPoint</Application>
  <PresentationFormat>Widescreen</PresentationFormat>
  <Paragraphs>227</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Nunito</vt:lpstr>
      <vt:lpstr>Trebuchet MS</vt:lpstr>
      <vt:lpstr>Wingdings 3</vt:lpstr>
      <vt:lpstr>Facet</vt:lpstr>
      <vt:lpstr>Distributed Network Programming</vt:lpstr>
      <vt:lpstr>Outline</vt:lpstr>
      <vt:lpstr>Networking Basics</vt:lpstr>
      <vt:lpstr>Networking Basics (contd...)</vt:lpstr>
      <vt:lpstr>Networking Basics (contd...)</vt:lpstr>
      <vt:lpstr>OSI Model</vt:lpstr>
      <vt:lpstr>TCP (Transmission Control Protocol)</vt:lpstr>
      <vt:lpstr>UDP (User Datagram Protocol)</vt:lpstr>
      <vt:lpstr>Introduction to Socket</vt:lpstr>
      <vt:lpstr>Socket Programming (contd...)</vt:lpstr>
      <vt:lpstr>Socket Programming (contd...)</vt:lpstr>
      <vt:lpstr>Understanding Port</vt:lpstr>
      <vt:lpstr>Understanding Port (contd...)</vt:lpstr>
      <vt:lpstr>Understanding Port (contd...)</vt:lpstr>
      <vt:lpstr>Understanding Port (contd...)</vt:lpstr>
      <vt:lpstr>Networking Classes in Java</vt:lpstr>
      <vt:lpstr>Creating Own Server and Client in Java</vt:lpstr>
      <vt:lpstr>Creating Own Server and Client in Java (contd...)</vt:lpstr>
      <vt:lpstr>Server Side</vt:lpstr>
      <vt:lpstr>Client Side</vt:lpstr>
      <vt:lpstr>URL and URL connection Class</vt:lpstr>
      <vt:lpstr>URL and URL connection Class (contd...)</vt:lpstr>
      <vt:lpstr>Email Handling</vt:lpstr>
      <vt:lpstr>Email Handling using Java Mail API</vt:lpstr>
      <vt:lpstr>Steps of using Java Mail API</vt:lpstr>
      <vt:lpstr>Sending &amp; Receiving Email</vt:lpstr>
      <vt:lpstr>SMTP Model</vt:lpstr>
      <vt:lpstr>Working of SMTP</vt:lpstr>
      <vt:lpstr>RMI (Remote Method Invocation)</vt:lpstr>
      <vt:lpstr>Architecture of RMI (Remote Method Invocation)</vt:lpstr>
      <vt:lpstr>PowerPoint Presentation</vt:lpstr>
      <vt:lpstr>Architecture of RMI (contd...)</vt:lpstr>
      <vt:lpstr>Working of an RMI Application</vt:lpstr>
      <vt:lpstr>RMI Registry</vt:lpstr>
      <vt:lpstr>Goals of RMI</vt:lpstr>
      <vt:lpstr>Creating and Executing RMI Applications</vt:lpstr>
      <vt:lpstr>Stub</vt:lpstr>
      <vt:lpstr>Skeleton</vt:lpstr>
      <vt:lpstr>PowerPoint Presentation</vt:lpstr>
      <vt:lpstr>CORBA</vt:lpstr>
      <vt:lpstr>Common Object Request Broker Architecture (CORBA)</vt:lpstr>
      <vt:lpstr>Architecture of CORBA (contd...)</vt:lpstr>
      <vt:lpstr>Object Management Architecture</vt:lpstr>
      <vt:lpstr>Working with CORBA</vt:lpstr>
      <vt:lpstr>RMI vs CORBA</vt:lpstr>
      <vt:lpstr>Interface Definition Language (IDL)</vt:lpstr>
      <vt:lpstr>Interface Definition Language (IDL)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43</cp:revision>
  <dcterms:created xsi:type="dcterms:W3CDTF">2023-04-27T01:38:21Z</dcterms:created>
  <dcterms:modified xsi:type="dcterms:W3CDTF">2024-06-08T04:39:37Z</dcterms:modified>
</cp:coreProperties>
</file>