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31"/>
  </p:notesMasterIdLst>
  <p:sldIdLst>
    <p:sldId id="257" r:id="rId2"/>
    <p:sldId id="262" r:id="rId3"/>
    <p:sldId id="286" r:id="rId4"/>
    <p:sldId id="287" r:id="rId5"/>
    <p:sldId id="288" r:id="rId6"/>
    <p:sldId id="279" r:id="rId7"/>
    <p:sldId id="289" r:id="rId8"/>
    <p:sldId id="291" r:id="rId9"/>
    <p:sldId id="292" r:id="rId10"/>
    <p:sldId id="293" r:id="rId11"/>
    <p:sldId id="295" r:id="rId12"/>
    <p:sldId id="296" r:id="rId13"/>
    <p:sldId id="297" r:id="rId14"/>
    <p:sldId id="298" r:id="rId15"/>
    <p:sldId id="280" r:id="rId16"/>
    <p:sldId id="281" r:id="rId17"/>
    <p:sldId id="299" r:id="rId18"/>
    <p:sldId id="300" r:id="rId19"/>
    <p:sldId id="302" r:id="rId20"/>
    <p:sldId id="282" r:id="rId21"/>
    <p:sldId id="290" r:id="rId22"/>
    <p:sldId id="304" r:id="rId23"/>
    <p:sldId id="305" r:id="rId24"/>
    <p:sldId id="303" r:id="rId25"/>
    <p:sldId id="301" r:id="rId26"/>
    <p:sldId id="294" r:id="rId27"/>
    <p:sldId id="284" r:id="rId28"/>
    <p:sldId id="285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6F97-4016-D743-9918-7E0412D178F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F849-6544-B143-A79C-7839DF1B399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7361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F849-6544-B143-A79C-7839DF1B3994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481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7414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8976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78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4456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96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52235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8249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0381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144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1620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572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00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046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0717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901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7325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9CA-B131-8143-9C86-B52FD2B8C3A6}" type="datetimeFigureOut">
              <a:rPr lang="en-NP" smtClean="0"/>
              <a:t>18/06/2024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pic>
        <p:nvPicPr>
          <p:cNvPr id="1028" name="Picture 4" descr="Java Icon Png #245863 - Free Icons Library">
            <a:extLst>
              <a:ext uri="{FF2B5EF4-FFF2-40B4-BE49-F238E27FC236}">
                <a16:creationId xmlns:a16="http://schemas.microsoft.com/office/drawing/2014/main" id="{1B153F72-AA09-794A-A2D4-CD640D17D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666" y="30582"/>
            <a:ext cx="1830990" cy="183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4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95730-16D3-A38E-CF84-A09E5B5F1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Connectivity with JAVA</a:t>
            </a:r>
            <a:endParaRPr lang="en-NP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39DF0B-6520-2513-309F-1AAE5D7FB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111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EDCD-A65D-1827-1969-3D1E039F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Types of JDBC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1784-E057-F352-47CB-0034E1AA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Type 1 Driver</a:t>
            </a:r>
          </a:p>
          <a:p>
            <a:pPr lvl="1"/>
            <a:r>
              <a:rPr lang="en-US" sz="1600" dirty="0"/>
              <a:t>Bridge driver using another technology like ODBC to communicate with the database.</a:t>
            </a:r>
          </a:p>
          <a:p>
            <a:pPr lvl="1"/>
            <a:r>
              <a:rPr lang="en-US" sz="1600" dirty="0"/>
              <a:t>Requires the installation and configuration of the bridge driver.</a:t>
            </a:r>
          </a:p>
          <a:p>
            <a:pPr lvl="1"/>
            <a:r>
              <a:rPr lang="en-US" sz="1600" dirty="0"/>
              <a:t>Use of Java Native Interface (JNI) to call ODBC functions.</a:t>
            </a:r>
          </a:p>
          <a:p>
            <a:pPr lvl="1"/>
            <a:r>
              <a:rPr lang="en-US" sz="1600" dirty="0"/>
              <a:t>Unsuitable for applets due to the inability to load native code.</a:t>
            </a:r>
          </a:p>
          <a:p>
            <a:r>
              <a:rPr lang="en-US" sz="1800" dirty="0"/>
              <a:t>Type 2 Driver</a:t>
            </a:r>
          </a:p>
          <a:p>
            <a:pPr lvl="1"/>
            <a:r>
              <a:rPr lang="en-US" sz="1600" dirty="0"/>
              <a:t>Uses a native API to communicate with the database system.</a:t>
            </a:r>
          </a:p>
          <a:p>
            <a:pPr lvl="1"/>
            <a:r>
              <a:rPr lang="en-US" sz="1600" dirty="0"/>
              <a:t>Java native methods invoke API functions for database operations.</a:t>
            </a:r>
          </a:p>
          <a:p>
            <a:pPr lvl="1"/>
            <a:r>
              <a:rPr lang="en-US" sz="1600" dirty="0"/>
              <a:t>Faster than Type 1 drivers.</a:t>
            </a:r>
          </a:p>
          <a:p>
            <a:pPr lvl="1"/>
            <a:r>
              <a:rPr lang="en-US" sz="1600" dirty="0"/>
              <a:t>Requires installation and configuration of native binary code.</a:t>
            </a:r>
          </a:p>
          <a:p>
            <a:pPr lvl="1"/>
            <a:r>
              <a:rPr lang="en-US" sz="1600" dirty="0"/>
              <a:t>Incompatible with applets due to the inability to load native code.</a:t>
            </a:r>
          </a:p>
          <a:p>
            <a:pPr lvl="1"/>
            <a:r>
              <a:rPr lang="en-US" sz="1600" dirty="0"/>
              <a:t>May need DBMS networking software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8391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EDCD-A65D-1827-1969-3D1E039F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Types of JDBC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1784-E057-F352-47CB-0034E1AA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Type 3 Driver</a:t>
            </a:r>
          </a:p>
          <a:p>
            <a:pPr lvl="1"/>
            <a:r>
              <a:rPr lang="en-US" sz="1600" dirty="0"/>
              <a:t>Utilizes a networking protocol and middleware to communicate with a server.</a:t>
            </a:r>
          </a:p>
          <a:p>
            <a:pPr lvl="1"/>
            <a:r>
              <a:rPr lang="en-US" sz="1600" dirty="0"/>
              <a:t>Server translates the protocol to DBMS function calls.</a:t>
            </a:r>
          </a:p>
          <a:p>
            <a:pPr lvl="1"/>
            <a:r>
              <a:rPr lang="en-US" sz="1600" dirty="0"/>
              <a:t>Most flexible as it doesn't require native binary code on the client.</a:t>
            </a:r>
          </a:p>
          <a:p>
            <a:pPr lvl="1"/>
            <a:r>
              <a:rPr lang="en-US" sz="1600" dirty="0"/>
              <a:t>No client installation needed.</a:t>
            </a:r>
          </a:p>
          <a:p>
            <a:r>
              <a:rPr lang="en-US" sz="2000" dirty="0"/>
              <a:t>Type 4 Driver</a:t>
            </a:r>
          </a:p>
          <a:p>
            <a:pPr lvl="1"/>
            <a:r>
              <a:rPr lang="en-US" sz="1600" dirty="0"/>
              <a:t>Implements a DBMS vendor networking protocol using Java.</a:t>
            </a:r>
          </a:p>
          <a:p>
            <a:pPr lvl="1"/>
            <a:r>
              <a:rPr lang="en-US" sz="1600" dirty="0"/>
              <a:t>Typically provided by DBMS vendors as a proprietary solution.</a:t>
            </a:r>
          </a:p>
          <a:p>
            <a:pPr lvl="1"/>
            <a:r>
              <a:rPr lang="en-US" sz="1600" dirty="0"/>
              <a:t>Pure Java driver, no client installation or configuration required.</a:t>
            </a:r>
          </a:p>
          <a:p>
            <a:pPr lvl="1"/>
            <a:r>
              <a:rPr lang="en-US" sz="1600" dirty="0"/>
              <a:t>May not be suitable for all applications if the underlying protocol lacks support for security and network connectivity.</a:t>
            </a:r>
          </a:p>
        </p:txBody>
      </p:sp>
    </p:spTree>
    <p:extLst>
      <p:ext uri="{BB962C8B-B14F-4D97-AF65-F5344CB8AC3E}">
        <p14:creationId xmlns:p14="http://schemas.microsoft.com/office/powerpoint/2010/main" val="79934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A2D2-32B0-D4CD-B66E-64D9903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/>
              <a:t>Intermediate Database Access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7B6F-9DEB-1687-9FDA-EB0D83FC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Intermediate Database Access Server is a server application that </a:t>
            </a:r>
            <a:r>
              <a:rPr lang="en-US" dirty="0">
                <a:solidFill>
                  <a:srgbClr val="FF0000"/>
                </a:solidFill>
              </a:rPr>
              <a:t>provides an interface between Java applications and multiple databases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acts as a middle layer</a:t>
            </a:r>
            <a:r>
              <a:rPr lang="en-US" dirty="0"/>
              <a:t>, handling database connection management, query execution, and result retrieval.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server simplifies database access by providing a unified API </a:t>
            </a:r>
            <a:r>
              <a:rPr lang="en-US" dirty="0"/>
              <a:t>for connecting to and interacting with various databases.</a:t>
            </a:r>
          </a:p>
        </p:txBody>
      </p:sp>
    </p:spTree>
    <p:extLst>
      <p:ext uri="{BB962C8B-B14F-4D97-AF65-F5344CB8AC3E}">
        <p14:creationId xmlns:p14="http://schemas.microsoft.com/office/powerpoint/2010/main" val="9688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A2D2-32B0-D4CD-B66E-64D9903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Intermediate Database Access Server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7B6F-9DEB-1687-9FDA-EB0D83FC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server consolidates database connections</a:t>
            </a:r>
            <a:r>
              <a:rPr lang="en-US" dirty="0"/>
              <a:t>, manages pooling and caching, and provides load balancing and failover capabilities.</a:t>
            </a:r>
          </a:p>
          <a:p>
            <a:pPr>
              <a:lnSpc>
                <a:spcPct val="15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allows applications to connect to multiple databases using a single connection </a:t>
            </a:r>
            <a:r>
              <a:rPr lang="en-US" dirty="0"/>
              <a:t>and provides an interface for database access.</a:t>
            </a:r>
          </a:p>
        </p:txBody>
      </p:sp>
    </p:spTree>
    <p:extLst>
      <p:ext uri="{BB962C8B-B14F-4D97-AF65-F5344CB8AC3E}">
        <p14:creationId xmlns:p14="http://schemas.microsoft.com/office/powerpoint/2010/main" val="15404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A2D2-32B0-D4CD-B66E-64D9903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/>
              <a:t>JDBC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7B6F-9DEB-1687-9FDA-EB0D83FC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JDBC API (Application Programming Interface) is a set of Java classes and interfaces that define the standard methods and behaviors </a:t>
            </a:r>
            <a:r>
              <a:rPr lang="en-US" dirty="0"/>
              <a:t>for database connectivity.</a:t>
            </a:r>
          </a:p>
          <a:p>
            <a:pPr>
              <a:lnSpc>
                <a:spcPct val="17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allows Java applications to execute SQL statements</a:t>
            </a:r>
            <a:r>
              <a:rPr lang="en-US" dirty="0"/>
              <a:t>, retrieve and manipulate data, and manage database connections.</a:t>
            </a:r>
          </a:p>
          <a:p>
            <a:pPr>
              <a:lnSpc>
                <a:spcPct val="17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JDBC API provides a common interface </a:t>
            </a:r>
            <a:r>
              <a:rPr lang="en-US" dirty="0"/>
              <a:t>regardless of the specific database being used, enabling portability and flexibility.</a:t>
            </a:r>
          </a:p>
        </p:txBody>
      </p:sp>
    </p:spTree>
    <p:extLst>
      <p:ext uri="{BB962C8B-B14F-4D97-AF65-F5344CB8AC3E}">
        <p14:creationId xmlns:p14="http://schemas.microsoft.com/office/powerpoint/2010/main" val="402367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D71F-8D69-41A7-B524-0A925604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Connections and Statements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5C7F-280F-D603-81D8-C31C5863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Connection Management:</a:t>
            </a:r>
          </a:p>
          <a:p>
            <a:pPr lvl="1"/>
            <a:r>
              <a:rPr lang="en-US" dirty="0"/>
              <a:t>JDBC </a:t>
            </a:r>
            <a:r>
              <a:rPr lang="en-US" dirty="0">
                <a:solidFill>
                  <a:srgbClr val="FF0000"/>
                </a:solidFill>
              </a:rPr>
              <a:t>connections represent a connection </a:t>
            </a:r>
            <a:r>
              <a:rPr lang="en-US" dirty="0"/>
              <a:t>to a database.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DriverManager</a:t>
            </a:r>
            <a:r>
              <a:rPr lang="en-US" dirty="0"/>
              <a:t> to establish a connection.</a:t>
            </a:r>
          </a:p>
          <a:p>
            <a:pPr lvl="1"/>
            <a:r>
              <a:rPr lang="en-US" dirty="0"/>
              <a:t>Proper connection handling is </a:t>
            </a:r>
            <a:r>
              <a:rPr lang="en-US" dirty="0">
                <a:solidFill>
                  <a:srgbClr val="FF0000"/>
                </a:solidFill>
              </a:rPr>
              <a:t>crucial to avoid resource leaks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Connections should be closed using the close() method.</a:t>
            </a:r>
          </a:p>
          <a:p>
            <a:r>
              <a:rPr lang="en-US" dirty="0"/>
              <a:t>Statement Management:</a:t>
            </a:r>
          </a:p>
          <a:p>
            <a:pPr lvl="1"/>
            <a:r>
              <a:rPr lang="en-US" dirty="0"/>
              <a:t>Statements are </a:t>
            </a:r>
            <a:r>
              <a:rPr lang="en-US" dirty="0">
                <a:solidFill>
                  <a:srgbClr val="FF0000"/>
                </a:solidFill>
              </a:rPr>
              <a:t>used to execute SQL queries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Types of statements include Statement, </a:t>
            </a:r>
            <a:r>
              <a:rPr lang="en-US" dirty="0" err="1">
                <a:solidFill>
                  <a:srgbClr val="FF0000"/>
                </a:solidFill>
              </a:rPr>
              <a:t>PreparedStatement</a:t>
            </a:r>
            <a:r>
              <a:rPr lang="en-US" dirty="0">
                <a:solidFill>
                  <a:srgbClr val="FF0000"/>
                </a:solidFill>
              </a:rPr>
              <a:t>, and </a:t>
            </a:r>
            <a:r>
              <a:rPr lang="en-US" dirty="0" err="1">
                <a:solidFill>
                  <a:srgbClr val="FF0000"/>
                </a:solidFill>
              </a:rPr>
              <a:t>CallableStatement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Statement is a </a:t>
            </a:r>
            <a:r>
              <a:rPr lang="en-US" dirty="0">
                <a:solidFill>
                  <a:srgbClr val="FF0000"/>
                </a:solidFill>
              </a:rPr>
              <a:t>general-purpose interface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PreparedStatement</a:t>
            </a:r>
            <a:r>
              <a:rPr lang="en-US" dirty="0">
                <a:solidFill>
                  <a:srgbClr val="FF0000"/>
                </a:solidFill>
              </a:rPr>
              <a:t> is precompiled </a:t>
            </a:r>
            <a:r>
              <a:rPr lang="en-US" dirty="0"/>
              <a:t>and allows parameterized queries.</a:t>
            </a:r>
          </a:p>
          <a:p>
            <a:pPr lvl="1"/>
            <a:r>
              <a:rPr lang="en-US" dirty="0" err="1"/>
              <a:t>CallableStatement</a:t>
            </a:r>
            <a:r>
              <a:rPr lang="en-US" dirty="0"/>
              <a:t> is used </a:t>
            </a:r>
            <a:r>
              <a:rPr lang="en-US" dirty="0">
                <a:solidFill>
                  <a:srgbClr val="FF0000"/>
                </a:solidFill>
              </a:rPr>
              <a:t>for calling stored procedures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3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D101-1E0B-9689-AC76-D1A94E01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Sets and Exception Handling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9A15-B214-07CE-46FB-CC402FB94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JDBC, a </a:t>
            </a:r>
            <a:r>
              <a:rPr lang="en-US" dirty="0" err="1">
                <a:solidFill>
                  <a:srgbClr val="FF0000"/>
                </a:solidFill>
              </a:rPr>
              <a:t>ResultSet</a:t>
            </a:r>
            <a:r>
              <a:rPr lang="en-US" dirty="0">
                <a:solidFill>
                  <a:srgbClr val="FF0000"/>
                </a:solidFill>
              </a:rPr>
              <a:t> represents the data retrieved from a database </a:t>
            </a:r>
            <a:r>
              <a:rPr lang="en-US" dirty="0"/>
              <a:t>after executing a SQL query.</a:t>
            </a:r>
          </a:p>
          <a:p>
            <a:r>
              <a:rPr lang="en-US" dirty="0"/>
              <a:t>It provides methods to navigate, retrieve, and update data.</a:t>
            </a:r>
          </a:p>
          <a:p>
            <a:r>
              <a:rPr lang="en-US" dirty="0"/>
              <a:t>Types of result sets include TYPE_FORWARD_ONLY, TYPE_SCROLL_INSENSITIVE, and TYPE_SCROLL_SENSITIVE.</a:t>
            </a:r>
          </a:p>
          <a:p>
            <a:r>
              <a:rPr lang="en-US" dirty="0">
                <a:solidFill>
                  <a:srgbClr val="FF0000"/>
                </a:solidFill>
              </a:rPr>
              <a:t>JDBC operations can throw exceptions</a:t>
            </a:r>
            <a:r>
              <a:rPr lang="en-US" dirty="0"/>
              <a:t>, such as </a:t>
            </a:r>
            <a:r>
              <a:rPr lang="en-US" dirty="0" err="1"/>
              <a:t>SQLException</a:t>
            </a:r>
            <a:r>
              <a:rPr lang="en-US" dirty="0"/>
              <a:t>, which must be handled.</a:t>
            </a:r>
          </a:p>
          <a:p>
            <a:r>
              <a:rPr lang="en-US" dirty="0"/>
              <a:t>Common exceptions include SQL syntax errors, connection issues, and data type mismatches.</a:t>
            </a:r>
          </a:p>
          <a:p>
            <a:r>
              <a:rPr lang="en-US" dirty="0"/>
              <a:t>Proper exception handling ensures graceful error recovery and logging for troubleshooting.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8373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A2D2-32B0-D4CD-B66E-64D9903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/>
              <a:t>Making a JDBC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7B6F-9DEB-1687-9FDA-EB0D83FC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Making a JDBC application </a:t>
            </a:r>
            <a:r>
              <a:rPr lang="en-US" dirty="0">
                <a:solidFill>
                  <a:srgbClr val="FF0000"/>
                </a:solidFill>
              </a:rPr>
              <a:t>involves writing Java code to connect to a database</a:t>
            </a:r>
            <a:r>
              <a:rPr lang="en-US" dirty="0"/>
              <a:t>, execute SQL queries or updates, and process the results.</a:t>
            </a:r>
          </a:p>
          <a:p>
            <a:pPr>
              <a:lnSpc>
                <a:spcPct val="160000"/>
              </a:lnSpc>
            </a:pPr>
            <a:r>
              <a:rPr lang="en-US" dirty="0"/>
              <a:t>It typically includes steps such as loading the appropriate database driver, establishing a connection to the database, creating and executing SQL statements, and handling the query results or updates.</a:t>
            </a:r>
          </a:p>
        </p:txBody>
      </p:sp>
    </p:spTree>
    <p:extLst>
      <p:ext uri="{BB962C8B-B14F-4D97-AF65-F5344CB8AC3E}">
        <p14:creationId xmlns:p14="http://schemas.microsoft.com/office/powerpoint/2010/main" val="40803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CA13-7FF3-4DD1-E4B2-FFD92EC9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Example JDBC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5BE3-11D7-2FD7-3F99-A200B2BA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5" y="1930400"/>
            <a:ext cx="8337573" cy="3410174"/>
          </a:xfrm>
          <a:solidFill>
            <a:schemeClr val="bg2">
              <a:lumMod val="25000"/>
            </a:schemeClr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forName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com.mysql.jdbc.Driver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DriverManager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getConnection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jdbc:mysql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://localhost:3306/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java_jdbc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"root"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"root"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Statement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stmt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createStatement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ResultSet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TYPE_SCROLL_SENSITIVE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ResultSet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CONCUR_UPDATABLE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ResultSet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rs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stmt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executeQuery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"SELECT * FROM Persons"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rs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absolute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7B1970-E4B4-CA32-C85C-CE03C50D9B16}"/>
              </a:ext>
            </a:extLst>
          </p:cNvPr>
          <p:cNvSpPr/>
          <p:nvPr/>
        </p:nvSpPr>
        <p:spPr>
          <a:xfrm>
            <a:off x="1726603" y="1814031"/>
            <a:ext cx="3480099" cy="47053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8BA82-744F-51AD-47E1-BE60656629F8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5206702" y="843368"/>
            <a:ext cx="2904564" cy="120592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49B2F6-88F1-0F2F-F78D-B6F9BEE79FFE}"/>
              </a:ext>
            </a:extLst>
          </p:cNvPr>
          <p:cNvSpPr/>
          <p:nvPr/>
        </p:nvSpPr>
        <p:spPr>
          <a:xfrm>
            <a:off x="8111266" y="332081"/>
            <a:ext cx="2614108" cy="1022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Importing the Mysql JDBC driver using Reflection in Java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8D7CC3-3A4B-479F-BA97-41184098BACB}"/>
              </a:ext>
            </a:extLst>
          </p:cNvPr>
          <p:cNvSpPr/>
          <p:nvPr/>
        </p:nvSpPr>
        <p:spPr>
          <a:xfrm>
            <a:off x="2142564" y="2343973"/>
            <a:ext cx="3704218" cy="32616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CF6647-D3B8-1EB0-0242-9205132DDC77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5846782" y="2111515"/>
            <a:ext cx="2264484" cy="3955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47B16-6F9A-10F4-8ECB-2BC6E536DC1F}"/>
              </a:ext>
            </a:extLst>
          </p:cNvPr>
          <p:cNvSpPr/>
          <p:nvPr/>
        </p:nvSpPr>
        <p:spPr>
          <a:xfrm>
            <a:off x="8111266" y="1600228"/>
            <a:ext cx="2614108" cy="1022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Creating Database Connection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A726E8-2EA8-6D86-D574-90C8401D2E88}"/>
              </a:ext>
            </a:extLst>
          </p:cNvPr>
          <p:cNvSpPr/>
          <p:nvPr/>
        </p:nvSpPr>
        <p:spPr>
          <a:xfrm>
            <a:off x="87457" y="3212502"/>
            <a:ext cx="3704218" cy="62044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90A111-E35E-AC53-1544-AD571D320AB6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3791675" y="3450290"/>
            <a:ext cx="4319591" cy="724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8F3F4C9-7B05-3A42-3000-2EEC1CC05846}"/>
              </a:ext>
            </a:extLst>
          </p:cNvPr>
          <p:cNvSpPr/>
          <p:nvPr/>
        </p:nvSpPr>
        <p:spPr>
          <a:xfrm>
            <a:off x="8111266" y="2939003"/>
            <a:ext cx="2614108" cy="1022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Creating a Statement to execute queries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0E5C85-274C-6F8B-69E0-264A3154DA8A}"/>
              </a:ext>
            </a:extLst>
          </p:cNvPr>
          <p:cNvSpPr/>
          <p:nvPr/>
        </p:nvSpPr>
        <p:spPr>
          <a:xfrm>
            <a:off x="1391322" y="4318095"/>
            <a:ext cx="3442447" cy="5111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6D1AEA-A1EF-D06D-B406-7F6AD7D5D8DF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4833769" y="4573691"/>
            <a:ext cx="3277497" cy="25559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5D316F8-60E8-0BF7-EC9F-D62C8C1AE4A7}"/>
              </a:ext>
            </a:extLst>
          </p:cNvPr>
          <p:cNvSpPr/>
          <p:nvPr/>
        </p:nvSpPr>
        <p:spPr>
          <a:xfrm>
            <a:off x="8111266" y="4318000"/>
            <a:ext cx="2614108" cy="1022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Execute the statement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E4EFA6-B8D0-B4C0-0A22-D61C6AD14B35}"/>
              </a:ext>
            </a:extLst>
          </p:cNvPr>
          <p:cNvSpPr/>
          <p:nvPr/>
        </p:nvSpPr>
        <p:spPr>
          <a:xfrm>
            <a:off x="1651298" y="4953409"/>
            <a:ext cx="3182471" cy="44657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9FF2B3-4863-5434-A709-9C92C62A8DBB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4833769" y="5176697"/>
            <a:ext cx="3277497" cy="9248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67D5EF0-EF9E-1779-101A-3C9FC98DCDD9}"/>
              </a:ext>
            </a:extLst>
          </p:cNvPr>
          <p:cNvSpPr/>
          <p:nvPr/>
        </p:nvSpPr>
        <p:spPr>
          <a:xfrm>
            <a:off x="8111266" y="5590229"/>
            <a:ext cx="2614108" cy="1022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GET first row</a:t>
            </a:r>
          </a:p>
        </p:txBody>
      </p:sp>
    </p:spTree>
    <p:extLst>
      <p:ext uri="{BB962C8B-B14F-4D97-AF65-F5344CB8AC3E}">
        <p14:creationId xmlns:p14="http://schemas.microsoft.com/office/powerpoint/2010/main" val="23289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6" grpId="0" animBg="1"/>
      <p:bldP spid="18" grpId="0" animBg="1"/>
      <p:bldP spid="20" grpId="0" animBg="1"/>
      <p:bldP spid="25" grpId="0" animBg="1"/>
      <p:bldP spid="27" grpId="0" animBg="1"/>
      <p:bldP spid="37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CA13-7FF3-4DD1-E4B2-FFD92EC9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Example of Prepared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5BE3-11D7-2FD7-3F99-A200B2BA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5" y="1930400"/>
            <a:ext cx="8337573" cy="3410174"/>
          </a:xfrm>
          <a:solidFill>
            <a:schemeClr val="bg2">
              <a:lumMod val="25000"/>
            </a:schemeClr>
          </a:solidFill>
          <a:ln>
            <a:solidFill>
              <a:srgbClr val="00B0F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 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DriverManager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getConnection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----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oracle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"); 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PreparedStatement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stmt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prepareStatement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"insert into Emp values(?,?)"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endParaRPr lang="en-US" sz="16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stmt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setInt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101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//1 specifies the first parameter in the query 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stmt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"Ratan"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endParaRPr lang="en-US" sz="16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stmt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executeUpdate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 </a:t>
            </a:r>
          </a:p>
          <a:p>
            <a:pPr marL="0" indent="0">
              <a:buNone/>
            </a:pPr>
            <a:endParaRPr lang="en-US" sz="16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records inserted"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7B1970-E4B4-CA32-C85C-CE03C50D9B16}"/>
              </a:ext>
            </a:extLst>
          </p:cNvPr>
          <p:cNvSpPr/>
          <p:nvPr/>
        </p:nvSpPr>
        <p:spPr>
          <a:xfrm>
            <a:off x="1807284" y="1710465"/>
            <a:ext cx="3442447" cy="67773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8BA82-744F-51AD-47E1-BE60656629F8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5249731" y="1688354"/>
            <a:ext cx="2936839" cy="3609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49B2F6-88F1-0F2F-F78D-B6F9BEE79FFE}"/>
              </a:ext>
            </a:extLst>
          </p:cNvPr>
          <p:cNvSpPr/>
          <p:nvPr/>
        </p:nvSpPr>
        <p:spPr>
          <a:xfrm>
            <a:off x="8186570" y="1177067"/>
            <a:ext cx="2614108" cy="1022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Creating Database Connection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8D7CC3-3A4B-479F-BA97-41184098BACB}"/>
              </a:ext>
            </a:extLst>
          </p:cNvPr>
          <p:cNvSpPr/>
          <p:nvPr/>
        </p:nvSpPr>
        <p:spPr>
          <a:xfrm>
            <a:off x="86061" y="2569281"/>
            <a:ext cx="5792795" cy="67773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CF6647-D3B8-1EB0-0242-9205132DDC77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5878856" y="2908147"/>
            <a:ext cx="2307714" cy="11624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47B16-6F9A-10F4-8ECB-2BC6E536DC1F}"/>
              </a:ext>
            </a:extLst>
          </p:cNvPr>
          <p:cNvSpPr/>
          <p:nvPr/>
        </p:nvSpPr>
        <p:spPr>
          <a:xfrm>
            <a:off x="8186570" y="2513105"/>
            <a:ext cx="2614108" cy="1022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Prepare statement to replace ‘?’ with required information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A726E8-2EA8-6D86-D574-90C8401D2E88}"/>
              </a:ext>
            </a:extLst>
          </p:cNvPr>
          <p:cNvSpPr/>
          <p:nvPr/>
        </p:nvSpPr>
        <p:spPr>
          <a:xfrm>
            <a:off x="86061" y="3329339"/>
            <a:ext cx="2463502" cy="67773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90A111-E35E-AC53-1544-AD571D320AB6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>
            <a:off x="2549563" y="3668205"/>
            <a:ext cx="5637007" cy="8074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8F3F4C9-7B05-3A42-3000-2EEC1CC05846}"/>
              </a:ext>
            </a:extLst>
          </p:cNvPr>
          <p:cNvSpPr/>
          <p:nvPr/>
        </p:nvSpPr>
        <p:spPr>
          <a:xfrm>
            <a:off x="8186570" y="3964338"/>
            <a:ext cx="2614108" cy="1022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Replacing ‘?’ with required value in the query.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0E5C85-274C-6F8B-69E0-264A3154DA8A}"/>
              </a:ext>
            </a:extLst>
          </p:cNvPr>
          <p:cNvSpPr/>
          <p:nvPr/>
        </p:nvSpPr>
        <p:spPr>
          <a:xfrm>
            <a:off x="421341" y="4089397"/>
            <a:ext cx="3442447" cy="67773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6D1AEA-A1EF-D06D-B406-7F6AD7D5D8DF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3863788" y="4428263"/>
            <a:ext cx="4328160" cy="142359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5D316F8-60E8-0BF7-EC9F-D62C8C1AE4A7}"/>
              </a:ext>
            </a:extLst>
          </p:cNvPr>
          <p:cNvSpPr/>
          <p:nvPr/>
        </p:nvSpPr>
        <p:spPr>
          <a:xfrm>
            <a:off x="8191948" y="5340574"/>
            <a:ext cx="2614108" cy="1022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dirty="0"/>
              <a:t>Execute the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248869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6" grpId="0" animBg="1"/>
      <p:bldP spid="18" grpId="0" animBg="1"/>
      <p:bldP spid="20" grpId="0" animBg="1"/>
      <p:bldP spid="25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DAFF-3229-706B-FD23-6906AD34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1075"/>
            <a:ext cx="8596668" cy="1320800"/>
          </a:xfrm>
        </p:spPr>
        <p:txBody>
          <a:bodyPr>
            <a:normAutofit/>
          </a:bodyPr>
          <a:lstStyle/>
          <a:p>
            <a:r>
              <a:rPr lang="en-NP" sz="48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DF25-DE58-B23D-C97B-A025BF2E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JDBC Architecture</a:t>
            </a:r>
          </a:p>
          <a:p>
            <a:r>
              <a:rPr lang="en-US" dirty="0"/>
              <a:t>JDBC Driver Types and Configuration</a:t>
            </a:r>
          </a:p>
          <a:p>
            <a:r>
              <a:rPr lang="en-US" dirty="0"/>
              <a:t>Managing Connections and Statements</a:t>
            </a:r>
          </a:p>
          <a:p>
            <a:r>
              <a:rPr lang="en-US" dirty="0"/>
              <a:t>Result Sets and Exception Handling</a:t>
            </a:r>
          </a:p>
          <a:p>
            <a:r>
              <a:rPr lang="en-US" dirty="0"/>
              <a:t>DDL and DML Operations</a:t>
            </a:r>
          </a:p>
          <a:p>
            <a:r>
              <a:rPr lang="en-US" dirty="0"/>
              <a:t>SQL Injection and Prepared Statements</a:t>
            </a:r>
          </a:p>
          <a:p>
            <a:r>
              <a:rPr lang="en-US" dirty="0"/>
              <a:t>Row Sets and Transactions</a:t>
            </a:r>
          </a:p>
          <a:p>
            <a:r>
              <a:rPr lang="en-US" dirty="0"/>
              <a:t>SQL Escapes</a:t>
            </a:r>
          </a:p>
        </p:txBody>
      </p:sp>
    </p:spTree>
    <p:extLst>
      <p:ext uri="{BB962C8B-B14F-4D97-AF65-F5344CB8AC3E}">
        <p14:creationId xmlns:p14="http://schemas.microsoft.com/office/powerpoint/2010/main" val="12558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B58A-B559-30FB-49A1-4ED1E5F3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DDL and DML Operations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A43E-FC96-9C1D-75FE-E960F251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DDL (Data Definition Language) Operations:</a:t>
            </a:r>
          </a:p>
          <a:p>
            <a:pPr lvl="1"/>
            <a:r>
              <a:rPr lang="en-US" dirty="0"/>
              <a:t>DDL deals with the structure of the database.</a:t>
            </a:r>
          </a:p>
          <a:p>
            <a:pPr lvl="1"/>
            <a:r>
              <a:rPr lang="en-US" dirty="0"/>
              <a:t>Operations include creating, altering, and deleting database objects like tables, indexes, and views.</a:t>
            </a:r>
          </a:p>
          <a:p>
            <a:pPr lvl="1"/>
            <a:r>
              <a:rPr lang="en-US" dirty="0"/>
              <a:t>Examples: CREATE TABLE, ALTER TABLE, DROP TABLE.</a:t>
            </a:r>
          </a:p>
          <a:p>
            <a:r>
              <a:rPr lang="en-US" dirty="0"/>
              <a:t>DML (Data Manipulation Language) Operations:</a:t>
            </a:r>
          </a:p>
          <a:p>
            <a:pPr lvl="1"/>
            <a:r>
              <a:rPr lang="en-US" dirty="0"/>
              <a:t>DML deals with the data stored in the database.</a:t>
            </a:r>
          </a:p>
          <a:p>
            <a:pPr lvl="1"/>
            <a:r>
              <a:rPr lang="en-US" dirty="0"/>
              <a:t>Operations include inserting, updating, and deleting data in tables.</a:t>
            </a:r>
          </a:p>
          <a:p>
            <a:pPr lvl="1"/>
            <a:r>
              <a:rPr lang="en-US" dirty="0"/>
              <a:t>Examples: INSERT INTO, UPDATE, DELETE FROM.</a:t>
            </a:r>
          </a:p>
        </p:txBody>
      </p:sp>
    </p:spTree>
    <p:extLst>
      <p:ext uri="{BB962C8B-B14F-4D97-AF65-F5344CB8AC3E}">
        <p14:creationId xmlns:p14="http://schemas.microsoft.com/office/powerpoint/2010/main" val="10667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A294-250D-9F22-64B2-871AF5E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A91E-FB11-8386-1155-E0E5EB01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 is a code injection technique where attackers insert malicious SQL statements into input fields or queries.</a:t>
            </a:r>
          </a:p>
          <a:p>
            <a:r>
              <a:rPr lang="en-US" dirty="0"/>
              <a:t>This can lead to unauthorized access to databases, extraction of sensitive information, or even the deletion or manipulation of data.</a:t>
            </a:r>
          </a:p>
          <a:p>
            <a:r>
              <a:rPr lang="en-US" dirty="0"/>
              <a:t>SQL Injection can result in unauthorized access, data exfiltration, data manipulation, or even complete compromise of a database.</a:t>
            </a:r>
          </a:p>
        </p:txBody>
      </p:sp>
    </p:spTree>
    <p:extLst>
      <p:ext uri="{BB962C8B-B14F-4D97-AF65-F5344CB8AC3E}">
        <p14:creationId xmlns:p14="http://schemas.microsoft.com/office/powerpoint/2010/main" val="29868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A294-250D-9F22-64B2-871AF5E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Types of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A91E-FB11-8386-1155-E0E5EB01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Classic SQL Injection:</a:t>
            </a:r>
          </a:p>
          <a:p>
            <a:pPr lvl="1"/>
            <a:r>
              <a:rPr lang="en-US" dirty="0"/>
              <a:t>Attackers inject malicious SQL code through user inputs like forms or URL parameters.</a:t>
            </a:r>
          </a:p>
          <a:p>
            <a:pPr lvl="1"/>
            <a:r>
              <a:rPr lang="en-US" dirty="0"/>
              <a:t>Example: Entering ' OR '1'='1' in a login form to bypass authentication.</a:t>
            </a:r>
          </a:p>
          <a:p>
            <a:r>
              <a:rPr lang="en-US" dirty="0"/>
              <a:t>Blind SQL Injection:</a:t>
            </a:r>
          </a:p>
          <a:p>
            <a:pPr lvl="1"/>
            <a:r>
              <a:rPr lang="en-US" dirty="0"/>
              <a:t>Attackers infer the success or failure of injected queries without directly retrieving results.</a:t>
            </a:r>
          </a:p>
          <a:p>
            <a:pPr lvl="1"/>
            <a:r>
              <a:rPr lang="en-US" dirty="0"/>
              <a:t>Example: Modifying a query to cause a delay, and then observing if the page takes longer to load.</a:t>
            </a:r>
          </a:p>
          <a:p>
            <a:r>
              <a:rPr lang="en-US" dirty="0"/>
              <a:t>Time-Based Blind SQL Injection:</a:t>
            </a:r>
          </a:p>
          <a:p>
            <a:pPr lvl="1"/>
            <a:r>
              <a:rPr lang="en-US" dirty="0"/>
              <a:t>Delays the server's response to infer the success of a query.</a:t>
            </a:r>
          </a:p>
          <a:p>
            <a:pPr lvl="1"/>
            <a:r>
              <a:rPr lang="en-US" dirty="0"/>
              <a:t>Example: Adding a sleep function to a query and observing if the delay occurs.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2216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A294-250D-9F22-64B2-871AF5E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Prevention of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A91E-FB11-8386-1155-E0E5EB01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 the minimum necessary privileges to database accounts used by web applications.</a:t>
            </a:r>
          </a:p>
          <a:p>
            <a:r>
              <a:rPr lang="en-US" dirty="0"/>
              <a:t>Use parameterized queries or prepared statements to ensure that user input is treated as data, not executable code.</a:t>
            </a:r>
          </a:p>
          <a:p>
            <a:r>
              <a:rPr lang="en-US" dirty="0"/>
              <a:t>Employ input validation and sanitize user inputs to prevent malicious SQL code injection.</a:t>
            </a:r>
          </a:p>
          <a:p>
            <a:r>
              <a:rPr lang="en-US" dirty="0"/>
              <a:t>Implement proper error handling to avoid exposing sensitive information in error messages.</a:t>
            </a:r>
          </a:p>
          <a:p>
            <a:r>
              <a:rPr lang="en-US" dirty="0"/>
              <a:t>Train developers and administrators on secure coding practices, emphasizing the risks and prevention of SQL injection.</a:t>
            </a:r>
          </a:p>
          <a:p>
            <a:r>
              <a:rPr lang="en-US" dirty="0"/>
              <a:t>Foster a security-aware culture within the development team.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2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8FAA-EAA7-E6A3-136B-DB135084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Prepared Statements</a:t>
            </a:r>
            <a:br>
              <a:rPr lang="en-NP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C39D-975A-8E27-CBC0-44F75056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Parameterized queries created and compiled once, then reused with different parameters.</a:t>
            </a:r>
          </a:p>
          <a:p>
            <a:r>
              <a:rPr lang="en-US" dirty="0"/>
              <a:t>Prevents SQL injection by separating SQL code from user input.</a:t>
            </a:r>
          </a:p>
          <a:p>
            <a:r>
              <a:rPr lang="en-US" dirty="0"/>
              <a:t>Improves performance by reducing query compilation overhead.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5510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A2D2-32B0-D4CD-B66E-64D9903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/>
              <a:t>Using Prepared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7B6F-9DEB-1687-9FDA-EB0D83FC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Prepared Statement is a feature of JDBC that allows the creation of parameterized SQL statements</a:t>
            </a:r>
            <a:r>
              <a:rPr lang="en-US" sz="20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It </a:t>
            </a:r>
            <a:r>
              <a:rPr lang="en-US" sz="2000" dirty="0">
                <a:solidFill>
                  <a:srgbClr val="FF0000"/>
                </a:solidFill>
              </a:rPr>
              <a:t>enables the application to execute the same SQL statement repeatedly </a:t>
            </a:r>
            <a:r>
              <a:rPr lang="en-US" sz="2000" dirty="0"/>
              <a:t>with different parameter values, improving performance and security.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solidFill>
                  <a:srgbClr val="FF0000"/>
                </a:solidFill>
              </a:rPr>
              <a:t>Prepared Statements are precompiled and cached by the database</a:t>
            </a:r>
            <a:r>
              <a:rPr lang="en-US" sz="2000" dirty="0"/>
              <a:t>, reducing the need for repetitive parsing and optimizing query execution.</a:t>
            </a:r>
          </a:p>
        </p:txBody>
      </p:sp>
    </p:spTree>
    <p:extLst>
      <p:ext uri="{BB962C8B-B14F-4D97-AF65-F5344CB8AC3E}">
        <p14:creationId xmlns:p14="http://schemas.microsoft.com/office/powerpoint/2010/main" val="39044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2C49-E3FA-BBAA-9AAD-C7D6DC64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PreparedStatement</a:t>
            </a:r>
            <a:r>
              <a:rPr lang="en-US" dirty="0"/>
              <a:t> interface</a:t>
            </a:r>
            <a:endParaRPr lang="en-NP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AB544B-FF68-DCA1-406F-C3AD99FE4C50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581374"/>
          <a:ext cx="8724850" cy="4808668"/>
        </p:xfrm>
        <a:graphic>
          <a:graphicData uri="http://schemas.openxmlformats.org/drawingml/2006/table">
            <a:tbl>
              <a:tblPr/>
              <a:tblGrid>
                <a:gridCol w="4362425">
                  <a:extLst>
                    <a:ext uri="{9D8B030D-6E8A-4147-A177-3AD203B41FA5}">
                      <a16:colId xmlns:a16="http://schemas.microsoft.com/office/drawing/2014/main" val="1797023558"/>
                    </a:ext>
                  </a:extLst>
                </a:gridCol>
                <a:gridCol w="4362425">
                  <a:extLst>
                    <a:ext uri="{9D8B030D-6E8A-4147-A177-3AD203B41FA5}">
                      <a16:colId xmlns:a16="http://schemas.microsoft.com/office/drawing/2014/main" val="348775712"/>
                    </a:ext>
                  </a:extLst>
                </a:gridCol>
              </a:tblGrid>
              <a:tr h="4852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89024" marR="89024" marT="89024" marB="89024">
                    <a:lnL w="9525" cap="flat" cmpd="sng" algn="ctr">
                      <a:solidFill>
                        <a:srgbClr val="F084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4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4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9024" marR="89024" marT="89024" marB="89024">
                    <a:lnL w="9525" cap="flat" cmpd="sng" algn="ctr">
                      <a:solidFill>
                        <a:srgbClr val="F084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4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4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86447"/>
                  </a:ext>
                </a:extLst>
              </a:tr>
              <a:tr h="6764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setInt(int paramIndex, int value)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integer value to the given parameter index.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344020"/>
                  </a:ext>
                </a:extLst>
              </a:tr>
              <a:tr h="6764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setString(int paramIndex, String value)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String value to the given parameter index.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9022"/>
                  </a:ext>
                </a:extLst>
              </a:tr>
              <a:tr h="6764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setFloat(int paramIndex, float value)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float value to the given parameter index.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96100"/>
                  </a:ext>
                </a:extLst>
              </a:tr>
              <a:tr h="6764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setDouble(int paramIndex, double value)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double value to the given parameter index.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14331"/>
                  </a:ext>
                </a:extLst>
              </a:tr>
              <a:tr h="9411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int executeUpdate()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executes the query. It is used for create, drop, insert, update, delete etc.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876732"/>
                  </a:ext>
                </a:extLst>
              </a:tr>
              <a:tr h="6764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ResultSet executeQuery()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executes the select query. It returns an instance of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ResultSet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59349" marR="59349" marT="59349" marB="5934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720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59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0563-3AD9-DEC7-42E5-66E6FA0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 Sets and Transactions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6ACB-082E-CE3B-F431-0843EA49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Row Sets: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disconnected set of rows from a </a:t>
            </a:r>
            <a:r>
              <a:rPr lang="en-US" dirty="0" err="1">
                <a:solidFill>
                  <a:srgbClr val="FF0000"/>
                </a:solidFill>
              </a:rPr>
              <a:t>ResultSet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Allows for more flexibility in data manipulation, especially in disconnected or distributed environments.</a:t>
            </a:r>
          </a:p>
          <a:p>
            <a:pPr lvl="1"/>
            <a:r>
              <a:rPr lang="en-US" dirty="0"/>
              <a:t>Types include </a:t>
            </a:r>
            <a:r>
              <a:rPr lang="en-US" dirty="0" err="1"/>
              <a:t>CachedRowSet</a:t>
            </a:r>
            <a:r>
              <a:rPr lang="en-US" dirty="0"/>
              <a:t>, </a:t>
            </a:r>
            <a:r>
              <a:rPr lang="en-US" dirty="0" err="1"/>
              <a:t>WebRowSet</a:t>
            </a:r>
            <a:r>
              <a:rPr lang="en-US" dirty="0"/>
              <a:t>, and </a:t>
            </a:r>
            <a:r>
              <a:rPr lang="en-US" dirty="0" err="1"/>
              <a:t>FilteredRowSet</a:t>
            </a:r>
            <a:r>
              <a:rPr lang="en-US" dirty="0"/>
              <a:t>.</a:t>
            </a:r>
          </a:p>
          <a:p>
            <a:r>
              <a:rPr lang="en-US" dirty="0"/>
              <a:t>Transactions: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sequence of one or more SQL statements executed as a single unit of work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Ensures data consistency by either committing all changes or rolling back to the initial state.</a:t>
            </a:r>
          </a:p>
          <a:p>
            <a:pPr lvl="1"/>
            <a:r>
              <a:rPr lang="en-US" dirty="0"/>
              <a:t>JDBC supports transaction management using commit and rollback operations.</a:t>
            </a:r>
          </a:p>
        </p:txBody>
      </p:sp>
    </p:spTree>
    <p:extLst>
      <p:ext uri="{BB962C8B-B14F-4D97-AF65-F5344CB8AC3E}">
        <p14:creationId xmlns:p14="http://schemas.microsoft.com/office/powerpoint/2010/main" val="28209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4821-0BCE-2E3A-56CD-6FA94DF8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Escapes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BBF1-0460-45F4-FBBC-81A57FF4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 for representing special characters or reserved keywords in SQL queries.</a:t>
            </a:r>
          </a:p>
          <a:p>
            <a:r>
              <a:rPr lang="en-US" dirty="0"/>
              <a:t>Helps prevent syntax errors or conflicts in SQL statements.</a:t>
            </a:r>
          </a:p>
          <a:p>
            <a:r>
              <a:rPr lang="en-US" dirty="0"/>
              <a:t>Examples include using double quotes for identifiers or escaping special characters like apostrophes.</a:t>
            </a:r>
          </a:p>
        </p:txBody>
      </p:sp>
    </p:spTree>
    <p:extLst>
      <p:ext uri="{BB962C8B-B14F-4D97-AF65-F5344CB8AC3E}">
        <p14:creationId xmlns:p14="http://schemas.microsoft.com/office/powerpoint/2010/main" val="41011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635E3-10DD-E558-4393-9EBAE0E0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0D5CC-BED7-DE9D-4B28-15F7EBF70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6284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A2D2-32B0-D4CD-B66E-64D9903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Introduction to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7B6F-9DEB-1687-9FDA-EB0D83FC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JDBC stands for Java Database Connectivity, which is a </a:t>
            </a:r>
            <a:r>
              <a:rPr lang="en-US" dirty="0">
                <a:solidFill>
                  <a:srgbClr val="FF0000"/>
                </a:solidFill>
              </a:rPr>
              <a:t>Java API for connecting and interacting with databases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It provides a </a:t>
            </a:r>
            <a:r>
              <a:rPr lang="en-US" dirty="0">
                <a:solidFill>
                  <a:srgbClr val="FF0000"/>
                </a:solidFill>
              </a:rPr>
              <a:t>standard way for Java programs to access various databases</a:t>
            </a:r>
            <a:r>
              <a:rPr lang="en-US" dirty="0"/>
              <a:t>, such as MySQL, Oracle, SQL Server, etc.</a:t>
            </a:r>
          </a:p>
          <a:p>
            <a:pPr>
              <a:lnSpc>
                <a:spcPct val="150000"/>
              </a:lnSpc>
            </a:pPr>
            <a:r>
              <a:rPr lang="en-US" dirty="0"/>
              <a:t>JDBC </a:t>
            </a:r>
            <a:r>
              <a:rPr lang="en-US" dirty="0">
                <a:solidFill>
                  <a:srgbClr val="FF0000"/>
                </a:solidFill>
              </a:rPr>
              <a:t>allows developers to perform database operations</a:t>
            </a:r>
            <a:r>
              <a:rPr lang="en-US" dirty="0"/>
              <a:t>, such as querying, inserting, updating, and deleting data, from their Java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4448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77E9-FBAC-DE3B-AFF6-CF24EE47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Introduction to JDBC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0B55-3966-3FDB-64D8-2B5C7E80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java.sql</a:t>
            </a:r>
            <a:r>
              <a:rPr lang="en-US" dirty="0">
                <a:solidFill>
                  <a:srgbClr val="FF0000"/>
                </a:solidFill>
              </a:rPr>
              <a:t> package contains classes and interfaces</a:t>
            </a:r>
            <a:r>
              <a:rPr lang="en-US" dirty="0"/>
              <a:t> for JDBC API</a:t>
            </a:r>
          </a:p>
          <a:p>
            <a:pPr>
              <a:lnSpc>
                <a:spcPct val="150000"/>
              </a:lnSpc>
            </a:pPr>
            <a:r>
              <a:rPr lang="en-US" dirty="0"/>
              <a:t>It provides a </a:t>
            </a:r>
            <a:r>
              <a:rPr lang="en-US" dirty="0">
                <a:solidFill>
                  <a:srgbClr val="FF0000"/>
                </a:solidFill>
              </a:rPr>
              <a:t>standard way for Java programs to communicate with different databases</a:t>
            </a:r>
            <a:r>
              <a:rPr lang="en-US" dirty="0"/>
              <a:t>, regardless of the underlying database management system.</a:t>
            </a:r>
          </a:p>
          <a:p>
            <a:pPr>
              <a:lnSpc>
                <a:spcPct val="150000"/>
              </a:lnSpc>
            </a:pPr>
            <a:r>
              <a:rPr lang="en-US" dirty="0"/>
              <a:t>JDBC </a:t>
            </a:r>
            <a:r>
              <a:rPr lang="en-US" dirty="0">
                <a:solidFill>
                  <a:srgbClr val="FF0000"/>
                </a:solidFill>
              </a:rPr>
              <a:t>acts as a bridge between Java applications and databases</a:t>
            </a:r>
            <a:r>
              <a:rPr lang="en-US" dirty="0"/>
              <a:t>, enabling the execution of queries, retrieval of data, and other database operations.</a:t>
            </a:r>
          </a:p>
        </p:txBody>
      </p:sp>
    </p:spTree>
    <p:extLst>
      <p:ext uri="{BB962C8B-B14F-4D97-AF65-F5344CB8AC3E}">
        <p14:creationId xmlns:p14="http://schemas.microsoft.com/office/powerpoint/2010/main" val="245924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18AEB-BE2C-AA31-9444-322BEE1A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JDBC </a:t>
            </a:r>
            <a:r>
              <a:rPr lang="en-US" dirty="0"/>
              <a:t>Architecture</a:t>
            </a:r>
            <a:r>
              <a:rPr lang="en-NP" dirty="0"/>
              <a:t> </a:t>
            </a:r>
          </a:p>
        </p:txBody>
      </p:sp>
      <p:pic>
        <p:nvPicPr>
          <p:cNvPr id="1026" name="Picture 2" descr="JDBC (Java Database Connectivity) ">
            <a:extLst>
              <a:ext uri="{FF2B5EF4-FFF2-40B4-BE49-F238E27FC236}">
                <a16:creationId xmlns:a16="http://schemas.microsoft.com/office/drawing/2014/main" id="{48852CEF-0D6B-9A07-7BA1-EBF32F43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3" y="1930400"/>
            <a:ext cx="7722196" cy="33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7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B0F8-DD51-96CB-9ED4-50E75807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Driver Types and Configuration</a:t>
            </a:r>
            <a:endParaRPr lang="en-NP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A5BC1C-5FA2-5716-44C4-D3871250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database driver is a software component that acts as an interface </a:t>
            </a:r>
            <a:r>
              <a:rPr lang="en-US" dirty="0"/>
              <a:t>between the Java application and a specific database management system (DBMS).</a:t>
            </a:r>
          </a:p>
          <a:p>
            <a:pPr>
              <a:lnSpc>
                <a:spcPct val="17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allows Java applications to communicate with the database by translating the JDBC calls </a:t>
            </a:r>
            <a:r>
              <a:rPr lang="en-US" dirty="0"/>
              <a:t>into the appropriate DBMS-specific commands.</a:t>
            </a:r>
          </a:p>
          <a:p>
            <a:pPr>
              <a:lnSpc>
                <a:spcPct val="170000"/>
              </a:lnSpc>
            </a:pPr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database vendor provides its own database driver</a:t>
            </a:r>
            <a:r>
              <a:rPr lang="en-US" dirty="0"/>
              <a:t>, which needs to be included in the Java application's </a:t>
            </a:r>
            <a:r>
              <a:rPr lang="en-US" dirty="0" err="1"/>
              <a:t>classpath</a:t>
            </a:r>
            <a:r>
              <a:rPr lang="en-US" dirty="0"/>
              <a:t> to establish a connection with that specific database.</a:t>
            </a:r>
          </a:p>
        </p:txBody>
      </p:sp>
    </p:spTree>
    <p:extLst>
      <p:ext uri="{BB962C8B-B14F-4D97-AF65-F5344CB8AC3E}">
        <p14:creationId xmlns:p14="http://schemas.microsoft.com/office/powerpoint/2010/main" val="25055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A2D2-32B0-D4CD-B66E-64D9903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Java Native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7B6F-9DEB-1687-9FDA-EB0D83FC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Java Native Driver is a JDBC driver </a:t>
            </a:r>
            <a:r>
              <a:rPr lang="en-US" dirty="0"/>
              <a:t>that is specifically designed to work with a particular database management system (DBMS) </a:t>
            </a:r>
            <a:r>
              <a:rPr lang="en-US" dirty="0">
                <a:solidFill>
                  <a:srgbClr val="FF0000"/>
                </a:solidFill>
              </a:rPr>
              <a:t>using native protocols.</a:t>
            </a:r>
          </a:p>
          <a:p>
            <a:pPr>
              <a:lnSpc>
                <a:spcPct val="170000"/>
              </a:lnSpc>
            </a:pPr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implemented in Java and provides direct communication between the Java application and the DBMS </a:t>
            </a:r>
            <a:r>
              <a:rPr lang="en-US" dirty="0"/>
              <a:t>without the need for any intermediate layers or bridges.</a:t>
            </a:r>
          </a:p>
          <a:p>
            <a:pPr>
              <a:lnSpc>
                <a:spcPct val="170000"/>
              </a:lnSpc>
            </a:pPr>
            <a:r>
              <a:rPr lang="en-US" dirty="0"/>
              <a:t>Java Native Drivers </a:t>
            </a:r>
            <a:r>
              <a:rPr lang="en-US" dirty="0">
                <a:solidFill>
                  <a:srgbClr val="FF0000"/>
                </a:solidFill>
              </a:rPr>
              <a:t>offer better performance and platform independence </a:t>
            </a:r>
            <a:r>
              <a:rPr lang="en-US" dirty="0"/>
              <a:t>compared to JDBC-ODBC bridges.</a:t>
            </a:r>
          </a:p>
        </p:txBody>
      </p:sp>
    </p:spTree>
    <p:extLst>
      <p:ext uri="{BB962C8B-B14F-4D97-AF65-F5344CB8AC3E}">
        <p14:creationId xmlns:p14="http://schemas.microsoft.com/office/powerpoint/2010/main" val="362980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A2D2-32B0-D4CD-B66E-64D9903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Java Native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BA8CF-FF27-1A5B-407E-CBF1FC01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09" y="2024132"/>
            <a:ext cx="6564929" cy="43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A2D2-32B0-D4CD-B66E-64D9903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Java Native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190D-091F-6DC2-E2CA-8D13C68F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Advantage: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performance upgraded than JDBC-ODBC bridge driver.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Disadvantage: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Native driver needs to be installed on the each client machine.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Vendor client library needs to be installed on client machine.</a:t>
            </a:r>
            <a:endParaRPr lang="en-NP" sz="2400" dirty="0"/>
          </a:p>
        </p:txBody>
      </p:sp>
    </p:spTree>
    <p:extLst>
      <p:ext uri="{BB962C8B-B14F-4D97-AF65-F5344CB8AC3E}">
        <p14:creationId xmlns:p14="http://schemas.microsoft.com/office/powerpoint/2010/main" val="243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{D8B0C8E9-2179-C440-A559-39579201C1FE}tf10001060</Template>
  <TotalTime>3518</TotalTime>
  <Words>1912</Words>
  <Application>Microsoft Macintosh PowerPoint</Application>
  <PresentationFormat>Widescreen</PresentationFormat>
  <Paragraphs>187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inter-regular</vt:lpstr>
      <vt:lpstr>Menlo</vt:lpstr>
      <vt:lpstr>times new roman</vt:lpstr>
      <vt:lpstr>Trebuchet MS</vt:lpstr>
      <vt:lpstr>Wingdings 3</vt:lpstr>
      <vt:lpstr>Facet</vt:lpstr>
      <vt:lpstr>Database Connectivity with JAVA</vt:lpstr>
      <vt:lpstr>Outline</vt:lpstr>
      <vt:lpstr>Introduction to JDBC</vt:lpstr>
      <vt:lpstr>Introduction to JDBC (contd...)</vt:lpstr>
      <vt:lpstr>JDBC Architecture </vt:lpstr>
      <vt:lpstr>JDBC Driver Types and Configuration</vt:lpstr>
      <vt:lpstr>Java Native Driver</vt:lpstr>
      <vt:lpstr>Java Native Driver</vt:lpstr>
      <vt:lpstr>Java Native Driver</vt:lpstr>
      <vt:lpstr>Types of JDBC Driver</vt:lpstr>
      <vt:lpstr>Types of JDBC Driver</vt:lpstr>
      <vt:lpstr>Intermediate Database Access Server</vt:lpstr>
      <vt:lpstr>Intermediate Database Access Server (contd...)</vt:lpstr>
      <vt:lpstr>JDBC API</vt:lpstr>
      <vt:lpstr>Managing Connections and Statements</vt:lpstr>
      <vt:lpstr>Result Sets and Exception Handling</vt:lpstr>
      <vt:lpstr>Making a JDBC Application</vt:lpstr>
      <vt:lpstr>Example JDBC Application</vt:lpstr>
      <vt:lpstr>Example of Prepared Statement</vt:lpstr>
      <vt:lpstr>DDL and DML Operations</vt:lpstr>
      <vt:lpstr>SQL Injection</vt:lpstr>
      <vt:lpstr>Types of SQL Injection</vt:lpstr>
      <vt:lpstr>Prevention of SQL Injection</vt:lpstr>
      <vt:lpstr>Prepared Statements </vt:lpstr>
      <vt:lpstr>Using Prepared Statement</vt:lpstr>
      <vt:lpstr>Methods of PreparedStatement interface</vt:lpstr>
      <vt:lpstr>Row Sets and Transactions</vt:lpstr>
      <vt:lpstr>SQL Escapes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2023-04-27T01:38:21Z</dcterms:created>
  <dcterms:modified xsi:type="dcterms:W3CDTF">2024-06-18T07:37:10Z</dcterms:modified>
</cp:coreProperties>
</file>